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222" r:id="rId2"/>
    <p:sldId id="2200" r:id="rId3"/>
    <p:sldId id="2201" r:id="rId4"/>
    <p:sldId id="2203" r:id="rId5"/>
    <p:sldId id="2223" r:id="rId6"/>
    <p:sldId id="306" r:id="rId7"/>
    <p:sldId id="2224" r:id="rId8"/>
    <p:sldId id="307" r:id="rId9"/>
    <p:sldId id="2225" r:id="rId10"/>
    <p:sldId id="2228" r:id="rId11"/>
    <p:sldId id="2229" r:id="rId12"/>
    <p:sldId id="2231" r:id="rId13"/>
    <p:sldId id="2232" r:id="rId14"/>
    <p:sldId id="2230" r:id="rId15"/>
    <p:sldId id="2226" r:id="rId16"/>
    <p:sldId id="308" r:id="rId17"/>
    <p:sldId id="309" r:id="rId18"/>
    <p:sldId id="2266" r:id="rId19"/>
    <p:sldId id="2235" r:id="rId20"/>
    <p:sldId id="2236" r:id="rId21"/>
    <p:sldId id="2265" r:id="rId22"/>
    <p:sldId id="2237" r:id="rId23"/>
    <p:sldId id="2234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0000FF"/>
    <a:srgbClr val="BFBFBF"/>
    <a:srgbClr val="F0F5F9"/>
    <a:srgbClr val="007B00"/>
    <a:srgbClr val="0CB5B5"/>
    <a:srgbClr val="B60E0E"/>
    <a:srgbClr val="918026"/>
    <a:srgbClr val="DFD730"/>
    <a:srgbClr val="C3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0" autoAdjust="0"/>
    <p:restoredTop sz="96277" autoAdjust="0"/>
  </p:normalViewPr>
  <p:slideViewPr>
    <p:cSldViewPr snapToGrid="0" snapToObjects="1">
      <p:cViewPr varScale="1">
        <p:scale>
          <a:sx n="163" d="100"/>
          <a:sy n="163" d="100"/>
        </p:scale>
        <p:origin x="184" y="2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2850"/>
    </p:cViewPr>
  </p:sorterViewPr>
  <p:notesViewPr>
    <p:cSldViewPr snapToGrid="0" snapToObjects="1">
      <p:cViewPr varScale="1">
        <p:scale>
          <a:sx n="97" d="100"/>
          <a:sy n="97" d="100"/>
        </p:scale>
        <p:origin x="397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0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022DE-6AFB-7B42-B89D-CD8E93E79A8E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C4E7A-80A7-5241-AF5C-0BCAFE71C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648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68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19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29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39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09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42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12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933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92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63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270-9E2A-9887-1791-BAD605BD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>
            <a:lvl1pPr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500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5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55B9670-E5F5-777E-2D53-28A28BB936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9144000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73B8D-22D2-77BA-916C-197122045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5143500"/>
          </a:xfrm>
          <a:solidFill>
            <a:schemeClr val="accent6">
              <a:alpha val="50000"/>
            </a:schemeClr>
          </a:solidFill>
        </p:spPr>
        <p:txBody>
          <a:bodyPr wrap="square">
            <a:noAutofit/>
          </a:bodyPr>
          <a:lstStyle>
            <a:lvl1pPr>
              <a:lnSpc>
                <a:spcPct val="80000"/>
              </a:lnSpc>
              <a:defRPr sz="1090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23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270-9E2A-9887-1791-BAD605BD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>
            <a:lvl1pPr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4885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270-9E2A-9887-1791-BAD605BD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86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270-9E2A-9887-1791-BAD605BD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093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28124-4892-6AA8-D99C-4A30F825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4916"/>
            <a:ext cx="8229600" cy="6671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841267-28AC-80B7-D7CA-A6B24D4AD3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8229600" cy="40802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28124-4892-6AA8-D99C-4A30F8253E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4916"/>
            <a:ext cx="8229600" cy="66716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NO ANIMATION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841267-28AC-80B7-D7CA-A6B24D4AD3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8229600" cy="40802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011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28124-4892-6AA8-D99C-4A30F8253E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4916"/>
            <a:ext cx="8229600" cy="66716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NO 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5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270-9E2A-9887-1791-BAD605BD71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>
            <a:lvl1pPr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/>
              <a:t>ALERT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6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1" r:id="rId2"/>
    <p:sldLayoutId id="2147483657" r:id="rId3"/>
    <p:sldLayoutId id="2147483660" r:id="rId4"/>
    <p:sldLayoutId id="2147483650" r:id="rId5"/>
    <p:sldLayoutId id="2147483659" r:id="rId6"/>
    <p:sldLayoutId id="2147483662" r:id="rId7"/>
    <p:sldLayoutId id="2147483655" r:id="rId8"/>
    <p:sldLayoutId id="2147483663" r:id="rId9"/>
    <p:sldLayoutId id="2147483656" r:id="rId10"/>
  </p:sldLayoutIdLst>
  <p:txStyles>
    <p:titleStyle>
      <a:lvl1pPr algn="ctr" defTabSz="342886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Segoe UI Emoji" panose="020B0502040204020203" pitchFamily="34" charset="0"/>
          <a:cs typeface="+mj-cs"/>
        </a:defRPr>
      </a:lvl1pPr>
    </p:titleStyle>
    <p:bodyStyle>
      <a:lvl1pPr marL="285739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1pPr>
      <a:lvl2pPr marL="628625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2pPr>
      <a:lvl3pPr marL="971511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3pPr>
      <a:lvl4pPr marL="1314397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4pPr>
      <a:lvl5pPr marL="1657284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5pPr>
      <a:lvl6pPr marL="2057318" indent="-342886" algn="l" defTabSz="3428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204" indent="-342886" algn="l" defTabSz="3428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090" indent="-342886" algn="l" defTabSz="3428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5977" indent="-342886" algn="l" defTabSz="3428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3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1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0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54E2F1-5BE2-EE9E-FB6C-4769FC00C4FB}"/>
              </a:ext>
            </a:extLst>
          </p:cNvPr>
          <p:cNvSpPr txBox="1"/>
          <p:nvPr/>
        </p:nvSpPr>
        <p:spPr>
          <a:xfrm>
            <a:off x="358346" y="494259"/>
            <a:ext cx="4812368" cy="4154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</a:rPr>
              <a:t>ANNOUNCEMENTS</a:t>
            </a:r>
            <a:br>
              <a:rPr lang="en-US" sz="2400" b="1" dirty="0">
                <a:solidFill>
                  <a:schemeClr val="accent4"/>
                </a:solidFill>
              </a:rPr>
            </a:br>
            <a:r>
              <a:rPr lang="en-US" sz="2400" dirty="0">
                <a:solidFill>
                  <a:schemeClr val="accent4"/>
                </a:solidFill>
              </a:rPr>
              <a:t>this week, the role of Jim will be played by Jeannie &amp; Mark</a:t>
            </a:r>
          </a:p>
          <a:p>
            <a:br>
              <a:rPr lang="en-US" sz="2400" b="1" dirty="0"/>
            </a:br>
            <a:r>
              <a:rPr lang="en-US" sz="3200" b="1" dirty="0">
                <a:solidFill>
                  <a:schemeClr val="accent5"/>
                </a:solidFill>
              </a:rPr>
              <a:t>WARMUP</a:t>
            </a:r>
            <a:br>
              <a:rPr lang="en-US" sz="2400" b="1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what is a (real-world) TODO list?</a:t>
            </a:r>
          </a:p>
          <a:p>
            <a:r>
              <a:rPr lang="en-US" sz="2400" dirty="0">
                <a:solidFill>
                  <a:schemeClr val="accent5"/>
                </a:solidFill>
                <a:cs typeface="Consolas" panose="020B0609020204030204" pitchFamily="49" charset="0"/>
              </a:rPr>
              <a:t>why are lists useful?</a:t>
            </a:r>
          </a:p>
          <a:p>
            <a:br>
              <a:rPr lang="en-US" sz="2400" dirty="0"/>
            </a:br>
            <a:r>
              <a:rPr lang="en-US" sz="3200" b="1" dirty="0">
                <a:solidFill>
                  <a:schemeClr val="accent6"/>
                </a:solidFill>
              </a:rPr>
              <a:t>TODAY</a:t>
            </a:r>
            <a:br>
              <a:rPr lang="en-US" sz="2400" b="1" dirty="0">
                <a:solidFill>
                  <a:schemeClr val="accent6"/>
                </a:solidFill>
              </a:rPr>
            </a:br>
            <a:r>
              <a:rPr lang="en-US" sz="2400" dirty="0">
                <a:solidFill>
                  <a:schemeClr val="accent6"/>
                </a:solidFill>
              </a:rPr>
              <a:t>array lists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203C57-DA8B-636A-EB67-377AD8BFB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385" y="1153885"/>
            <a:ext cx="3880757" cy="38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81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FEA4AB-007B-5E98-185C-964065DC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Java's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ElementType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7363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19D998-028A-3660-C3D3-46204B51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generic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F6A5C-6CCA-2B35-6AB7-1B11FF9CD1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Java's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ElementType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>
                <a:cs typeface="Consolas" panose="020B0609020204030204" pitchFamily="49" charset="0"/>
              </a:rPr>
              <a:t> is </a:t>
            </a:r>
            <a:r>
              <a:rPr lang="en-US" sz="1800" b="1" dirty="0">
                <a:cs typeface="Consolas" panose="020B0609020204030204" pitchFamily="49" charset="0"/>
              </a:rPr>
              <a:t>generic</a:t>
            </a:r>
          </a:p>
          <a:p>
            <a:pPr lvl="1"/>
            <a:endParaRPr lang="en-US" dirty="0">
              <a:solidFill>
                <a:srgbClr val="007B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 a list of Foo's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list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endParaRPr lang="en-US" dirty="0"/>
          </a:p>
          <a:p>
            <a:pPr lvl="1"/>
            <a:endParaRPr lang="en-US" b="1" dirty="0">
              <a:cs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 a list of int's</a:t>
            </a:r>
            <a:br>
              <a:rPr lang="en-US" dirty="0">
                <a:solidFill>
                  <a:srgbClr val="007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7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NOTE: you must use Integer instead of int inside the &lt;&gt;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list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endParaRPr lang="en-US" dirty="0">
              <a:solidFill>
                <a:srgbClr val="007B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7B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list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list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78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19D998-028A-3660-C3D3-46204B51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generic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F6A5C-6CCA-2B35-6AB7-1B11FF9CD1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Java's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cs typeface="Consolas" panose="020B0609020204030204" pitchFamily="49" charset="0"/>
              </a:rPr>
              <a:t> is </a:t>
            </a:r>
            <a:r>
              <a:rPr lang="en-US" b="1" dirty="0">
                <a:cs typeface="Consolas" panose="020B0609020204030204" pitchFamily="49" charset="0"/>
              </a:rPr>
              <a:t>generic</a:t>
            </a:r>
          </a:p>
          <a:p>
            <a:pPr marL="342886" lvl="1" indent="0">
              <a:buNone/>
            </a:pPr>
            <a:endParaRPr lang="en-US" dirty="0">
              <a:solidFill>
                <a:srgbClr val="007B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 a lists of lists of Vector2's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 list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09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916"/>
            <a:ext cx="8229600" cy="66716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internal array is private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963338"/>
            <a:ext cx="8229600" cy="4080271"/>
          </a:xfrm>
        </p:spPr>
        <p:txBody>
          <a:bodyPr>
            <a:noAutofit/>
          </a:bodyPr>
          <a:lstStyle/>
          <a:p>
            <a:r>
              <a:rPr lang="en-US" sz="1800" dirty="0"/>
              <a:t>Java's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ElementType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/>
              <a:t> uses </a:t>
            </a:r>
            <a:r>
              <a:rPr lang="en-US" b="1" dirty="0"/>
              <a:t>access modifiers</a:t>
            </a:r>
          </a:p>
          <a:p>
            <a:pPr lvl="1"/>
            <a:r>
              <a:rPr lang="en-US" dirty="0"/>
              <a:t>specifically, its internal array is </a:t>
            </a:r>
            <a:r>
              <a:rPr lang="en-US" b="1" dirty="0"/>
              <a:t>private </a:t>
            </a:r>
            <a:r>
              <a:rPr lang="en-US" dirty="0"/>
              <a:t>(so is the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dirty="0"/>
              <a:t> storing its size)</a:t>
            </a:r>
          </a:p>
          <a:p>
            <a:pPr lvl="2"/>
            <a:r>
              <a:rPr lang="en-US" b="1" dirty="0"/>
              <a:t>private</a:t>
            </a:r>
            <a:r>
              <a:rPr lang="en-US" dirty="0"/>
              <a:t> means you can't access a variable/function directly</a:t>
            </a:r>
          </a:p>
          <a:p>
            <a:pPr lvl="3"/>
            <a:r>
              <a:rPr lang="en-US" dirty="0"/>
              <a:t>instead, you will need to use the functions (instance methods) given in our Documentation</a:t>
            </a:r>
          </a:p>
          <a:p>
            <a:pPr marL="685772" lvl="2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F09D5-6EFF-7B1C-3976-6543624F9090}"/>
              </a:ext>
            </a:extLst>
          </p:cNvPr>
          <p:cNvSpPr txBox="1"/>
          <p:nvPr/>
        </p:nvSpPr>
        <p:spPr>
          <a:xfrm>
            <a:off x="457200" y="2867296"/>
            <a:ext cx="8229600" cy="1828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</a:pPr>
            <a:r>
              <a:rPr lang="en-US" sz="1200" dirty="0">
                <a:solidFill>
                  <a:srgbClr val="0000FF"/>
                </a:solidFill>
                <a:latin typeface="+mj-lt"/>
                <a:cs typeface="Consolas" panose="020B0609020204030204" pitchFamily="49" charset="0"/>
              </a:rPr>
              <a:t>class</a:t>
            </a:r>
            <a:r>
              <a:rPr lang="en-US" sz="1200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+mj-lt"/>
                <a:cs typeface="Consolas" panose="020B0609020204030204" pitchFamily="49" charset="0"/>
              </a:rPr>
              <a:t>ArrayList</a:t>
            </a:r>
            <a:r>
              <a:rPr lang="en-US" sz="1200" dirty="0">
                <a:latin typeface="+mj-lt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80"/>
                </a:solidFill>
                <a:latin typeface="+mj-lt"/>
                <a:cs typeface="Consolas" panose="020B0609020204030204" pitchFamily="49" charset="0"/>
              </a:rPr>
              <a:t>ElementType</a:t>
            </a:r>
            <a:r>
              <a:rPr lang="en-US" sz="1200" dirty="0">
                <a:latin typeface="+mj-lt"/>
                <a:cs typeface="Consolas" panose="020B0609020204030204" pitchFamily="49" charset="0"/>
              </a:rPr>
              <a:t>&gt; {</a:t>
            </a: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</a:pPr>
            <a:r>
              <a:rPr lang="en-US" sz="1200" dirty="0">
                <a:latin typeface="+mj-lt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80"/>
                </a:solidFill>
                <a:latin typeface="+mj-lt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+mj-lt"/>
                <a:cs typeface="Consolas" panose="020B0609020204030204" pitchFamily="49" charset="0"/>
              </a:rPr>
              <a:t> size(); </a:t>
            </a:r>
            <a:r>
              <a:rPr lang="en-US" sz="1200" dirty="0">
                <a:solidFill>
                  <a:srgbClr val="007B00"/>
                </a:solidFill>
                <a:latin typeface="+mj-lt"/>
                <a:cs typeface="Consolas" panose="020B0609020204030204" pitchFamily="49" charset="0"/>
              </a:rPr>
              <a:t>// number of elements in the list</a:t>
            </a: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</a:pPr>
            <a:r>
              <a:rPr lang="en-US" sz="1200" dirty="0">
                <a:latin typeface="+mj-lt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80"/>
                </a:solidFill>
                <a:latin typeface="+mj-lt"/>
                <a:cs typeface="Consolas" panose="020B0609020204030204" pitchFamily="49" charset="0"/>
              </a:rPr>
              <a:t>void</a:t>
            </a:r>
            <a:r>
              <a:rPr lang="en-US" sz="1200" dirty="0">
                <a:latin typeface="+mj-lt"/>
                <a:cs typeface="Consolas" panose="020B0609020204030204" pitchFamily="49" charset="0"/>
              </a:rPr>
              <a:t> add(</a:t>
            </a:r>
            <a:r>
              <a:rPr lang="en-US" sz="1200" dirty="0" err="1">
                <a:solidFill>
                  <a:srgbClr val="000080"/>
                </a:solidFill>
                <a:latin typeface="+mj-lt"/>
                <a:cs typeface="Consolas" panose="020B0609020204030204" pitchFamily="49" charset="0"/>
              </a:rPr>
              <a:t>ElementType</a:t>
            </a:r>
            <a:r>
              <a:rPr lang="en-US" sz="1200" dirty="0">
                <a:latin typeface="+mj-lt"/>
                <a:cs typeface="Consolas" panose="020B0609020204030204" pitchFamily="49" charset="0"/>
              </a:rPr>
              <a:t> element); </a:t>
            </a:r>
            <a:r>
              <a:rPr lang="en-US" sz="1200" dirty="0">
                <a:solidFill>
                  <a:srgbClr val="007B00"/>
                </a:solidFill>
                <a:latin typeface="+mj-lt"/>
                <a:cs typeface="Consolas" panose="020B0609020204030204" pitchFamily="49" charset="0"/>
              </a:rPr>
              <a:t>// add element to the end of the list</a:t>
            </a: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</a:pPr>
            <a:r>
              <a:rPr lang="en-US" sz="1200" dirty="0">
                <a:latin typeface="+mj-lt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80"/>
                </a:solidFill>
                <a:latin typeface="+mj-lt"/>
                <a:cs typeface="Consolas" panose="020B0609020204030204" pitchFamily="49" charset="0"/>
              </a:rPr>
              <a:t>void</a:t>
            </a:r>
            <a:r>
              <a:rPr lang="en-US" sz="1200" dirty="0">
                <a:latin typeface="+mj-lt"/>
                <a:cs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80"/>
                </a:solidFill>
                <a:latin typeface="+mj-lt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+mj-lt"/>
                <a:cs typeface="Consolas" panose="020B0609020204030204" pitchFamily="49" charset="0"/>
              </a:rPr>
              <a:t> index, </a:t>
            </a:r>
            <a:r>
              <a:rPr lang="en-US" sz="1200" dirty="0" err="1">
                <a:solidFill>
                  <a:srgbClr val="000080"/>
                </a:solidFill>
                <a:latin typeface="+mj-lt"/>
                <a:cs typeface="Consolas" panose="020B0609020204030204" pitchFamily="49" charset="0"/>
              </a:rPr>
              <a:t>ElementType</a:t>
            </a:r>
            <a:r>
              <a:rPr lang="en-US" sz="1200" dirty="0">
                <a:latin typeface="+mj-lt"/>
                <a:cs typeface="Consolas" panose="020B0609020204030204" pitchFamily="49" charset="0"/>
              </a:rPr>
              <a:t> element); </a:t>
            </a:r>
            <a:r>
              <a:rPr lang="en-US" sz="1200" dirty="0">
                <a:solidFill>
                  <a:srgbClr val="007B00"/>
                </a:solidFill>
                <a:latin typeface="+mj-lt"/>
                <a:cs typeface="Consolas" panose="020B0609020204030204" pitchFamily="49" charset="0"/>
              </a:rPr>
              <a:t>// insert element into the list at index</a:t>
            </a: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</a:pPr>
            <a:r>
              <a:rPr lang="en-US" sz="1200" dirty="0">
                <a:latin typeface="+mj-lt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80"/>
                </a:solidFill>
                <a:latin typeface="+mj-lt"/>
                <a:cs typeface="Consolas" panose="020B0609020204030204" pitchFamily="49" charset="0"/>
              </a:rPr>
              <a:t>ElementType</a:t>
            </a:r>
            <a:r>
              <a:rPr lang="en-US" sz="1200" dirty="0">
                <a:latin typeface="+mj-lt"/>
                <a:cs typeface="Consolas" panose="020B0609020204030204" pitchFamily="49" charset="0"/>
              </a:rPr>
              <a:t> get(</a:t>
            </a:r>
            <a:r>
              <a:rPr lang="en-US" sz="1200" dirty="0">
                <a:solidFill>
                  <a:srgbClr val="000080"/>
                </a:solidFill>
                <a:latin typeface="+mj-lt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+mj-lt"/>
                <a:cs typeface="Consolas" panose="020B0609020204030204" pitchFamily="49" charset="0"/>
              </a:rPr>
              <a:t> index); </a:t>
            </a:r>
            <a:r>
              <a:rPr lang="en-US" sz="1200" dirty="0">
                <a:solidFill>
                  <a:srgbClr val="007B00"/>
                </a:solidFill>
                <a:latin typeface="+mj-lt"/>
                <a:cs typeface="Consolas" panose="020B0609020204030204" pitchFamily="49" charset="0"/>
              </a:rPr>
              <a:t>// get element at index</a:t>
            </a: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</a:pPr>
            <a:r>
              <a:rPr lang="en-US" sz="1200" dirty="0">
                <a:latin typeface="+mj-lt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80"/>
                </a:solidFill>
                <a:latin typeface="+mj-lt"/>
                <a:cs typeface="Consolas" panose="020B0609020204030204" pitchFamily="49" charset="0"/>
              </a:rPr>
              <a:t>void</a:t>
            </a:r>
            <a:r>
              <a:rPr lang="en-US" sz="1200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+mj-lt"/>
                <a:cs typeface="Consolas" panose="020B0609020204030204" pitchFamily="49" charset="0"/>
              </a:rPr>
              <a:t>removeElementAt</a:t>
            </a:r>
            <a:r>
              <a:rPr lang="en-US" sz="1200" dirty="0">
                <a:latin typeface="+mj-lt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+mj-lt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+mj-lt"/>
                <a:cs typeface="Consolas" panose="020B0609020204030204" pitchFamily="49" charset="0"/>
              </a:rPr>
              <a:t> index); </a:t>
            </a:r>
            <a:r>
              <a:rPr lang="en-US" sz="1200" dirty="0">
                <a:solidFill>
                  <a:srgbClr val="007B00"/>
                </a:solidFill>
                <a:latin typeface="+mj-lt"/>
                <a:cs typeface="Consolas" panose="020B0609020204030204" pitchFamily="49" charset="0"/>
              </a:rPr>
              <a:t>// remove element by index</a:t>
            </a: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</a:pPr>
            <a:r>
              <a:rPr lang="en-US" sz="1200" dirty="0">
                <a:latin typeface="+mj-lt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80"/>
                </a:solidFill>
                <a:latin typeface="+mj-lt"/>
                <a:cs typeface="Consolas" panose="020B0609020204030204" pitchFamily="49" charset="0"/>
              </a:rPr>
              <a:t>boolean</a:t>
            </a:r>
            <a:r>
              <a:rPr lang="en-US" sz="1200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+mj-lt"/>
                <a:cs typeface="Consolas" panose="020B0609020204030204" pitchFamily="49" charset="0"/>
              </a:rPr>
              <a:t>removeElement</a:t>
            </a:r>
            <a:r>
              <a:rPr lang="en-US" sz="1200" dirty="0">
                <a:latin typeface="+mj-lt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80"/>
                </a:solidFill>
                <a:latin typeface="+mj-lt"/>
                <a:cs typeface="Consolas" panose="020B0609020204030204" pitchFamily="49" charset="0"/>
              </a:rPr>
              <a:t>ElementType</a:t>
            </a:r>
            <a:r>
              <a:rPr lang="en-US" sz="1200" dirty="0">
                <a:latin typeface="+mj-lt"/>
                <a:cs typeface="Consolas" panose="020B0609020204030204" pitchFamily="49" charset="0"/>
              </a:rPr>
              <a:t> element); </a:t>
            </a:r>
            <a:r>
              <a:rPr lang="en-US" sz="1200" dirty="0">
                <a:solidFill>
                  <a:srgbClr val="007B00"/>
                </a:solidFill>
                <a:latin typeface="+mj-lt"/>
                <a:cs typeface="Consolas" panose="020B0609020204030204" pitchFamily="49" charset="0"/>
              </a:rPr>
              <a:t>// remove element by value</a:t>
            </a: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</a:pPr>
            <a:r>
              <a:rPr lang="en-US" sz="1200" dirty="0">
                <a:latin typeface="+mj-lt"/>
                <a:cs typeface="Consolas" panose="020B0609020204030204" pitchFamily="49" charset="0"/>
              </a:rPr>
              <a:t>}</a:t>
            </a:r>
            <a:endParaRPr lang="en-US" sz="1200" dirty="0">
              <a:latin typeface="+mj-lt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8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19D998-028A-3660-C3D3-46204B51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user doesn't think about the "empty slots"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F6A5C-6CCA-2B35-6AB7-1B11FF9CD1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 list = new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(list); </a:t>
            </a:r>
            <a:r>
              <a:rPr lang="en-US" sz="1600" dirty="0">
                <a:solidFill>
                  <a:srgbClr val="007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[]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60E0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60E0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"World"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(list); </a:t>
            </a:r>
            <a:r>
              <a:rPr lang="en-US" sz="1600" dirty="0">
                <a:solidFill>
                  <a:srgbClr val="007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[Hello, World]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CB5B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B60E0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"Cruel"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(list); </a:t>
            </a:r>
            <a:r>
              <a:rPr lang="en-US" sz="1600" dirty="0">
                <a:solidFill>
                  <a:srgbClr val="007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[Hello, Cruel, World]</a:t>
            </a:r>
          </a:p>
          <a:p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  <a:r>
              <a:rPr lang="en-US" sz="1600" dirty="0">
                <a:solidFill>
                  <a:srgbClr val="007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3</a:t>
            </a:r>
          </a:p>
          <a:p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list.get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CB5B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r>
              <a:rPr lang="en-US" sz="1600" dirty="0">
                <a:solidFill>
                  <a:srgbClr val="007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Cruel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list.removeElementAt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CB5B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(list); </a:t>
            </a:r>
            <a:r>
              <a:rPr lang="en-US" sz="1600" dirty="0">
                <a:solidFill>
                  <a:srgbClr val="007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[Cruel, World]</a:t>
            </a:r>
          </a:p>
        </p:txBody>
      </p:sp>
    </p:spTree>
    <p:extLst>
      <p:ext uri="{BB962C8B-B14F-4D97-AF65-F5344CB8AC3E}">
        <p14:creationId xmlns:p14="http://schemas.microsoft.com/office/powerpoint/2010/main" val="1723104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FEA4AB-007B-5E98-185C-964065DC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list functions</a:t>
            </a:r>
            <a:br>
              <a:rPr lang="en-US" dirty="0"/>
            </a:br>
            <a:r>
              <a:rPr lang="en-US" dirty="0"/>
              <a:t>(under the hood)</a:t>
            </a:r>
          </a:p>
        </p:txBody>
      </p:sp>
    </p:spTree>
    <p:extLst>
      <p:ext uri="{BB962C8B-B14F-4D97-AF65-F5344CB8AC3E}">
        <p14:creationId xmlns:p14="http://schemas.microsoft.com/office/powerpoint/2010/main" val="2313146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916"/>
            <a:ext cx="8229600" cy="667168"/>
          </a:xfrm>
        </p:spPr>
        <p:txBody>
          <a:bodyPr>
            <a:normAutofit/>
          </a:bodyPr>
          <a:lstStyle/>
          <a:p>
            <a:pPr lvl="0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32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963338"/>
            <a:ext cx="8229600" cy="4080271"/>
          </a:xfrm>
        </p:spPr>
        <p:txBody>
          <a:bodyPr>
            <a:noAutofit/>
          </a:bodyPr>
          <a:lstStyle/>
          <a:p>
            <a:r>
              <a:rPr lang="en-US" dirty="0"/>
              <a:t>a new array list should have...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.privateArray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STARTING_CAPACITY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.numberOfElementsActuallyStoredInPrivateArray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CB5B5"/>
                </a:solidFill>
                <a:latin typeface="Consolas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there isn't one right answer to what the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STARTING_CAPACITY</a:t>
            </a:r>
            <a:r>
              <a:rPr lang="en-US" dirty="0">
                <a:solidFill>
                  <a:srgbClr val="000000"/>
                </a:solidFill>
              </a:rPr>
              <a:t> should be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perhaps...</a:t>
            </a:r>
            <a:r>
              <a:rPr lang="en-US" dirty="0">
                <a:solidFill>
                  <a:srgbClr val="0CB5B5"/>
                </a:solidFill>
                <a:cs typeface="Consolas" panose="020B0609020204030204" pitchFamily="49" charset="0"/>
              </a:rPr>
              <a:t>8</a:t>
            </a:r>
            <a:r>
              <a:rPr lang="en-US" dirty="0">
                <a:cs typeface="Consolas" panose="020B0609020204030204" pitchFamily="49" charset="0"/>
              </a:rPr>
              <a:t>?</a:t>
            </a:r>
            <a:endParaRPr lang="en-US" dirty="0"/>
          </a:p>
          <a:p>
            <a:pPr lvl="3"/>
            <a:r>
              <a:rPr lang="en-US" dirty="0">
                <a:solidFill>
                  <a:srgbClr val="0CB5B5"/>
                </a:solidFill>
                <a:cs typeface="Consolas" panose="020B0609020204030204" pitchFamily="49" charset="0"/>
              </a:rPr>
              <a:t>8</a:t>
            </a:r>
            <a:r>
              <a:rPr lang="en-US" dirty="0">
                <a:cs typeface="Consolas" panose="020B0609020204030204" pitchFamily="49" charset="0"/>
              </a:rPr>
              <a:t> sounds good.</a:t>
            </a:r>
          </a:p>
          <a:p>
            <a:pPr lvl="4"/>
            <a:r>
              <a:rPr lang="en-US" dirty="0">
                <a:cs typeface="Consolas" panose="020B0609020204030204" pitchFamily="49" charset="0"/>
              </a:rPr>
              <a:t>🙂👍</a:t>
            </a:r>
          </a:p>
          <a:p>
            <a:pPr lvl="4"/>
            <a:endParaRPr lang="en-US" dirty="0"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cs typeface="Consolas" panose="020B0609020204030204" pitchFamily="49" charset="0"/>
              </a:rPr>
              <a:t>note:</a:t>
            </a:r>
            <a:r>
              <a:rPr lang="en-US" dirty="0">
                <a:cs typeface="Consolas" panose="020B0609020204030204" pitchFamily="49" charset="0"/>
              </a:rPr>
              <a:t> in the tutorial, we'll use </a:t>
            </a:r>
            <a:r>
              <a:rPr lang="en-US" dirty="0">
                <a:solidFill>
                  <a:srgbClr val="0CB5B5"/>
                </a:solidFill>
                <a:latin typeface="+mj-lt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CB5B5"/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CB5B5"/>
                </a:solidFill>
                <a:latin typeface="+mj-lt"/>
                <a:cs typeface="Consolas" panose="020B0609020204030204" pitchFamily="49" charset="0"/>
              </a:rPr>
              <a:t>🤷</a:t>
            </a:r>
            <a:endParaRPr lang="en-US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970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916"/>
            <a:ext cx="8229600" cy="667168"/>
          </a:xfrm>
        </p:spPr>
        <p:txBody>
          <a:bodyPr>
            <a:noAutofit/>
          </a:bodyPr>
          <a:lstStyle/>
          <a:p>
            <a:pPr lvl="0"/>
            <a:r>
              <a:rPr lang="en-US" sz="28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ElementType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get(</a:t>
            </a:r>
            <a:r>
              <a:rPr lang="en-US" sz="28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index) { </a:t>
            </a:r>
            <a:r>
              <a:rPr lang="en-US" sz="28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963338"/>
            <a:ext cx="8229600" cy="4080271"/>
          </a:xfrm>
        </p:spPr>
        <p:txBody>
          <a:bodyPr>
            <a:noAutofit/>
          </a:bodyPr>
          <a:lstStyle/>
          <a:p>
            <a:r>
              <a:rPr lang="en-US" dirty="0"/>
              <a:t>to </a:t>
            </a:r>
            <a:r>
              <a:rPr lang="en-US" b="1" dirty="0"/>
              <a:t>get</a:t>
            </a:r>
            <a:r>
              <a:rPr lang="en-US" dirty="0"/>
              <a:t> an element with a given </a:t>
            </a:r>
            <a:r>
              <a:rPr lang="en-US" dirty="0">
                <a:latin typeface="+mj-lt"/>
              </a:rPr>
              <a:t>index</a:t>
            </a:r>
            <a:r>
              <a:rPr lang="en-US" dirty="0"/>
              <a:t>...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return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privateArray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[index];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this is a "</a:t>
            </a:r>
            <a:r>
              <a:rPr lang="en-US" b="1" dirty="0">
                <a:solidFill>
                  <a:srgbClr val="000000"/>
                </a:solidFill>
              </a:rPr>
              <a:t>getter</a:t>
            </a:r>
            <a:r>
              <a:rPr lang="en-US" dirty="0">
                <a:solidFill>
                  <a:srgbClr val="000000"/>
                </a:solidFill>
              </a:rPr>
              <a:t>"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we need it because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privateArray</a:t>
            </a:r>
            <a:r>
              <a:rPr lang="en-US" dirty="0">
                <a:solidFill>
                  <a:srgbClr val="000000"/>
                </a:solidFill>
              </a:rPr>
              <a:t> is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private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6717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916"/>
            <a:ext cx="8229600" cy="667168"/>
          </a:xfrm>
        </p:spPr>
        <p:txBody>
          <a:bodyPr>
            <a:noAutofit/>
          </a:bodyPr>
          <a:lstStyle/>
          <a:p>
            <a:pPr lv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US" sz="28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ElementType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element) { </a:t>
            </a:r>
            <a:r>
              <a:rPr lang="en-US" sz="28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963338"/>
            <a:ext cx="8229600" cy="4080271"/>
          </a:xfrm>
        </p:spPr>
        <p:txBody>
          <a:bodyPr>
            <a:noAutofit/>
          </a:bodyPr>
          <a:lstStyle/>
          <a:p>
            <a:r>
              <a:rPr lang="en-US" dirty="0"/>
              <a:t>to </a:t>
            </a:r>
            <a:r>
              <a:rPr lang="en-US" b="1" dirty="0"/>
              <a:t>append</a:t>
            </a:r>
            <a:r>
              <a:rPr lang="en-US" dirty="0"/>
              <a:t> (push back) a new element to the back of an array list...</a:t>
            </a:r>
          </a:p>
          <a:p>
            <a:pPr lvl="1"/>
            <a:r>
              <a:rPr lang="en-US" dirty="0"/>
              <a:t>if </a:t>
            </a:r>
            <a:r>
              <a:rPr lang="en-US" dirty="0" err="1">
                <a:latin typeface="+mj-lt"/>
              </a:rPr>
              <a:t>privateArray</a:t>
            </a:r>
            <a:r>
              <a:rPr lang="en-US" dirty="0"/>
              <a:t> is full...</a:t>
            </a:r>
          </a:p>
          <a:p>
            <a:pPr lvl="2"/>
            <a:r>
              <a:rPr lang="en-US" dirty="0"/>
              <a:t>make a new array two times the length of the current private array</a:t>
            </a:r>
          </a:p>
          <a:p>
            <a:pPr lvl="2"/>
            <a:r>
              <a:rPr lang="en-US" dirty="0"/>
              <a:t>copy the elements of the current private array into this new array</a:t>
            </a:r>
            <a:br>
              <a:rPr lang="en-US" dirty="0"/>
            </a:br>
            <a:r>
              <a:rPr lang="en-US" dirty="0"/>
              <a:t>(using a for loop)</a:t>
            </a:r>
          </a:p>
          <a:p>
            <a:pPr lvl="2"/>
            <a:r>
              <a:rPr lang="en-US" dirty="0"/>
              <a:t>update the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privateArray</a:t>
            </a:r>
            <a:r>
              <a:rPr lang="en-US" dirty="0"/>
              <a:t> reference to refer to this new array </a:t>
            </a:r>
          </a:p>
          <a:p>
            <a:pPr lvl="1"/>
            <a:r>
              <a:rPr lang="en-US" dirty="0"/>
              <a:t>write the new element to the first available empty slot 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privateArray</a:t>
            </a:r>
            <a:endParaRPr lang="en-US" dirty="0"/>
          </a:p>
          <a:p>
            <a:pPr lvl="1"/>
            <a:r>
              <a:rPr lang="en-US" dirty="0"/>
              <a:t>increment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numberOfElementsActuallyStoredInPrivateArray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7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916"/>
            <a:ext cx="8229600" cy="667168"/>
          </a:xfrm>
        </p:spPr>
        <p:txBody>
          <a:bodyPr>
            <a:noAutofit/>
          </a:bodyPr>
          <a:lstStyle/>
          <a:p>
            <a:pPr lv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US" sz="28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index, </a:t>
            </a:r>
            <a:r>
              <a:rPr lang="en-US" sz="28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ElementType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element)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963338"/>
            <a:ext cx="8229600" cy="4080271"/>
          </a:xfrm>
        </p:spPr>
        <p:txBody>
          <a:bodyPr>
            <a:noAutofit/>
          </a:bodyPr>
          <a:lstStyle/>
          <a:p>
            <a:r>
              <a:rPr lang="en-US" dirty="0"/>
              <a:t>to </a:t>
            </a:r>
            <a:r>
              <a:rPr lang="en-US" b="1" dirty="0"/>
              <a:t>insert</a:t>
            </a:r>
            <a:r>
              <a:rPr lang="en-US" dirty="0"/>
              <a:t> a new element so it has a given </a:t>
            </a:r>
            <a:r>
              <a:rPr lang="en-US" dirty="0">
                <a:latin typeface="+mj-lt"/>
              </a:rPr>
              <a:t>index</a:t>
            </a:r>
            <a:r>
              <a:rPr lang="en-US" dirty="0"/>
              <a:t>...</a:t>
            </a:r>
          </a:p>
          <a:p>
            <a:pPr lvl="1"/>
            <a:r>
              <a:rPr lang="en-US" dirty="0"/>
              <a:t>assert that the given </a:t>
            </a:r>
            <a:r>
              <a:rPr lang="en-US" dirty="0">
                <a:latin typeface="+mj-lt"/>
              </a:rPr>
              <a:t>index</a:t>
            </a:r>
            <a:r>
              <a:rPr lang="en-US" dirty="0"/>
              <a:t> is valid!</a:t>
            </a:r>
          </a:p>
          <a:p>
            <a:pPr lvl="2"/>
            <a:r>
              <a:rPr lang="en-US" dirty="0">
                <a:solidFill>
                  <a:srgbClr val="0CB5B5"/>
                </a:solidFill>
                <a:latin typeface="+mj-lt"/>
              </a:rPr>
              <a:t>0</a:t>
            </a:r>
            <a:r>
              <a:rPr lang="en-US" dirty="0"/>
              <a:t>  OK ("</a:t>
            </a:r>
            <a:r>
              <a:rPr lang="en-US" b="1" dirty="0"/>
              <a:t>prepend</a:t>
            </a:r>
            <a:r>
              <a:rPr lang="en-US" dirty="0"/>
              <a:t>")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numberOfElementsActuallyStoredInPrivateArray</a:t>
            </a:r>
            <a:r>
              <a:rPr lang="en-US" dirty="0"/>
              <a:t>  OK (</a:t>
            </a:r>
            <a:r>
              <a:rPr lang="en-US" b="1" dirty="0"/>
              <a:t>append</a:t>
            </a:r>
            <a:r>
              <a:rPr lang="en-US" dirty="0"/>
              <a:t>)</a:t>
            </a:r>
          </a:p>
          <a:p>
            <a:pPr lvl="2"/>
            <a:r>
              <a:rPr lang="en-US" dirty="0">
                <a:latin typeface="+mj-lt"/>
              </a:rPr>
              <a:t>-</a:t>
            </a:r>
            <a:r>
              <a:rPr lang="en-US" dirty="0">
                <a:solidFill>
                  <a:srgbClr val="0CB5B5"/>
                </a:solidFill>
                <a:latin typeface="+mj-lt"/>
              </a:rPr>
              <a:t>1</a:t>
            </a:r>
            <a:r>
              <a:rPr lang="en-US" dirty="0"/>
              <a:t>  BAD VERY BAD (</a:t>
            </a:r>
            <a:r>
              <a:rPr lang="en-US" b="1" dirty="0"/>
              <a:t>out of bounds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</a:t>
            </a:r>
            <a:r>
              <a:rPr lang="en-US" dirty="0" err="1">
                <a:latin typeface="+mj-lt"/>
              </a:rPr>
              <a:t>privateArray</a:t>
            </a:r>
            <a:r>
              <a:rPr lang="en-US" dirty="0"/>
              <a:t> is full...</a:t>
            </a:r>
          </a:p>
          <a:p>
            <a:pPr lvl="2"/>
            <a:r>
              <a:rPr lang="en-US" dirty="0"/>
              <a:t>double its length (see previous slide)</a:t>
            </a:r>
          </a:p>
          <a:p>
            <a:pPr lvl="1"/>
            <a:r>
              <a:rPr lang="en-US" dirty="0"/>
              <a:t>make room for the new element!</a:t>
            </a:r>
          </a:p>
          <a:p>
            <a:pPr lvl="2"/>
            <a:r>
              <a:rPr lang="en-US" dirty="0"/>
              <a:t>move elements with index greater than or equal to the given </a:t>
            </a:r>
            <a:r>
              <a:rPr lang="en-US" dirty="0">
                <a:latin typeface="+mj-lt"/>
              </a:rPr>
              <a:t>index</a:t>
            </a:r>
            <a:r>
              <a:rPr lang="en-US" dirty="0"/>
              <a:t> one slot to the right</a:t>
            </a:r>
          </a:p>
          <a:p>
            <a:pPr lvl="3"/>
            <a:r>
              <a:rPr lang="en-US" dirty="0"/>
              <a:t>✨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for</a:t>
            </a:r>
            <a:r>
              <a:rPr lang="en-US" dirty="0">
                <a:latin typeface="+mj-lt"/>
              </a:rPr>
              <a:t> (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= ...;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&gt;= index, --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) { </a:t>
            </a:r>
            <a:r>
              <a:rPr lang="en-US" dirty="0">
                <a:solidFill>
                  <a:srgbClr val="BFBFBF"/>
                </a:solidFill>
                <a:latin typeface="+mj-lt"/>
              </a:rPr>
              <a:t>...</a:t>
            </a:r>
            <a:r>
              <a:rPr lang="en-US" dirty="0">
                <a:latin typeface="+mj-lt"/>
              </a:rPr>
              <a:t> }</a:t>
            </a:r>
            <a:endParaRPr lang="en-US" dirty="0"/>
          </a:p>
          <a:p>
            <a:pPr lvl="1"/>
            <a:r>
              <a:rPr lang="en-US" dirty="0"/>
              <a:t>write the new element to the given </a:t>
            </a:r>
            <a:r>
              <a:rPr lang="en-US" dirty="0">
                <a:latin typeface="+mj-lt"/>
              </a:rPr>
              <a:t>index</a:t>
            </a:r>
            <a:r>
              <a:rPr lang="en-US" dirty="0"/>
              <a:t> 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privateArray</a:t>
            </a:r>
            <a:endParaRPr lang="en-US" dirty="0"/>
          </a:p>
          <a:p>
            <a:pPr lvl="1"/>
            <a:r>
              <a:rPr lang="en-US" dirty="0"/>
              <a:t>increment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numberOfElementsActuallyStoredInPrivateArray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45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3EE7-FE7C-D2B3-170B-D87989146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lists</a:t>
            </a:r>
          </a:p>
        </p:txBody>
      </p:sp>
    </p:spTree>
    <p:extLst>
      <p:ext uri="{BB962C8B-B14F-4D97-AF65-F5344CB8AC3E}">
        <p14:creationId xmlns:p14="http://schemas.microsoft.com/office/powerpoint/2010/main" val="2801934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271C64-B31E-9B8D-B0F1-792ADCA0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✨ functions can call other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68F3A-E230-D7ED-788D-1FFFF47EDA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the less general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dirty="0">
                <a:cs typeface="Consolas" panose="020B0609020204030204" pitchFamily="49" charset="0"/>
              </a:rPr>
              <a:t> (append) can be implemented using the more general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dirty="0">
                <a:cs typeface="Consolas" panose="020B0609020204030204" pitchFamily="49" charset="0"/>
              </a:rPr>
              <a:t> (insert)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element)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add(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numberOfElementsActuallyStoredInPrivateArray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element);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cs typeface="Consolas" panose="020B0609020204030204" pitchFamily="49" charset="0"/>
              </a:rPr>
              <a:t>☠️ however, if </a:t>
            </a:r>
            <a:r>
              <a:rPr lang="en-US" b="1" dirty="0" err="1">
                <a:cs typeface="Consolas" panose="020B0609020204030204" pitchFamily="49" charset="0"/>
              </a:rPr>
              <a:t>i</a:t>
            </a:r>
            <a:r>
              <a:rPr lang="en-US" b="1" dirty="0">
                <a:cs typeface="Consolas" panose="020B0609020204030204" pitchFamily="49" charset="0"/>
              </a:rPr>
              <a:t> were implementing an array list from scratch,</a:t>
            </a:r>
            <a:br>
              <a:rPr lang="en-US" b="1" dirty="0">
                <a:cs typeface="Consolas" panose="020B0609020204030204" pitchFamily="49" charset="0"/>
              </a:rPr>
            </a:br>
            <a:r>
              <a:rPr lang="en-US" b="1" dirty="0" err="1">
                <a:cs typeface="Consolas" panose="020B0609020204030204" pitchFamily="49" charset="0"/>
              </a:rPr>
              <a:t>i</a:t>
            </a:r>
            <a:r>
              <a:rPr lang="en-US" b="1" dirty="0">
                <a:cs typeface="Consolas" panose="020B0609020204030204" pitchFamily="49" charset="0"/>
              </a:rPr>
              <a:t> would implement the less general version first because it is simpler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6283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916"/>
            <a:ext cx="8229600" cy="667168"/>
          </a:xfrm>
        </p:spPr>
        <p:txBody>
          <a:bodyPr>
            <a:noAutofit/>
          </a:bodyPr>
          <a:lstStyle/>
          <a:p>
            <a:pPr lv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remove(</a:t>
            </a:r>
            <a:r>
              <a:rPr lang="en-US" sz="28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index) { </a:t>
            </a:r>
            <a:r>
              <a:rPr lang="en-US" sz="28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963338"/>
            <a:ext cx="8229600" cy="4080271"/>
          </a:xfrm>
        </p:spPr>
        <p:txBody>
          <a:bodyPr>
            <a:noAutofit/>
          </a:bodyPr>
          <a:lstStyle/>
          <a:p>
            <a:r>
              <a:rPr lang="en-US" dirty="0"/>
              <a:t>to </a:t>
            </a:r>
            <a:r>
              <a:rPr lang="en-US" b="1" dirty="0"/>
              <a:t>remove</a:t>
            </a:r>
            <a:r>
              <a:rPr lang="en-US" dirty="0"/>
              <a:t> an element with a given </a:t>
            </a:r>
            <a:r>
              <a:rPr lang="en-US" dirty="0">
                <a:latin typeface="+mj-lt"/>
              </a:rPr>
              <a:t>index</a:t>
            </a:r>
            <a:r>
              <a:rPr lang="en-US" dirty="0"/>
              <a:t>...</a:t>
            </a:r>
          </a:p>
          <a:p>
            <a:pPr lvl="1"/>
            <a:r>
              <a:rPr lang="en-US" dirty="0"/>
              <a:t>move elements with index greater than or equal to the given </a:t>
            </a:r>
            <a:r>
              <a:rPr lang="en-US" dirty="0">
                <a:latin typeface="+mj-lt"/>
              </a:rPr>
              <a:t>index</a:t>
            </a:r>
            <a:r>
              <a:rPr lang="en-US" dirty="0"/>
              <a:t> one slot to the left</a:t>
            </a:r>
          </a:p>
          <a:p>
            <a:pPr lvl="1"/>
            <a:r>
              <a:rPr lang="en-US" dirty="0"/>
              <a:t>decrement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numberOfElementsActuallyStoredInPrivateArray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82484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3EE7-FE7C-D2B3-170B-D87989146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💻 Array List Tutorial</a:t>
            </a:r>
            <a:br>
              <a:rPr lang="en-US" dirty="0"/>
            </a:br>
            <a:r>
              <a:rPr lang="en-US" sz="4800" dirty="0"/>
              <a:t>(linked on website)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892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BC6EDB-5B8B-BDBD-C2EB-2B16AE12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of array list functions</a:t>
            </a:r>
          </a:p>
        </p:txBody>
      </p:sp>
    </p:spTree>
    <p:extLst>
      <p:ext uri="{BB962C8B-B14F-4D97-AF65-F5344CB8AC3E}">
        <p14:creationId xmlns:p14="http://schemas.microsoft.com/office/powerpoint/2010/main" val="14111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FEA4AB-007B-5E98-185C-964065DC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11747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984E17-865E-124F-4A85-E2C37563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are fixed-length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EA0D66C-04A5-02DC-74EB-B4DC82ED31C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🔄 an </a:t>
                </a:r>
                <a:r>
                  <a:rPr lang="en-US" b="1" dirty="0"/>
                  <a:t>array</a:t>
                </a:r>
                <a:r>
                  <a:rPr lang="en-US" dirty="0"/>
                  <a:t> is a fixed-length sequence of elements all of the same type</a:t>
                </a:r>
              </a:p>
              <a:p>
                <a:pPr lvl="1"/>
                <a:r>
                  <a:rPr lang="en-US" dirty="0"/>
                  <a:t>🙂 simple, fast (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access)</a:t>
                </a:r>
              </a:p>
              <a:p>
                <a:pPr lvl="1"/>
                <a:r>
                  <a:rPr lang="en-US" dirty="0"/>
                  <a:t>☹️ fixed-length (what if we don't know how many elements we'll have?)</a:t>
                </a:r>
              </a:p>
              <a:p>
                <a:pPr lvl="2"/>
                <a:r>
                  <a:rPr lang="en-US" b="1" dirty="0"/>
                  <a:t>solution A: </a:t>
                </a:r>
                <a:r>
                  <a:rPr lang="en-US" dirty="0"/>
                  <a:t>make</a:t>
                </a:r>
                <a:r>
                  <a:rPr lang="en-US" b="1" dirty="0"/>
                  <a:t> </a:t>
                </a:r>
                <a:r>
                  <a:rPr lang="en-US" dirty="0"/>
                  <a:t>an array that's longer than you'll ever need</a:t>
                </a:r>
              </a:p>
              <a:p>
                <a:pPr lvl="3"/>
                <a:r>
                  <a:rPr lang="en-US" dirty="0"/>
                  <a:t>🔄 </a:t>
                </a:r>
                <a:r>
                  <a:rPr lang="en-US" dirty="0">
                    <a:effectLst/>
                    <a:latin typeface="+mj-lt"/>
                  </a:rPr>
                  <a:t>bullets</a:t>
                </a:r>
                <a:r>
                  <a:rPr lang="en-US" dirty="0">
                    <a:latin typeface="+mj-lt"/>
                  </a:rPr>
                  <a:t> = </a:t>
                </a:r>
                <a:r>
                  <a:rPr lang="en-US" dirty="0">
                    <a:solidFill>
                      <a:srgbClr val="0000FF"/>
                    </a:solidFill>
                    <a:effectLst/>
                    <a:latin typeface="+mj-lt"/>
                  </a:rPr>
                  <a:t>new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>
                    <a:solidFill>
                      <a:srgbClr val="000080"/>
                    </a:solidFill>
                    <a:effectLst/>
                    <a:latin typeface="+mj-lt"/>
                  </a:rPr>
                  <a:t>Bullet</a:t>
                </a:r>
                <a:r>
                  <a:rPr lang="en-US" dirty="0">
                    <a:latin typeface="+mj-lt"/>
                  </a:rPr>
                  <a:t>[</a:t>
                </a:r>
                <a:r>
                  <a:rPr lang="en-US" dirty="0">
                    <a:solidFill>
                      <a:srgbClr val="0CB5B5"/>
                    </a:solidFill>
                    <a:effectLst/>
                    <a:latin typeface="+mj-lt"/>
                  </a:rPr>
                  <a:t>256</a:t>
                </a:r>
                <a:r>
                  <a:rPr lang="en-US" dirty="0">
                    <a:latin typeface="+mj-lt"/>
                  </a:rPr>
                  <a:t>]; </a:t>
                </a:r>
                <a:r>
                  <a:rPr lang="en-US" dirty="0">
                    <a:solidFill>
                      <a:srgbClr val="007B00"/>
                    </a:solidFill>
                    <a:latin typeface="+mj-lt"/>
                  </a:rPr>
                  <a:t>// from HW-03</a:t>
                </a:r>
              </a:p>
              <a:p>
                <a:pPr lvl="3"/>
                <a:r>
                  <a:rPr lang="en-US" dirty="0"/>
                  <a:t>🙂 simple</a:t>
                </a:r>
              </a:p>
              <a:p>
                <a:pPr lvl="3"/>
                <a:r>
                  <a:rPr lang="en-US" dirty="0"/>
                  <a:t>☹️ wastes space, might end up not actually be long enough</a:t>
                </a:r>
              </a:p>
              <a:p>
                <a:pPr lvl="2"/>
                <a:r>
                  <a:rPr lang="en-US" b="1" dirty="0"/>
                  <a:t>solution B:</a:t>
                </a:r>
                <a:r>
                  <a:rPr lang="en-US" dirty="0"/>
                  <a:t> make an array that </a:t>
                </a:r>
                <a:r>
                  <a:rPr lang="en-US" i="1" dirty="0"/>
                  <a:t>grows as needed</a:t>
                </a:r>
                <a:r>
                  <a:rPr lang="en-US" dirty="0"/>
                  <a:t> (an </a:t>
                </a:r>
                <a:r>
                  <a:rPr lang="en-US" b="1" dirty="0"/>
                  <a:t>array list</a:t>
                </a:r>
                <a:r>
                  <a:rPr lang="en-US" dirty="0"/>
                  <a:t>)</a:t>
                </a:r>
                <a:endParaRPr lang="en-US" i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EA0D66C-04A5-02DC-74EB-B4DC82ED31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617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73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FEA4AB-007B-5E98-185C-964065DC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list</a:t>
            </a:r>
          </a:p>
        </p:txBody>
      </p:sp>
    </p:spTree>
    <p:extLst>
      <p:ext uri="{BB962C8B-B14F-4D97-AF65-F5344CB8AC3E}">
        <p14:creationId xmlns:p14="http://schemas.microsoft.com/office/powerpoint/2010/main" val="242908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916"/>
            <a:ext cx="8229600" cy="66716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array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57200" y="963338"/>
                <a:ext cx="8229600" cy="4080271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an </a:t>
                </a:r>
                <a:r>
                  <a:rPr lang="en-US" b="1" dirty="0"/>
                  <a:t>array list </a:t>
                </a:r>
                <a:r>
                  <a:rPr lang="en-US" dirty="0"/>
                  <a:t>(dynamic array, stretchy buffer, </a:t>
                </a:r>
                <a:r>
                  <a:rPr lang="en-US" b="1" dirty="0"/>
                  <a:t>vector</a:t>
                </a:r>
                <a:r>
                  <a:rPr lang="en-US" dirty="0"/>
                  <a:t>) acts like an array that  can grow as needed</a:t>
                </a:r>
                <a:endParaRPr lang="en-US" b="1" dirty="0"/>
              </a:p>
              <a:p>
                <a:pPr lvl="1"/>
                <a:r>
                  <a:rPr lang="en-US" dirty="0"/>
                  <a:t>like an array, the user can </a:t>
                </a:r>
                <a:r>
                  <a:rPr lang="en-US" b="1" dirty="0"/>
                  <a:t>access</a:t>
                </a:r>
                <a:r>
                  <a:rPr lang="en-US" dirty="0"/>
                  <a:t>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element in an array list</a:t>
                </a:r>
              </a:p>
              <a:p>
                <a:pPr lvl="2"/>
                <a:r>
                  <a:rPr lang="en-US" b="1" dirty="0"/>
                  <a:t>get</a:t>
                </a:r>
                <a:r>
                  <a:rPr lang="en-US" dirty="0"/>
                  <a:t> the value of an element that is already there</a:t>
                </a:r>
              </a:p>
              <a:p>
                <a:pPr lvl="2"/>
                <a:r>
                  <a:rPr lang="en-US" b="1" dirty="0"/>
                  <a:t>set </a:t>
                </a:r>
                <a:r>
                  <a:rPr lang="en-US" dirty="0"/>
                  <a:t>the value of an element that is already there</a:t>
                </a:r>
                <a:endParaRPr lang="en-US" b="1" dirty="0"/>
              </a:p>
              <a:p>
                <a:pPr lvl="1"/>
                <a:r>
                  <a:rPr lang="en-US" dirty="0"/>
                  <a:t>unlike an array, the user can always </a:t>
                </a:r>
                <a:r>
                  <a:rPr lang="en-US" b="1" dirty="0"/>
                  <a:t>add</a:t>
                </a:r>
                <a:r>
                  <a:rPr lang="en-US" dirty="0"/>
                  <a:t> a new element to an array list, no matter how many elements it already has</a:t>
                </a:r>
              </a:p>
              <a:p>
                <a:pPr lvl="2"/>
                <a:r>
                  <a:rPr lang="en-US" b="1" dirty="0"/>
                  <a:t>append</a:t>
                </a:r>
                <a:r>
                  <a:rPr lang="en-US" dirty="0"/>
                  <a:t> (push back) a new element to the back</a:t>
                </a:r>
              </a:p>
              <a:p>
                <a:pPr lvl="2"/>
                <a:r>
                  <a:rPr lang="en-US" b="1" dirty="0"/>
                  <a:t>insert</a:t>
                </a:r>
                <a:r>
                  <a:rPr lang="en-US" dirty="0"/>
                  <a:t> a new element at any index</a:t>
                </a:r>
              </a:p>
              <a:p>
                <a:pPr lvl="1"/>
                <a:r>
                  <a:rPr lang="en-US" dirty="0"/>
                  <a:t>the user can also </a:t>
                </a:r>
                <a:r>
                  <a:rPr lang="en-US" b="1" dirty="0"/>
                  <a:t>remove </a:t>
                </a:r>
                <a:r>
                  <a:rPr lang="en-US" dirty="0"/>
                  <a:t>elements from an array list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57200" y="963338"/>
                <a:ext cx="8229600" cy="4080271"/>
              </a:xfrm>
              <a:blipFill>
                <a:blip r:embed="rId3"/>
                <a:stretch>
                  <a:fillRect l="-617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05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916"/>
            <a:ext cx="8229600" cy="66716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internal (private)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963338"/>
            <a:ext cx="8229600" cy="4080271"/>
          </a:xfrm>
        </p:spPr>
        <p:txBody>
          <a:bodyPr>
            <a:noAutofit/>
          </a:bodyPr>
          <a:lstStyle/>
          <a:p>
            <a:r>
              <a:rPr lang="en-US" dirty="0"/>
              <a:t>an array list stores its elements inside of an </a:t>
            </a:r>
            <a:r>
              <a:rPr lang="en-US" b="1" dirty="0"/>
              <a:t>array</a:t>
            </a:r>
          </a:p>
          <a:p>
            <a:pPr lvl="1"/>
            <a:r>
              <a:rPr lang="en-US" dirty="0"/>
              <a:t>an array list's </a:t>
            </a:r>
            <a:r>
              <a:rPr lang="en-US" b="1" dirty="0"/>
              <a:t>capacity</a:t>
            </a:r>
            <a:r>
              <a:rPr lang="en-US" dirty="0"/>
              <a:t> is the length of this array</a:t>
            </a:r>
          </a:p>
          <a:p>
            <a:pPr lvl="1"/>
            <a:r>
              <a:rPr lang="en-US" dirty="0"/>
              <a:t>an array list's </a:t>
            </a:r>
            <a:r>
              <a:rPr lang="en-US" b="1" dirty="0"/>
              <a:t>size</a:t>
            </a:r>
            <a:r>
              <a:rPr lang="en-US" dirty="0"/>
              <a:t> (</a:t>
            </a:r>
            <a:r>
              <a:rPr lang="en-US" b="1" dirty="0"/>
              <a:t>length</a:t>
            </a:r>
            <a:r>
              <a:rPr lang="en-US" dirty="0"/>
              <a:t>) is the number of (non-null) elements currently actually stored in this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F169E-0B16-08BA-32A4-0850B35D0BD7}"/>
              </a:ext>
            </a:extLst>
          </p:cNvPr>
          <p:cNvSpPr txBox="1"/>
          <p:nvPr/>
        </p:nvSpPr>
        <p:spPr>
          <a:xfrm>
            <a:off x="457200" y="2366553"/>
            <a:ext cx="8229600" cy="2696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</a:pPr>
            <a:r>
              <a:rPr lang="en-US" dirty="0">
                <a:solidFill>
                  <a:srgbClr val="0000FF"/>
                </a:solidFill>
                <a:latin typeface="+mj-lt"/>
                <a:cs typeface="Consolas" panose="020B0609020204030204" pitchFamily="49" charset="0"/>
              </a:rPr>
              <a:t>class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+mj-lt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+mj-lt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80"/>
                </a:solidFill>
                <a:latin typeface="+mj-lt"/>
                <a:cs typeface="Consolas" panose="020B0609020204030204" pitchFamily="49" charset="0"/>
              </a:rPr>
              <a:t>ElementType</a:t>
            </a:r>
            <a:r>
              <a:rPr lang="en-US" dirty="0">
                <a:latin typeface="+mj-lt"/>
                <a:cs typeface="Consolas" panose="020B0609020204030204" pitchFamily="49" charset="0"/>
              </a:rPr>
              <a:t>&gt; { </a:t>
            </a: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</a:pPr>
            <a:r>
              <a:rPr lang="en-US" dirty="0">
                <a:latin typeface="+mj-lt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+mj-lt"/>
                <a:cs typeface="Consolas" panose="020B0609020204030204" pitchFamily="49" charset="0"/>
              </a:rPr>
              <a:t>private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+mj-lt"/>
                <a:cs typeface="Consolas" panose="020B0609020204030204" pitchFamily="49" charset="0"/>
              </a:rPr>
              <a:t>ElementType</a:t>
            </a:r>
            <a:r>
              <a:rPr lang="en-US" dirty="0">
                <a:latin typeface="+mj-lt"/>
                <a:cs typeface="Consolas" panose="020B0609020204030204" pitchFamily="49" charset="0"/>
              </a:rPr>
              <a:t>[] </a:t>
            </a:r>
            <a:r>
              <a:rPr lang="en-US" dirty="0" err="1">
                <a:latin typeface="+mj-lt"/>
                <a:cs typeface="Consolas" panose="020B0609020204030204" pitchFamily="49" charset="0"/>
              </a:rPr>
              <a:t>privateArray</a:t>
            </a:r>
            <a:r>
              <a:rPr lang="en-US" dirty="0">
                <a:solidFill>
                  <a:srgbClr val="000080"/>
                </a:solidFill>
                <a:latin typeface="+mj-lt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0080"/>
              </a:solidFill>
              <a:latin typeface="+mj-lt"/>
            </a:endParaRP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</a:pPr>
            <a:r>
              <a:rPr lang="en-US" dirty="0">
                <a:solidFill>
                  <a:srgbClr val="0000FF"/>
                </a:solidFill>
                <a:latin typeface="+mj-lt"/>
              </a:rPr>
              <a:t>    private </a:t>
            </a:r>
            <a:r>
              <a:rPr lang="en-US" dirty="0">
                <a:solidFill>
                  <a:srgbClr val="000080"/>
                </a:solidFill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numberOfElementsActuallyStoredInPrivateArray</a:t>
            </a:r>
            <a:r>
              <a:rPr lang="en-US" dirty="0">
                <a:latin typeface="+mj-lt"/>
              </a:rPr>
              <a:t>;</a:t>
            </a: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</a:pPr>
            <a:r>
              <a:rPr lang="en-US" dirty="0">
                <a:solidFill>
                  <a:srgbClr val="007B00"/>
                </a:solidFill>
                <a:latin typeface="+mj-lt"/>
              </a:rPr>
              <a:t>    // int capacity() { return </a:t>
            </a:r>
            <a:r>
              <a:rPr lang="en-US" dirty="0" err="1">
                <a:solidFill>
                  <a:srgbClr val="007B00"/>
                </a:solidFill>
                <a:latin typeface="+mj-lt"/>
              </a:rPr>
              <a:t>privateArray.length</a:t>
            </a:r>
            <a:r>
              <a:rPr lang="en-US" dirty="0">
                <a:solidFill>
                  <a:srgbClr val="007B00"/>
                </a:solidFill>
                <a:latin typeface="+mj-lt"/>
              </a:rPr>
              <a:t>; }</a:t>
            </a:r>
          </a:p>
          <a:p>
            <a:pPr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</a:pPr>
            <a:r>
              <a:rPr lang="en-US" dirty="0">
                <a:latin typeface="+mj-lt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+mj-lt"/>
                <a:cs typeface="Consolas" panose="020B0609020204030204" pitchFamily="49" charset="0"/>
              </a:rPr>
              <a:t>int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size() {</a:t>
            </a:r>
          </a:p>
          <a:p>
            <a:pPr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</a:pPr>
            <a:r>
              <a:rPr lang="en-US" dirty="0">
                <a:latin typeface="+mj-lt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+mj-lt"/>
                <a:cs typeface="Consolas" panose="020B0609020204030204" pitchFamily="49" charset="0"/>
              </a:rPr>
              <a:t>return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numberOfElementsActuallyStoredInPrivateArray</a:t>
            </a:r>
            <a:r>
              <a:rPr lang="en-US" dirty="0">
                <a:latin typeface="+mj-lt"/>
                <a:cs typeface="Consolas" panose="020B0609020204030204" pitchFamily="49" charset="0"/>
              </a:rPr>
              <a:t>;</a:t>
            </a:r>
          </a:p>
          <a:p>
            <a:pPr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</a:pPr>
            <a:r>
              <a:rPr lang="en-US" dirty="0">
                <a:latin typeface="+mj-lt"/>
                <a:cs typeface="Consolas" panose="020B0609020204030204" pitchFamily="49" charset="0"/>
              </a:rPr>
              <a:t>    };</a:t>
            </a:r>
            <a:endParaRPr lang="en-US" dirty="0">
              <a:solidFill>
                <a:srgbClr val="BFBFBF"/>
              </a:solidFill>
              <a:latin typeface="+mj-lt"/>
              <a:cs typeface="Consolas" panose="020B0609020204030204" pitchFamily="49" charset="0"/>
            </a:endParaRP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</a:pPr>
            <a:r>
              <a:rPr lang="en-US" dirty="0">
                <a:latin typeface="+mj-lt"/>
                <a:ea typeface="Segoe UI Emoji" panose="020B0502040204020203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569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916"/>
            <a:ext cx="8229600" cy="66716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array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963338"/>
            <a:ext cx="8229600" cy="4080271"/>
          </a:xfrm>
        </p:spPr>
        <p:txBody>
          <a:bodyPr>
            <a:noAutofit/>
          </a:bodyPr>
          <a:lstStyle/>
          <a:p>
            <a:r>
              <a:rPr lang="en-US" b="1" dirty="0"/>
              <a:t>☠️ an array list's capacity is NOT the same thing as its size</a:t>
            </a:r>
          </a:p>
          <a:p>
            <a:pPr lvl="1"/>
            <a:r>
              <a:rPr lang="en-US" dirty="0"/>
              <a:t>imagine </a:t>
            </a:r>
            <a:r>
              <a:rPr lang="en-US" dirty="0" err="1">
                <a:solidFill>
                  <a:srgbClr val="000080"/>
                </a:solidFill>
                <a:latin typeface="+mj-lt"/>
              </a:rPr>
              <a:t>ArrayList</a:t>
            </a:r>
            <a:r>
              <a:rPr lang="en-US" dirty="0">
                <a:latin typeface="+mj-lt"/>
              </a:rPr>
              <a:t>&lt;</a:t>
            </a:r>
            <a:r>
              <a:rPr lang="en-US" dirty="0">
                <a:solidFill>
                  <a:srgbClr val="000080"/>
                </a:solidFill>
                <a:latin typeface="+mj-lt"/>
              </a:rPr>
              <a:t>String</a:t>
            </a:r>
            <a:r>
              <a:rPr lang="en-US" dirty="0">
                <a:latin typeface="+mj-lt"/>
              </a:rPr>
              <a:t>&gt; </a:t>
            </a:r>
            <a:r>
              <a:rPr lang="en-US" dirty="0" err="1">
                <a:latin typeface="+mj-lt"/>
              </a:rPr>
              <a:t>bestaurants</a:t>
            </a:r>
            <a:r>
              <a:rPr lang="en-US" dirty="0">
                <a:latin typeface="+mj-lt"/>
              </a:rPr>
              <a:t>;</a:t>
            </a:r>
            <a:r>
              <a:rPr lang="en-US" dirty="0"/>
              <a:t> with capacity 5 and size 3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7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we could print </a:t>
            </a:r>
            <a:r>
              <a:rPr lang="en-US" dirty="0" err="1">
                <a:solidFill>
                  <a:srgbClr val="007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bestaurants.privateArray</a:t>
            </a:r>
            <a:r>
              <a:rPr lang="en-US" dirty="0">
                <a:solidFill>
                  <a:srgbClr val="007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B60E0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B60E0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Blango</a:t>
            </a:r>
            <a:r>
              <a:rPr lang="en-US" dirty="0">
                <a:solidFill>
                  <a:srgbClr val="B60E0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60E0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B60E0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Sproot</a:t>
            </a:r>
            <a:r>
              <a:rPr lang="en-US" dirty="0">
                <a:solidFill>
                  <a:srgbClr val="B60E0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60E0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B60E0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Sparket</a:t>
            </a:r>
            <a:r>
              <a:rPr lang="en-US" dirty="0">
                <a:solidFill>
                  <a:srgbClr val="B60E0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/>
            </a:br>
            <a:br>
              <a:rPr lang="en-US" dirty="0"/>
            </a:br>
            <a:r>
              <a:rPr lang="en-US" dirty="0"/>
              <a:t>...we would see 5 – 3 = 2 "empty slots."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9C688-9A78-5424-A1D1-E85EEA0AF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62" y="3287486"/>
            <a:ext cx="6467676" cy="15031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839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916"/>
            <a:ext cx="8229600" cy="66716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array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963338"/>
            <a:ext cx="8229600" cy="4080271"/>
          </a:xfrm>
        </p:spPr>
        <p:txBody>
          <a:bodyPr>
            <a:noAutofit/>
          </a:bodyPr>
          <a:lstStyle/>
          <a:p>
            <a:r>
              <a:rPr lang="en-US" b="1" dirty="0"/>
              <a:t>☠️ even though another name for an array list is a "vector,"</a:t>
            </a:r>
            <a:br>
              <a:rPr lang="en-US" b="1" dirty="0"/>
            </a:br>
            <a:r>
              <a:rPr lang="en-US" b="1" dirty="0"/>
              <a:t>the array list is NOT related to Vector2 (vector from math/physics)</a:t>
            </a:r>
          </a:p>
        </p:txBody>
      </p:sp>
    </p:spTree>
    <p:extLst>
      <p:ext uri="{BB962C8B-B14F-4D97-AF65-F5344CB8AC3E}">
        <p14:creationId xmlns:p14="http://schemas.microsoft.com/office/powerpoint/2010/main" val="3156950977"/>
      </p:ext>
    </p:extLst>
  </p:cSld>
  <p:clrMapOvr>
    <a:masterClrMapping/>
  </p:clrMapOvr>
</p:sld>
</file>

<file path=ppt/theme/theme1.xml><?xml version="1.0" encoding="utf-8"?>
<a:theme xmlns:a="http://schemas.openxmlformats.org/drawingml/2006/main" name="Jim">
  <a:themeElements>
    <a:clrScheme name="Jim">
      <a:dk1>
        <a:srgbClr val="000000"/>
      </a:dk1>
      <a:lt1>
        <a:srgbClr val="FFFFFF"/>
      </a:lt1>
      <a:dk2>
        <a:srgbClr val="7B3F00"/>
      </a:dk2>
      <a:lt2>
        <a:srgbClr val="7F7F7F"/>
      </a:lt2>
      <a:accent1>
        <a:srgbClr val="F92671"/>
      </a:accent1>
      <a:accent2>
        <a:srgbClr val="FD971F"/>
      </a:accent2>
      <a:accent3>
        <a:srgbClr val="FFFF32"/>
      </a:accent3>
      <a:accent4>
        <a:srgbClr val="A6E22E"/>
      </a:accent4>
      <a:accent5>
        <a:srgbClr val="66D9ED"/>
      </a:accent5>
      <a:accent6>
        <a:srgbClr val="AE81FF"/>
      </a:accent6>
      <a:hlink>
        <a:srgbClr val="0000FF"/>
      </a:hlink>
      <a:folHlink>
        <a:srgbClr val="666699"/>
      </a:folHlink>
    </a:clrScheme>
    <a:fontScheme name="Jim Heading is Code Body is Everything Else">
      <a:majorFont>
        <a:latin typeface="Consola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33161</TotalTime>
  <Words>1241</Words>
  <Application>Microsoft Macintosh PowerPoint</Application>
  <PresentationFormat>On-screen Show (16:9)</PresentationFormat>
  <Paragraphs>133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Consolas</vt:lpstr>
      <vt:lpstr>System Font Regular</vt:lpstr>
      <vt:lpstr>Jim</vt:lpstr>
      <vt:lpstr>PowerPoint Presentation</vt:lpstr>
      <vt:lpstr>array lists</vt:lpstr>
      <vt:lpstr>motivation</vt:lpstr>
      <vt:lpstr>arrays are fixed-length</vt:lpstr>
      <vt:lpstr>array list</vt:lpstr>
      <vt:lpstr>array list</vt:lpstr>
      <vt:lpstr>the internal (private) array</vt:lpstr>
      <vt:lpstr>array list</vt:lpstr>
      <vt:lpstr>array list</vt:lpstr>
      <vt:lpstr>Java's ArrayList&lt;ElementType&gt;</vt:lpstr>
      <vt:lpstr>generic</vt:lpstr>
      <vt:lpstr>generic</vt:lpstr>
      <vt:lpstr>internal array is private</vt:lpstr>
      <vt:lpstr>the user doesn't think about the "empty slots"</vt:lpstr>
      <vt:lpstr>array list functions (under the hood)</vt:lpstr>
      <vt:lpstr>ArrayList() { ... } // constructor</vt:lpstr>
      <vt:lpstr>ElementType get(int index) { ... }</vt:lpstr>
      <vt:lpstr>void add(ElementType element) { ... }</vt:lpstr>
      <vt:lpstr>void add(int index, ElementType element)</vt:lpstr>
      <vt:lpstr>✨ functions can call other functions</vt:lpstr>
      <vt:lpstr>void remove(int index) { ... }</vt:lpstr>
      <vt:lpstr>💻 Array List Tutorial (linked on website)</vt:lpstr>
      <vt:lpstr>runtime of array list functions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8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Helvetica</vt:lpstr>
      <vt:lpstr>System Font Regular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🐮 how to read step-by-step diffs</dc:title>
  <dc:creator/>
  <cp:keywords/>
  <cp:lastModifiedBy>James Bern</cp:lastModifiedBy>
  <cp:revision>264</cp:revision>
  <cp:lastPrinted>2023-10-01T17:49:06Z</cp:lastPrinted>
  <dcterms:created xsi:type="dcterms:W3CDTF">2023-06-11T17:47:53Z</dcterms:created>
  <dcterms:modified xsi:type="dcterms:W3CDTF">2023-10-01T17:56:41Z</dcterms:modified>
</cp:coreProperties>
</file>