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0" r:id="rId2"/>
    <p:sldId id="298" r:id="rId3"/>
    <p:sldId id="262" r:id="rId4"/>
    <p:sldId id="261" r:id="rId5"/>
    <p:sldId id="291" r:id="rId6"/>
    <p:sldId id="299" r:id="rId7"/>
    <p:sldId id="292" r:id="rId8"/>
    <p:sldId id="257" r:id="rId9"/>
    <p:sldId id="289" r:id="rId10"/>
    <p:sldId id="290" r:id="rId11"/>
    <p:sldId id="287" r:id="rId12"/>
    <p:sldId id="288" r:id="rId13"/>
    <p:sldId id="256" r:id="rId14"/>
    <p:sldId id="278" r:id="rId15"/>
    <p:sldId id="295" r:id="rId16"/>
    <p:sldId id="296" r:id="rId17"/>
    <p:sldId id="297" r:id="rId18"/>
    <p:sldId id="279" r:id="rId19"/>
    <p:sldId id="276" r:id="rId20"/>
    <p:sldId id="281" r:id="rId21"/>
    <p:sldId id="282" r:id="rId22"/>
    <p:sldId id="259" r:id="rId23"/>
    <p:sldId id="284" r:id="rId24"/>
    <p:sldId id="286" r:id="rId25"/>
    <p:sldId id="283" r:id="rId26"/>
    <p:sldId id="285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DO" id="{C8C21B74-04A0-49C7-835C-0A63DF43FFFA}">
          <p14:sldIdLst/>
        </p14:section>
        <p14:section name="hello" id="{33B65762-AFDE-4274-A6E3-A14ACA70C7A0}">
          <p14:sldIdLst>
            <p14:sldId id="260"/>
            <p14:sldId id="298"/>
            <p14:sldId id="262"/>
            <p14:sldId id="261"/>
            <p14:sldId id="291"/>
            <p14:sldId id="299"/>
            <p14:sldId id="292"/>
            <p14:sldId id="257"/>
            <p14:sldId id="289"/>
            <p14:sldId id="290"/>
            <p14:sldId id="287"/>
            <p14:sldId id="288"/>
            <p14:sldId id="256"/>
          </p14:sldIdLst>
        </p14:section>
        <p14:section name="java basics" id="{2F881185-8563-4A99-B92C-7A08436FF8A7}">
          <p14:sldIdLst>
            <p14:sldId id="278"/>
            <p14:sldId id="295"/>
            <p14:sldId id="296"/>
            <p14:sldId id="297"/>
            <p14:sldId id="279"/>
            <p14:sldId id="276"/>
            <p14:sldId id="281"/>
            <p14:sldId id="282"/>
            <p14:sldId id="259"/>
          </p14:sldIdLst>
        </p14:section>
        <p14:section name="arrays" id="{107A116D-D4C9-4A9A-AA38-81D3C982C7E5}">
          <p14:sldIdLst>
            <p14:sldId id="284"/>
            <p14:sldId id="286"/>
            <p14:sldId id="283"/>
            <p14:sldId id="285"/>
          </p14:sldIdLst>
        </p14:section>
        <p14:section name="objects" id="{CD6AF855-FF14-4828-B4DE-07E9E1BFE2F8}">
          <p14:sldIdLst/>
        </p14:section>
        <p14:section name="array list" id="{8D630E63-9C96-4B20-BE5C-D023A6F6D9F7}">
          <p14:sldIdLst/>
        </p14:section>
        <p14:section name="stacks and queues" id="{A08C4782-0125-4748-9D8A-BBAF072C7C25}">
          <p14:sldIdLst/>
        </p14:section>
        <p14:section name="hash tables" id="{7F232AAA-78E5-4D83-A3F4-8515D804B26F}">
          <p14:sldIdLst/>
        </p14:section>
        <p14:section name="linked lists" id="{19E2528B-7820-4B5E-A0FF-CF3FE539DEFD}">
          <p14:sldIdLst/>
        </p14:section>
        <p14:section name="trees" id="{A6C60DCD-8859-48AF-A881-D9B11549CCF8}">
          <p14:sldIdLst/>
        </p14:section>
        <p14:section name="heaps" id="{699F35E5-AAD8-4E97-9BC2-BD788D89034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F6DC6"/>
    <a:srgbClr val="FCA4C1"/>
    <a:srgbClr val="0000FF"/>
    <a:srgbClr val="F2F7F7"/>
    <a:srgbClr val="F2FFFF"/>
    <a:srgbClr val="FFF2FF"/>
    <a:srgbClr val="F2F2FF"/>
    <a:srgbClr val="F2F2F9"/>
    <a:srgbClr val="F9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1" autoAdjust="0"/>
    <p:restoredTop sz="94703" autoAdjust="0"/>
  </p:normalViewPr>
  <p:slideViewPr>
    <p:cSldViewPr snapToGrid="0" snapToObjects="1">
      <p:cViewPr varScale="1">
        <p:scale>
          <a:sx n="142" d="100"/>
          <a:sy n="142" d="100"/>
        </p:scale>
        <p:origin x="76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264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0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022DE-6AFB-7B42-B89D-CD8E93E79A8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C4E7A-80A7-5241-AF5C-0BCAFE71C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648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25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48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06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79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08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94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30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99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28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97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5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3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7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42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88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368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09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49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01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62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47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45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3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0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55B9670-E5F5-777E-2D53-28A28BB936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91440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73B8D-22D2-77BA-916C-19712204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9144001" cy="5143500"/>
          </a:xfrm>
          <a:solidFill>
            <a:schemeClr val="accent6">
              <a:alpha val="50000"/>
            </a:schemeClr>
          </a:solidFill>
        </p:spPr>
        <p:txBody>
          <a:bodyPr wrap="square">
            <a:noAutofit/>
          </a:bodyPr>
          <a:lstStyle>
            <a:lvl1pPr>
              <a:lnSpc>
                <a:spcPct val="80000"/>
              </a:lnSpc>
              <a:defRPr sz="1090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23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86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41267-28AC-80B7-D7CA-A6B24D4AD3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8229600" cy="40802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0" r:id="rId3"/>
    <p:sldLayoutId id="2147483655" r:id="rId4"/>
  </p:sldLayoutIdLst>
  <p:txStyles>
    <p:titleStyle>
      <a:lvl1pPr algn="ctr" defTabSz="3429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Segoe UI Emoji" panose="020B0502040204020203" pitchFamily="34" charset="0"/>
          <a:ea typeface="Segoe UI Emoji" panose="020B0502040204020203" pitchFamily="34" charset="0"/>
          <a:cs typeface="+mj-cs"/>
        </a:defRPr>
      </a:lvl1pPr>
    </p:titleStyle>
    <p:bodyStyle>
      <a:lvl1pPr marL="285750" indent="-285750" algn="l" defTabSz="3429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Segoe UI Emoji" panose="020B0502040204020203" pitchFamily="34" charset="0"/>
          <a:ea typeface="Segoe UI Emoji" panose="020B0502040204020203" pitchFamily="34" charset="0"/>
          <a:cs typeface="+mn-cs"/>
        </a:defRPr>
      </a:lvl1pPr>
      <a:lvl2pPr marL="628650" indent="-285750" algn="l" defTabSz="3429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Segoe UI Emoji" panose="020B0502040204020203" pitchFamily="34" charset="0"/>
          <a:ea typeface="Segoe UI Emoji" panose="020B0502040204020203" pitchFamily="34" charset="0"/>
          <a:cs typeface="+mn-cs"/>
        </a:defRPr>
      </a:lvl2pPr>
      <a:lvl3pPr marL="971550" indent="-285750" algn="l" defTabSz="3429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Segoe UI Emoji" panose="020B0502040204020203" pitchFamily="34" charset="0"/>
          <a:ea typeface="Segoe UI Emoji" panose="020B0502040204020203" pitchFamily="34" charset="0"/>
          <a:cs typeface="+mn-cs"/>
        </a:defRPr>
      </a:lvl3pPr>
      <a:lvl4pPr marL="1314450" indent="-285750" algn="l" defTabSz="3429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Segoe UI Emoji" panose="020B0502040204020203" pitchFamily="34" charset="0"/>
          <a:ea typeface="Segoe UI Emoji" panose="020B0502040204020203" pitchFamily="34" charset="0"/>
          <a:cs typeface="+mn-cs"/>
        </a:defRPr>
      </a:lvl4pPr>
      <a:lvl5pPr marL="1657350" indent="-285750" algn="l" defTabSz="3429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Segoe UI Emoji" panose="020B0502040204020203" pitchFamily="34" charset="0"/>
          <a:ea typeface="Segoe UI Emoji" panose="020B0502040204020203" pitchFamily="34" charset="0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cha Guinea Pig">
            <a:extLst>
              <a:ext uri="{FF2B5EF4-FFF2-40B4-BE49-F238E27FC236}">
                <a16:creationId xmlns:a16="http://schemas.microsoft.com/office/drawing/2014/main" id="{E699FD6F-B0B3-8C0C-F899-C58AA691C787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78" b="19778"/>
          <a:stretch/>
        </p:blipFill>
        <p:spPr bwMode="auto">
          <a:xfrm>
            <a:off x="-1" y="0"/>
            <a:ext cx="9144000" cy="5143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6367D0E-77CC-7E4E-0448-3196779D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9144001" cy="5143500"/>
          </a:xfrm>
        </p:spPr>
        <p:txBody>
          <a:bodyPr>
            <a:noAutofit/>
          </a:bodyPr>
          <a:lstStyle/>
          <a:p>
            <a:r>
              <a:rPr lang="en-US" sz="18800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683268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81AC-EA73-3C2F-63A7-2FD18B98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6CEE-32BA-627D-7FB9-9872F144B8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fontAlgn="t"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HelloWorld {public static void main(String[]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int[][] t = new int[][]{{202,1026,1100,396,324,1080,192,609,555,888,72,432}, {3,9,8,5},{2,2,5,9},{4,6,1,9,2,11},{4,6,1,9,3,2,11,7,0,5,10},{2,1,5,9},{1,9,2,5},{0,2,10,5,1,6,3,11,8,4},{10,4,2,6}, {1,10,2,3,5,9,7,4,11,6},{7,0,3,6},{2,9,10,1},{7,1,10,6},{12,0,-0}};do{while(t[13][1]+1&lt;t[t[13][0]].length){ t[13][2]=t[0][t[t[13][0]][t[13][1]]];t[0][t[t[13][0]][t[13][1]]]=t[0][t[t[13][0]][++t[13][1]]];t[0][t[t[13][0]][t[13][1]++]]=t[13][2];} }while(!(--t[13][0]&lt;=(int)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Math.PI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))&amp;&amp;((t[13][1]=0)&lt;1));while(t[4][2]&lt;=t[9][5]+3)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((char)(t[0][t[4][2]-1]/t[4][2]++));}}</a:t>
            </a:r>
          </a:p>
        </p:txBody>
      </p:sp>
    </p:spTree>
    <p:extLst>
      <p:ext uri="{BB962C8B-B14F-4D97-AF65-F5344CB8AC3E}">
        <p14:creationId xmlns:p14="http://schemas.microsoft.com/office/powerpoint/2010/main" val="850479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/>
              <a:t>how to read/write big 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9841267-28AC-80B7-D7CA-A6B24D4AD30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b="1"/>
                  <a:t>big O </a:t>
                </a:r>
                <a:r>
                  <a:rPr lang="en-US"/>
                  <a:t>describes a function’s “limiting behavior”</a:t>
                </a:r>
              </a:p>
              <a:p>
                <a:pPr lvl="1"/>
                <a:r>
                  <a:rPr lang="en-US"/>
                  <a:t>to find a mathematical function’s big O notation...</a:t>
                </a:r>
              </a:p>
              <a:p>
                <a:pPr lvl="2"/>
                <a:r>
                  <a:rPr lang="en-US"/>
                  <a:t>1. throw away the coefficients</a:t>
                </a:r>
              </a:p>
              <a:p>
                <a:pPr lvl="2"/>
                <a:r>
                  <a:rPr lang="en-US"/>
                  <a:t>2. find the fastest growing term</a:t>
                </a:r>
              </a:p>
              <a:p>
                <a:pPr lvl="2"/>
                <a:r>
                  <a:rPr lang="en-US"/>
                  <a:t>3. the function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/>
                  <a:t>FASTEST_GROWING_TERM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</a:p>
              <a:p>
                <a:pPr marL="342900" lvl="1" indent="0">
                  <a:buNone/>
                </a:pPr>
                <a:endParaRPr lang="en-US"/>
              </a:p>
              <a:p>
                <a:pPr lvl="1"/>
                <a:r>
                  <a:rPr lang="en-US" b="1"/>
                  <a:t>e.g.,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7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+4732</m:t>
                    </m:r>
                  </m:oMath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/>
                  <a:t>1. throw away coefficients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b="0"/>
                  <a:t>2. fastest growing term is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/>
                  <a:t>3.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/>
                  <a:t>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9841267-28AC-80B7-D7CA-A6B24D4AD3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617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89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/>
              <a:t>how to read/write big 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9841267-28AC-80B7-D7CA-A6B24D4AD30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Autofit/>
              </a:bodyPr>
              <a:lstStyle/>
              <a:p>
                <a:pPr lvl="1"/>
                <a:r>
                  <a:rPr lang="en-US" sz="1400" b="1">
                    <a:solidFill>
                      <a:schemeClr val="tx1"/>
                    </a:solidFill>
                  </a:rPr>
                  <a:t>e.g.,</a:t>
                </a:r>
                <a:r>
                  <a:rPr lang="en-US" sz="1400">
                    <a:solidFill>
                      <a:schemeClr val="tx1"/>
                    </a:solidFill>
                  </a:rPr>
                  <a:t> what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sSup>
                      <m:s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400" b="0" i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400">
                    <a:solidFill>
                      <a:schemeClr val="tx1"/>
                    </a:solidFill>
                  </a:rPr>
                  <a:t>in big O notation?</a:t>
                </a:r>
                <a:r>
                  <a:rPr lang="en-US" sz="1400" b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endParaRPr lang="en-US" sz="1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400">
                    <a:solidFill>
                      <a:schemeClr val="accent5"/>
                    </a:solidFill>
                  </a:rPr>
                  <a:t>		🧪 </a:t>
                </a:r>
                <a:r>
                  <a:rPr lang="en-US" sz="1400">
                    <a:solidFill>
                      <a:schemeClr val="accent4"/>
                    </a:solidFill>
                  </a:rPr>
                  <a:t>is this true?</a:t>
                </a:r>
                <a:endParaRPr lang="en-US" sz="1400" i="1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>
                  <a:solidFill>
                    <a:schemeClr val="tx1"/>
                  </a:solidFill>
                </a:endParaRPr>
              </a:p>
              <a:p>
                <a:pPr lvl="2"/>
                <a:endParaRPr lang="en-US" sz="1400">
                  <a:solidFill>
                    <a:schemeClr val="accent5"/>
                  </a:solidFill>
                </a:endParaRPr>
              </a:p>
              <a:p>
                <a:pPr lvl="1"/>
                <a:r>
                  <a:rPr lang="en-US" sz="1400" b="1">
                    <a:solidFill>
                      <a:schemeClr val="tx1"/>
                    </a:solidFill>
                  </a:rPr>
                  <a:t>e.g., </a:t>
                </a:r>
                <a:r>
                  <a:rPr lang="en-US" sz="1400">
                    <a:solidFill>
                      <a:schemeClr val="tx1"/>
                    </a:solidFill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1400">
                    <a:solidFill>
                      <a:schemeClr val="tx1"/>
                    </a:solidFill>
                  </a:rPr>
                  <a:t> in big O notation?</a:t>
                </a:r>
                <a:endParaRPr lang="en-US" sz="1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>
                    <a:solidFill>
                      <a:schemeClr val="accent6"/>
                    </a:solidFill>
                  </a:rPr>
                  <a:t>		🧠</a:t>
                </a:r>
                <a:r>
                  <a:rPr lang="en-US" sz="1400">
                    <a:solidFill>
                      <a:schemeClr val="accent5"/>
                    </a:solidFill>
                  </a:rPr>
                  <a:t> </a:t>
                </a:r>
                <a:r>
                  <a:rPr lang="en-US" sz="1400">
                    <a:solidFill>
                      <a:srgbClr val="FF6DC6"/>
                    </a:solidFill>
                  </a:rPr>
                  <a:t>what does this </a:t>
                </a:r>
                <a:r>
                  <a:rPr lang="en-US" sz="1400" i="1">
                    <a:solidFill>
                      <a:srgbClr val="FF6DC6"/>
                    </a:solidFill>
                  </a:rPr>
                  <a:t>mean</a:t>
                </a:r>
                <a:r>
                  <a:rPr lang="en-US" sz="1400">
                    <a:solidFill>
                      <a:srgbClr val="FF6DC6"/>
                    </a:solidFill>
                  </a:rPr>
                  <a:t>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1400">
                  <a:solidFill>
                    <a:schemeClr val="tx1"/>
                  </a:solidFill>
                </a:endParaRPr>
              </a:p>
              <a:p>
                <a:pPr lvl="2"/>
                <a:endParaRPr lang="en-US" sz="1400">
                  <a:solidFill>
                    <a:schemeClr val="accent5"/>
                  </a:solidFill>
                </a:endParaRPr>
              </a:p>
              <a:p>
                <a:pPr lvl="1"/>
                <a:r>
                  <a:rPr lang="en-US" sz="1400" b="1">
                    <a:solidFill>
                      <a:schemeClr val="tx1"/>
                    </a:solidFill>
                  </a:rPr>
                  <a:t>e.g</a:t>
                </a:r>
                <a:r>
                  <a:rPr lang="en-US" sz="1400">
                    <a:solidFill>
                      <a:schemeClr val="tx1"/>
                    </a:solidFill>
                  </a:rPr>
                  <a:t>., what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>
                    <a:solidFill>
                      <a:schemeClr val="tx1"/>
                    </a:solidFill>
                  </a:rPr>
                  <a:t> in big O notation?</a:t>
                </a:r>
                <a:endParaRPr lang="en-US" sz="1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>
                    <a:solidFill>
                      <a:schemeClr val="tx1"/>
                    </a:solidFill>
                  </a:rPr>
                  <a:t>	</a:t>
                </a:r>
                <a:r>
                  <a:rPr lang="en-US" sz="1400">
                    <a:solidFill>
                      <a:schemeClr val="accent5"/>
                    </a:solidFill>
                  </a:rPr>
                  <a:t>	🧪 </a:t>
                </a:r>
                <a:r>
                  <a:rPr lang="en-US" sz="1400">
                    <a:solidFill>
                      <a:schemeClr val="accent4"/>
                    </a:solidFill>
                  </a:rPr>
                  <a:t>is this true?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>
                  <a:solidFill>
                    <a:schemeClr val="tx1"/>
                  </a:solidFill>
                </a:endParaRPr>
              </a:p>
              <a:p>
                <a:pPr lvl="2"/>
                <a:endParaRPr lang="en-US" sz="1400">
                  <a:solidFill>
                    <a:schemeClr val="accent5"/>
                  </a:solidFill>
                </a:endParaRPr>
              </a:p>
              <a:p>
                <a:pPr lvl="2"/>
                <a:endParaRPr lang="en-US" sz="140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9841267-28AC-80B7-D7CA-A6B24D4AD3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73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/>
              <a:t>🐮 how to read a step-by-step diff?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41267-28AC-80B7-D7CA-A6B24D4AD3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>
                <a:latin typeface="Segoe UI Emoji" panose="020B0502040204020203" pitchFamily="34" charset="0"/>
              </a:rPr>
              <a:t>to show you the step-by-step process by which </a:t>
            </a:r>
            <a:r>
              <a:rPr lang="en-US" err="1">
                <a:latin typeface="Segoe UI Emoji" panose="020B0502040204020203" pitchFamily="34" charset="0"/>
              </a:rPr>
              <a:t>i</a:t>
            </a:r>
            <a:r>
              <a:rPr lang="en-US">
                <a:latin typeface="Segoe UI Emoji" panose="020B0502040204020203" pitchFamily="34" charset="0"/>
              </a:rPr>
              <a:t> write code, </a:t>
            </a:r>
            <a:r>
              <a:rPr lang="en-US" err="1">
                <a:latin typeface="Segoe UI Emoji" panose="020B0502040204020203" pitchFamily="34" charset="0"/>
              </a:rPr>
              <a:t>i</a:t>
            </a:r>
            <a:r>
              <a:rPr lang="en-US">
                <a:latin typeface="Segoe UI Emoji" panose="020B0502040204020203" pitchFamily="34" charset="0"/>
              </a:rPr>
              <a:t> will use something called a </a:t>
            </a:r>
            <a:r>
              <a:rPr lang="en-US" b="1">
                <a:latin typeface="Segoe UI Emoji" panose="020B0502040204020203" pitchFamily="34" charset="0"/>
              </a:rPr>
              <a:t>diff</a:t>
            </a:r>
            <a:r>
              <a:rPr lang="en-US">
                <a:latin typeface="Segoe UI Emoji" panose="020B0502040204020203" pitchFamily="34" charset="0"/>
              </a:rPr>
              <a:t>, which shows us the “difference” between two files</a:t>
            </a:r>
          </a:p>
          <a:p>
            <a:pPr lvl="1"/>
            <a:r>
              <a:rPr lang="en-US" err="1">
                <a:latin typeface="Segoe UI Emoji" panose="020B0502040204020203" pitchFamily="34" charset="0"/>
              </a:rPr>
              <a:t>i</a:t>
            </a:r>
            <a:r>
              <a:rPr lang="en-US">
                <a:latin typeface="Segoe UI Emoji" panose="020B0502040204020203" pitchFamily="34" charset="0"/>
              </a:rPr>
              <a:t> will basically always be diffing the code at the current step with the code at the previous step, </a:t>
            </a:r>
            <a:r>
              <a:rPr lang="en-US" i="1">
                <a:latin typeface="Segoe UI Emoji" panose="020B0502040204020203" pitchFamily="34" charset="0"/>
              </a:rPr>
              <a:t>i.e.</a:t>
            </a:r>
            <a:r>
              <a:rPr lang="en-US">
                <a:latin typeface="Segoe UI Emoji" panose="020B0502040204020203" pitchFamily="34" charset="0"/>
              </a:rPr>
              <a:t>,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53DC94A0-FBD8-23EB-5898-E7E09E710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557954"/>
              </p:ext>
            </p:extLst>
          </p:nvPr>
        </p:nvGraphicFramePr>
        <p:xfrm>
          <a:off x="457200" y="2375142"/>
          <a:ext cx="8229600" cy="85725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975339222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vl="0" indent="0">
                        <a:buNone/>
                      </a:pPr>
                      <a:r>
                        <a:rPr lang="en-US" sz="1600" b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this line of code was just added</a:t>
                      </a:r>
                      <a:br>
                        <a:rPr lang="en-US" sz="1600" b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b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 this line of code was just deleted</a:t>
                      </a:r>
                      <a:br>
                        <a:rPr lang="en-US" sz="1600" b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b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this line of code was here last step and is still here now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9547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F773048-27B6-00FD-DF7B-11C7A647F3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/>
          </a:blip>
          <a:srcRect t="19957" b="19957"/>
          <a:stretch/>
        </p:blipFill>
        <p:spPr>
          <a:xfrm>
            <a:off x="-1" y="0"/>
            <a:ext cx="9144000" cy="51435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6367D0E-77CC-7E4E-0448-3196779D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9144001" cy="5143500"/>
          </a:xfrm>
        </p:spPr>
        <p:txBody>
          <a:bodyPr>
            <a:noAutofit/>
          </a:bodyPr>
          <a:lstStyle/>
          <a:p>
            <a:r>
              <a:rPr lang="en-US" sz="13100"/>
              <a:t>week 1:</a:t>
            </a:r>
            <a:br>
              <a:rPr lang="en-US" sz="13100"/>
            </a:br>
            <a:r>
              <a:rPr lang="en-US" sz="13100"/>
              <a:t>Java basics</a:t>
            </a:r>
          </a:p>
        </p:txBody>
      </p:sp>
    </p:spTree>
    <p:extLst>
      <p:ext uri="{BB962C8B-B14F-4D97-AF65-F5344CB8AC3E}">
        <p14:creationId xmlns:p14="http://schemas.microsoft.com/office/powerpoint/2010/main" val="383721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9954A8-1969-2C36-A783-87DC2D1A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primitives</a:t>
            </a:r>
          </a:p>
        </p:txBody>
      </p:sp>
    </p:spTree>
    <p:extLst>
      <p:ext uri="{BB962C8B-B14F-4D97-AF65-F5344CB8AC3E}">
        <p14:creationId xmlns:p14="http://schemas.microsoft.com/office/powerpoint/2010/main" val="309832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9954A8-1969-2C36-A783-87DC2D1A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299517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9954A8-1969-2C36-A783-87DC2D1A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2603415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>
            <a:normAutofit/>
          </a:bodyPr>
          <a:lstStyle/>
          <a:p>
            <a:r>
              <a:rPr lang="en-US" i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+=, -=, *=, /=</a:t>
            </a:r>
            <a:endParaRPr lang="en-US">
              <a:latin typeface="Consolas" panose="020B0609020204030204" pitchFamily="49" charset="0"/>
            </a:endParaRPr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CB6445AD-460C-C05D-E08C-080064744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20666"/>
              </p:ext>
            </p:extLst>
          </p:nvPr>
        </p:nvGraphicFramePr>
        <p:xfrm>
          <a:off x="1955800" y="1813655"/>
          <a:ext cx="5232400" cy="19342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476046">
                  <a:extLst>
                    <a:ext uri="{9D8B030D-6E8A-4147-A177-3AD203B41FA5}">
                      <a16:colId xmlns:a16="http://schemas.microsoft.com/office/drawing/2014/main" val="2975339222"/>
                    </a:ext>
                  </a:extLst>
                </a:gridCol>
                <a:gridCol w="2756354">
                  <a:extLst>
                    <a:ext uri="{9D8B030D-6E8A-4147-A177-3AD203B41FA5}">
                      <a16:colId xmlns:a16="http://schemas.microsoft.com/office/drawing/2014/main" val="1028628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270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Consolas" panose="020B0609020204030204" pitchFamily="49" charset="0"/>
                        </a:rPr>
                        <a:t>using shorthand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Consolas" panose="020B0609020204030204" pitchFamily="49" charset="0"/>
                        </a:rPr>
                        <a:t>not using shorthand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446206"/>
                  </a:ext>
                </a:extLst>
              </a:tr>
              <a:tr h="392110">
                <a:tc>
                  <a:txBody>
                    <a:bodyPr/>
                    <a:lstStyle/>
                    <a:p>
                      <a:pPr marL="1270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 += b;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 = a + b;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360880"/>
                  </a:ext>
                </a:extLst>
              </a:tr>
              <a:tr h="392110">
                <a:tc>
                  <a:txBody>
                    <a:bodyPr/>
                    <a:lstStyle/>
                    <a:p>
                      <a:pPr marL="1270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 -= b;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 = a - b;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03874"/>
                  </a:ext>
                </a:extLst>
              </a:tr>
              <a:tr h="392110">
                <a:tc>
                  <a:txBody>
                    <a:bodyPr/>
                    <a:lstStyle/>
                    <a:p>
                      <a:pPr marL="1270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 *= b;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 = a * b;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551799"/>
                  </a:ext>
                </a:extLst>
              </a:tr>
              <a:tr h="392110">
                <a:tc>
                  <a:txBody>
                    <a:bodyPr/>
                    <a:lstStyle/>
                    <a:p>
                      <a:pPr marL="1270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 /= b;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 = a / b;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44179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4920B-9313-8A21-0E71-A5DA9824FE5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shorthand assignment operators can make your code easier to read</a:t>
            </a:r>
          </a:p>
        </p:txBody>
      </p:sp>
    </p:spTree>
    <p:extLst>
      <p:ext uri="{BB962C8B-B14F-4D97-AF65-F5344CB8AC3E}">
        <p14:creationId xmlns:p14="http://schemas.microsoft.com/office/powerpoint/2010/main" val="306527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/>
          <a:lstStyle/>
          <a:p>
            <a:pPr marL="0" lvl="0" indent="0">
              <a:buNone/>
            </a:pPr>
            <a:r>
              <a:t>increment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41267-28AC-80B7-D7CA-A6B24D4AD3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b="1"/>
              <a:t>increment</a:t>
            </a:r>
            <a:r>
              <a:t> means to increase the value of something by one</a:t>
            </a:r>
          </a:p>
          <a:p>
            <a:pPr lvl="1"/>
            <a:r>
              <a:t>the </a:t>
            </a:r>
            <a:r>
              <a:rPr b="1"/>
              <a:t>pre-increment</a:t>
            </a:r>
            <a:r>
              <a:t> </a:t>
            </a:r>
            <a:r>
              <a:rPr>
                <a:latin typeface="Consolas"/>
              </a:rPr>
              <a:t>++</a:t>
            </a:r>
            <a:r>
              <a:rPr err="1">
                <a:latin typeface="Consolas"/>
              </a:rPr>
              <a:t>i</a:t>
            </a:r>
            <a:r>
              <a:t> increments </a:t>
            </a:r>
            <a:r>
              <a:rPr err="1">
                <a:latin typeface="Consolas"/>
              </a:rPr>
              <a:t>i</a:t>
            </a:r>
            <a:r>
              <a:t> and returns the new value of </a:t>
            </a:r>
            <a:r>
              <a:rPr err="1">
                <a:latin typeface="Consolas"/>
              </a:rPr>
              <a:t>i</a:t>
            </a:r>
            <a:endParaRPr>
              <a:latin typeface="Consolas"/>
            </a:endParaRPr>
          </a:p>
          <a:p>
            <a:pPr lvl="1"/>
            <a:r>
              <a:t>the </a:t>
            </a:r>
            <a:r>
              <a:rPr b="1"/>
              <a:t>post-increment</a:t>
            </a:r>
            <a:r>
              <a:t> </a:t>
            </a:r>
            <a:r>
              <a:rPr err="1">
                <a:latin typeface="Consolas"/>
              </a:rPr>
              <a:t>i</a:t>
            </a:r>
            <a:r>
              <a:rPr>
                <a:latin typeface="Consolas"/>
              </a:rPr>
              <a:t>++</a:t>
            </a:r>
            <a:r>
              <a:t> increments </a:t>
            </a:r>
            <a:r>
              <a:rPr err="1">
                <a:latin typeface="Consolas"/>
              </a:rPr>
              <a:t>i</a:t>
            </a:r>
            <a:r>
              <a:t> and returns the old value of </a:t>
            </a:r>
            <a:r>
              <a:rPr err="1">
                <a:latin typeface="Consolas"/>
              </a:rPr>
              <a:t>i</a:t>
            </a:r>
            <a:endParaRPr>
              <a:latin typeface="Consolas"/>
            </a:endParaRPr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10CA264F-516B-FAF0-9205-51757599B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05744"/>
              </p:ext>
            </p:extLst>
          </p:nvPr>
        </p:nvGraphicFramePr>
        <p:xfrm>
          <a:off x="737938" y="2266341"/>
          <a:ext cx="2613660" cy="1591056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3374692736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1028628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270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Consolas" panose="020B0609020204030204" pitchFamily="49" charset="0"/>
                        </a:rPr>
                        <a:t>one line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Consolas" panose="020B0609020204030204" pitchFamily="49" charset="0"/>
                        </a:rPr>
                        <a:t>two lines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446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270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>
                          <a:latin typeface="Consolas"/>
                        </a:rPr>
                        <a:t>j = ++</a:t>
                      </a:r>
                      <a:r>
                        <a:rPr lang="en-US" sz="1600" err="1">
                          <a:latin typeface="Consolas"/>
                        </a:rPr>
                        <a:t>i</a:t>
                      </a:r>
                      <a:r>
                        <a:rPr lang="en-US" sz="1600">
                          <a:latin typeface="Consolas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0" lang="en-US" sz="16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+ 1;</a:t>
                      </a:r>
                    </a:p>
                    <a:p>
                      <a:pPr marL="1270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j = </a:t>
                      </a:r>
                      <a:r>
                        <a:rPr kumimoji="0" lang="en-US" sz="16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95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270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j = </a:t>
                      </a:r>
                      <a:r>
                        <a:rPr kumimoji="0" lang="en-US" sz="16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++;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j = </a:t>
                      </a:r>
                      <a:r>
                        <a:rPr kumimoji="0" lang="en-US" sz="16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1270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0" lang="en-US" sz="16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+ 1;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992432"/>
                  </a:ext>
                </a:extLst>
              </a:tr>
            </a:tbl>
          </a:graphicData>
        </a:graphic>
      </p:graphicFrame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397469E4-65F1-EE52-3247-2E4BE7309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191392"/>
              </p:ext>
            </p:extLst>
          </p:nvPr>
        </p:nvGraphicFramePr>
        <p:xfrm>
          <a:off x="737938" y="4215876"/>
          <a:ext cx="7379367" cy="3352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706154">
                  <a:extLst>
                    <a:ext uri="{9D8B030D-6E8A-4147-A177-3AD203B41FA5}">
                      <a16:colId xmlns:a16="http://schemas.microsoft.com/office/drawing/2014/main" val="3374692736"/>
                    </a:ext>
                  </a:extLst>
                </a:gridCol>
                <a:gridCol w="3673213">
                  <a:extLst>
                    <a:ext uri="{9D8B030D-6E8A-4147-A177-3AD203B41FA5}">
                      <a16:colId xmlns:a16="http://schemas.microsoft.com/office/drawing/2014/main" val="1028628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270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/>
                          <a:ea typeface="Segoe UI Emoji" panose="020B0502040204020203" pitchFamily="34" charset="0"/>
                          <a:cs typeface="+mn-cs"/>
                        </a:rPr>
                        <a:t>for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/>
                          <a:ea typeface="Segoe UI Emoji" panose="020B0502040204020203" pitchFamily="34" charset="0"/>
                          <a:cs typeface="+mn-cs"/>
                        </a:rPr>
                        <a:t> (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/>
                          <a:ea typeface="Segoe UI Emoji" panose="020B0502040204020203" pitchFamily="34" charset="0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/>
                          <a:ea typeface="Segoe UI Emoji" panose="020B0502040204020203" pitchFamily="34" charset="0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/>
                          <a:ea typeface="Segoe UI Emoji" panose="020B0502040204020203" pitchFamily="34" charset="0"/>
                          <a:cs typeface="+mn-cs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/>
                          <a:ea typeface="Segoe UI Emoji" panose="020B0502040204020203" pitchFamily="34" charset="0"/>
                          <a:cs typeface="+mn-cs"/>
                        </a:rPr>
                        <a:t> = 0; </a:t>
                      </a:r>
                      <a:r>
                        <a:rPr kumimoji="0" lang="en-US" sz="16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/>
                          <a:ea typeface="Segoe UI Emoji" panose="020B0502040204020203" pitchFamily="34" charset="0"/>
                          <a:cs typeface="+mn-cs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/>
                          <a:ea typeface="Segoe UI Emoji" panose="020B0502040204020203" pitchFamily="34" charset="0"/>
                          <a:cs typeface="+mn-cs"/>
                        </a:rPr>
                        <a:t> &lt; n; ++</a:t>
                      </a:r>
                      <a:r>
                        <a:rPr kumimoji="0" lang="en-US" sz="16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/>
                          <a:ea typeface="Segoe UI Emoji" panose="020B0502040204020203" pitchFamily="34" charset="0"/>
                          <a:cs typeface="+mn-cs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/>
                          <a:ea typeface="Segoe UI Emoji" panose="020B0502040204020203" pitchFamily="34" charset="0"/>
                          <a:cs typeface="+mn-cs"/>
                        </a:rPr>
                        <a:t>)</a:t>
                      </a:r>
                      <a:endParaRPr lang="en-US" sz="1400">
                        <a:latin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/>
                          <a:ea typeface="Segoe UI Emoji" panose="020B0502040204020203" pitchFamily="34" charset="0"/>
                          <a:cs typeface="+mn-cs"/>
                        </a:rPr>
                        <a:t>for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/>
                          <a:ea typeface="Segoe UI Emoji" panose="020B0502040204020203" pitchFamily="34" charset="0"/>
                          <a:cs typeface="+mn-cs"/>
                        </a:rPr>
                        <a:t> (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/>
                          <a:ea typeface="Segoe UI Emoji" panose="020B0502040204020203" pitchFamily="34" charset="0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/>
                          <a:ea typeface="Segoe UI Emoji" panose="020B0502040204020203" pitchFamily="34" charset="0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/>
                          <a:ea typeface="Segoe UI Emoji" panose="020B0502040204020203" pitchFamily="34" charset="0"/>
                          <a:cs typeface="+mn-cs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/>
                          <a:ea typeface="Segoe UI Emoji" panose="020B0502040204020203" pitchFamily="34" charset="0"/>
                          <a:cs typeface="+mn-cs"/>
                        </a:rPr>
                        <a:t> = 0; </a:t>
                      </a:r>
                      <a:r>
                        <a:rPr kumimoji="0" lang="en-US" sz="16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/>
                          <a:ea typeface="Segoe UI Emoji" panose="020B0502040204020203" pitchFamily="34" charset="0"/>
                          <a:cs typeface="+mn-cs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/>
                          <a:ea typeface="Segoe UI Emoji" panose="020B0502040204020203" pitchFamily="34" charset="0"/>
                          <a:cs typeface="+mn-cs"/>
                        </a:rPr>
                        <a:t> &lt; n; </a:t>
                      </a:r>
                      <a:r>
                        <a:rPr kumimoji="0" lang="en-US" sz="16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/>
                          <a:ea typeface="Segoe UI Emoji" panose="020B0502040204020203" pitchFamily="34" charset="0"/>
                          <a:cs typeface="+mn-cs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/>
                          <a:ea typeface="Segoe UI Emoji" panose="020B0502040204020203" pitchFamily="34" charset="0"/>
                          <a:cs typeface="+mn-cs"/>
                        </a:rPr>
                        <a:t>++)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9547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1878-D5F5-9065-CCAF-30B90CC5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the class </a:t>
            </a:r>
          </a:p>
        </p:txBody>
      </p:sp>
    </p:spTree>
    <p:extLst>
      <p:ext uri="{BB962C8B-B14F-4D97-AF65-F5344CB8AC3E}">
        <p14:creationId xmlns:p14="http://schemas.microsoft.com/office/powerpoint/2010/main" val="2095956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50B1-EEEE-4CEB-4D32-61DC083E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F332B-D6E6-4A6D-D707-244A3C439E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b="1"/>
              <a:t>scope</a:t>
            </a:r>
            <a:r>
              <a:rPr lang="en-US"/>
              <a:t> is a region of code in which variables live</a:t>
            </a:r>
          </a:p>
          <a:p>
            <a:pPr lvl="1"/>
            <a:r>
              <a:rPr lang="en-US"/>
              <a:t>in Java, a scope is define by a pair of curly braces</a:t>
            </a:r>
          </a:p>
          <a:p>
            <a:pPr lvl="2"/>
            <a:r>
              <a:rPr lang="en-US">
                <a:latin typeface="Consolas" panose="020B0609020204030204" pitchFamily="49" charset="0"/>
              </a:rPr>
              <a:t>OUTSIDE_SCOPE { INSIDE_SCOPE } OUTSIDE_SCOPE</a:t>
            </a:r>
          </a:p>
          <a:p>
            <a:pPr lvl="2"/>
            <a:r>
              <a:rPr lang="en-US"/>
              <a:t>remember, Java doesn't care about whitespace</a:t>
            </a:r>
          </a:p>
        </p:txBody>
      </p:sp>
    </p:spTree>
    <p:extLst>
      <p:ext uri="{BB962C8B-B14F-4D97-AF65-F5344CB8AC3E}">
        <p14:creationId xmlns:p14="http://schemas.microsoft.com/office/powerpoint/2010/main" val="877065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50B1-EEEE-4CEB-4D32-61DC083E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F332B-D6E6-4A6D-D707-244A3C439E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>
                <a:solidFill>
                  <a:schemeClr val="bg2"/>
                </a:solidFill>
              </a:rPr>
              <a:t>💖 you can use scope to avoid bugs!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08E0CCCB-5D65-B91A-5D6F-4645D1E5B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053085"/>
              </p:ext>
            </p:extLst>
          </p:nvPr>
        </p:nvGraphicFramePr>
        <p:xfrm>
          <a:off x="737938" y="1922619"/>
          <a:ext cx="7379367" cy="3657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706154">
                  <a:extLst>
                    <a:ext uri="{9D8B030D-6E8A-4147-A177-3AD203B41FA5}">
                      <a16:colId xmlns:a16="http://schemas.microsoft.com/office/drawing/2014/main" val="3374692736"/>
                    </a:ext>
                  </a:extLst>
                </a:gridCol>
                <a:gridCol w="3673213">
                  <a:extLst>
                    <a:ext uri="{9D8B030D-6E8A-4147-A177-3AD203B41FA5}">
                      <a16:colId xmlns:a16="http://schemas.microsoft.com/office/drawing/2014/main" val="1028628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270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/>
                          <a:ea typeface="Segoe UI Emoji" panose="020B0502040204020203" pitchFamily="34" charset="0"/>
                          <a:cs typeface="+mn-cs"/>
                        </a:rPr>
                        <a:t>TODO</a:t>
                      </a:r>
                      <a:endParaRPr lang="en-US" sz="1600">
                        <a:latin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/>
                          <a:ea typeface="Segoe UI Emoji" panose="020B0502040204020203" pitchFamily="34" charset="0"/>
                          <a:cs typeface="+mn-cs"/>
                        </a:rPr>
                        <a:t>for</a:t>
                      </a: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/>
                          <a:ea typeface="Segoe UI Emoji" panose="020B0502040204020203" pitchFamily="34" charset="0"/>
                          <a:cs typeface="+mn-cs"/>
                        </a:rPr>
                        <a:t> (</a:t>
                      </a: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/>
                          <a:ea typeface="Segoe UI Emoji" panose="020B0502040204020203" pitchFamily="34" charset="0"/>
                          <a:cs typeface="+mn-cs"/>
                        </a:rPr>
                        <a:t>int</a:t>
                      </a: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/>
                          <a:ea typeface="Segoe UI Emoji" panose="020B0502040204020203" pitchFamily="34" charset="0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/>
                          <a:ea typeface="Segoe UI Emoji" panose="020B0502040204020203" pitchFamily="34" charset="0"/>
                          <a:cs typeface="+mn-cs"/>
                        </a:rPr>
                        <a:t>i</a:t>
                      </a: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/>
                          <a:ea typeface="Segoe UI Emoji" panose="020B0502040204020203" pitchFamily="34" charset="0"/>
                          <a:cs typeface="+mn-cs"/>
                        </a:rPr>
                        <a:t> = 0; </a:t>
                      </a:r>
                      <a:r>
                        <a:rPr kumimoji="0" lang="en-US" sz="1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/>
                          <a:ea typeface="Segoe UI Emoji" panose="020B0502040204020203" pitchFamily="34" charset="0"/>
                          <a:cs typeface="+mn-cs"/>
                        </a:rPr>
                        <a:t>i</a:t>
                      </a: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/>
                          <a:ea typeface="Segoe UI Emoji" panose="020B0502040204020203" pitchFamily="34" charset="0"/>
                          <a:cs typeface="+mn-cs"/>
                        </a:rPr>
                        <a:t> &lt; n; </a:t>
                      </a:r>
                      <a:r>
                        <a:rPr kumimoji="0" lang="en-US" sz="1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/>
                          <a:ea typeface="Segoe UI Emoji" panose="020B0502040204020203" pitchFamily="34" charset="0"/>
                          <a:cs typeface="+mn-cs"/>
                        </a:rPr>
                        <a:t>i</a:t>
                      </a: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/>
                          <a:ea typeface="Segoe UI Emoji" panose="020B0502040204020203" pitchFamily="34" charset="0"/>
                          <a:cs typeface="+mn-cs"/>
                        </a:rPr>
                        <a:t>++)</a:t>
                      </a:r>
                      <a:endParaRPr kumimoji="0" 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95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86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>
            <a:normAutofit/>
          </a:bodyPr>
          <a:lstStyle/>
          <a:p>
            <a:pPr lvl="0"/>
            <a:r>
              <a:rPr lang="en-US"/>
              <a:t>whitespace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8229600" cy="4080271"/>
          </a:xfrm>
        </p:spPr>
        <p:txBody>
          <a:bodyPr>
            <a:noAutofit/>
          </a:bodyPr>
          <a:lstStyle/>
          <a:p>
            <a:pPr lvl="0"/>
            <a:r>
              <a:rPr lang="en-US" sz="1600" b="1"/>
              <a:t>whitespace</a:t>
            </a:r>
            <a:r>
              <a:rPr lang="en-US" sz="1600"/>
              <a:t> includes spaces and newlines</a:t>
            </a:r>
          </a:p>
          <a:p>
            <a:pPr lvl="0"/>
            <a:r>
              <a:rPr lang="en-US" sz="1600"/>
              <a:t>🐍 Python does care about whitespace (indentation </a:t>
            </a:r>
            <a:r>
              <a:rPr lang="en-US" sz="1600" i="1"/>
              <a:t>changes what code does</a:t>
            </a:r>
            <a:r>
              <a:rPr lang="en-US" sz="1600"/>
              <a:t>)</a:t>
            </a:r>
          </a:p>
          <a:p>
            <a:pPr lvl="0"/>
            <a:r>
              <a:rPr lang="en-US" sz="1600"/>
              <a:t>Java does NOT care about whitespace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🗣️ </a:t>
            </a:r>
            <a:r>
              <a:rPr lang="en-US" sz="1600">
                <a:solidFill>
                  <a:schemeClr val="accent6"/>
                </a:solidFill>
              </a:rPr>
              <a:t>do </a:t>
            </a:r>
            <a:r>
              <a:rPr lang="en-US" sz="1600" i="1">
                <a:solidFill>
                  <a:schemeClr val="accent6"/>
                </a:solidFill>
              </a:rPr>
              <a:t>you</a:t>
            </a:r>
            <a:r>
              <a:rPr lang="en-US" sz="1600">
                <a:solidFill>
                  <a:schemeClr val="accent6"/>
                </a:solidFill>
              </a:rPr>
              <a:t> care about whitespace?</a:t>
            </a:r>
          </a:p>
          <a:p>
            <a:pPr lvl="1"/>
            <a:r>
              <a:rPr lang="en-US" sz="1600"/>
              <a:t>some guidelines:</a:t>
            </a:r>
          </a:p>
          <a:p>
            <a:pPr lvl="2"/>
            <a:r>
              <a:rPr lang="en-US" sz="1600"/>
              <a:t>be consistent!</a:t>
            </a:r>
          </a:p>
          <a:p>
            <a:pPr lvl="2"/>
            <a:r>
              <a:rPr lang="en-US" sz="1600"/>
              <a:t>carefully indent your scopes (and make sure your curly braces line up)</a:t>
            </a:r>
          </a:p>
          <a:p>
            <a:pPr lvl="3"/>
            <a:r>
              <a:rPr lang="en-US" sz="1600">
                <a:solidFill>
                  <a:schemeClr val="accent2"/>
                </a:solidFill>
              </a:rPr>
              <a:t>✨ your text editor can do this for you!</a:t>
            </a:r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CB6445AD-460C-C05D-E08C-080064744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35362"/>
              </p:ext>
            </p:extLst>
          </p:nvPr>
        </p:nvGraphicFramePr>
        <p:xfrm>
          <a:off x="0" y="3497580"/>
          <a:ext cx="9144000" cy="16459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327071">
                  <a:extLst>
                    <a:ext uri="{9D8B030D-6E8A-4147-A177-3AD203B41FA5}">
                      <a16:colId xmlns:a16="http://schemas.microsoft.com/office/drawing/2014/main" val="2975339222"/>
                    </a:ext>
                  </a:extLst>
                </a:gridCol>
                <a:gridCol w="4816929">
                  <a:extLst>
                    <a:ext uri="{9D8B030D-6E8A-4147-A177-3AD203B41FA5}">
                      <a16:colId xmlns:a16="http://schemas.microsoft.com/office/drawing/2014/main" val="1028628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270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Consolas" panose="020B0609020204030204" pitchFamily="49" charset="0"/>
                        </a:rPr>
                        <a:t>sparks joy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Consolas" panose="020B0609020204030204" pitchFamily="49" charset="0"/>
                        </a:rPr>
                        <a:t>NOT equivalent -- doesn’t spark joy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446206"/>
                  </a:ext>
                </a:extLst>
              </a:tr>
              <a:tr h="392110">
                <a:tc>
                  <a:txBody>
                    <a:bodyPr/>
                    <a:lstStyle/>
                    <a:p>
                      <a:r>
                        <a:rPr lang="nn-NO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nn-NO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nn-NO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nn-NO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i = </a:t>
                      </a:r>
                      <a:r>
                        <a:rPr lang="nn-NO" sz="1600" b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nn-NO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i &lt; </a:t>
                      </a:r>
                      <a:r>
                        <a:rPr lang="nn-NO" sz="1600" b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nn-NO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++i) {</a:t>
                      </a:r>
                    </a:p>
                    <a:p>
                      <a:r>
                        <a:rPr lang="nn-NO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nn-NO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nn-NO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(i % </a:t>
                      </a:r>
                      <a:r>
                        <a:rPr lang="nn-NO" sz="1600" b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nn-NO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== </a:t>
                      </a:r>
                      <a:r>
                        <a:rPr lang="nn-NO" sz="1600" b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nn-NO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nn-NO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System.out.println(</a:t>
                      </a:r>
                      <a:r>
                        <a:rPr lang="nn-NO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"fizz"</a:t>
                      </a:r>
                      <a:r>
                        <a:rPr lang="nn-NO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nn-NO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nn-NO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nn-NO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nn-NO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nn-NO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i = </a:t>
                      </a:r>
                      <a:r>
                        <a:rPr lang="nn-NO" sz="1600" b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nn-NO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i &lt; </a:t>
                      </a:r>
                      <a:r>
                        <a:rPr lang="nn-NO" sz="1600" b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nn-NO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++i) {</a:t>
                      </a:r>
                    </a:p>
                    <a:p>
                      <a:r>
                        <a:rPr lang="nn-NO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nn-NO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nn-NO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(i % </a:t>
                      </a:r>
                      <a:r>
                        <a:rPr lang="nn-NO" sz="1600" b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nn-NO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== </a:t>
                      </a:r>
                      <a:r>
                        <a:rPr lang="nn-NO" sz="1600" b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nn-NO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                   }</a:t>
                      </a:r>
                    </a:p>
                    <a:p>
                      <a:r>
                        <a:rPr lang="nn-NO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System.out.println(</a:t>
                      </a:r>
                      <a:r>
                        <a:rPr lang="nn-NO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"fizz"</a:t>
                      </a:r>
                      <a:r>
                        <a:rPr lang="nn-NO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nn-NO" sz="1600" b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nn-NO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95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76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nic X Theme - &quot;Gotta Go Fast&quot; (NateWantsToBattle Cover) - YouTube">
            <a:extLst>
              <a:ext uri="{FF2B5EF4-FFF2-40B4-BE49-F238E27FC236}">
                <a16:creationId xmlns:a16="http://schemas.microsoft.com/office/drawing/2014/main" id="{B8B20F98-C39E-E818-40E0-716D6FF9AE95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0"/>
            <a:ext cx="9144000" cy="5143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6367D0E-77CC-7E4E-0448-3196779D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9144001" cy="5143500"/>
          </a:xfrm>
        </p:spPr>
        <p:txBody>
          <a:bodyPr>
            <a:noAutofit/>
          </a:bodyPr>
          <a:lstStyle/>
          <a:p>
            <a:r>
              <a:rPr lang="en-US" sz="2260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562219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>
            <a:normAutofit/>
          </a:bodyPr>
          <a:lstStyle/>
          <a:p>
            <a:pPr lvl="0"/>
            <a:r>
              <a:rPr lang="en-US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8229600" cy="4080271"/>
          </a:xfrm>
        </p:spPr>
        <p:txBody>
          <a:bodyPr>
            <a:noAutofit/>
          </a:bodyPr>
          <a:lstStyle/>
          <a:p>
            <a:r>
              <a:rPr lang="en-US"/>
              <a:t>an </a:t>
            </a:r>
            <a:r>
              <a:rPr lang="en-US" b="1"/>
              <a:t>array</a:t>
            </a:r>
            <a:r>
              <a:rPr lang="en-US"/>
              <a:t> is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FDAE14B6-E144-AD8A-3551-BC9653D50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296679"/>
              </p:ext>
            </p:extLst>
          </p:nvPr>
        </p:nvGraphicFramePr>
        <p:xfrm>
          <a:off x="457200" y="1613782"/>
          <a:ext cx="2763520" cy="117633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63520">
                  <a:extLst>
                    <a:ext uri="{9D8B030D-6E8A-4147-A177-3AD203B41FA5}">
                      <a16:colId xmlns:a16="http://schemas.microsoft.com/office/drawing/2014/main" val="2975339222"/>
                    </a:ext>
                  </a:extLst>
                </a:gridCol>
              </a:tblGrid>
              <a:tr h="392110">
                <a:tc>
                  <a:txBody>
                    <a:bodyPr/>
                    <a:lstStyle/>
                    <a:p>
                      <a:r>
                        <a:rPr lang="nn-NO" sz="1600" b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nn-NO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nn-NO" sz="1600" b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foo</a:t>
                      </a:r>
                      <a:r>
                        <a:rPr lang="nn-NO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95477"/>
                  </a:ext>
                </a:extLst>
              </a:tr>
              <a:tr h="392110">
                <a:tc>
                  <a:txBody>
                    <a:bodyPr/>
                    <a:lstStyle/>
                    <a:p>
                      <a:r>
                        <a:rPr lang="nn-NO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double[] </a:t>
                      </a:r>
                      <a:r>
                        <a:rPr lang="nn-NO" sz="1600" b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baz</a:t>
                      </a:r>
                      <a:r>
                        <a:rPr lang="nn-NO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5106"/>
                  </a:ext>
                </a:extLst>
              </a:tr>
              <a:tr h="392110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String[] bar;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63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0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>
            <a:normAutofit/>
          </a:bodyPr>
          <a:lstStyle/>
          <a:p>
            <a:pPr lvl="0"/>
            <a:r>
              <a:rPr lang="en-US"/>
              <a:t>accessing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8229600" cy="4080271"/>
          </a:xfrm>
        </p:spPr>
        <p:txBody>
          <a:bodyPr>
            <a:noAutofit/>
          </a:bodyPr>
          <a:lstStyle/>
          <a:p>
            <a:r>
              <a:rPr lang="en-US"/>
              <a:t>⏱️ accessing an array is O(1)</a:t>
            </a:r>
          </a:p>
          <a:p>
            <a:pPr lvl="1"/>
            <a:r>
              <a:rPr lang="en-US" b="1"/>
              <a:t>i.e.,</a:t>
            </a:r>
            <a:r>
              <a:rPr lang="en-US"/>
              <a:t> ” access an array takes a constant number of CPU cycles”</a:t>
            </a:r>
            <a:endParaRPr lang="en-US" b="1"/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CB6445AD-460C-C05D-E08C-080064744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992054"/>
              </p:ext>
            </p:extLst>
          </p:nvPr>
        </p:nvGraphicFramePr>
        <p:xfrm>
          <a:off x="924560" y="2180512"/>
          <a:ext cx="3891280" cy="72739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891280">
                  <a:extLst>
                    <a:ext uri="{9D8B030D-6E8A-4147-A177-3AD203B41FA5}">
                      <a16:colId xmlns:a16="http://schemas.microsoft.com/office/drawing/2014/main" val="2975339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270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Arabic Typesetting" panose="020F0502020204030204" pitchFamily="34" charset="0"/>
                        </a:rPr>
                        <a:t>getting the value of array’s </a:t>
                      </a:r>
                      <a:r>
                        <a:rPr kumimoji="0" lang="en-US" sz="16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Arabic Typesetting" panose="020F0502020204030204" pitchFamily="34" charset="0"/>
                        </a:rPr>
                        <a:t>i-th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Arabic Typesetting" panose="020F0502020204030204" pitchFamily="34" charset="0"/>
                        </a:rPr>
                        <a:t> element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446206"/>
                  </a:ext>
                </a:extLst>
              </a:tr>
              <a:tr h="392110">
                <a:tc>
                  <a:txBody>
                    <a:bodyPr/>
                    <a:lstStyle/>
                    <a:p>
                      <a:r>
                        <a:rPr lang="nn-NO" sz="1600" b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nn-NO" sz="16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n-NO" sz="1600" b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currentValue</a:t>
                      </a:r>
                      <a:r>
                        <a:rPr lang="nn-NO" sz="16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nn-NO" sz="1600" b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array</a:t>
                      </a:r>
                      <a:r>
                        <a:rPr lang="nn-NO" sz="16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[i];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95477"/>
                  </a:ext>
                </a:extLst>
              </a:tr>
            </a:tbl>
          </a:graphicData>
        </a:graphic>
      </p:graphicFrame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FDAE14B6-E144-AD8A-3551-BC9653D50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765239"/>
              </p:ext>
            </p:extLst>
          </p:nvPr>
        </p:nvGraphicFramePr>
        <p:xfrm>
          <a:off x="924559" y="3248365"/>
          <a:ext cx="4359709" cy="72739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359709">
                  <a:extLst>
                    <a:ext uri="{9D8B030D-6E8A-4147-A177-3AD203B41FA5}">
                      <a16:colId xmlns:a16="http://schemas.microsoft.com/office/drawing/2014/main" val="2975339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270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Arabic Typesetting" panose="020F0502020204030204" pitchFamily="34" charset="0"/>
                        </a:rPr>
                        <a:t>setting the value of array’s </a:t>
                      </a:r>
                      <a:r>
                        <a:rPr kumimoji="0" lang="en-US" sz="16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Arabic Typesetting" panose="020F0502020204030204" pitchFamily="34" charset="0"/>
                        </a:rPr>
                        <a:t>i-th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Arabic Typesetting" panose="020F0502020204030204" pitchFamily="34" charset="0"/>
                        </a:rPr>
                        <a:t> element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446206"/>
                  </a:ext>
                </a:extLst>
              </a:tr>
              <a:tr h="392110">
                <a:tc>
                  <a:txBody>
                    <a:bodyPr/>
                    <a:lstStyle/>
                    <a:p>
                      <a:r>
                        <a:rPr lang="nn-NO" sz="1600" b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array</a:t>
                      </a:r>
                      <a:r>
                        <a:rPr lang="nn-NO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[i] = </a:t>
                      </a:r>
                      <a:r>
                        <a:rPr lang="nn-NO" sz="1600" b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newValue</a:t>
                      </a:r>
                      <a:r>
                        <a:rPr lang="nn-NO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95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8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>
            <a:normAutofit/>
          </a:bodyPr>
          <a:lstStyle/>
          <a:p>
            <a:pPr lvl="0"/>
            <a:r>
              <a:rPr lang="en-US"/>
              <a:t>creating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8229600" cy="4080271"/>
          </a:xfrm>
        </p:spPr>
        <p:txBody>
          <a:bodyPr>
            <a:noAutofit/>
          </a:bodyPr>
          <a:lstStyle/>
          <a:p>
            <a:r>
              <a:rPr lang="en-US"/>
              <a:t>⏱️ creating an array is O(n)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2B36BA14-4B15-4618-4B24-AA98166AB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337958"/>
              </p:ext>
            </p:extLst>
          </p:nvPr>
        </p:nvGraphicFramePr>
        <p:xfrm>
          <a:off x="558800" y="1733472"/>
          <a:ext cx="4876800" cy="72739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2975339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270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Arabic Typesetting" panose="020F0502020204030204" pitchFamily="34" charset="0"/>
                        </a:rPr>
                        <a:t>creating a new integer array with 7 elements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446206"/>
                  </a:ext>
                </a:extLst>
              </a:tr>
              <a:tr h="392110">
                <a:tc>
                  <a:txBody>
                    <a:bodyPr/>
                    <a:lstStyle/>
                    <a:p>
                      <a:r>
                        <a:rPr lang="nn-NO" sz="1600" b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nn-NO" sz="16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nn-NO" sz="1600" b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array</a:t>
                      </a:r>
                      <a:r>
                        <a:rPr lang="nn-NO" sz="16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nn-NO" sz="1600" b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nn-NO" sz="16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n-NO" sz="1600" b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nn-NO" sz="16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[7];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95477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4EBC834C-DD88-FCA8-A182-05ECE0BA3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518808"/>
              </p:ext>
            </p:extLst>
          </p:nvPr>
        </p:nvGraphicFramePr>
        <p:xfrm>
          <a:off x="558800" y="2633109"/>
          <a:ext cx="4876800" cy="72739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2975339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270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Arabic Typesetting" panose="020F0502020204030204" pitchFamily="34" charset="0"/>
                        </a:rPr>
                        <a:t>creating a new String array with n elements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446206"/>
                  </a:ext>
                </a:extLst>
              </a:tr>
              <a:tr h="392110">
                <a:tc>
                  <a:txBody>
                    <a:bodyPr/>
                    <a:lstStyle/>
                    <a:p>
                      <a:r>
                        <a:rPr lang="nn-NO" sz="16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String[] </a:t>
                      </a:r>
                      <a:r>
                        <a:rPr lang="nn-NO" sz="1600" b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array</a:t>
                      </a:r>
                      <a:r>
                        <a:rPr lang="nn-NO" sz="16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nn-NO" sz="1600" b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nn-NO" sz="16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String[n];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95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32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AD82-C8AF-FD76-8E37-ED1CC06A0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8B6FE-CBA7-CA3B-60B6-1015ED31C6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help you become the best programmer you can be</a:t>
            </a:r>
          </a:p>
          <a:p>
            <a:pPr lvl="1"/>
            <a:r>
              <a:rPr lang="en-US" dirty="0"/>
              <a:t>CS136 is the foundation for all the programming you will do after!</a:t>
            </a:r>
          </a:p>
          <a:p>
            <a:r>
              <a:rPr lang="en-US" dirty="0"/>
              <a:t>have fun</a:t>
            </a:r>
          </a:p>
          <a:p>
            <a:pPr lvl="1"/>
            <a:r>
              <a:rPr lang="en-US" dirty="0"/>
              <a:t>let’s get comfortable coding up cool stuff from scratch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45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B22A-4AB9-BF63-1FE4-89FC71EE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EDBBF-D1AF-CC3B-D861-1059DB30AB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8229600" cy="408027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lectures</a:t>
            </a:r>
            <a:r>
              <a:rPr lang="en-US" dirty="0"/>
              <a:t> should make sense (you may have to watch more than once)</a:t>
            </a:r>
          </a:p>
          <a:p>
            <a:pPr lvl="1"/>
            <a:r>
              <a:rPr lang="en-US" dirty="0"/>
              <a:t>if something doesn’t make sense, raise your hand!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homework</a:t>
            </a:r>
            <a:r>
              <a:rPr lang="en-US" dirty="0"/>
              <a:t> should take 10-15+ hours per week</a:t>
            </a:r>
          </a:p>
          <a:p>
            <a:pPr lvl="1"/>
            <a:r>
              <a:rPr lang="en-US" dirty="0"/>
              <a:t>if it’s too hard, let’s chat and make a plan for success</a:t>
            </a:r>
          </a:p>
          <a:p>
            <a:pPr lvl="1"/>
            <a:r>
              <a:rPr lang="en-US" dirty="0"/>
              <a:t>if it’s too easy, let’s chat and </a:t>
            </a:r>
            <a:r>
              <a:rPr lang="en-US" dirty="0" err="1"/>
              <a:t>i’ll</a:t>
            </a:r>
            <a:r>
              <a:rPr lang="en-US"/>
              <a:t> find you something to do</a:t>
            </a:r>
            <a:br>
              <a:rPr lang="en-US"/>
            </a:br>
            <a:endParaRPr lang="en-US">
              <a:solidFill>
                <a:srgbClr val="FFC000"/>
              </a:solidFill>
              <a:sym typeface="Wingdings" pitchFamily="2" charset="2"/>
            </a:endParaRPr>
          </a:p>
          <a:p>
            <a:r>
              <a:rPr lang="en-US">
                <a:sym typeface="Wingdings" pitchFamily="2" charset="2"/>
              </a:rPr>
              <a:t>the </a:t>
            </a:r>
            <a:r>
              <a:rPr lang="en-US" b="1">
                <a:sym typeface="Wingdings" pitchFamily="2" charset="2"/>
              </a:rPr>
              <a:t>exams</a:t>
            </a:r>
            <a:r>
              <a:rPr lang="en-US">
                <a:sym typeface="Wingdings" pitchFamily="2" charset="2"/>
              </a:rPr>
              <a:t> should be challenging and unsurprising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8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8128-7533-E39B-9E1F-018767FA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CDEF-0543-4EF5-3370-305D656629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homework and exams will be a bit different than in previous years</a:t>
            </a:r>
          </a:p>
          <a:p>
            <a:pPr lvl="1"/>
            <a:r>
              <a:rPr lang="en-US"/>
              <a:t>you will sometimes feel like a guinea pig 🐹</a:t>
            </a:r>
          </a:p>
          <a:p>
            <a:pPr lvl="1"/>
            <a:r>
              <a:rPr lang="en-US"/>
              <a:t>the TA’s will sometimes feel confused</a:t>
            </a:r>
          </a:p>
          <a:p>
            <a:pPr lvl="1"/>
            <a:r>
              <a:rPr lang="en-US"/>
              <a:t>it will also be cool </a:t>
            </a:r>
            <a:r>
              <a:rPr lang="en-US">
                <a:sym typeface="Wingdings" pitchFamily="2" charset="2"/>
              </a:rPr>
              <a:t>🙂👍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9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1878-D5F5-9065-CCAF-30B90CC5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the lectures</a:t>
            </a:r>
          </a:p>
        </p:txBody>
      </p:sp>
    </p:spTree>
    <p:extLst>
      <p:ext uri="{BB962C8B-B14F-4D97-AF65-F5344CB8AC3E}">
        <p14:creationId xmlns:p14="http://schemas.microsoft.com/office/powerpoint/2010/main" val="178771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/>
              <a:t>🐮 how to read side by side code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41267-28AC-80B7-D7CA-A6B24D4AD3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 often show equivalent code side by side in order to...</a:t>
            </a:r>
          </a:p>
          <a:p>
            <a:pPr lvl="1"/>
            <a:r>
              <a:rPr lang="en-US" dirty="0"/>
              <a:t>relate new concepts to old concepts</a:t>
            </a:r>
          </a:p>
          <a:p>
            <a:pPr lvl="1"/>
            <a:r>
              <a:rPr lang="en-US" dirty="0"/>
              <a:t>compare and contrast different design decisions, </a:t>
            </a:r>
            <a:r>
              <a:rPr lang="en-US" i="1" dirty="0"/>
              <a:t>e.g.,</a:t>
            </a:r>
          </a:p>
          <a:p>
            <a:pPr lvl="1"/>
            <a:endParaRPr lang="en-US" i="1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E1551C0-1B80-260E-42DB-72446E8C7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20335"/>
              </p:ext>
            </p:extLst>
          </p:nvPr>
        </p:nvGraphicFramePr>
        <p:xfrm>
          <a:off x="0" y="2274763"/>
          <a:ext cx="9143999" cy="21945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380342">
                  <a:extLst>
                    <a:ext uri="{9D8B030D-6E8A-4147-A177-3AD203B41FA5}">
                      <a16:colId xmlns:a16="http://schemas.microsoft.com/office/drawing/2014/main" val="2975339222"/>
                    </a:ext>
                  </a:extLst>
                </a:gridCol>
                <a:gridCol w="2104571">
                  <a:extLst>
                    <a:ext uri="{9D8B030D-6E8A-4147-A177-3AD203B41FA5}">
                      <a16:colId xmlns:a16="http://schemas.microsoft.com/office/drawing/2014/main" val="2736015586"/>
                    </a:ext>
                  </a:extLst>
                </a:gridCol>
                <a:gridCol w="2946402">
                  <a:extLst>
                    <a:ext uri="{9D8B030D-6E8A-4147-A177-3AD203B41FA5}">
                      <a16:colId xmlns:a16="http://schemas.microsoft.com/office/drawing/2014/main" val="3350882962"/>
                    </a:ext>
                  </a:extLst>
                </a:gridCol>
                <a:gridCol w="1712684">
                  <a:extLst>
                    <a:ext uri="{9D8B030D-6E8A-4147-A177-3AD203B41FA5}">
                      <a16:colId xmlns:a16="http://schemas.microsoft.com/office/drawing/2014/main" val="1028628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270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Consolas" panose="020B0609020204030204" pitchFamily="49" charset="0"/>
                        </a:rPr>
                        <a:t>a piece of code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Consolas" panose="020B0609020204030204" pitchFamily="49" charset="0"/>
                        </a:rPr>
                        <a:t>equivalent code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Consolas" panose="020B0609020204030204" pitchFamily="49" charset="0"/>
                        </a:rPr>
                        <a:t>equivalent code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Consolas" panose="020B0609020204030204" pitchFamily="49" charset="0"/>
                        </a:rPr>
                        <a:t>equivalent code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446206"/>
                  </a:ext>
                </a:extLst>
              </a:tr>
              <a:tr h="392110">
                <a:tc>
                  <a:txBody>
                    <a:bodyPr/>
                    <a:lstStyle/>
                    <a:p>
                      <a:r>
                        <a:rPr lang="en-US" sz="1200" i="1">
                          <a:solidFill>
                            <a:srgbClr val="339FB8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 err="1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isEven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i="0">
                          <a:solidFill>
                            <a:srgbClr val="F400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lang="en-US" sz="1200" i="0" err="1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>
                          <a:solidFill>
                            <a:srgbClr val="F400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>
                          <a:solidFill>
                            <a:srgbClr val="592FA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>
                          <a:solidFill>
                            <a:srgbClr val="F400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>
                          <a:solidFill>
                            <a:srgbClr val="592FA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i="0" err="1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isEven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>
                          <a:solidFill>
                            <a:srgbClr val="F400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>
                          <a:solidFill>
                            <a:srgbClr val="592FA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 </a:t>
                      </a:r>
                      <a:r>
                        <a:rPr lang="en-US" sz="1200" i="0">
                          <a:solidFill>
                            <a:srgbClr val="F400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>
                          <a:solidFill>
                            <a:srgbClr val="F400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lang="en-US" sz="1200" i="0" err="1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>
                          <a:solidFill>
                            <a:srgbClr val="F400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>
                          <a:solidFill>
                            <a:srgbClr val="592FA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>
                          <a:solidFill>
                            <a:srgbClr val="F400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!=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>
                          <a:solidFill>
                            <a:srgbClr val="592FA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i="0" err="1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isEven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>
                          <a:solidFill>
                            <a:srgbClr val="F400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>
                          <a:solidFill>
                            <a:srgbClr val="592FA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200" i="0">
                        <a:solidFill>
                          <a:srgbClr val="0F1315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i="0">
                          <a:solidFill>
                            <a:srgbClr val="F400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lang="en-US" sz="1200" i="0" err="1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isEven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>
                          <a:solidFill>
                            <a:srgbClr val="339FB8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 err="1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isEven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i="0">
                          <a:solidFill>
                            <a:srgbClr val="F400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lang="en-US" sz="1200" i="0" err="1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>
                          <a:solidFill>
                            <a:srgbClr val="F400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>
                          <a:solidFill>
                            <a:srgbClr val="592FA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>
                          <a:solidFill>
                            <a:srgbClr val="F400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>
                          <a:solidFill>
                            <a:srgbClr val="592FA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i="0" err="1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isEven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>
                          <a:solidFill>
                            <a:srgbClr val="F400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>
                          <a:solidFill>
                            <a:srgbClr val="592FA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 </a:t>
                      </a:r>
                      <a:r>
                        <a:rPr lang="en-US" sz="1200" i="0">
                          <a:solidFill>
                            <a:srgbClr val="F400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i="0" err="1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isEven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>
                          <a:solidFill>
                            <a:srgbClr val="F400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>
                          <a:solidFill>
                            <a:srgbClr val="592FA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200" i="0">
                        <a:solidFill>
                          <a:srgbClr val="0F1315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i="0">
                          <a:solidFill>
                            <a:srgbClr val="F400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lang="en-US" sz="1200" i="0" err="1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isEven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>
                          <a:solidFill>
                            <a:srgbClr val="339FB8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 err="1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isEven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(</a:t>
                      </a:r>
                      <a:r>
                        <a:rPr lang="en-US" sz="1200" i="0" err="1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>
                          <a:solidFill>
                            <a:srgbClr val="F400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>
                          <a:solidFill>
                            <a:srgbClr val="592FA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>
                          <a:solidFill>
                            <a:srgbClr val="F400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>
                          <a:solidFill>
                            <a:srgbClr val="592FA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200" i="0">
                        <a:solidFill>
                          <a:srgbClr val="0F1315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i="0">
                          <a:solidFill>
                            <a:srgbClr val="F400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lang="en-US" sz="1200" i="0" err="1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isEven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>
                          <a:solidFill>
                            <a:srgbClr val="F400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lang="en-US" sz="1200" i="0" err="1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>
                          <a:solidFill>
                            <a:srgbClr val="F400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>
                          <a:solidFill>
                            <a:srgbClr val="592FA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>
                          <a:solidFill>
                            <a:srgbClr val="F400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>
                          <a:solidFill>
                            <a:srgbClr val="592FA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r>
                        <a:rPr lang="en-US" sz="1200" i="0">
                          <a:solidFill>
                            <a:srgbClr val="0F13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95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59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/>
          <a:lstStyle/>
          <a:p>
            <a:pPr lvl="0"/>
            <a:r>
              <a:rPr lang="en-US"/>
              <a:t>🐮 how to read emojis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41267-28AC-80B7-D7CA-A6B24D4AD3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8229600" cy="4080271"/>
          </a:xfrm>
        </p:spPr>
        <p:txBody>
          <a:bodyPr>
            <a:noAutofit/>
          </a:bodyPr>
          <a:lstStyle/>
          <a:p>
            <a:pPr lvl="0"/>
            <a:r>
              <a:rPr lang="en-US" err="1"/>
              <a:t>i</a:t>
            </a:r>
            <a:r>
              <a:rPr lang="en-US"/>
              <a:t> use emojis to help you read and study</a:t>
            </a:r>
          </a:p>
          <a:p>
            <a:pPr lvl="1"/>
            <a:r>
              <a:rPr lang="en-US"/>
              <a:t>🐮 info only relevant inside the world of CS136</a:t>
            </a:r>
          </a:p>
          <a:p>
            <a:pPr lvl="1"/>
            <a:r>
              <a:rPr lang="en-US"/>
              <a:t>☕ fun Java fact! (</a:t>
            </a:r>
            <a:r>
              <a:rPr lang="en-US" i="1"/>
              <a:t>i.e., </a:t>
            </a:r>
            <a:r>
              <a:rPr lang="en-US"/>
              <a:t>NOT relevant to C/C++; please forget after CS136)</a:t>
            </a:r>
          </a:p>
          <a:p>
            <a:pPr lvl="1"/>
            <a:r>
              <a:rPr lang="en-US"/>
              <a:t>🐍 comparison to Python</a:t>
            </a:r>
          </a:p>
          <a:p>
            <a:pPr lvl="1"/>
            <a:r>
              <a:rPr lang="en-US"/>
              <a:t>☠ common misconception or potential source of bugs</a:t>
            </a:r>
          </a:p>
          <a:p>
            <a:pPr lvl="1"/>
            <a:r>
              <a:rPr lang="en-US"/>
              <a:t>👀 spoilers/hints</a:t>
            </a:r>
          </a:p>
          <a:p>
            <a:pPr lvl="1"/>
            <a:r>
              <a:rPr lang="en-US"/>
              <a:t>⏱ big O runtime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✨ optional (NOT on exams) but sparks joy</a:t>
            </a:r>
          </a:p>
          <a:p>
            <a:pPr lvl="1"/>
            <a:r>
              <a:rPr lang="en-US">
                <a:solidFill>
                  <a:srgbClr val="FF6DC6"/>
                </a:solidFill>
              </a:rPr>
              <a:t>🧠 question for you to think about</a:t>
            </a:r>
          </a:p>
          <a:p>
            <a:pPr lvl="1"/>
            <a:r>
              <a:rPr lang="en-US">
                <a:solidFill>
                  <a:srgbClr val="FF6DC6"/>
                </a:solidFill>
              </a:rPr>
              <a:t>🗣️ </a:t>
            </a:r>
            <a:r>
              <a:rPr lang="en-US">
                <a:solidFill>
                  <a:schemeClr val="accent6"/>
                </a:solidFill>
              </a:rPr>
              <a:t>question for your to talk about</a:t>
            </a:r>
            <a:endParaRPr lang="en-US">
              <a:solidFill>
                <a:schemeClr val="accent1"/>
              </a:solidFill>
            </a:endParaRPr>
          </a:p>
          <a:p>
            <a:pPr lvl="1"/>
            <a:r>
              <a:rPr lang="en-US">
                <a:solidFill>
                  <a:schemeClr val="accent4"/>
                </a:solidFill>
              </a:rPr>
              <a:t>🧪 question for you to experiment with</a:t>
            </a:r>
            <a:endParaRPr lang="en-US"/>
          </a:p>
          <a:p>
            <a:pPr lvl="1"/>
            <a:r>
              <a:rPr lang="en-US"/>
              <a:t>🙂👍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FE3D-C440-81C5-BF47-B322040E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🐮 how to read emojis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FCB7-3DA8-BE6E-5918-E9C3DEC04E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>
                <a:solidFill>
                  <a:schemeClr val="accent5"/>
                </a:solidFill>
              </a:rPr>
              <a:t>🧠 </a:t>
            </a:r>
            <a:r>
              <a:rPr lang="en-US">
                <a:solidFill>
                  <a:srgbClr val="FF6DC6"/>
                </a:solidFill>
              </a:rPr>
              <a:t>what is code?</a:t>
            </a:r>
          </a:p>
          <a:p>
            <a:pPr lvl="2"/>
            <a:r>
              <a:rPr lang="en-US" b="1"/>
              <a:t>code</a:t>
            </a:r>
            <a:r>
              <a:rPr lang="en-US"/>
              <a:t> tells a computer how to do something</a:t>
            </a:r>
          </a:p>
          <a:p>
            <a:pPr lvl="1"/>
            <a:r>
              <a:rPr lang="en-US">
                <a:solidFill>
                  <a:srgbClr val="FF6DC6"/>
                </a:solidFill>
              </a:rPr>
              <a:t>🗣️ </a:t>
            </a:r>
            <a:r>
              <a:rPr lang="en-US">
                <a:solidFill>
                  <a:schemeClr val="accent6"/>
                </a:solidFill>
              </a:rPr>
              <a:t>what makes code </a:t>
            </a:r>
            <a:r>
              <a:rPr lang="en-US" i="1">
                <a:solidFill>
                  <a:schemeClr val="accent6"/>
                </a:solidFill>
              </a:rPr>
              <a:t>good</a:t>
            </a:r>
            <a:r>
              <a:rPr lang="en-US">
                <a:solidFill>
                  <a:schemeClr val="accent6"/>
                </a:solidFill>
              </a:rPr>
              <a:t>?</a:t>
            </a:r>
          </a:p>
          <a:p>
            <a:pPr lvl="2"/>
            <a:r>
              <a:rPr lang="en-US"/>
              <a:t>good code makes your computer do the thing you want it to do, and...</a:t>
            </a:r>
          </a:p>
          <a:p>
            <a:pPr lvl="3"/>
            <a:r>
              <a:rPr lang="en-US"/>
              <a:t>runs fast</a:t>
            </a:r>
          </a:p>
          <a:p>
            <a:pPr lvl="3"/>
            <a:r>
              <a:rPr lang="en-US"/>
              <a:t>is small</a:t>
            </a:r>
          </a:p>
          <a:p>
            <a:pPr lvl="3"/>
            <a:r>
              <a:rPr lang="en-US"/>
              <a:t>is easy to read</a:t>
            </a:r>
          </a:p>
          <a:p>
            <a:pPr lvl="1"/>
            <a:r>
              <a:rPr lang="en-US">
                <a:solidFill>
                  <a:schemeClr val="accent4"/>
                </a:solidFill>
              </a:rPr>
              <a:t>🧪 make this code </a:t>
            </a:r>
            <a:r>
              <a:rPr lang="en-US" i="1">
                <a:solidFill>
                  <a:schemeClr val="accent4"/>
                </a:solidFill>
              </a:rPr>
              <a:t>worse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E5F80A52-89ED-82AC-F0B7-33A968B40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47114"/>
              </p:ext>
            </p:extLst>
          </p:nvPr>
        </p:nvGraphicFramePr>
        <p:xfrm>
          <a:off x="3992880" y="3425544"/>
          <a:ext cx="4693920" cy="146304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693920">
                  <a:extLst>
                    <a:ext uri="{9D8B030D-6E8A-4147-A177-3AD203B41FA5}">
                      <a16:colId xmlns:a16="http://schemas.microsoft.com/office/drawing/2014/main" val="2975339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270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Arabic Typesetting" panose="020F0502020204030204" pitchFamily="34" charset="0"/>
                        </a:rPr>
                        <a:t>Java code to make your computer print </a:t>
                      </a: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Segoe UI Emoji" panose="020B0502040204020203" pitchFamily="34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446206"/>
                  </a:ext>
                </a:extLst>
              </a:tr>
              <a:tr h="3921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HelloWorld 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public static void main(String[]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"Hello, World!"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nn-NO" sz="1400" b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95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44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im">
  <a:themeElements>
    <a:clrScheme name="Jim">
      <a:dk1>
        <a:srgbClr val="000000"/>
      </a:dk1>
      <a:lt1>
        <a:srgbClr val="FFFFFF"/>
      </a:lt1>
      <a:dk2>
        <a:srgbClr val="7B3F00"/>
      </a:dk2>
      <a:lt2>
        <a:srgbClr val="7F7F7F"/>
      </a:lt2>
      <a:accent1>
        <a:srgbClr val="F92671"/>
      </a:accent1>
      <a:accent2>
        <a:srgbClr val="FD971F"/>
      </a:accent2>
      <a:accent3>
        <a:srgbClr val="FFFF32"/>
      </a:accent3>
      <a:accent4>
        <a:srgbClr val="A6E22E"/>
      </a:accent4>
      <a:accent5>
        <a:srgbClr val="66D9ED"/>
      </a:accent5>
      <a:accent6>
        <a:srgbClr val="AE81FF"/>
      </a:accent6>
      <a:hlink>
        <a:srgbClr val="0000FF"/>
      </a:hlink>
      <a:folHlink>
        <a:srgbClr val="66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1508</Words>
  <Application>Microsoft Office PowerPoint</Application>
  <PresentationFormat>On-screen Show (16:9)</PresentationFormat>
  <Paragraphs>196</Paragraphs>
  <Slides>26</Slides>
  <Notes>24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Consolas</vt:lpstr>
      <vt:lpstr>Segoe UI Emoji</vt:lpstr>
      <vt:lpstr>System Font Regular</vt:lpstr>
      <vt:lpstr>Jim</vt:lpstr>
      <vt:lpstr>hello world</vt:lpstr>
      <vt:lpstr>about the class </vt:lpstr>
      <vt:lpstr>goals</vt:lpstr>
      <vt:lpstr>expectations</vt:lpstr>
      <vt:lpstr>disclaimer</vt:lpstr>
      <vt:lpstr>about the lectures</vt:lpstr>
      <vt:lpstr>🐮 how to read side by side code</vt:lpstr>
      <vt:lpstr>🐮 how to read emojis</vt:lpstr>
      <vt:lpstr>🐮 how to read emojis</vt:lpstr>
      <vt:lpstr>🧪</vt:lpstr>
      <vt:lpstr>how to read/write big O notation</vt:lpstr>
      <vt:lpstr>how to read/write big O notation</vt:lpstr>
      <vt:lpstr>🐮 how to read a step-by-step diff?</vt:lpstr>
      <vt:lpstr>week 1: Java basics</vt:lpstr>
      <vt:lpstr>primitives</vt:lpstr>
      <vt:lpstr>operators</vt:lpstr>
      <vt:lpstr>scope</vt:lpstr>
      <vt:lpstr>+=, -=, *=, /=</vt:lpstr>
      <vt:lpstr>increment</vt:lpstr>
      <vt:lpstr>scope</vt:lpstr>
      <vt:lpstr>scope</vt:lpstr>
      <vt:lpstr>whitespace</vt:lpstr>
      <vt:lpstr>arrays</vt:lpstr>
      <vt:lpstr>array</vt:lpstr>
      <vt:lpstr>accessing an array</vt:lpstr>
      <vt:lpstr>creating an array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8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Helvetica</vt:lpstr>
      <vt:lpstr>System Font Regular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🐮 how to read step-by-step diffs</dc:title>
  <dc:creator/>
  <cp:keywords/>
  <cp:lastModifiedBy>James Bern</cp:lastModifiedBy>
  <cp:revision>53</cp:revision>
  <cp:lastPrinted>2023-06-24T17:36:35Z</cp:lastPrinted>
  <dcterms:created xsi:type="dcterms:W3CDTF">2023-06-11T17:47:53Z</dcterms:created>
  <dcterms:modified xsi:type="dcterms:W3CDTF">2023-06-25T15:01:22Z</dcterms:modified>
</cp:coreProperties>
</file>