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1"/>
  </p:notesMasterIdLst>
  <p:handoutMasterIdLst>
    <p:handoutMasterId r:id="rId72"/>
  </p:handoutMasterIdLst>
  <p:sldIdLst>
    <p:sldId id="260" r:id="rId2"/>
    <p:sldId id="298" r:id="rId3"/>
    <p:sldId id="262" r:id="rId4"/>
    <p:sldId id="261" r:id="rId5"/>
    <p:sldId id="312" r:id="rId6"/>
    <p:sldId id="291" r:id="rId7"/>
    <p:sldId id="300" r:id="rId8"/>
    <p:sldId id="301" r:id="rId9"/>
    <p:sldId id="313" r:id="rId10"/>
    <p:sldId id="314" r:id="rId11"/>
    <p:sldId id="315" r:id="rId12"/>
    <p:sldId id="317" r:id="rId13"/>
    <p:sldId id="287" r:id="rId14"/>
    <p:sldId id="288" r:id="rId15"/>
    <p:sldId id="303" r:id="rId16"/>
    <p:sldId id="348" r:id="rId17"/>
    <p:sldId id="351" r:id="rId18"/>
    <p:sldId id="321" r:id="rId19"/>
    <p:sldId id="352" r:id="rId20"/>
    <p:sldId id="318" r:id="rId21"/>
    <p:sldId id="324" r:id="rId22"/>
    <p:sldId id="340" r:id="rId23"/>
    <p:sldId id="344" r:id="rId24"/>
    <p:sldId id="329" r:id="rId25"/>
    <p:sldId id="338" r:id="rId26"/>
    <p:sldId id="326" r:id="rId27"/>
    <p:sldId id="346" r:id="rId28"/>
    <p:sldId id="337" r:id="rId29"/>
    <p:sldId id="333" r:id="rId30"/>
    <p:sldId id="336" r:id="rId31"/>
    <p:sldId id="353" r:id="rId32"/>
    <p:sldId id="342" r:id="rId33"/>
    <p:sldId id="330" r:id="rId34"/>
    <p:sldId id="332" r:id="rId35"/>
    <p:sldId id="339" r:id="rId36"/>
    <p:sldId id="331" r:id="rId37"/>
    <p:sldId id="341" r:id="rId38"/>
    <p:sldId id="279" r:id="rId39"/>
    <p:sldId id="343" r:id="rId40"/>
    <p:sldId id="276" r:id="rId41"/>
    <p:sldId id="349" r:id="rId42"/>
    <p:sldId id="350" r:id="rId43"/>
    <p:sldId id="354" r:id="rId44"/>
    <p:sldId id="328" r:id="rId45"/>
    <p:sldId id="284" r:id="rId46"/>
    <p:sldId id="286" r:id="rId47"/>
    <p:sldId id="283" r:id="rId48"/>
    <p:sldId id="285" r:id="rId49"/>
    <p:sldId id="319" r:id="rId50"/>
    <p:sldId id="320" r:id="rId51"/>
    <p:sldId id="305" r:id="rId52"/>
    <p:sldId id="311" r:id="rId53"/>
    <p:sldId id="306" r:id="rId54"/>
    <p:sldId id="307" r:id="rId55"/>
    <p:sldId id="308" r:id="rId56"/>
    <p:sldId id="309" r:id="rId57"/>
    <p:sldId id="310" r:id="rId58"/>
    <p:sldId id="278" r:id="rId59"/>
    <p:sldId id="295" r:id="rId60"/>
    <p:sldId id="296" r:id="rId61"/>
    <p:sldId id="297" r:id="rId62"/>
    <p:sldId id="281" r:id="rId63"/>
    <p:sldId id="259" r:id="rId64"/>
    <p:sldId id="299" r:id="rId65"/>
    <p:sldId id="292" r:id="rId66"/>
    <p:sldId id="257" r:id="rId67"/>
    <p:sldId id="289" r:id="rId68"/>
    <p:sldId id="290" r:id="rId69"/>
    <p:sldId id="256" r:id="rId7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ek 0" id="{4FF81D1E-C096-4609-A3A6-9A5A084ED0EF}">
          <p14:sldIdLst>
            <p14:sldId id="260"/>
            <p14:sldId id="298"/>
            <p14:sldId id="262"/>
            <p14:sldId id="261"/>
            <p14:sldId id="312"/>
            <p14:sldId id="291"/>
            <p14:sldId id="300"/>
            <p14:sldId id="301"/>
            <p14:sldId id="313"/>
            <p14:sldId id="314"/>
            <p14:sldId id="315"/>
            <p14:sldId id="317"/>
            <p14:sldId id="287"/>
            <p14:sldId id="288"/>
            <p14:sldId id="303"/>
          </p14:sldIdLst>
        </p14:section>
        <p14:section name="week 1" id="{E13BA856-3A9C-4984-ABAF-2EF7F2273B81}">
          <p14:sldIdLst>
            <p14:sldId id="348"/>
            <p14:sldId id="351"/>
            <p14:sldId id="321"/>
            <p14:sldId id="352"/>
            <p14:sldId id="318"/>
            <p14:sldId id="324"/>
            <p14:sldId id="340"/>
            <p14:sldId id="344"/>
            <p14:sldId id="329"/>
            <p14:sldId id="338"/>
            <p14:sldId id="326"/>
            <p14:sldId id="346"/>
            <p14:sldId id="337"/>
            <p14:sldId id="333"/>
            <p14:sldId id="336"/>
            <p14:sldId id="353"/>
            <p14:sldId id="342"/>
            <p14:sldId id="330"/>
            <p14:sldId id="332"/>
            <p14:sldId id="339"/>
            <p14:sldId id="331"/>
            <p14:sldId id="341"/>
            <p14:sldId id="279"/>
            <p14:sldId id="343"/>
            <p14:sldId id="276"/>
            <p14:sldId id="349"/>
            <p14:sldId id="350"/>
            <p14:sldId id="354"/>
            <p14:sldId id="328"/>
          </p14:sldIdLst>
        </p14:section>
        <p14:section name="arrays" id="{107A116D-D4C9-4A9A-AA38-81D3C982C7E5}">
          <p14:sldIdLst>
            <p14:sldId id="284"/>
            <p14:sldId id="286"/>
            <p14:sldId id="283"/>
            <p14:sldId id="285"/>
          </p14:sldIdLst>
        </p14:section>
        <p14:section name="while loop" id="{F5E91BD9-D66C-488B-A194-2071ABA0D95D}">
          <p14:sldIdLst>
            <p14:sldId id="319"/>
            <p14:sldId id="320"/>
          </p14:sldIdLst>
        </p14:section>
        <p14:section name="functions" id="{EA68473E-5523-40FB-BA30-5C1B638BE477}">
          <p14:sldIdLst/>
        </p14:section>
        <p14:section name="objects" id="{CD6AF855-FF14-4828-B4DE-07E9E1BFE2F8}">
          <p14:sldIdLst/>
        </p14:section>
        <p14:section name="array list" id="{8D630E63-9C96-4B20-BE5C-D023A6F6D9F7}">
          <p14:sldIdLst>
            <p14:sldId id="305"/>
            <p14:sldId id="311"/>
            <p14:sldId id="306"/>
            <p14:sldId id="307"/>
            <p14:sldId id="308"/>
            <p14:sldId id="309"/>
            <p14:sldId id="310"/>
          </p14:sldIdLst>
        </p14:section>
        <p14:section name="stacks and queues" id="{A08C4782-0125-4748-9D8A-BBAF072C7C25}">
          <p14:sldIdLst/>
        </p14:section>
        <p14:section name="hash tables" id="{7F232AAA-78E5-4D83-A3F4-8515D804B26F}">
          <p14:sldIdLst/>
        </p14:section>
        <p14:section name="linked lists" id="{19E2528B-7820-4B5E-A0FF-CF3FE539DEFD}">
          <p14:sldIdLst/>
        </p14:section>
        <p14:section name="trees" id="{A6C60DCD-8859-48AF-A881-D9B11549CCF8}">
          <p14:sldIdLst/>
        </p14:section>
        <p14:section name="heaps" id="{699F35E5-AAD8-4E97-9BC2-BD788D890347}">
          <p14:sldIdLst/>
        </p14:section>
        <p14:section name="TODO java basics" id="{2F881185-8563-4A99-B92C-7A08436FF8A7}">
          <p14:sldIdLst>
            <p14:sldId id="278"/>
            <p14:sldId id="295"/>
            <p14:sldId id="296"/>
            <p14:sldId id="297"/>
            <p14:sldId id="281"/>
            <p14:sldId id="259"/>
          </p14:sldIdLst>
        </p14:section>
        <p14:section name="TODO meta lecture" id="{2E8CC4E6-6F6C-490E-BC26-3A931F3BF1D7}">
          <p14:sldIdLst>
            <p14:sldId id="299"/>
            <p14:sldId id="292"/>
            <p14:sldId id="257"/>
            <p14:sldId id="289"/>
            <p14:sldId id="290"/>
            <p14:sldId id="256"/>
          </p14:sldIdLst>
        </p14:section>
      </p14:sectionLst>
    </p:ex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a:srgbClr val="75715E"/>
    <a:srgbClr val="A6A6A6"/>
    <a:srgbClr val="3DAEC5"/>
    <a:srgbClr val="00B2B2"/>
    <a:srgbClr val="0A0A81"/>
    <a:srgbClr val="0FB7B7"/>
    <a:srgbClr val="FD971F"/>
    <a:srgbClr val="F9267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22" autoAdjust="0"/>
    <p:restoredTop sz="96327" autoAdjust="0"/>
  </p:normalViewPr>
  <p:slideViewPr>
    <p:cSldViewPr snapToGrid="0" snapToObjects="1">
      <p:cViewPr varScale="1">
        <p:scale>
          <a:sx n="138" d="100"/>
          <a:sy n="138" d="100"/>
        </p:scale>
        <p:origin x="192" y="51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0" d="100"/>
        <a:sy n="140" d="100"/>
      </p:scale>
      <p:origin x="0" y="-2850"/>
    </p:cViewPr>
  </p:sorterViewPr>
  <p:notesViewPr>
    <p:cSldViewPr snapToGrid="0" snapToObjects="1">
      <p:cViewPr varScale="1">
        <p:scale>
          <a:sx n="97" d="100"/>
          <a:sy n="97" d="100"/>
        </p:scale>
        <p:origin x="3976" y="20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303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2"/>
            <a:ext cx="2971800" cy="458788"/>
          </a:xfrm>
          <a:prstGeom prst="rect">
            <a:avLst/>
          </a:prstGeom>
        </p:spPr>
        <p:txBody>
          <a:bodyPr vert="horz" lIns="91440" tIns="45720" rIns="91440" bIns="45720" rtlCol="0"/>
          <a:lstStyle>
            <a:lvl1pPr algn="r">
              <a:defRPr sz="1200"/>
            </a:lvl1pPr>
          </a:lstStyle>
          <a:p>
            <a:fld id="{4F5022DE-6AFB-7B42-B89D-CD8E93E79A8E}" type="datetimeFigureOut">
              <a:rPr lang="en-US" smtClean="0"/>
              <a:t>7/18/23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7C4E7A-80A7-5241-AF5C-0BCAFE71C223}" type="slidenum">
              <a:rPr lang="en-US" smtClean="0"/>
              <a:t>‹#›</a:t>
            </a:fld>
            <a:endParaRPr lang="en-US"/>
          </a:p>
        </p:txBody>
      </p:sp>
    </p:spTree>
    <p:extLst>
      <p:ext uri="{BB962C8B-B14F-4D97-AF65-F5344CB8AC3E}">
        <p14:creationId xmlns:p14="http://schemas.microsoft.com/office/powerpoint/2010/main" val="362146484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46625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74906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64279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chemeClr val="tx1"/>
                </a:solidFill>
              </a:rPr>
              <a:t>Algorithm 3: Ask all students at the same time to scream, “Carl!” if their name is Carl. Five seconds later return whether anyone screamed Carl.</a:t>
            </a:r>
          </a:p>
          <a:p>
            <a:endParaRPr lang="en-US"/>
          </a:p>
        </p:txBody>
      </p:sp>
    </p:spTree>
    <p:extLst>
      <p:ext uri="{BB962C8B-B14F-4D97-AF65-F5344CB8AC3E}">
        <p14:creationId xmlns:p14="http://schemas.microsoft.com/office/powerpoint/2010/main" val="779606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474298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65107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82858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4644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803396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5564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6183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300391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761815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363425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56688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692368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697091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875023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474790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925584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541444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92168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826496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964396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902127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949338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976081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318947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816301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416996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418543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78171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54260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306013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503734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769285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606949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44658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10201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13862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96808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97664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03760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C270-9E2A-9887-1791-BAD605BD71AE}"/>
              </a:ext>
            </a:extLst>
          </p:cNvPr>
          <p:cNvSpPr>
            <a:spLocks noGrp="1"/>
          </p:cNvSpPr>
          <p:nvPr>
            <p:ph type="title"/>
          </p:nvPr>
        </p:nvSpPr>
        <p:spPr>
          <a:xfrm>
            <a:off x="457200" y="2143125"/>
            <a:ext cx="8229600" cy="857250"/>
          </a:xfrm>
        </p:spPr>
        <p:txBody>
          <a:bodyPr>
            <a:noAutofit/>
          </a:bodyPr>
          <a:lstStyle>
            <a:lvl1pPr>
              <a:defRPr sz="9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885002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C270-9E2A-9887-1791-BAD605BD71AE}"/>
              </a:ext>
            </a:extLst>
          </p:cNvPr>
          <p:cNvSpPr>
            <a:spLocks noGrp="1"/>
          </p:cNvSpPr>
          <p:nvPr>
            <p:ph type="title"/>
          </p:nvPr>
        </p:nvSpPr>
        <p:spPr>
          <a:xfrm>
            <a:off x="457200" y="2143125"/>
            <a:ext cx="8229600" cy="857250"/>
          </a:xfrm>
        </p:spPr>
        <p:txBody>
          <a:bodyPr>
            <a:noAutofit/>
          </a:bodyPr>
          <a:lstStyle>
            <a:lvl1pPr>
              <a:defRPr sz="6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32861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A28124-4892-6AA8-D99C-4A30F8253E2A}"/>
              </a:ext>
            </a:extLst>
          </p:cNvPr>
          <p:cNvSpPr>
            <a:spLocks noGrp="1"/>
          </p:cNvSpPr>
          <p:nvPr>
            <p:ph type="title"/>
          </p:nvPr>
        </p:nvSpPr>
        <p:spPr>
          <a:xfrm>
            <a:off x="457200" y="254916"/>
            <a:ext cx="8229600" cy="667168"/>
          </a:xfrm>
        </p:spPr>
        <p:txBody>
          <a:bodyPr/>
          <a:lstStyle/>
          <a:p>
            <a:r>
              <a:rPr lang="en-US" dirty="0"/>
              <a:t>Click to edit Master title style</a:t>
            </a:r>
          </a:p>
        </p:txBody>
      </p:sp>
      <p:sp>
        <p:nvSpPr>
          <p:cNvPr id="9" name="Content Placeholder 8">
            <a:extLst>
              <a:ext uri="{FF2B5EF4-FFF2-40B4-BE49-F238E27FC236}">
                <a16:creationId xmlns:a16="http://schemas.microsoft.com/office/drawing/2014/main" id="{99841267-28AC-80B7-D7CA-A6B24D4AD304}"/>
              </a:ext>
            </a:extLst>
          </p:cNvPr>
          <p:cNvSpPr>
            <a:spLocks noGrp="1"/>
          </p:cNvSpPr>
          <p:nvPr>
            <p:ph sz="quarter" idx="10"/>
          </p:nvPr>
        </p:nvSpPr>
        <p:spPr>
          <a:xfrm>
            <a:off x="457200" y="963337"/>
            <a:ext cx="8229600" cy="40802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46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tmplLst>
          <p:tmpl lvl="1">
            <p:tnLst>
              <p:par>
                <p:cTn presetID="1"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 ANIMATION">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A28124-4892-6AA8-D99C-4A30F8253E2A}"/>
              </a:ext>
            </a:extLst>
          </p:cNvPr>
          <p:cNvSpPr>
            <a:spLocks noGrp="1"/>
          </p:cNvSpPr>
          <p:nvPr>
            <p:ph type="title" hasCustomPrompt="1"/>
          </p:nvPr>
        </p:nvSpPr>
        <p:spPr>
          <a:xfrm>
            <a:off x="457200" y="254916"/>
            <a:ext cx="8229600" cy="667168"/>
          </a:xfrm>
        </p:spPr>
        <p:txBody>
          <a:bodyPr/>
          <a:lstStyle>
            <a:lvl1pPr>
              <a:defRPr/>
            </a:lvl1pPr>
          </a:lstStyle>
          <a:p>
            <a:r>
              <a:rPr lang="en-US" dirty="0"/>
              <a:t>NO ANIMATION</a:t>
            </a:r>
          </a:p>
        </p:txBody>
      </p:sp>
      <p:sp>
        <p:nvSpPr>
          <p:cNvPr id="9" name="Content Placeholder 8">
            <a:extLst>
              <a:ext uri="{FF2B5EF4-FFF2-40B4-BE49-F238E27FC236}">
                <a16:creationId xmlns:a16="http://schemas.microsoft.com/office/drawing/2014/main" id="{99841267-28AC-80B7-D7CA-A6B24D4AD304}"/>
              </a:ext>
            </a:extLst>
          </p:cNvPr>
          <p:cNvSpPr>
            <a:spLocks noGrp="1"/>
          </p:cNvSpPr>
          <p:nvPr>
            <p:ph sz="quarter" idx="10"/>
          </p:nvPr>
        </p:nvSpPr>
        <p:spPr>
          <a:xfrm>
            <a:off x="457200" y="963337"/>
            <a:ext cx="8229600" cy="40802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0116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0901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5">
            <a:alpha val="50000"/>
          </a:schemeClr>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5B9670-E5F5-777E-2D53-28A28BB9367D}"/>
              </a:ext>
            </a:extLst>
          </p:cNvPr>
          <p:cNvSpPr>
            <a:spLocks noGrp="1"/>
          </p:cNvSpPr>
          <p:nvPr>
            <p:ph type="pic" sz="quarter" idx="10"/>
          </p:nvPr>
        </p:nvSpPr>
        <p:spPr>
          <a:xfrm>
            <a:off x="-1" y="0"/>
            <a:ext cx="9144000" cy="5143500"/>
          </a:xfrm>
        </p:spPr>
        <p:txBody>
          <a:bodyPr/>
          <a:lstStyle>
            <a:lvl1pPr marL="0" indent="0">
              <a:buNone/>
              <a:defRPr/>
            </a:lvl1pPr>
          </a:lstStyle>
          <a:p>
            <a:endParaRPr lang="en-US"/>
          </a:p>
        </p:txBody>
      </p:sp>
      <p:sp>
        <p:nvSpPr>
          <p:cNvPr id="2" name="Title 1">
            <a:extLst>
              <a:ext uri="{FF2B5EF4-FFF2-40B4-BE49-F238E27FC236}">
                <a16:creationId xmlns:a16="http://schemas.microsoft.com/office/drawing/2014/main" id="{23073B8D-22D2-77BA-916C-1971220451F6}"/>
              </a:ext>
            </a:extLst>
          </p:cNvPr>
          <p:cNvSpPr>
            <a:spLocks noGrp="1"/>
          </p:cNvSpPr>
          <p:nvPr>
            <p:ph type="title"/>
          </p:nvPr>
        </p:nvSpPr>
        <p:spPr>
          <a:xfrm>
            <a:off x="-1" y="0"/>
            <a:ext cx="9144001" cy="5143500"/>
          </a:xfrm>
          <a:solidFill>
            <a:schemeClr val="accent6">
              <a:alpha val="50000"/>
            </a:schemeClr>
          </a:solidFill>
        </p:spPr>
        <p:txBody>
          <a:bodyPr wrap="square">
            <a:noAutofit/>
          </a:bodyPr>
          <a:lstStyle>
            <a:lvl1pPr>
              <a:lnSpc>
                <a:spcPct val="80000"/>
              </a:lnSpc>
              <a:defRPr sz="10900">
                <a:ln w="25400">
                  <a:solidFill>
                    <a:schemeClr val="tx1"/>
                  </a:solidFill>
                </a:ln>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10231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58" r:id="rId1"/>
    <p:sldLayoutId id="2147483657" r:id="rId2"/>
    <p:sldLayoutId id="2147483650" r:id="rId3"/>
    <p:sldLayoutId id="2147483659" r:id="rId4"/>
    <p:sldLayoutId id="2147483655" r:id="rId5"/>
    <p:sldLayoutId id="2147483656" r:id="rId6"/>
  </p:sldLayoutIdLst>
  <p:txStyles>
    <p:titleStyle>
      <a:lvl1pPr algn="ctr" defTabSz="342886" rtl="0" eaLnBrk="1" latinLnBrk="0" hangingPunct="1">
        <a:spcBef>
          <a:spcPct val="0"/>
        </a:spcBef>
        <a:buNone/>
        <a:defRPr sz="3200" kern="1200">
          <a:solidFill>
            <a:schemeClr val="tx1"/>
          </a:solidFill>
          <a:latin typeface="+mn-lt"/>
          <a:ea typeface="Segoe UI Emoji" panose="020B0502040204020203" pitchFamily="34" charset="0"/>
          <a:cs typeface="+mj-cs"/>
        </a:defRPr>
      </a:lvl1pPr>
    </p:titleStyle>
    <p:bodyStyle>
      <a:lvl1pPr marL="285739" indent="-285739" algn="l" defTabSz="342886" rtl="0" eaLnBrk="1" latinLnBrk="0" hangingPunct="1">
        <a:spcBef>
          <a:spcPct val="20000"/>
        </a:spcBef>
        <a:buClr>
          <a:schemeClr val="bg1">
            <a:lumMod val="65000"/>
          </a:schemeClr>
        </a:buClr>
        <a:buFont typeface="System Font Regular"/>
        <a:buChar char="−"/>
        <a:defRPr sz="1800" kern="1200">
          <a:solidFill>
            <a:schemeClr val="tx1"/>
          </a:solidFill>
          <a:latin typeface="+mn-lt"/>
          <a:ea typeface="Segoe UI Emoji" panose="020B0502040204020203" pitchFamily="34" charset="0"/>
          <a:cs typeface="+mn-cs"/>
        </a:defRPr>
      </a:lvl1pPr>
      <a:lvl2pPr marL="628625" indent="-285739" algn="l" defTabSz="342886" rtl="0" eaLnBrk="1" latinLnBrk="0" hangingPunct="1">
        <a:spcBef>
          <a:spcPct val="20000"/>
        </a:spcBef>
        <a:buClr>
          <a:schemeClr val="bg1">
            <a:lumMod val="65000"/>
          </a:schemeClr>
        </a:buClr>
        <a:buFont typeface="System Font Regular"/>
        <a:buChar char="−"/>
        <a:defRPr sz="1800" kern="1200">
          <a:solidFill>
            <a:schemeClr val="tx1"/>
          </a:solidFill>
          <a:latin typeface="+mn-lt"/>
          <a:ea typeface="Segoe UI Emoji" panose="020B0502040204020203" pitchFamily="34" charset="0"/>
          <a:cs typeface="+mn-cs"/>
        </a:defRPr>
      </a:lvl2pPr>
      <a:lvl3pPr marL="971511" indent="-285739" algn="l" defTabSz="342886" rtl="0" eaLnBrk="1" latinLnBrk="0" hangingPunct="1">
        <a:spcBef>
          <a:spcPct val="20000"/>
        </a:spcBef>
        <a:buClr>
          <a:schemeClr val="bg1">
            <a:lumMod val="65000"/>
          </a:schemeClr>
        </a:buClr>
        <a:buFont typeface="System Font Regular"/>
        <a:buChar char="−"/>
        <a:defRPr sz="1800" kern="1200">
          <a:solidFill>
            <a:schemeClr val="tx1"/>
          </a:solidFill>
          <a:latin typeface="+mn-lt"/>
          <a:ea typeface="Segoe UI Emoji" panose="020B0502040204020203" pitchFamily="34" charset="0"/>
          <a:cs typeface="+mn-cs"/>
        </a:defRPr>
      </a:lvl3pPr>
      <a:lvl4pPr marL="1314397" indent="-285739" algn="l" defTabSz="342886" rtl="0" eaLnBrk="1" latinLnBrk="0" hangingPunct="1">
        <a:spcBef>
          <a:spcPct val="20000"/>
        </a:spcBef>
        <a:buClr>
          <a:schemeClr val="bg1">
            <a:lumMod val="65000"/>
          </a:schemeClr>
        </a:buClr>
        <a:buFont typeface="System Font Regular"/>
        <a:buChar char="−"/>
        <a:defRPr sz="1800" kern="1200">
          <a:solidFill>
            <a:schemeClr val="tx1"/>
          </a:solidFill>
          <a:latin typeface="+mn-lt"/>
          <a:ea typeface="Segoe UI Emoji" panose="020B0502040204020203" pitchFamily="34" charset="0"/>
          <a:cs typeface="+mn-cs"/>
        </a:defRPr>
      </a:lvl4pPr>
      <a:lvl5pPr marL="1657284" indent="-285739" algn="l" defTabSz="342886" rtl="0" eaLnBrk="1" latinLnBrk="0" hangingPunct="1">
        <a:spcBef>
          <a:spcPct val="20000"/>
        </a:spcBef>
        <a:buClr>
          <a:schemeClr val="bg1">
            <a:lumMod val="65000"/>
          </a:schemeClr>
        </a:buClr>
        <a:buFont typeface="System Font Regular"/>
        <a:buChar char="−"/>
        <a:defRPr sz="1800" kern="1200">
          <a:solidFill>
            <a:schemeClr val="tx1"/>
          </a:solidFill>
          <a:latin typeface="+mn-lt"/>
          <a:ea typeface="Segoe UI Emoji" panose="020B0502040204020203" pitchFamily="34" charset="0"/>
          <a:cs typeface="+mn-cs"/>
        </a:defRPr>
      </a:lvl5pPr>
      <a:lvl6pPr marL="2057318" indent="-342886" algn="l" defTabSz="342886" rtl="0" eaLnBrk="1" latinLnBrk="0" hangingPunct="1">
        <a:spcBef>
          <a:spcPct val="20000"/>
        </a:spcBef>
        <a:buFont typeface="Arial"/>
        <a:buChar char="•"/>
        <a:defRPr sz="1500" kern="1200">
          <a:solidFill>
            <a:schemeClr val="tx1"/>
          </a:solidFill>
          <a:latin typeface="+mn-lt"/>
          <a:ea typeface="+mn-ea"/>
          <a:cs typeface="+mn-cs"/>
        </a:defRPr>
      </a:lvl6pPr>
      <a:lvl7pPr marL="2400204" indent="-342886" algn="l" defTabSz="342886" rtl="0" eaLnBrk="1" latinLnBrk="0" hangingPunct="1">
        <a:spcBef>
          <a:spcPct val="20000"/>
        </a:spcBef>
        <a:buFont typeface="Arial"/>
        <a:buChar char="•"/>
        <a:defRPr sz="1500" kern="1200">
          <a:solidFill>
            <a:schemeClr val="tx1"/>
          </a:solidFill>
          <a:latin typeface="+mn-lt"/>
          <a:ea typeface="+mn-ea"/>
          <a:cs typeface="+mn-cs"/>
        </a:defRPr>
      </a:lvl7pPr>
      <a:lvl8pPr marL="2743090" indent="-342886" algn="l" defTabSz="342886" rtl="0" eaLnBrk="1" latinLnBrk="0" hangingPunct="1">
        <a:spcBef>
          <a:spcPct val="20000"/>
        </a:spcBef>
        <a:buFont typeface="Arial"/>
        <a:buChar char="•"/>
        <a:defRPr sz="1500" kern="1200">
          <a:solidFill>
            <a:schemeClr val="tx1"/>
          </a:solidFill>
          <a:latin typeface="+mn-lt"/>
          <a:ea typeface="+mn-ea"/>
          <a:cs typeface="+mn-cs"/>
        </a:defRPr>
      </a:lvl8pPr>
      <a:lvl9pPr marL="3085977" indent="-342886" algn="l" defTabSz="342886"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86" rtl="0" eaLnBrk="1" latinLnBrk="0" hangingPunct="1">
        <a:defRPr sz="1350" kern="1200">
          <a:solidFill>
            <a:schemeClr val="tx1"/>
          </a:solidFill>
          <a:latin typeface="+mn-lt"/>
          <a:ea typeface="+mn-ea"/>
          <a:cs typeface="+mn-cs"/>
        </a:defRPr>
      </a:lvl1pPr>
      <a:lvl2pPr marL="342886" algn="l" defTabSz="342886" rtl="0" eaLnBrk="1" latinLnBrk="0" hangingPunct="1">
        <a:defRPr sz="1350" kern="1200">
          <a:solidFill>
            <a:schemeClr val="tx1"/>
          </a:solidFill>
          <a:latin typeface="+mn-lt"/>
          <a:ea typeface="+mn-ea"/>
          <a:cs typeface="+mn-cs"/>
        </a:defRPr>
      </a:lvl2pPr>
      <a:lvl3pPr marL="685773" algn="l" defTabSz="342886" rtl="0" eaLnBrk="1" latinLnBrk="0" hangingPunct="1">
        <a:defRPr sz="1350" kern="1200">
          <a:solidFill>
            <a:schemeClr val="tx1"/>
          </a:solidFill>
          <a:latin typeface="+mn-lt"/>
          <a:ea typeface="+mn-ea"/>
          <a:cs typeface="+mn-cs"/>
        </a:defRPr>
      </a:lvl3pPr>
      <a:lvl4pPr marL="1028659" algn="l" defTabSz="342886" rtl="0" eaLnBrk="1" latinLnBrk="0" hangingPunct="1">
        <a:defRPr sz="1350" kern="1200">
          <a:solidFill>
            <a:schemeClr val="tx1"/>
          </a:solidFill>
          <a:latin typeface="+mn-lt"/>
          <a:ea typeface="+mn-ea"/>
          <a:cs typeface="+mn-cs"/>
        </a:defRPr>
      </a:lvl4pPr>
      <a:lvl5pPr marL="1371545" algn="l" defTabSz="342886" rtl="0" eaLnBrk="1" latinLnBrk="0" hangingPunct="1">
        <a:defRPr sz="1350" kern="1200">
          <a:solidFill>
            <a:schemeClr val="tx1"/>
          </a:solidFill>
          <a:latin typeface="+mn-lt"/>
          <a:ea typeface="+mn-ea"/>
          <a:cs typeface="+mn-cs"/>
        </a:defRPr>
      </a:lvl5pPr>
      <a:lvl6pPr marL="1714431" algn="l" defTabSz="342886" rtl="0" eaLnBrk="1" latinLnBrk="0" hangingPunct="1">
        <a:defRPr sz="1350" kern="1200">
          <a:solidFill>
            <a:schemeClr val="tx1"/>
          </a:solidFill>
          <a:latin typeface="+mn-lt"/>
          <a:ea typeface="+mn-ea"/>
          <a:cs typeface="+mn-cs"/>
        </a:defRPr>
      </a:lvl6pPr>
      <a:lvl7pPr marL="2057318" algn="l" defTabSz="342886" rtl="0" eaLnBrk="1" latinLnBrk="0" hangingPunct="1">
        <a:defRPr sz="1350" kern="1200">
          <a:solidFill>
            <a:schemeClr val="tx1"/>
          </a:solidFill>
          <a:latin typeface="+mn-lt"/>
          <a:ea typeface="+mn-ea"/>
          <a:cs typeface="+mn-cs"/>
        </a:defRPr>
      </a:lvl7pPr>
      <a:lvl8pPr marL="2400204" algn="l" defTabSz="342886" rtl="0" eaLnBrk="1" latinLnBrk="0" hangingPunct="1">
        <a:defRPr sz="1350" kern="1200">
          <a:solidFill>
            <a:schemeClr val="tx1"/>
          </a:solidFill>
          <a:latin typeface="+mn-lt"/>
          <a:ea typeface="+mn-ea"/>
          <a:cs typeface="+mn-cs"/>
        </a:defRPr>
      </a:lvl8pPr>
      <a:lvl9pPr marL="2743090" algn="l" defTabSz="342886"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367D0E-77CC-7E4E-0448-3196779D71B7}"/>
              </a:ext>
            </a:extLst>
          </p:cNvPr>
          <p:cNvSpPr>
            <a:spLocks noGrp="1"/>
          </p:cNvSpPr>
          <p:nvPr>
            <p:ph type="title"/>
          </p:nvPr>
        </p:nvSpPr>
        <p:spPr/>
        <p:txBody>
          <a:bodyPr>
            <a:noAutofit/>
          </a:bodyPr>
          <a:lstStyle/>
          <a:p>
            <a:r>
              <a:rPr lang="en-US" sz="13099" dirty="0"/>
              <a:t>hello</a:t>
            </a:r>
          </a:p>
        </p:txBody>
      </p:sp>
    </p:spTree>
    <p:extLst>
      <p:ext uri="{BB962C8B-B14F-4D97-AF65-F5344CB8AC3E}">
        <p14:creationId xmlns:p14="http://schemas.microsoft.com/office/powerpoint/2010/main" val="3683268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32C87-2D70-B9B1-76A4-D33869F92C15}"/>
              </a:ext>
            </a:extLst>
          </p:cNvPr>
          <p:cNvSpPr>
            <a:spLocks noGrp="1"/>
          </p:cNvSpPr>
          <p:nvPr>
            <p:ph type="title"/>
          </p:nvPr>
        </p:nvSpPr>
        <p:spPr/>
        <p:txBody>
          <a:bodyPr/>
          <a:lstStyle/>
          <a:p>
            <a:r>
              <a:rPr lang="en-US"/>
              <a:t>the course as a whole should follow a saw </a:t>
            </a:r>
          </a:p>
        </p:txBody>
      </p:sp>
      <p:pic>
        <p:nvPicPr>
          <p:cNvPr id="3076" name="Picture 4">
            <a:extLst>
              <a:ext uri="{FF2B5EF4-FFF2-40B4-BE49-F238E27FC236}">
                <a16:creationId xmlns:a16="http://schemas.microsoft.com/office/drawing/2014/main" id="{D4877F48-40E1-C718-BA26-ACD99D52B347}"/>
              </a:ext>
            </a:extLst>
          </p:cNvPr>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1072108" y="963613"/>
            <a:ext cx="6999785" cy="40798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AB10FE1-BB6C-76D4-15FE-666AD6E47B2A}"/>
              </a:ext>
            </a:extLst>
          </p:cNvPr>
          <p:cNvSpPr txBox="1"/>
          <p:nvPr/>
        </p:nvSpPr>
        <p:spPr>
          <a:xfrm>
            <a:off x="4390696" y="4736232"/>
            <a:ext cx="4572000" cy="276999"/>
          </a:xfrm>
          <a:prstGeom prst="rect">
            <a:avLst/>
          </a:prstGeom>
          <a:noFill/>
        </p:spPr>
        <p:txBody>
          <a:bodyPr wrap="square">
            <a:spAutoFit/>
          </a:bodyPr>
          <a:lstStyle/>
          <a:p>
            <a:pPr algn="r"/>
            <a:r>
              <a:rPr lang="en-US" sz="1200"/>
              <a:t>http://www.davetech.co.uk/difficultycurves</a:t>
            </a:r>
          </a:p>
        </p:txBody>
      </p:sp>
    </p:spTree>
    <p:extLst>
      <p:ext uri="{BB962C8B-B14F-4D97-AF65-F5344CB8AC3E}">
        <p14:creationId xmlns:p14="http://schemas.microsoft.com/office/powerpoint/2010/main" val="1449671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B4E00-E0AF-3B1D-2054-6BF4BBDCBD5C}"/>
              </a:ext>
            </a:extLst>
          </p:cNvPr>
          <p:cNvSpPr>
            <a:spLocks noGrp="1"/>
          </p:cNvSpPr>
          <p:nvPr>
            <p:ph type="title"/>
          </p:nvPr>
        </p:nvSpPr>
        <p:spPr/>
        <p:txBody>
          <a:bodyPr/>
          <a:lstStyle/>
          <a:p>
            <a:r>
              <a:rPr lang="en-US"/>
              <a:t>there is no finish line</a:t>
            </a:r>
          </a:p>
        </p:txBody>
      </p:sp>
      <p:sp>
        <p:nvSpPr>
          <p:cNvPr id="3" name="Content Placeholder 2">
            <a:extLst>
              <a:ext uri="{FF2B5EF4-FFF2-40B4-BE49-F238E27FC236}">
                <a16:creationId xmlns:a16="http://schemas.microsoft.com/office/drawing/2014/main" id="{76E83527-F778-6643-3837-4668F3984663}"/>
              </a:ext>
            </a:extLst>
          </p:cNvPr>
          <p:cNvSpPr>
            <a:spLocks noGrp="1"/>
          </p:cNvSpPr>
          <p:nvPr>
            <p:ph sz="quarter" idx="10"/>
          </p:nvPr>
        </p:nvSpPr>
        <p:spPr/>
        <p:txBody>
          <a:bodyPr/>
          <a:lstStyle/>
          <a:p>
            <a:r>
              <a:rPr lang="en-US"/>
              <a:t>it’s 10+ years since i took the equivalent of CS 136</a:t>
            </a:r>
          </a:p>
          <a:p>
            <a:pPr lvl="1"/>
            <a:r>
              <a:rPr lang="en-US"/>
              <a:t>i still code almost every day</a:t>
            </a:r>
          </a:p>
          <a:p>
            <a:pPr lvl="1"/>
            <a:r>
              <a:rPr lang="en-US"/>
              <a:t>i still learn something new almost every day</a:t>
            </a:r>
          </a:p>
          <a:p>
            <a:pPr lvl="1"/>
            <a:r>
              <a:rPr lang="en-US"/>
              <a:t>i still feel like i have no idea what i’m doing almost every day</a:t>
            </a:r>
          </a:p>
        </p:txBody>
      </p:sp>
    </p:spTree>
    <p:extLst>
      <p:ext uri="{BB962C8B-B14F-4D97-AF65-F5344CB8AC3E}">
        <p14:creationId xmlns:p14="http://schemas.microsoft.com/office/powerpoint/2010/main" val="916101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005569-C7BF-C0C1-588B-2EFFCBD089F3}"/>
              </a:ext>
            </a:extLst>
          </p:cNvPr>
          <p:cNvSpPr>
            <a:spLocks noGrp="1"/>
          </p:cNvSpPr>
          <p:nvPr>
            <p:ph type="title"/>
          </p:nvPr>
        </p:nvSpPr>
        <p:spPr/>
        <p:txBody>
          <a:bodyPr/>
          <a:lstStyle/>
          <a:p>
            <a:r>
              <a:rPr lang="en-US"/>
              <a:t>big O</a:t>
            </a:r>
          </a:p>
        </p:txBody>
      </p:sp>
    </p:spTree>
    <p:extLst>
      <p:ext uri="{BB962C8B-B14F-4D97-AF65-F5344CB8AC3E}">
        <p14:creationId xmlns:p14="http://schemas.microsoft.com/office/powerpoint/2010/main" val="4188859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A28124-4892-6AA8-D99C-4A30F8253E2A}"/>
              </a:ext>
            </a:extLst>
          </p:cNvPr>
          <p:cNvSpPr>
            <a:spLocks noGrp="1"/>
          </p:cNvSpPr>
          <p:nvPr>
            <p:ph type="title"/>
          </p:nvPr>
        </p:nvSpPr>
        <p:spPr/>
        <p:txBody>
          <a:bodyPr/>
          <a:lstStyle/>
          <a:p>
            <a:r>
              <a:rPr lang="en-US"/>
              <a:t>how to read/write big O notation</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99841267-28AC-80B7-D7CA-A6B24D4AD304}"/>
                  </a:ext>
                </a:extLst>
              </p:cNvPr>
              <p:cNvSpPr>
                <a:spLocks noGrp="1"/>
              </p:cNvSpPr>
              <p:nvPr>
                <p:ph sz="quarter" idx="10"/>
              </p:nvPr>
            </p:nvSpPr>
            <p:spPr/>
            <p:txBody>
              <a:bodyPr/>
              <a:lstStyle/>
              <a:p>
                <a:r>
                  <a:rPr lang="en-US" b="1"/>
                  <a:t>big O </a:t>
                </a:r>
                <a:r>
                  <a:rPr lang="en-US"/>
                  <a:t>describes a function’s “limiting behavior”</a:t>
                </a:r>
              </a:p>
              <a:p>
                <a:pPr lvl="1"/>
                <a:r>
                  <a:rPr lang="en-US"/>
                  <a:t>to find a mathematical function’s big O notation...</a:t>
                </a:r>
              </a:p>
              <a:p>
                <a:pPr lvl="2"/>
                <a:r>
                  <a:rPr lang="en-US"/>
                  <a:t>1. throw away the coefficients</a:t>
                </a:r>
              </a:p>
              <a:p>
                <a:pPr lvl="2"/>
                <a:r>
                  <a:rPr lang="en-US"/>
                  <a:t>2. find the fastest growing term</a:t>
                </a:r>
              </a:p>
              <a:p>
                <a:pPr lvl="2"/>
                <a:r>
                  <a:rPr lang="en-US"/>
                  <a:t>3. the function is </a:t>
                </a:r>
                <a14:m>
                  <m:oMath xmlns:m="http://schemas.openxmlformats.org/officeDocument/2006/math">
                    <m:r>
                      <a:rPr lang="en-US" i="1" smtClean="0">
                        <a:latin typeface="Cambria Math" panose="02040503050406030204" pitchFamily="18" charset="0"/>
                      </a:rPr>
                      <m:t>𝒪</m:t>
                    </m:r>
                    <m:r>
                      <a:rPr lang="en-US" b="0" i="1" smtClean="0">
                        <a:latin typeface="Cambria Math" panose="02040503050406030204" pitchFamily="18" charset="0"/>
                      </a:rPr>
                      <m:t>(</m:t>
                    </m:r>
                  </m:oMath>
                </a14:m>
                <a:r>
                  <a:rPr lang="en-US"/>
                  <a:t>FASTEST_GROWING_TERM</a:t>
                </a:r>
                <a14:m>
                  <m:oMath xmlns:m="http://schemas.openxmlformats.org/officeDocument/2006/math">
                    <m:r>
                      <a:rPr lang="en-US" b="0" i="0" smtClean="0">
                        <a:latin typeface="Cambria Math" panose="02040503050406030204" pitchFamily="18" charset="0"/>
                      </a:rPr>
                      <m:t>)</m:t>
                    </m:r>
                  </m:oMath>
                </a14:m>
                <a:r>
                  <a:rPr lang="en-US"/>
                  <a:t> </a:t>
                </a:r>
              </a:p>
              <a:p>
                <a:pPr marL="342886" lvl="1" indent="0">
                  <a:buNone/>
                </a:pPr>
                <a:endParaRPr lang="en-US"/>
              </a:p>
              <a:p>
                <a:pPr lvl="1"/>
                <a:r>
                  <a:rPr lang="en-US" b="1"/>
                  <a:t>e.g.,</a:t>
                </a:r>
                <a:r>
                  <a:rPr lang="en-US"/>
                  <a:t>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0" smtClean="0">
                        <a:latin typeface="Cambria Math" panose="02040503050406030204" pitchFamily="18" charset="0"/>
                      </a:rPr>
                      <m:t>=</m:t>
                    </m:r>
                    <m:r>
                      <a:rPr lang="en-US" i="1">
                        <a:latin typeface="Cambria Math" panose="02040503050406030204" pitchFamily="18" charset="0"/>
                      </a:rPr>
                      <m:t>7</m:t>
                    </m:r>
                    <m:sSup>
                      <m:sSupPr>
                        <m:ctrlPr>
                          <a:rPr lang="en-US" i="1" smtClean="0">
                            <a:latin typeface="Cambria Math" panose="02040503050406030204" pitchFamily="18" charset="0"/>
                          </a:rPr>
                        </m:ctrlPr>
                      </m:sSupPr>
                      <m:e>
                        <m:r>
                          <a:rPr lang="en-US" b="0" i="1" smtClean="0">
                            <a:latin typeface="Cambria Math" panose="02040503050406030204" pitchFamily="18" charset="0"/>
                          </a:rPr>
                          <m:t>𝑛</m:t>
                        </m:r>
                      </m:e>
                      <m:sup>
                        <m:r>
                          <a:rPr lang="en-US" i="1" smtClean="0">
                            <a:latin typeface="Cambria Math" panose="02040503050406030204" pitchFamily="18" charset="0"/>
                          </a:rPr>
                          <m:t>2</m:t>
                        </m:r>
                      </m:sup>
                    </m:sSup>
                    <m:r>
                      <a:rPr lang="en-US" b="0" i="1" smtClean="0">
                        <a:latin typeface="Cambria Math" panose="02040503050406030204" pitchFamily="18" charset="0"/>
                      </a:rPr>
                      <m:t>+100</m:t>
                    </m:r>
                    <m:r>
                      <a:rPr lang="en-US" b="0" i="1" smtClean="0">
                        <a:latin typeface="Cambria Math" panose="02040503050406030204" pitchFamily="18" charset="0"/>
                      </a:rPr>
                      <m:t>𝑛</m:t>
                    </m:r>
                    <m:r>
                      <a:rPr lang="en-US" b="0" i="1" smtClean="0">
                        <a:latin typeface="Cambria Math" panose="02040503050406030204" pitchFamily="18" charset="0"/>
                      </a:rPr>
                      <m:t>+4732</m:t>
                    </m:r>
                  </m:oMath>
                </a14:m>
                <a:endParaRPr lang="en-US" b="0" i="1">
                  <a:latin typeface="Cambria Math" panose="02040503050406030204" pitchFamily="18" charset="0"/>
                </a:endParaRPr>
              </a:p>
              <a:p>
                <a:pPr lvl="2"/>
                <a:r>
                  <a:rPr lang="en-US"/>
                  <a:t>1. throw away coefficients to get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𝑛</m:t>
                        </m:r>
                      </m:e>
                      <m:sup>
                        <m:r>
                          <a:rPr lang="en-US" i="1" smtClean="0">
                            <a:latin typeface="Cambria Math" panose="02040503050406030204" pitchFamily="18" charset="0"/>
                          </a:rPr>
                          <m:t>2</m:t>
                        </m:r>
                      </m:sup>
                    </m:sSup>
                    <m:r>
                      <a:rPr lang="en-US" b="0" i="0"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oMath>
                </a14:m>
                <a:endParaRPr lang="en-US" b="0" i="1">
                  <a:latin typeface="Cambria Math" panose="02040503050406030204" pitchFamily="18" charset="0"/>
                </a:endParaRPr>
              </a:p>
              <a:p>
                <a:pPr lvl="2"/>
                <a:r>
                  <a:rPr lang="en-US" b="0"/>
                  <a:t>2. fastest growing term is</a:t>
                </a:r>
                <a:r>
                  <a:rPr lang="en-US"/>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oMath>
                </a14:m>
                <a:endParaRPr lang="en-US" i="1">
                  <a:latin typeface="Cambria Math" panose="02040503050406030204" pitchFamily="18" charset="0"/>
                </a:endParaRPr>
              </a:p>
              <a:p>
                <a:pPr lvl="2"/>
                <a:r>
                  <a:rPr lang="en-US"/>
                  <a:t>3.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𝑛</m:t>
                        </m:r>
                      </m:e>
                    </m:d>
                  </m:oMath>
                </a14:m>
                <a:r>
                  <a:rPr lang="en-US" b="0"/>
                  <a:t> is </a:t>
                </a:r>
                <a14:m>
                  <m:oMath xmlns:m="http://schemas.openxmlformats.org/officeDocument/2006/math">
                    <m:r>
                      <a:rPr lang="en-US" i="1" smtClean="0">
                        <a:latin typeface="Cambria Math" panose="02040503050406030204" pitchFamily="18" charset="0"/>
                      </a:rPr>
                      <m:t>𝒪</m:t>
                    </m:r>
                    <m:r>
                      <a:rPr lang="en-US" b="0" i="1" smtClean="0">
                        <a:latin typeface="Cambria Math" panose="02040503050406030204" pitchFamily="18" charset="0"/>
                      </a:rPr>
                      <m:t>(</m:t>
                    </m:r>
                    <m:sSup>
                      <m:sSupPr>
                        <m:ctrlPr>
                          <a:rPr lang="en-US" i="1" smtClean="0">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r>
                      <a:rPr lang="en-US" b="0" i="1" smtClean="0">
                        <a:latin typeface="Cambria Math" panose="02040503050406030204" pitchFamily="18" charset="0"/>
                      </a:rPr>
                      <m:t>)</m:t>
                    </m:r>
                  </m:oMath>
                </a14:m>
                <a:endParaRPr lang="en-US"/>
              </a:p>
            </p:txBody>
          </p:sp>
        </mc:Choice>
        <mc:Fallback xmlns="">
          <p:sp>
            <p:nvSpPr>
              <p:cNvPr id="9" name="Content Placeholder 8">
                <a:extLst>
                  <a:ext uri="{FF2B5EF4-FFF2-40B4-BE49-F238E27FC236}">
                    <a16:creationId xmlns:a16="http://schemas.microsoft.com/office/drawing/2014/main" id="{99841267-28AC-80B7-D7CA-A6B24D4AD304}"/>
                  </a:ext>
                </a:extLst>
              </p:cNvPr>
              <p:cNvSpPr>
                <a:spLocks noGrp="1" noRot="1" noChangeAspect="1" noMove="1" noResize="1" noEditPoints="1" noAdjustHandles="1" noChangeArrowheads="1" noChangeShapeType="1" noTextEdit="1"/>
              </p:cNvSpPr>
              <p:nvPr>
                <p:ph sz="quarter" idx="10"/>
              </p:nvPr>
            </p:nvSpPr>
            <p:spPr>
              <a:blipFill>
                <a:blip r:embed="rId3"/>
                <a:stretch>
                  <a:fillRect l="-593" t="-747"/>
                </a:stretch>
              </a:blipFill>
            </p:spPr>
            <p:txBody>
              <a:bodyPr/>
              <a:lstStyle/>
              <a:p>
                <a:r>
                  <a:rPr lang="en-US">
                    <a:noFill/>
                  </a:rPr>
                  <a:t> </a:t>
                </a:r>
              </a:p>
            </p:txBody>
          </p:sp>
        </mc:Fallback>
      </mc:AlternateContent>
    </p:spTree>
    <p:extLst>
      <p:ext uri="{BB962C8B-B14F-4D97-AF65-F5344CB8AC3E}">
        <p14:creationId xmlns:p14="http://schemas.microsoft.com/office/powerpoint/2010/main" val="2321891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A28124-4892-6AA8-D99C-4A30F8253E2A}"/>
              </a:ext>
            </a:extLst>
          </p:cNvPr>
          <p:cNvSpPr>
            <a:spLocks noGrp="1"/>
          </p:cNvSpPr>
          <p:nvPr>
            <p:ph type="title"/>
          </p:nvPr>
        </p:nvSpPr>
        <p:spPr/>
        <p:txBody>
          <a:bodyPr/>
          <a:lstStyle/>
          <a:p>
            <a:r>
              <a:rPr lang="en-US"/>
              <a:t>how to read/write big O notation</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99841267-28AC-80B7-D7CA-A6B24D4AD304}"/>
                  </a:ext>
                </a:extLst>
              </p:cNvPr>
              <p:cNvSpPr>
                <a:spLocks noGrp="1"/>
              </p:cNvSpPr>
              <p:nvPr>
                <p:ph sz="quarter" idx="10"/>
              </p:nvPr>
            </p:nvSpPr>
            <p:spPr/>
            <p:txBody>
              <a:bodyPr>
                <a:noAutofit/>
              </a:bodyPr>
              <a:lstStyle/>
              <a:p>
                <a:pPr lvl="1"/>
                <a:r>
                  <a:rPr lang="en-US" sz="1400" b="1"/>
                  <a:t>e.g.,</a:t>
                </a:r>
                <a:r>
                  <a:rPr lang="en-US" sz="1400"/>
                  <a:t> what is </a:t>
                </a:r>
                <a14:m>
                  <m:oMath xmlns:m="http://schemas.openxmlformats.org/officeDocument/2006/math">
                    <m:r>
                      <a:rPr lang="en-US" sz="1400" i="1">
                        <a:latin typeface="Cambria Math" panose="02040503050406030204" pitchFamily="18" charset="0"/>
                      </a:rPr>
                      <m:t>𝑓</m:t>
                    </m:r>
                    <m:d>
                      <m:dPr>
                        <m:ctrlPr>
                          <a:rPr lang="en-US" sz="1400" i="1">
                            <a:latin typeface="Cambria Math" panose="02040503050406030204" pitchFamily="18" charset="0"/>
                          </a:rPr>
                        </m:ctrlPr>
                      </m:dPr>
                      <m:e>
                        <m:r>
                          <a:rPr lang="en-US" sz="1400" i="1">
                            <a:latin typeface="Cambria Math" panose="02040503050406030204" pitchFamily="18" charset="0"/>
                          </a:rPr>
                          <m:t>𝑛</m:t>
                        </m:r>
                      </m:e>
                    </m:d>
                    <m:r>
                      <a:rPr lang="en-US" sz="1400">
                        <a:latin typeface="Cambria Math" panose="02040503050406030204" pitchFamily="18" charset="0"/>
                      </a:rPr>
                      <m:t>=</m:t>
                    </m:r>
                    <m:r>
                      <a:rPr lang="en-US" sz="1400" i="1">
                        <a:latin typeface="Cambria Math" panose="02040503050406030204" pitchFamily="18" charset="0"/>
                      </a:rPr>
                      <m:t>77</m:t>
                    </m:r>
                    <m:sSup>
                      <m:sSupPr>
                        <m:ctrlPr>
                          <a:rPr lang="en-US" sz="1400" i="1">
                            <a:latin typeface="Cambria Math" panose="02040503050406030204" pitchFamily="18" charset="0"/>
                          </a:rPr>
                        </m:ctrlPr>
                      </m:sSupPr>
                      <m:e>
                        <m:r>
                          <a:rPr lang="en-US" sz="1400" i="1">
                            <a:latin typeface="Cambria Math" panose="02040503050406030204" pitchFamily="18" charset="0"/>
                          </a:rPr>
                          <m:t>𝑛</m:t>
                        </m:r>
                      </m:e>
                      <m:sup>
                        <m:r>
                          <a:rPr lang="en-US" sz="1400" i="1">
                            <a:latin typeface="Cambria Math" panose="02040503050406030204" pitchFamily="18" charset="0"/>
                          </a:rPr>
                          <m:t>7</m:t>
                        </m:r>
                      </m:sup>
                    </m:sSup>
                    <m:r>
                      <a:rPr lang="en-US" sz="1400" i="1">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2</m:t>
                        </m:r>
                      </m:e>
                      <m:sup>
                        <m:r>
                          <a:rPr lang="en-US" sz="1400" i="1">
                            <a:latin typeface="Cambria Math" panose="02040503050406030204" pitchFamily="18" charset="0"/>
                          </a:rPr>
                          <m:t>𝑛</m:t>
                        </m:r>
                      </m:sup>
                    </m:sSup>
                  </m:oMath>
                </a14:m>
                <a:r>
                  <a:rPr lang="en-US" sz="1400" i="1">
                    <a:latin typeface="Cambria Math" panose="02040503050406030204" pitchFamily="18" charset="0"/>
                  </a:rPr>
                  <a:t> </a:t>
                </a:r>
                <a:r>
                  <a:rPr lang="en-US" sz="1400"/>
                  <a:t>in big O notation?</a:t>
                </a:r>
                <a:r>
                  <a:rPr lang="en-US" sz="1400">
                    <a:latin typeface="Cambria Math" panose="02040503050406030204" pitchFamily="18" charset="0"/>
                  </a:rPr>
                  <a:t> </a:t>
                </a:r>
                <a:endParaRPr lang="en-US" sz="1400" i="1">
                  <a:latin typeface="Cambria Math" panose="02040503050406030204" pitchFamily="18" charset="0"/>
                </a:endParaRPr>
              </a:p>
              <a:p>
                <a:pPr lvl="2"/>
                <a14:m>
                  <m:oMath xmlns:m="http://schemas.openxmlformats.org/officeDocument/2006/math">
                    <m:sSup>
                      <m:sSupPr>
                        <m:ctrlPr>
                          <a:rPr lang="en-US" sz="1400" i="1">
                            <a:latin typeface="Cambria Math" panose="02040503050406030204" pitchFamily="18" charset="0"/>
                          </a:rPr>
                        </m:ctrlPr>
                      </m:sSupPr>
                      <m:e>
                        <m:r>
                          <a:rPr lang="en-US" sz="1400" i="1">
                            <a:latin typeface="Cambria Math" panose="02040503050406030204" pitchFamily="18" charset="0"/>
                          </a:rPr>
                          <m:t>𝑛</m:t>
                        </m:r>
                      </m:e>
                      <m:sup>
                        <m:r>
                          <a:rPr lang="en-US" sz="1400" i="1">
                            <a:latin typeface="Cambria Math" panose="02040503050406030204" pitchFamily="18" charset="0"/>
                          </a:rPr>
                          <m:t>7</m:t>
                        </m:r>
                      </m:sup>
                    </m:sSup>
                    <m:r>
                      <a:rPr lang="en-US" sz="1400">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2</m:t>
                        </m:r>
                      </m:e>
                      <m:sup>
                        <m:r>
                          <a:rPr lang="en-US" sz="1400" i="1">
                            <a:latin typeface="Cambria Math" panose="02040503050406030204" pitchFamily="18" charset="0"/>
                          </a:rPr>
                          <m:t>𝑛</m:t>
                        </m:r>
                      </m:sup>
                    </m:sSup>
                  </m:oMath>
                </a14:m>
                <a:endParaRPr lang="en-US" sz="1400" i="1">
                  <a:latin typeface="Cambria Math" panose="02040503050406030204" pitchFamily="18" charset="0"/>
                </a:endParaRPr>
              </a:p>
              <a:p>
                <a:pPr lvl="2"/>
                <a14:m>
                  <m:oMath xmlns:m="http://schemas.openxmlformats.org/officeDocument/2006/math">
                    <m:sSup>
                      <m:sSupPr>
                        <m:ctrlPr>
                          <a:rPr lang="en-US" sz="1400" i="1">
                            <a:latin typeface="Cambria Math" panose="02040503050406030204" pitchFamily="18" charset="0"/>
                          </a:rPr>
                        </m:ctrlPr>
                      </m:sSupPr>
                      <m:e>
                        <m:r>
                          <a:rPr lang="en-US" sz="1400" i="1">
                            <a:latin typeface="Cambria Math" panose="02040503050406030204" pitchFamily="18" charset="0"/>
                          </a:rPr>
                          <m:t>2</m:t>
                        </m:r>
                      </m:e>
                      <m:sup>
                        <m:r>
                          <a:rPr lang="en-US" sz="1400" i="1">
                            <a:latin typeface="Cambria Math" panose="02040503050406030204" pitchFamily="18" charset="0"/>
                          </a:rPr>
                          <m:t>𝑛</m:t>
                        </m:r>
                      </m:sup>
                    </m:sSup>
                  </m:oMath>
                </a14:m>
                <a:r>
                  <a:rPr lang="en-US" sz="1400">
                    <a:solidFill>
                      <a:schemeClr val="accent5"/>
                    </a:solidFill>
                  </a:rPr>
                  <a:t>		🧪 </a:t>
                </a:r>
                <a:r>
                  <a:rPr lang="en-US" sz="1400">
                    <a:solidFill>
                      <a:schemeClr val="accent4"/>
                    </a:solidFill>
                  </a:rPr>
                  <a:t>is this true?</a:t>
                </a:r>
                <a:endParaRPr lang="en-US" sz="1400" i="1">
                  <a:solidFill>
                    <a:schemeClr val="accent5"/>
                  </a:solidFill>
                  <a:latin typeface="Cambria Math" panose="02040503050406030204" pitchFamily="18" charset="0"/>
                </a:endParaRPr>
              </a:p>
              <a:p>
                <a:pPr lvl="2"/>
                <a14:m>
                  <m:oMath xmlns:m="http://schemas.openxmlformats.org/officeDocument/2006/math">
                    <m:r>
                      <a:rPr lang="en-US" sz="1400" i="1">
                        <a:latin typeface="Cambria Math" panose="02040503050406030204" pitchFamily="18" charset="0"/>
                      </a:rPr>
                      <m:t>𝒪</m:t>
                    </m:r>
                    <m:r>
                      <a:rPr lang="en-US" sz="1400" i="1">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2</m:t>
                        </m:r>
                      </m:e>
                      <m:sup>
                        <m:r>
                          <a:rPr lang="en-US" sz="1400" i="1">
                            <a:latin typeface="Cambria Math" panose="02040503050406030204" pitchFamily="18" charset="0"/>
                          </a:rPr>
                          <m:t>𝑛</m:t>
                        </m:r>
                      </m:sup>
                    </m:sSup>
                    <m:r>
                      <a:rPr lang="en-US" sz="1400" i="1">
                        <a:latin typeface="Cambria Math" panose="02040503050406030204" pitchFamily="18" charset="0"/>
                      </a:rPr>
                      <m:t>)</m:t>
                    </m:r>
                  </m:oMath>
                </a14:m>
                <a:endParaRPr lang="en-US" sz="1400"/>
              </a:p>
              <a:p>
                <a:pPr lvl="2"/>
                <a:endParaRPr lang="en-US" sz="1400">
                  <a:solidFill>
                    <a:schemeClr val="accent5"/>
                  </a:solidFill>
                </a:endParaRPr>
              </a:p>
              <a:p>
                <a:pPr lvl="1"/>
                <a:r>
                  <a:rPr lang="en-US" sz="1400" b="1"/>
                  <a:t>e.g., </a:t>
                </a:r>
                <a:r>
                  <a:rPr lang="en-US" sz="1400"/>
                  <a:t>what is </a:t>
                </a:r>
                <a14:m>
                  <m:oMath xmlns:m="http://schemas.openxmlformats.org/officeDocument/2006/math">
                    <m:r>
                      <a:rPr lang="en-US" sz="1400" i="1">
                        <a:latin typeface="Cambria Math" panose="02040503050406030204" pitchFamily="18" charset="0"/>
                      </a:rPr>
                      <m:t>𝑓</m:t>
                    </m:r>
                    <m:d>
                      <m:dPr>
                        <m:ctrlPr>
                          <a:rPr lang="en-US" sz="1400" i="1">
                            <a:latin typeface="Cambria Math" panose="02040503050406030204" pitchFamily="18" charset="0"/>
                          </a:rPr>
                        </m:ctrlPr>
                      </m:dPr>
                      <m:e>
                        <m:r>
                          <a:rPr lang="en-US" sz="1400" i="1">
                            <a:latin typeface="Cambria Math" panose="02040503050406030204" pitchFamily="18" charset="0"/>
                          </a:rPr>
                          <m:t>𝑛</m:t>
                        </m:r>
                      </m:e>
                    </m:d>
                    <m:r>
                      <a:rPr lang="en-US" sz="1400">
                        <a:latin typeface="Cambria Math" panose="02040503050406030204" pitchFamily="18" charset="0"/>
                      </a:rPr>
                      <m:t>=</m:t>
                    </m:r>
                    <m:r>
                      <a:rPr lang="en-US" sz="1400" i="1">
                        <a:latin typeface="Cambria Math" panose="02040503050406030204" pitchFamily="18" charset="0"/>
                      </a:rPr>
                      <m:t>100</m:t>
                    </m:r>
                  </m:oMath>
                </a14:m>
                <a:r>
                  <a:rPr lang="en-US" sz="1400"/>
                  <a:t> in big O notation?</a:t>
                </a:r>
                <a:endParaRPr lang="en-US" sz="1400" i="1">
                  <a:latin typeface="Cambria Math" panose="02040503050406030204" pitchFamily="18" charset="0"/>
                </a:endParaRPr>
              </a:p>
              <a:p>
                <a:pPr lvl="2"/>
                <a14:m>
                  <m:oMath xmlns:m="http://schemas.openxmlformats.org/officeDocument/2006/math">
                    <m:r>
                      <a:rPr lang="en-US" sz="1400" i="1">
                        <a:latin typeface="Cambria Math" panose="02040503050406030204" pitchFamily="18" charset="0"/>
                      </a:rPr>
                      <m:t>1</m:t>
                    </m:r>
                  </m:oMath>
                </a14:m>
                <a:endParaRPr lang="en-US" sz="1400" i="1">
                  <a:latin typeface="Cambria Math" panose="02040503050406030204" pitchFamily="18" charset="0"/>
                </a:endParaRPr>
              </a:p>
              <a:p>
                <a:pPr lvl="2"/>
                <a14:m>
                  <m:oMath xmlns:m="http://schemas.openxmlformats.org/officeDocument/2006/math">
                    <m:r>
                      <a:rPr lang="en-US" sz="1400" i="1">
                        <a:latin typeface="Cambria Math" panose="02040503050406030204" pitchFamily="18" charset="0"/>
                      </a:rPr>
                      <m:t>1</m:t>
                    </m:r>
                  </m:oMath>
                </a14:m>
                <a:r>
                  <a:rPr lang="en-US" sz="1400">
                    <a:solidFill>
                      <a:schemeClr val="accent6"/>
                    </a:solidFill>
                  </a:rPr>
                  <a:t>		🧠</a:t>
                </a:r>
                <a:r>
                  <a:rPr lang="en-US" sz="1400">
                    <a:solidFill>
                      <a:schemeClr val="accent5"/>
                    </a:solidFill>
                  </a:rPr>
                  <a:t> </a:t>
                </a:r>
                <a:r>
                  <a:rPr lang="en-US" sz="1400">
                    <a:solidFill>
                      <a:srgbClr val="FF6DC6"/>
                    </a:solidFill>
                  </a:rPr>
                  <a:t>what does this </a:t>
                </a:r>
                <a:r>
                  <a:rPr lang="en-US" sz="1400" i="1">
                    <a:solidFill>
                      <a:srgbClr val="FF6DC6"/>
                    </a:solidFill>
                  </a:rPr>
                  <a:t>mean</a:t>
                </a:r>
                <a:r>
                  <a:rPr lang="en-US" sz="1400">
                    <a:solidFill>
                      <a:srgbClr val="FF6DC6"/>
                    </a:solidFill>
                  </a:rPr>
                  <a:t>?</a:t>
                </a:r>
              </a:p>
              <a:p>
                <a:pPr lvl="2"/>
                <a14:m>
                  <m:oMath xmlns:m="http://schemas.openxmlformats.org/officeDocument/2006/math">
                    <m:r>
                      <a:rPr lang="en-US" sz="1400" i="1">
                        <a:latin typeface="Cambria Math" panose="02040503050406030204" pitchFamily="18" charset="0"/>
                      </a:rPr>
                      <m:t>𝒪</m:t>
                    </m:r>
                    <m:r>
                      <a:rPr lang="en-US" sz="1400" i="1">
                        <a:latin typeface="Cambria Math" panose="02040503050406030204" pitchFamily="18" charset="0"/>
                      </a:rPr>
                      <m:t>(1)</m:t>
                    </m:r>
                  </m:oMath>
                </a14:m>
                <a:endParaRPr lang="en-US" sz="1400"/>
              </a:p>
              <a:p>
                <a:pPr lvl="2"/>
                <a:endParaRPr lang="en-US" sz="1400">
                  <a:solidFill>
                    <a:schemeClr val="accent5"/>
                  </a:solidFill>
                </a:endParaRPr>
              </a:p>
              <a:p>
                <a:pPr lvl="1"/>
                <a:r>
                  <a:rPr lang="en-US" sz="1400" b="1"/>
                  <a:t>e.g</a:t>
                </a:r>
                <a:r>
                  <a:rPr lang="en-US" sz="1400"/>
                  <a:t>., what is </a:t>
                </a:r>
                <a14:m>
                  <m:oMath xmlns:m="http://schemas.openxmlformats.org/officeDocument/2006/math">
                    <m:r>
                      <a:rPr lang="en-US" sz="1400" i="1">
                        <a:latin typeface="Cambria Math" panose="02040503050406030204" pitchFamily="18" charset="0"/>
                      </a:rPr>
                      <m:t>𝑓</m:t>
                    </m:r>
                    <m:d>
                      <m:dPr>
                        <m:ctrlPr>
                          <a:rPr lang="en-US" sz="1400" i="1">
                            <a:latin typeface="Cambria Math" panose="02040503050406030204" pitchFamily="18" charset="0"/>
                          </a:rPr>
                        </m:ctrlPr>
                      </m:dPr>
                      <m:e>
                        <m:r>
                          <a:rPr lang="en-US" sz="1400" i="1">
                            <a:latin typeface="Cambria Math" panose="02040503050406030204" pitchFamily="18" charset="0"/>
                          </a:rPr>
                          <m:t>𝑛</m:t>
                        </m:r>
                      </m:e>
                    </m:d>
                    <m:r>
                      <a:rPr lang="en-US" sz="1400">
                        <a:latin typeface="Cambria Math" panose="02040503050406030204" pitchFamily="18" charset="0"/>
                      </a:rPr>
                      <m:t>=</m:t>
                    </m:r>
                    <m:r>
                      <a:rPr lang="en-US" sz="1400" i="1">
                        <a:latin typeface="Cambria Math" panose="02040503050406030204" pitchFamily="18" charset="0"/>
                      </a:rPr>
                      <m:t>𝑛</m:t>
                    </m:r>
                    <m:r>
                      <a:rPr lang="en-US" sz="1400" i="1">
                        <a:latin typeface="Cambria Math" panose="02040503050406030204" pitchFamily="18" charset="0"/>
                      </a:rPr>
                      <m:t>+</m:t>
                    </m:r>
                    <m:r>
                      <m:rPr>
                        <m:sty m:val="p"/>
                      </m:rPr>
                      <a:rPr lang="en-US" sz="1400">
                        <a:latin typeface="Cambria Math" panose="02040503050406030204" pitchFamily="18" charset="0"/>
                      </a:rPr>
                      <m:t>log</m:t>
                    </m:r>
                    <m:r>
                      <a:rPr lang="en-US" sz="1400" i="1">
                        <a:latin typeface="Cambria Math" panose="02040503050406030204" pitchFamily="18" charset="0"/>
                      </a:rPr>
                      <m:t>⁡(</m:t>
                    </m:r>
                    <m:r>
                      <a:rPr lang="en-US" sz="1400" i="1">
                        <a:latin typeface="Cambria Math" panose="02040503050406030204" pitchFamily="18" charset="0"/>
                      </a:rPr>
                      <m:t>𝑛</m:t>
                    </m:r>
                    <m:r>
                      <a:rPr lang="en-US" sz="1400" i="1">
                        <a:latin typeface="Cambria Math" panose="02040503050406030204" pitchFamily="18" charset="0"/>
                      </a:rPr>
                      <m:t>)</m:t>
                    </m:r>
                  </m:oMath>
                </a14:m>
                <a:r>
                  <a:rPr lang="en-US" sz="1400"/>
                  <a:t> in big O notation?</a:t>
                </a:r>
                <a:endParaRPr lang="en-US" sz="1400" i="1">
                  <a:latin typeface="Cambria Math" panose="02040503050406030204" pitchFamily="18" charset="0"/>
                </a:endParaRPr>
              </a:p>
              <a:p>
                <a:pPr lvl="2"/>
                <a14:m>
                  <m:oMath xmlns:m="http://schemas.openxmlformats.org/officeDocument/2006/math">
                    <m:r>
                      <a:rPr lang="en-US" sz="1400" i="1">
                        <a:latin typeface="Cambria Math" panose="02040503050406030204" pitchFamily="18" charset="0"/>
                      </a:rPr>
                      <m:t>𝑛</m:t>
                    </m:r>
                    <m:r>
                      <a:rPr lang="en-US" sz="1400" i="1">
                        <a:latin typeface="Cambria Math" panose="02040503050406030204" pitchFamily="18" charset="0"/>
                      </a:rPr>
                      <m:t>+</m:t>
                    </m:r>
                    <m:r>
                      <m:rPr>
                        <m:sty m:val="p"/>
                      </m:rPr>
                      <a:rPr lang="en-US" sz="1400">
                        <a:latin typeface="Cambria Math" panose="02040503050406030204" pitchFamily="18" charset="0"/>
                      </a:rPr>
                      <m:t>log</m:t>
                    </m:r>
                    <m:r>
                      <a:rPr lang="en-US" sz="1400" i="1">
                        <a:latin typeface="Cambria Math" panose="02040503050406030204" pitchFamily="18" charset="0"/>
                      </a:rPr>
                      <m:t>⁡(</m:t>
                    </m:r>
                    <m:r>
                      <a:rPr lang="en-US" sz="1400" i="1">
                        <a:latin typeface="Cambria Math" panose="02040503050406030204" pitchFamily="18" charset="0"/>
                      </a:rPr>
                      <m:t>𝑛</m:t>
                    </m:r>
                    <m:r>
                      <a:rPr lang="en-US" sz="1400" i="1">
                        <a:latin typeface="Cambria Math" panose="02040503050406030204" pitchFamily="18" charset="0"/>
                      </a:rPr>
                      <m:t>)</m:t>
                    </m:r>
                  </m:oMath>
                </a14:m>
                <a:endParaRPr lang="en-US" sz="1400" i="1">
                  <a:latin typeface="Cambria Math" panose="02040503050406030204" pitchFamily="18" charset="0"/>
                </a:endParaRPr>
              </a:p>
              <a:p>
                <a:pPr lvl="2"/>
                <a14:m>
                  <m:oMath xmlns:m="http://schemas.openxmlformats.org/officeDocument/2006/math">
                    <m:r>
                      <a:rPr lang="en-US" sz="1400" i="1">
                        <a:latin typeface="Cambria Math" panose="02040503050406030204" pitchFamily="18" charset="0"/>
                      </a:rPr>
                      <m:t>𝑛</m:t>
                    </m:r>
                  </m:oMath>
                </a14:m>
                <a:r>
                  <a:rPr lang="en-US" sz="1400"/>
                  <a:t>	</a:t>
                </a:r>
                <a:r>
                  <a:rPr lang="en-US" sz="1400">
                    <a:solidFill>
                      <a:schemeClr val="accent5"/>
                    </a:solidFill>
                  </a:rPr>
                  <a:t>	🧪 </a:t>
                </a:r>
                <a:r>
                  <a:rPr lang="en-US" sz="1400">
                    <a:solidFill>
                      <a:schemeClr val="accent4"/>
                    </a:solidFill>
                  </a:rPr>
                  <a:t>is this true?</a:t>
                </a:r>
              </a:p>
              <a:p>
                <a:pPr lvl="2"/>
                <a14:m>
                  <m:oMath xmlns:m="http://schemas.openxmlformats.org/officeDocument/2006/math">
                    <m:r>
                      <a:rPr lang="en-US" sz="1400" i="1">
                        <a:latin typeface="Cambria Math" panose="02040503050406030204" pitchFamily="18" charset="0"/>
                      </a:rPr>
                      <m:t>𝒪</m:t>
                    </m:r>
                    <m:r>
                      <a:rPr lang="en-US" sz="1400" i="1">
                        <a:latin typeface="Cambria Math" panose="02040503050406030204" pitchFamily="18" charset="0"/>
                      </a:rPr>
                      <m:t>(</m:t>
                    </m:r>
                    <m:r>
                      <a:rPr lang="en-US" sz="1400" i="1">
                        <a:latin typeface="Cambria Math" panose="02040503050406030204" pitchFamily="18" charset="0"/>
                      </a:rPr>
                      <m:t>𝑛</m:t>
                    </m:r>
                    <m:r>
                      <a:rPr lang="en-US" sz="1400" i="1">
                        <a:latin typeface="Cambria Math" panose="02040503050406030204" pitchFamily="18" charset="0"/>
                      </a:rPr>
                      <m:t>)</m:t>
                    </m:r>
                  </m:oMath>
                </a14:m>
                <a:endParaRPr lang="en-US" sz="1400"/>
              </a:p>
              <a:p>
                <a:pPr lvl="2"/>
                <a:endParaRPr lang="en-US" sz="1400">
                  <a:solidFill>
                    <a:schemeClr val="accent5"/>
                  </a:solidFill>
                </a:endParaRPr>
              </a:p>
              <a:p>
                <a:pPr lvl="2"/>
                <a:endParaRPr lang="en-US" sz="1400">
                  <a:solidFill>
                    <a:schemeClr val="accent5"/>
                  </a:solidFill>
                </a:endParaRPr>
              </a:p>
            </p:txBody>
          </p:sp>
        </mc:Choice>
        <mc:Fallback xmlns="">
          <p:sp>
            <p:nvSpPr>
              <p:cNvPr id="9" name="Content Placeholder 8">
                <a:extLst>
                  <a:ext uri="{FF2B5EF4-FFF2-40B4-BE49-F238E27FC236}">
                    <a16:creationId xmlns:a16="http://schemas.microsoft.com/office/drawing/2014/main" id="{99841267-28AC-80B7-D7CA-A6B24D4AD304}"/>
                  </a:ext>
                </a:extLst>
              </p:cNvPr>
              <p:cNvSpPr>
                <a:spLocks noGrp="1" noRot="1" noChangeAspect="1" noMove="1" noResize="1" noEditPoints="1" noAdjustHandles="1" noChangeArrowheads="1" noChangeShapeType="1" noTextEdit="1"/>
              </p:cNvSpPr>
              <p:nvPr>
                <p:ph sz="quarter" idx="10"/>
              </p:nvPr>
            </p:nvSpPr>
            <p:spPr>
              <a:blipFill>
                <a:blip r:embed="rId3"/>
                <a:stretch>
                  <a:fillRect t="-621"/>
                </a:stretch>
              </a:blipFill>
            </p:spPr>
            <p:txBody>
              <a:bodyPr/>
              <a:lstStyle/>
              <a:p>
                <a:r>
                  <a:rPr lang="en-US">
                    <a:noFill/>
                  </a:rPr>
                  <a:t> </a:t>
                </a:r>
              </a:p>
            </p:txBody>
          </p:sp>
        </mc:Fallback>
      </mc:AlternateContent>
    </p:spTree>
    <p:extLst>
      <p:ext uri="{BB962C8B-B14F-4D97-AF65-F5344CB8AC3E}">
        <p14:creationId xmlns:p14="http://schemas.microsoft.com/office/powerpoint/2010/main" val="194473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A28124-4892-6AA8-D99C-4A30F8253E2A}"/>
              </a:ext>
            </a:extLst>
          </p:cNvPr>
          <p:cNvSpPr>
            <a:spLocks noGrp="1"/>
          </p:cNvSpPr>
          <p:nvPr>
            <p:ph type="title"/>
          </p:nvPr>
        </p:nvSpPr>
        <p:spPr/>
        <p:txBody>
          <a:bodyPr/>
          <a:lstStyle/>
          <a:p>
            <a:r>
              <a:rPr lang="en-US"/>
              <a:t>how to read/write big O notation</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99841267-28AC-80B7-D7CA-A6B24D4AD304}"/>
                  </a:ext>
                </a:extLst>
              </p:cNvPr>
              <p:cNvSpPr>
                <a:spLocks noGrp="1"/>
              </p:cNvSpPr>
              <p:nvPr>
                <p:ph sz="quarter" idx="10"/>
              </p:nvPr>
            </p:nvSpPr>
            <p:spPr/>
            <p:txBody>
              <a:bodyPr>
                <a:noAutofit/>
              </a:bodyPr>
              <a:lstStyle/>
              <a:p>
                <a:r>
                  <a:rPr lang="en-US" sz="1400" b="1"/>
                  <a:t>e.g.,</a:t>
                </a:r>
                <a:r>
                  <a:rPr lang="en-US" sz="1400"/>
                  <a:t> Imagine a classroom with </a:t>
                </a:r>
                <a14:m>
                  <m:oMath xmlns:m="http://schemas.openxmlformats.org/officeDocument/2006/math">
                    <m:r>
                      <m:rPr>
                        <m:sty m:val="p"/>
                      </m:rPr>
                      <a:rPr lang="en-US" sz="1400" i="0">
                        <a:latin typeface="Cambria Math" panose="02040503050406030204" pitchFamily="18" charset="0"/>
                      </a:rPr>
                      <m:t>n</m:t>
                    </m:r>
                  </m:oMath>
                </a14:m>
                <a:r>
                  <a:rPr lang="en-US" sz="1400"/>
                  <a:t> students. I want to figure out if any students are named Carl.</a:t>
                </a:r>
              </a:p>
              <a:p>
                <a:pPr lvl="1"/>
                <a:r>
                  <a:rPr lang="en-US" sz="1400"/>
                  <a:t>I need an ✨Algorithm✨, </a:t>
                </a:r>
                <a:r>
                  <a:rPr lang="en-US" sz="1400" b="1"/>
                  <a:t>e.g.,</a:t>
                </a:r>
                <a:r>
                  <a:rPr lang="en-US" sz="1400"/>
                  <a:t> </a:t>
                </a:r>
                <a:r>
                  <a:rPr lang="en-US" sz="1400" err="1">
                    <a:latin typeface="Consolas" panose="020B0609020204030204" pitchFamily="49" charset="0"/>
                    <a:cs typeface="Consolas" panose="020B0609020204030204" pitchFamily="49" charset="0"/>
                  </a:rPr>
                  <a:t>boolean</a:t>
                </a:r>
                <a:r>
                  <a:rPr lang="en-US" sz="1400">
                    <a:latin typeface="Consolas" panose="020B0609020204030204" pitchFamily="49" charset="0"/>
                    <a:cs typeface="Consolas" panose="020B0609020204030204" pitchFamily="49" charset="0"/>
                  </a:rPr>
                  <a:t> </a:t>
                </a:r>
                <a:r>
                  <a:rPr lang="en-US" sz="1400" err="1">
                    <a:latin typeface="Consolas" panose="020B0609020204030204" pitchFamily="49" charset="0"/>
                    <a:cs typeface="Consolas" panose="020B0609020204030204" pitchFamily="49" charset="0"/>
                  </a:rPr>
                  <a:t>isAnyoneNamedCarl</a:t>
                </a:r>
                <a:r>
                  <a:rPr lang="en-US" sz="1400">
                    <a:latin typeface="Consolas" panose="020B0609020204030204" pitchFamily="49" charset="0"/>
                    <a:cs typeface="Consolas" panose="020B0609020204030204" pitchFamily="49" charset="0"/>
                  </a:rPr>
                  <a:t>(Student[] students);</a:t>
                </a:r>
              </a:p>
              <a:p>
                <a:pPr lvl="1"/>
                <a:r>
                  <a:rPr lang="en-US" sz="1400"/>
                  <a:t>In big O, what is longest amount of time each of these algorithms could take to run?</a:t>
                </a:r>
              </a:p>
              <a:p>
                <a:pPr lvl="2"/>
                <a:r>
                  <a:rPr lang="en-US" sz="1400"/>
                  <a:t>Algorithm 1: Ask each student, one at a time, “Are you named Carl?”</a:t>
                </a:r>
              </a:p>
              <a:p>
                <a:pPr lvl="2"/>
                <a:r>
                  <a:rPr lang="en-US" sz="1400"/>
                  <a:t>Algorithm 2: Pass a paper around the room, and have each student write their name on it. Then take the paper, and read through it.</a:t>
                </a:r>
              </a:p>
              <a:p>
                <a:pPr lvl="2"/>
                <a:r>
                  <a:rPr lang="en-US" sz="1400"/>
                  <a:t>Algorithm 3: The students draw straws. The student who draws the short straw must leave. On their way out of the room, ask them whether their name is Carl. Repeat this procedure until the room is empty.</a:t>
                </a:r>
              </a:p>
              <a:p>
                <a:pPr lvl="2"/>
                <a:r>
                  <a:rPr lang="en-US" sz="1400"/>
                  <a:t>Algorithm 4: Play Kahoot. The winner legally changes their name to Carl.</a:t>
                </a:r>
              </a:p>
              <a:p>
                <a:pPr lvl="1"/>
                <a:endParaRPr lang="en-US" sz="1400"/>
              </a:p>
            </p:txBody>
          </p:sp>
        </mc:Choice>
        <mc:Fallback xmlns="">
          <p:sp>
            <p:nvSpPr>
              <p:cNvPr id="9" name="Content Placeholder 8">
                <a:extLst>
                  <a:ext uri="{FF2B5EF4-FFF2-40B4-BE49-F238E27FC236}">
                    <a16:creationId xmlns:a16="http://schemas.microsoft.com/office/drawing/2014/main" id="{99841267-28AC-80B7-D7CA-A6B24D4AD304}"/>
                  </a:ext>
                </a:extLst>
              </p:cNvPr>
              <p:cNvSpPr>
                <a:spLocks noGrp="1" noRot="1" noChangeAspect="1" noMove="1" noResize="1" noEditPoints="1" noAdjustHandles="1" noChangeArrowheads="1" noChangeShapeType="1" noTextEdit="1"/>
              </p:cNvSpPr>
              <p:nvPr>
                <p:ph sz="quarter" idx="10"/>
              </p:nvPr>
            </p:nvSpPr>
            <p:spPr>
              <a:blipFill>
                <a:blip r:embed="rId3"/>
                <a:stretch>
                  <a:fillRect l="-222" t="-299" r="-148"/>
                </a:stretch>
              </a:blipFill>
            </p:spPr>
            <p:txBody>
              <a:bodyPr/>
              <a:lstStyle/>
              <a:p>
                <a:r>
                  <a:rPr lang="en-US">
                    <a:noFill/>
                  </a:rPr>
                  <a:t> </a:t>
                </a:r>
              </a:p>
            </p:txBody>
          </p:sp>
        </mc:Fallback>
      </mc:AlternateContent>
      <p:pic>
        <p:nvPicPr>
          <p:cNvPr id="1026" name="Picture 2" descr="Carl the Llama | Villains Wiki | Fandom">
            <a:extLst>
              <a:ext uri="{FF2B5EF4-FFF2-40B4-BE49-F238E27FC236}">
                <a16:creationId xmlns:a16="http://schemas.microsoft.com/office/drawing/2014/main" id="{AA0ECB70-A2E5-3873-BBCD-5797A5DA99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7722" y="3556746"/>
            <a:ext cx="1586753" cy="1586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4785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C2660E-1378-A12C-B660-4B97905470FF}"/>
              </a:ext>
            </a:extLst>
          </p:cNvPr>
          <p:cNvSpPr>
            <a:spLocks noGrp="1"/>
          </p:cNvSpPr>
          <p:nvPr>
            <p:ph type="title"/>
          </p:nvPr>
        </p:nvSpPr>
        <p:spPr/>
        <p:txBody>
          <a:bodyPr/>
          <a:lstStyle/>
          <a:p>
            <a:r>
              <a:rPr lang="en-US"/>
              <a:t>Java primitive</a:t>
            </a:r>
            <a:br>
              <a:rPr lang="en-US"/>
            </a:br>
            <a:r>
              <a:rPr lang="en-US"/>
              <a:t>data types</a:t>
            </a:r>
          </a:p>
        </p:txBody>
      </p:sp>
    </p:spTree>
    <p:extLst>
      <p:ext uri="{BB962C8B-B14F-4D97-AF65-F5344CB8AC3E}">
        <p14:creationId xmlns:p14="http://schemas.microsoft.com/office/powerpoint/2010/main" val="4271167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40A69-4787-1B99-14AE-CC16435056DA}"/>
              </a:ext>
            </a:extLst>
          </p:cNvPr>
          <p:cNvSpPr>
            <a:spLocks noGrp="1"/>
          </p:cNvSpPr>
          <p:nvPr>
            <p:ph type="title"/>
          </p:nvPr>
        </p:nvSpPr>
        <p:spPr/>
        <p:txBody>
          <a:bodyPr/>
          <a:lstStyle/>
          <a:p>
            <a:r>
              <a:rPr lang="en-US"/>
              <a:t>most popular Java primitive data types</a:t>
            </a:r>
          </a:p>
        </p:txBody>
      </p:sp>
    </p:spTree>
    <p:extLst>
      <p:ext uri="{BB962C8B-B14F-4D97-AF65-F5344CB8AC3E}">
        <p14:creationId xmlns:p14="http://schemas.microsoft.com/office/powerpoint/2010/main" val="2480957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7C30B-E79F-B1A1-D3DB-33A13AB50922}"/>
              </a:ext>
            </a:extLst>
          </p:cNvPr>
          <p:cNvSpPr>
            <a:spLocks noGrp="1"/>
          </p:cNvSpPr>
          <p:nvPr>
            <p:ph type="title"/>
          </p:nvPr>
        </p:nvSpPr>
        <p:spPr/>
        <p:txBody>
          <a:bodyPr/>
          <a:lstStyle/>
          <a:p>
            <a:r>
              <a:rPr lang="en-US" sz="3200" i="1" err="1">
                <a:solidFill>
                  <a:srgbClr val="3DAEC5"/>
                </a:solidFill>
                <a:effectLst/>
                <a:latin typeface="Consolas" panose="020B0609020204030204" pitchFamily="49" charset="0"/>
              </a:rPr>
              <a:t>boolean</a:t>
            </a:r>
            <a:r>
              <a:rPr lang="en-US"/>
              <a:t>, </a:t>
            </a:r>
            <a:r>
              <a:rPr lang="en-US" sz="3200" i="1">
                <a:solidFill>
                  <a:srgbClr val="3DAEC5"/>
                </a:solidFill>
                <a:effectLst/>
                <a:latin typeface="Consolas" panose="020B0609020204030204" pitchFamily="49" charset="0"/>
              </a:rPr>
              <a:t>char</a:t>
            </a:r>
            <a:r>
              <a:rPr lang="en-US"/>
              <a:t>, </a:t>
            </a:r>
            <a:r>
              <a:rPr lang="en-US" sz="3200" i="1">
                <a:solidFill>
                  <a:srgbClr val="3DAEC5"/>
                </a:solidFill>
                <a:effectLst/>
                <a:latin typeface="Consolas" panose="020B0609020204030204" pitchFamily="49" charset="0"/>
              </a:rPr>
              <a:t>double</a:t>
            </a:r>
            <a:r>
              <a:rPr lang="en-US"/>
              <a:t>, </a:t>
            </a:r>
            <a:r>
              <a:rPr lang="en-US" sz="3200" i="1">
                <a:solidFill>
                  <a:srgbClr val="3DAEC5"/>
                </a:solidFill>
                <a:effectLst/>
                <a:latin typeface="Consolas" panose="020B0609020204030204" pitchFamily="49" charset="0"/>
              </a:rPr>
              <a:t>int</a:t>
            </a:r>
            <a:endParaRPr lang="en-US">
              <a:latin typeface="+mj-lt"/>
            </a:endParaRPr>
          </a:p>
        </p:txBody>
      </p:sp>
      <p:sp>
        <p:nvSpPr>
          <p:cNvPr id="3" name="Content Placeholder 2">
            <a:extLst>
              <a:ext uri="{FF2B5EF4-FFF2-40B4-BE49-F238E27FC236}">
                <a16:creationId xmlns:a16="http://schemas.microsoft.com/office/drawing/2014/main" id="{222668E8-97E0-BF67-4DE3-5BAFA549F915}"/>
              </a:ext>
            </a:extLst>
          </p:cNvPr>
          <p:cNvSpPr>
            <a:spLocks noGrp="1"/>
          </p:cNvSpPr>
          <p:nvPr>
            <p:ph sz="quarter" idx="10"/>
          </p:nvPr>
        </p:nvSpPr>
        <p:spPr/>
        <p:txBody>
          <a:bodyPr/>
          <a:lstStyle/>
          <a:p>
            <a:r>
              <a:rPr lang="en-US"/>
              <a:t>a </a:t>
            </a:r>
            <a:r>
              <a:rPr lang="en-US" sz="1800" b="1" i="1" err="1">
                <a:solidFill>
                  <a:srgbClr val="3DAEC5"/>
                </a:solidFill>
                <a:effectLst/>
                <a:latin typeface="Consolas" panose="020B0609020204030204" pitchFamily="49" charset="0"/>
              </a:rPr>
              <a:t>boolean</a:t>
            </a:r>
            <a:r>
              <a:rPr lang="en-US"/>
              <a:t> stores a truth value, </a:t>
            </a:r>
            <a:r>
              <a:rPr lang="en-US" i="1"/>
              <a:t>e.g.,</a:t>
            </a:r>
            <a:endParaRPr lang="en-US"/>
          </a:p>
          <a:p>
            <a:pPr lvl="1"/>
            <a:r>
              <a:rPr lang="en-US">
                <a:solidFill>
                  <a:srgbClr val="592FA4"/>
                </a:solidFill>
                <a:latin typeface="+mj-lt"/>
              </a:rPr>
              <a:t>true</a:t>
            </a:r>
            <a:r>
              <a:rPr lang="en-US">
                <a:latin typeface="+mj-lt"/>
              </a:rPr>
              <a:t>, </a:t>
            </a:r>
            <a:r>
              <a:rPr lang="en-US">
                <a:solidFill>
                  <a:srgbClr val="592FA4"/>
                </a:solidFill>
                <a:latin typeface="+mj-lt"/>
              </a:rPr>
              <a:t>false</a:t>
            </a:r>
          </a:p>
          <a:p>
            <a:r>
              <a:rPr lang="en-US"/>
              <a:t>a </a:t>
            </a:r>
            <a:r>
              <a:rPr lang="en-US" b="1" i="1">
                <a:solidFill>
                  <a:srgbClr val="3DAEC5"/>
                </a:solidFill>
                <a:latin typeface="Consolas" panose="020B0609020204030204" pitchFamily="49" charset="0"/>
              </a:rPr>
              <a:t>char</a:t>
            </a:r>
            <a:r>
              <a:rPr lang="en-US"/>
              <a:t> stores a character, </a:t>
            </a:r>
            <a:r>
              <a:rPr lang="en-US" i="1"/>
              <a:t>e.g.,</a:t>
            </a:r>
            <a:endParaRPr lang="en-US"/>
          </a:p>
          <a:p>
            <a:pPr lvl="1">
              <a:buClr>
                <a:srgbClr val="FFFFFF">
                  <a:lumMod val="65000"/>
                </a:srgbClr>
              </a:buClr>
            </a:pPr>
            <a:r>
              <a:rPr lang="en-US">
                <a:solidFill>
                  <a:srgbClr val="AB9B0D"/>
                </a:solidFill>
                <a:latin typeface="+mj-lt"/>
              </a:rPr>
              <a:t>'</a:t>
            </a:r>
            <a:r>
              <a:rPr lang="en-US">
                <a:solidFill>
                  <a:srgbClr val="6D47B3"/>
                </a:solidFill>
                <a:latin typeface="+mj-lt"/>
              </a:rPr>
              <a:t>\0</a:t>
            </a:r>
            <a:r>
              <a:rPr lang="en-US">
                <a:solidFill>
                  <a:srgbClr val="AB9B0D"/>
                </a:solidFill>
                <a:latin typeface="+mj-lt"/>
              </a:rPr>
              <a:t>'</a:t>
            </a:r>
            <a:r>
              <a:rPr lang="en-US">
                <a:solidFill>
                  <a:srgbClr val="000000"/>
                </a:solidFill>
                <a:latin typeface="+mj-lt"/>
              </a:rPr>
              <a:t>,</a:t>
            </a:r>
            <a:r>
              <a:rPr lang="en-US">
                <a:solidFill>
                  <a:srgbClr val="AB9B0D"/>
                </a:solidFill>
                <a:latin typeface="+mj-lt"/>
              </a:rPr>
              <a:t> '</a:t>
            </a:r>
            <a:r>
              <a:rPr lang="en-US">
                <a:solidFill>
                  <a:srgbClr val="6D47B3"/>
                </a:solidFill>
                <a:latin typeface="+mj-lt"/>
              </a:rPr>
              <a:t>a</a:t>
            </a:r>
            <a:r>
              <a:rPr lang="en-US">
                <a:solidFill>
                  <a:srgbClr val="AB9B0D"/>
                </a:solidFill>
                <a:latin typeface="+mj-lt"/>
              </a:rPr>
              <a:t>'</a:t>
            </a:r>
            <a:r>
              <a:rPr lang="en-US">
                <a:solidFill>
                  <a:srgbClr val="000000"/>
                </a:solidFill>
                <a:latin typeface="+mj-lt"/>
              </a:rPr>
              <a:t>, </a:t>
            </a:r>
            <a:r>
              <a:rPr lang="en-US">
                <a:solidFill>
                  <a:srgbClr val="AB9B0D"/>
                </a:solidFill>
                <a:latin typeface="+mj-lt"/>
              </a:rPr>
              <a:t>'</a:t>
            </a:r>
            <a:r>
              <a:rPr lang="en-US">
                <a:solidFill>
                  <a:srgbClr val="6D47B3"/>
                </a:solidFill>
                <a:latin typeface="+mj-lt"/>
              </a:rPr>
              <a:t>Z</a:t>
            </a:r>
            <a:r>
              <a:rPr lang="en-US">
                <a:solidFill>
                  <a:srgbClr val="AB9B0D"/>
                </a:solidFill>
                <a:latin typeface="+mj-lt"/>
              </a:rPr>
              <a:t>'</a:t>
            </a:r>
            <a:r>
              <a:rPr lang="en-US">
                <a:solidFill>
                  <a:srgbClr val="000000"/>
                </a:solidFill>
                <a:latin typeface="+mj-lt"/>
              </a:rPr>
              <a:t>, </a:t>
            </a:r>
            <a:r>
              <a:rPr lang="en-US">
                <a:solidFill>
                  <a:srgbClr val="AB9B0D"/>
                </a:solidFill>
                <a:latin typeface="+mj-lt"/>
              </a:rPr>
              <a:t>'</a:t>
            </a:r>
            <a:r>
              <a:rPr lang="en-US">
                <a:solidFill>
                  <a:srgbClr val="6D47B3"/>
                </a:solidFill>
                <a:latin typeface="+mj-lt"/>
              </a:rPr>
              <a:t>!</a:t>
            </a:r>
            <a:r>
              <a:rPr lang="en-US">
                <a:solidFill>
                  <a:srgbClr val="AB9B0D"/>
                </a:solidFill>
                <a:latin typeface="+mj-lt"/>
              </a:rPr>
              <a:t>'</a:t>
            </a:r>
            <a:endParaRPr lang="en-US">
              <a:solidFill>
                <a:srgbClr val="592FA4"/>
              </a:solidFill>
              <a:latin typeface="+mj-lt"/>
            </a:endParaRPr>
          </a:p>
          <a:p>
            <a:r>
              <a:rPr lang="en-US"/>
              <a:t>a </a:t>
            </a:r>
            <a:r>
              <a:rPr lang="en-US" b="1" i="1">
                <a:solidFill>
                  <a:srgbClr val="3DAEC5"/>
                </a:solidFill>
                <a:latin typeface="Consolas" panose="020B0609020204030204" pitchFamily="49" charset="0"/>
              </a:rPr>
              <a:t>double</a:t>
            </a:r>
            <a:r>
              <a:rPr lang="en-US"/>
              <a:t> stores a floating point number, </a:t>
            </a:r>
            <a:r>
              <a:rPr lang="en-US" i="1"/>
              <a:t>e.g.,</a:t>
            </a:r>
            <a:endParaRPr lang="en-US"/>
          </a:p>
          <a:p>
            <a:pPr lvl="1"/>
            <a:r>
              <a:rPr lang="en-US">
                <a:solidFill>
                  <a:srgbClr val="592FA4"/>
                </a:solidFill>
                <a:latin typeface="+mj-lt"/>
              </a:rPr>
              <a:t>0.0</a:t>
            </a:r>
            <a:r>
              <a:rPr lang="en-US">
                <a:latin typeface="+mj-lt"/>
              </a:rPr>
              <a:t>, </a:t>
            </a:r>
            <a:r>
              <a:rPr lang="en-US">
                <a:solidFill>
                  <a:srgbClr val="592FA4"/>
                </a:solidFill>
                <a:latin typeface="+mj-lt"/>
              </a:rPr>
              <a:t>-0.5</a:t>
            </a:r>
            <a:r>
              <a:rPr lang="en-US">
                <a:latin typeface="+mj-lt"/>
              </a:rPr>
              <a:t>, </a:t>
            </a:r>
            <a:r>
              <a:rPr lang="en-US">
                <a:solidFill>
                  <a:srgbClr val="592FA4"/>
                </a:solidFill>
                <a:latin typeface="+mj-lt"/>
              </a:rPr>
              <a:t>3.1415926</a:t>
            </a:r>
            <a:r>
              <a:rPr lang="en-US">
                <a:latin typeface="+mj-lt"/>
              </a:rPr>
              <a:t>, </a:t>
            </a:r>
            <a:r>
              <a:rPr lang="en-US" err="1">
                <a:solidFill>
                  <a:srgbClr val="592FA4"/>
                </a:solidFill>
                <a:latin typeface="+mj-lt"/>
              </a:rPr>
              <a:t>Double.NEGATIVE_INFINITY</a:t>
            </a:r>
            <a:endParaRPr lang="en-US">
              <a:solidFill>
                <a:srgbClr val="592FA4"/>
              </a:solidFill>
              <a:latin typeface="+mj-lt"/>
            </a:endParaRPr>
          </a:p>
          <a:p>
            <a:r>
              <a:rPr lang="en-US"/>
              <a:t>an </a:t>
            </a:r>
            <a:r>
              <a:rPr lang="en-US" b="1" i="1">
                <a:solidFill>
                  <a:srgbClr val="3DAEC5"/>
                </a:solidFill>
                <a:latin typeface="Consolas" panose="020B0609020204030204" pitchFamily="49" charset="0"/>
              </a:rPr>
              <a:t>int</a:t>
            </a:r>
            <a:r>
              <a:rPr lang="en-US"/>
              <a:t> stores an integer number, </a:t>
            </a:r>
            <a:r>
              <a:rPr lang="en-US" i="1"/>
              <a:t>e.g.,</a:t>
            </a:r>
            <a:endParaRPr lang="en-US"/>
          </a:p>
          <a:p>
            <a:pPr lvl="1"/>
            <a:r>
              <a:rPr lang="en-US">
                <a:solidFill>
                  <a:srgbClr val="592FA4"/>
                </a:solidFill>
                <a:latin typeface="+mj-lt"/>
              </a:rPr>
              <a:t>0</a:t>
            </a:r>
            <a:r>
              <a:rPr lang="en-US">
                <a:latin typeface="+mj-lt"/>
              </a:rPr>
              <a:t>, </a:t>
            </a:r>
            <a:r>
              <a:rPr lang="en-US">
                <a:solidFill>
                  <a:srgbClr val="592FA4"/>
                </a:solidFill>
                <a:latin typeface="+mj-lt"/>
              </a:rPr>
              <a:t>-1</a:t>
            </a:r>
            <a:r>
              <a:rPr lang="en-US">
                <a:latin typeface="+mj-lt"/>
              </a:rPr>
              <a:t>, </a:t>
            </a:r>
            <a:r>
              <a:rPr lang="en-US">
                <a:solidFill>
                  <a:srgbClr val="592FA4"/>
                </a:solidFill>
                <a:latin typeface="+mj-lt"/>
              </a:rPr>
              <a:t>4</a:t>
            </a:r>
          </a:p>
        </p:txBody>
      </p:sp>
    </p:spTree>
    <p:extLst>
      <p:ext uri="{BB962C8B-B14F-4D97-AF65-F5344CB8AC3E}">
        <p14:creationId xmlns:p14="http://schemas.microsoft.com/office/powerpoint/2010/main" val="2915650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7C30B-E79F-B1A1-D3DB-33A13AB50922}"/>
              </a:ext>
            </a:extLst>
          </p:cNvPr>
          <p:cNvSpPr>
            <a:spLocks noGrp="1"/>
          </p:cNvSpPr>
          <p:nvPr>
            <p:ph type="title"/>
          </p:nvPr>
        </p:nvSpPr>
        <p:spPr/>
        <p:txBody>
          <a:bodyPr/>
          <a:lstStyle/>
          <a:p>
            <a:r>
              <a:rPr lang="en-US"/>
              <a:t>primitive data type Venn diagram</a:t>
            </a:r>
          </a:p>
        </p:txBody>
      </p:sp>
      <p:sp>
        <p:nvSpPr>
          <p:cNvPr id="6" name="Oval 5">
            <a:extLst>
              <a:ext uri="{FF2B5EF4-FFF2-40B4-BE49-F238E27FC236}">
                <a16:creationId xmlns:a16="http://schemas.microsoft.com/office/drawing/2014/main" id="{94920E86-DB4D-E96D-9156-A39FA0D24A3A}"/>
              </a:ext>
            </a:extLst>
          </p:cNvPr>
          <p:cNvSpPr/>
          <p:nvPr/>
        </p:nvSpPr>
        <p:spPr>
          <a:xfrm>
            <a:off x="2697480" y="1047157"/>
            <a:ext cx="3749040" cy="3749040"/>
          </a:xfrm>
          <a:prstGeom prst="ellipse">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sz="4000"/>
          </a:p>
        </p:txBody>
      </p:sp>
      <p:sp>
        <p:nvSpPr>
          <p:cNvPr id="7" name="Oval 6">
            <a:extLst>
              <a:ext uri="{FF2B5EF4-FFF2-40B4-BE49-F238E27FC236}">
                <a16:creationId xmlns:a16="http://schemas.microsoft.com/office/drawing/2014/main" id="{8E9D206E-1BDD-5C90-502B-CAD13E4F1184}"/>
              </a:ext>
            </a:extLst>
          </p:cNvPr>
          <p:cNvSpPr/>
          <p:nvPr/>
        </p:nvSpPr>
        <p:spPr>
          <a:xfrm>
            <a:off x="4171950" y="1906512"/>
            <a:ext cx="2072640" cy="2072640"/>
          </a:xfrm>
          <a:prstGeom prst="ellipse">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sz="4000"/>
          </a:p>
        </p:txBody>
      </p:sp>
      <p:sp>
        <p:nvSpPr>
          <p:cNvPr id="8" name="TextBox 7">
            <a:extLst>
              <a:ext uri="{FF2B5EF4-FFF2-40B4-BE49-F238E27FC236}">
                <a16:creationId xmlns:a16="http://schemas.microsoft.com/office/drawing/2014/main" id="{C98BB37C-D4CC-8214-9764-6D220469485B}"/>
              </a:ext>
            </a:extLst>
          </p:cNvPr>
          <p:cNvSpPr txBox="1"/>
          <p:nvPr/>
        </p:nvSpPr>
        <p:spPr>
          <a:xfrm>
            <a:off x="1234440" y="1754734"/>
            <a:ext cx="1741170" cy="523220"/>
          </a:xfrm>
          <a:prstGeom prst="rect">
            <a:avLst/>
          </a:prstGeom>
          <a:noFill/>
        </p:spPr>
        <p:txBody>
          <a:bodyPr wrap="square" rtlCol="0">
            <a:spAutoFit/>
          </a:bodyPr>
          <a:lstStyle/>
          <a:p>
            <a:r>
              <a:rPr lang="en-US" sz="2800">
                <a:solidFill>
                  <a:srgbClr val="F92671"/>
                </a:solidFill>
              </a:rPr>
              <a:t>numbers</a:t>
            </a:r>
          </a:p>
        </p:txBody>
      </p:sp>
      <p:sp>
        <p:nvSpPr>
          <p:cNvPr id="9" name="TextBox 8">
            <a:extLst>
              <a:ext uri="{FF2B5EF4-FFF2-40B4-BE49-F238E27FC236}">
                <a16:creationId xmlns:a16="http://schemas.microsoft.com/office/drawing/2014/main" id="{3E520666-98F4-C842-36CA-82C280FDA2C3}"/>
              </a:ext>
            </a:extLst>
          </p:cNvPr>
          <p:cNvSpPr txBox="1"/>
          <p:nvPr/>
        </p:nvSpPr>
        <p:spPr>
          <a:xfrm>
            <a:off x="3398520" y="1604076"/>
            <a:ext cx="1344930" cy="461665"/>
          </a:xfrm>
          <a:prstGeom prst="rect">
            <a:avLst/>
          </a:prstGeom>
          <a:noFill/>
        </p:spPr>
        <p:txBody>
          <a:bodyPr wrap="square" rtlCol="0">
            <a:spAutoFit/>
          </a:bodyPr>
          <a:lstStyle/>
          <a:p>
            <a:pPr algn="ctr"/>
            <a:r>
              <a:rPr lang="en-US" sz="2400">
                <a:solidFill>
                  <a:srgbClr val="FD971F"/>
                </a:solidFill>
              </a:rPr>
              <a:t>integers</a:t>
            </a:r>
            <a:endParaRPr lang="en-US" sz="2000">
              <a:solidFill>
                <a:srgbClr val="FD971F"/>
              </a:solidFill>
            </a:endParaRPr>
          </a:p>
        </p:txBody>
      </p:sp>
      <p:sp>
        <p:nvSpPr>
          <p:cNvPr id="11" name="TextBox 10">
            <a:extLst>
              <a:ext uri="{FF2B5EF4-FFF2-40B4-BE49-F238E27FC236}">
                <a16:creationId xmlns:a16="http://schemas.microsoft.com/office/drawing/2014/main" id="{224EAE29-4721-95C9-0989-AAC10820D457}"/>
              </a:ext>
            </a:extLst>
          </p:cNvPr>
          <p:cNvSpPr txBox="1"/>
          <p:nvPr/>
        </p:nvSpPr>
        <p:spPr>
          <a:xfrm>
            <a:off x="4787265" y="2501969"/>
            <a:ext cx="853440" cy="400110"/>
          </a:xfrm>
          <a:prstGeom prst="rect">
            <a:avLst/>
          </a:prstGeom>
          <a:noFill/>
        </p:spPr>
        <p:txBody>
          <a:bodyPr wrap="square">
            <a:spAutoFit/>
          </a:bodyPr>
          <a:lstStyle/>
          <a:p>
            <a:pPr algn="ctr"/>
            <a:r>
              <a:rPr lang="en-US" sz="2000" i="1">
                <a:solidFill>
                  <a:srgbClr val="3DAEC5"/>
                </a:solidFill>
                <a:latin typeface="Consolas" panose="020B0609020204030204" pitchFamily="49" charset="0"/>
              </a:rPr>
              <a:t>char</a:t>
            </a:r>
            <a:endParaRPr lang="en-US" sz="2000"/>
          </a:p>
        </p:txBody>
      </p:sp>
      <p:sp>
        <p:nvSpPr>
          <p:cNvPr id="12" name="TextBox 11">
            <a:extLst>
              <a:ext uri="{FF2B5EF4-FFF2-40B4-BE49-F238E27FC236}">
                <a16:creationId xmlns:a16="http://schemas.microsoft.com/office/drawing/2014/main" id="{C224F9F0-9E53-B93A-538C-F8E695F50671}"/>
              </a:ext>
            </a:extLst>
          </p:cNvPr>
          <p:cNvSpPr txBox="1"/>
          <p:nvPr/>
        </p:nvSpPr>
        <p:spPr>
          <a:xfrm>
            <a:off x="4787265" y="2910550"/>
            <a:ext cx="853440" cy="400110"/>
          </a:xfrm>
          <a:prstGeom prst="rect">
            <a:avLst/>
          </a:prstGeom>
          <a:noFill/>
        </p:spPr>
        <p:txBody>
          <a:bodyPr wrap="square">
            <a:spAutoFit/>
          </a:bodyPr>
          <a:lstStyle/>
          <a:p>
            <a:pPr algn="ctr"/>
            <a:r>
              <a:rPr lang="en-US" sz="2000" i="1">
                <a:solidFill>
                  <a:srgbClr val="3DAEC5"/>
                </a:solidFill>
                <a:latin typeface="Consolas" panose="020B0609020204030204" pitchFamily="49" charset="0"/>
              </a:rPr>
              <a:t>int</a:t>
            </a:r>
            <a:endParaRPr lang="en-US" sz="2000"/>
          </a:p>
        </p:txBody>
      </p:sp>
      <p:sp>
        <p:nvSpPr>
          <p:cNvPr id="13" name="TextBox 12">
            <a:extLst>
              <a:ext uri="{FF2B5EF4-FFF2-40B4-BE49-F238E27FC236}">
                <a16:creationId xmlns:a16="http://schemas.microsoft.com/office/drawing/2014/main" id="{BD91FE91-9A1E-3D68-8401-52C4DADF8711}"/>
              </a:ext>
            </a:extLst>
          </p:cNvPr>
          <p:cNvSpPr txBox="1"/>
          <p:nvPr/>
        </p:nvSpPr>
        <p:spPr>
          <a:xfrm>
            <a:off x="2787015" y="2732802"/>
            <a:ext cx="1143000" cy="400110"/>
          </a:xfrm>
          <a:prstGeom prst="rect">
            <a:avLst/>
          </a:prstGeom>
          <a:noFill/>
        </p:spPr>
        <p:txBody>
          <a:bodyPr wrap="square">
            <a:spAutoFit/>
          </a:bodyPr>
          <a:lstStyle/>
          <a:p>
            <a:pPr algn="ctr"/>
            <a:r>
              <a:rPr lang="en-US" sz="2000" i="1">
                <a:solidFill>
                  <a:srgbClr val="3DAEC5"/>
                </a:solidFill>
                <a:latin typeface="Consolas" panose="020B0609020204030204" pitchFamily="49" charset="0"/>
              </a:rPr>
              <a:t>double</a:t>
            </a:r>
            <a:endParaRPr lang="en-US" sz="2000"/>
          </a:p>
        </p:txBody>
      </p:sp>
      <p:sp>
        <p:nvSpPr>
          <p:cNvPr id="14" name="TextBox 13">
            <a:extLst>
              <a:ext uri="{FF2B5EF4-FFF2-40B4-BE49-F238E27FC236}">
                <a16:creationId xmlns:a16="http://schemas.microsoft.com/office/drawing/2014/main" id="{3BFD757A-2B12-41A0-1EF7-C7F6B248E379}"/>
              </a:ext>
            </a:extLst>
          </p:cNvPr>
          <p:cNvSpPr txBox="1"/>
          <p:nvPr/>
        </p:nvSpPr>
        <p:spPr>
          <a:xfrm>
            <a:off x="6688455" y="2721622"/>
            <a:ext cx="1356360" cy="400110"/>
          </a:xfrm>
          <a:prstGeom prst="rect">
            <a:avLst/>
          </a:prstGeom>
          <a:noFill/>
        </p:spPr>
        <p:txBody>
          <a:bodyPr wrap="square">
            <a:spAutoFit/>
          </a:bodyPr>
          <a:lstStyle/>
          <a:p>
            <a:pPr algn="ctr"/>
            <a:r>
              <a:rPr lang="en-US" sz="2000" i="1" err="1">
                <a:solidFill>
                  <a:srgbClr val="3DAEC5"/>
                </a:solidFill>
                <a:latin typeface="Consolas" panose="020B0609020204030204" pitchFamily="49" charset="0"/>
              </a:rPr>
              <a:t>boolean</a:t>
            </a:r>
            <a:endParaRPr lang="en-US" sz="2000"/>
          </a:p>
        </p:txBody>
      </p:sp>
    </p:spTree>
    <p:extLst>
      <p:ext uri="{BB962C8B-B14F-4D97-AF65-F5344CB8AC3E}">
        <p14:creationId xmlns:p14="http://schemas.microsoft.com/office/powerpoint/2010/main" val="2682844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11" grpId="0"/>
      <p:bldP spid="12" grpId="0"/>
      <p:bldP spid="13"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41878-D5F5-9065-CCAF-30B90CC5F84D}"/>
              </a:ext>
            </a:extLst>
          </p:cNvPr>
          <p:cNvSpPr>
            <a:spLocks noGrp="1"/>
          </p:cNvSpPr>
          <p:nvPr>
            <p:ph type="title"/>
          </p:nvPr>
        </p:nvSpPr>
        <p:spPr/>
        <p:txBody>
          <a:bodyPr/>
          <a:lstStyle/>
          <a:p>
            <a:r>
              <a:rPr lang="en-US" dirty="0"/>
              <a:t>about the class </a:t>
            </a:r>
          </a:p>
        </p:txBody>
      </p:sp>
    </p:spTree>
    <p:extLst>
      <p:ext uri="{BB962C8B-B14F-4D97-AF65-F5344CB8AC3E}">
        <p14:creationId xmlns:p14="http://schemas.microsoft.com/office/powerpoint/2010/main" val="20959565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7C30B-E79F-B1A1-D3DB-33A13AB50922}"/>
              </a:ext>
            </a:extLst>
          </p:cNvPr>
          <p:cNvSpPr>
            <a:spLocks noGrp="1"/>
          </p:cNvSpPr>
          <p:nvPr>
            <p:ph type="title"/>
          </p:nvPr>
        </p:nvSpPr>
        <p:spPr/>
        <p:txBody>
          <a:bodyPr/>
          <a:lstStyle/>
          <a:p>
            <a:r>
              <a:rPr lang="en-US" sz="3200" i="1">
                <a:solidFill>
                  <a:srgbClr val="3DAEC5"/>
                </a:solidFill>
                <a:effectLst/>
                <a:latin typeface="Consolas" panose="020B0609020204030204" pitchFamily="49" charset="0"/>
              </a:rPr>
              <a:t>char</a:t>
            </a:r>
            <a:r>
              <a:rPr lang="en-US" sz="3200">
                <a:effectLst/>
              </a:rPr>
              <a:t> </a:t>
            </a:r>
            <a:r>
              <a:rPr lang="en-US"/>
              <a:t>is an integer type</a:t>
            </a:r>
            <a:endParaRPr lang="en-US">
              <a:latin typeface="+mj-lt"/>
            </a:endParaRPr>
          </a:p>
        </p:txBody>
      </p:sp>
      <p:sp>
        <p:nvSpPr>
          <p:cNvPr id="3" name="Content Placeholder 2">
            <a:extLst>
              <a:ext uri="{FF2B5EF4-FFF2-40B4-BE49-F238E27FC236}">
                <a16:creationId xmlns:a16="http://schemas.microsoft.com/office/drawing/2014/main" id="{222668E8-97E0-BF67-4DE3-5BAFA549F915}"/>
              </a:ext>
            </a:extLst>
          </p:cNvPr>
          <p:cNvSpPr>
            <a:spLocks noGrp="1"/>
          </p:cNvSpPr>
          <p:nvPr>
            <p:ph sz="quarter" idx="10"/>
          </p:nvPr>
        </p:nvSpPr>
        <p:spPr/>
        <p:txBody>
          <a:bodyPr/>
          <a:lstStyle/>
          <a:p>
            <a:r>
              <a:rPr lang="en-US"/>
              <a:t>a </a:t>
            </a:r>
            <a:r>
              <a:rPr lang="en-US" i="1">
                <a:solidFill>
                  <a:srgbClr val="3DAEC5"/>
                </a:solidFill>
                <a:latin typeface="Consolas" panose="020B0609020204030204" pitchFamily="49" charset="0"/>
              </a:rPr>
              <a:t>char</a:t>
            </a:r>
            <a:r>
              <a:rPr lang="en-US"/>
              <a:t> is an integer type</a:t>
            </a:r>
          </a:p>
          <a:p>
            <a:pPr lvl="1"/>
            <a:r>
              <a:rPr lang="en-US"/>
              <a:t>each </a:t>
            </a:r>
            <a:r>
              <a:rPr lang="en-US" i="1">
                <a:solidFill>
                  <a:srgbClr val="3DAEC5"/>
                </a:solidFill>
                <a:latin typeface="Consolas" panose="020B0609020204030204" pitchFamily="49" charset="0"/>
              </a:rPr>
              <a:t>char</a:t>
            </a:r>
            <a:r>
              <a:rPr lang="en-US"/>
              <a:t> has a corresponding integer, </a:t>
            </a:r>
            <a:r>
              <a:rPr lang="en-US" i="1"/>
              <a:t>e.g.,</a:t>
            </a:r>
            <a:r>
              <a:rPr lang="en-US"/>
              <a:t> </a:t>
            </a:r>
            <a:r>
              <a:rPr lang="en-US">
                <a:solidFill>
                  <a:srgbClr val="12191C"/>
                </a:solidFill>
                <a:latin typeface="Consolas" panose="020B0609020204030204" pitchFamily="49" charset="0"/>
              </a:rPr>
              <a:t>(</a:t>
            </a:r>
            <a:r>
              <a:rPr lang="en-US">
                <a:solidFill>
                  <a:srgbClr val="AB9B0D"/>
                </a:solidFill>
                <a:latin typeface="Consolas" panose="020B0609020204030204" pitchFamily="49" charset="0"/>
              </a:rPr>
              <a:t>'</a:t>
            </a:r>
            <a:r>
              <a:rPr lang="en-US">
                <a:solidFill>
                  <a:srgbClr val="6D47B3"/>
                </a:solidFill>
                <a:latin typeface="Consolas" panose="020B0609020204030204" pitchFamily="49" charset="0"/>
              </a:rPr>
              <a:t>a</a:t>
            </a:r>
            <a:r>
              <a:rPr lang="en-US">
                <a:solidFill>
                  <a:srgbClr val="AB9B0D"/>
                </a:solidFill>
                <a:latin typeface="Consolas" panose="020B0609020204030204" pitchFamily="49" charset="0"/>
              </a:rPr>
              <a:t>'</a:t>
            </a:r>
            <a:r>
              <a:rPr lang="en-US"/>
              <a:t> </a:t>
            </a:r>
            <a:r>
              <a:rPr lang="en-US">
                <a:solidFill>
                  <a:srgbClr val="F92672"/>
                </a:solidFill>
                <a:latin typeface="Consolas" panose="020B0609020204030204" pitchFamily="49" charset="0"/>
              </a:rPr>
              <a:t>==</a:t>
            </a:r>
            <a:r>
              <a:rPr lang="en-US"/>
              <a:t> </a:t>
            </a:r>
            <a:r>
              <a:rPr lang="en-US">
                <a:solidFill>
                  <a:srgbClr val="6D47B3"/>
                </a:solidFill>
                <a:latin typeface="Consolas" panose="020B0609020204030204" pitchFamily="49" charset="0"/>
              </a:rPr>
              <a:t>97</a:t>
            </a:r>
            <a:r>
              <a:rPr lang="en-US">
                <a:solidFill>
                  <a:srgbClr val="12191C"/>
                </a:solidFill>
                <a:latin typeface="Consolas" panose="020B0609020204030204" pitchFamily="49" charset="0"/>
              </a:rPr>
              <a:t>)</a:t>
            </a:r>
            <a:endParaRPr lang="en-US"/>
          </a:p>
          <a:p>
            <a:pPr lvl="1"/>
            <a:r>
              <a:rPr lang="en-US"/>
              <a:t>the letters are in order, </a:t>
            </a:r>
            <a:r>
              <a:rPr lang="en-US" i="1"/>
              <a:t>i.e., </a:t>
            </a:r>
            <a:r>
              <a:rPr lang="en-US">
                <a:solidFill>
                  <a:srgbClr val="12191C"/>
                </a:solidFill>
                <a:latin typeface="Consolas" panose="020B0609020204030204" pitchFamily="49" charset="0"/>
              </a:rPr>
              <a:t>(</a:t>
            </a:r>
            <a:r>
              <a:rPr lang="en-US">
                <a:solidFill>
                  <a:srgbClr val="AB9B0D"/>
                </a:solidFill>
                <a:latin typeface="Consolas" panose="020B0609020204030204" pitchFamily="49" charset="0"/>
              </a:rPr>
              <a:t>'</a:t>
            </a:r>
            <a:r>
              <a:rPr lang="en-US">
                <a:solidFill>
                  <a:srgbClr val="6D47B3"/>
                </a:solidFill>
                <a:latin typeface="Consolas" panose="020B0609020204030204" pitchFamily="49" charset="0"/>
              </a:rPr>
              <a:t>a</a:t>
            </a:r>
            <a:r>
              <a:rPr lang="en-US">
                <a:solidFill>
                  <a:srgbClr val="AB9B0D"/>
                </a:solidFill>
                <a:latin typeface="Consolas" panose="020B0609020204030204" pitchFamily="49" charset="0"/>
              </a:rPr>
              <a:t>'</a:t>
            </a:r>
            <a:r>
              <a:rPr lang="en-US">
                <a:solidFill>
                  <a:srgbClr val="F92672"/>
                </a:solidFill>
                <a:latin typeface="Consolas" panose="020B0609020204030204" pitchFamily="49" charset="0"/>
              </a:rPr>
              <a:t> == </a:t>
            </a:r>
            <a:r>
              <a:rPr lang="en-US">
                <a:solidFill>
                  <a:srgbClr val="6D47B3"/>
                </a:solidFill>
                <a:latin typeface="Consolas" panose="020B0609020204030204" pitchFamily="49" charset="0"/>
              </a:rPr>
              <a:t>97</a:t>
            </a:r>
            <a:r>
              <a:rPr lang="en-US">
                <a:solidFill>
                  <a:srgbClr val="12191C"/>
                </a:solidFill>
                <a:latin typeface="Consolas" panose="020B0609020204030204" pitchFamily="49" charset="0"/>
              </a:rPr>
              <a:t>)</a:t>
            </a:r>
            <a:r>
              <a:rPr lang="en-US"/>
              <a:t>, </a:t>
            </a:r>
            <a:r>
              <a:rPr lang="en-US">
                <a:solidFill>
                  <a:srgbClr val="12191C"/>
                </a:solidFill>
                <a:latin typeface="Consolas" panose="020B0609020204030204" pitchFamily="49" charset="0"/>
              </a:rPr>
              <a:t>(</a:t>
            </a:r>
            <a:r>
              <a:rPr lang="en-US">
                <a:solidFill>
                  <a:srgbClr val="AB9B0D"/>
                </a:solidFill>
                <a:latin typeface="Consolas" panose="020B0609020204030204" pitchFamily="49" charset="0"/>
              </a:rPr>
              <a:t>'</a:t>
            </a:r>
            <a:r>
              <a:rPr lang="en-US">
                <a:solidFill>
                  <a:srgbClr val="6D47B3"/>
                </a:solidFill>
                <a:latin typeface="Consolas" panose="020B0609020204030204" pitchFamily="49" charset="0"/>
              </a:rPr>
              <a:t>b</a:t>
            </a:r>
            <a:r>
              <a:rPr lang="en-US">
                <a:solidFill>
                  <a:srgbClr val="AB9B0D"/>
                </a:solidFill>
                <a:latin typeface="Consolas" panose="020B0609020204030204" pitchFamily="49" charset="0"/>
              </a:rPr>
              <a:t>'</a:t>
            </a:r>
            <a:r>
              <a:rPr lang="en-US">
                <a:solidFill>
                  <a:srgbClr val="F92672"/>
                </a:solidFill>
                <a:latin typeface="Consolas" panose="020B0609020204030204" pitchFamily="49" charset="0"/>
              </a:rPr>
              <a:t> == </a:t>
            </a:r>
            <a:r>
              <a:rPr lang="en-US">
                <a:solidFill>
                  <a:srgbClr val="6D47B3"/>
                </a:solidFill>
                <a:latin typeface="Consolas" panose="020B0609020204030204" pitchFamily="49" charset="0"/>
              </a:rPr>
              <a:t>98</a:t>
            </a:r>
            <a:r>
              <a:rPr lang="en-US">
                <a:solidFill>
                  <a:srgbClr val="12191C"/>
                </a:solidFill>
                <a:latin typeface="Consolas" panose="020B0609020204030204" pitchFamily="49" charset="0"/>
              </a:rPr>
              <a:t>)</a:t>
            </a:r>
            <a:r>
              <a:rPr lang="en-US"/>
              <a:t>, </a:t>
            </a:r>
            <a:r>
              <a:rPr lang="en-US">
                <a:solidFill>
                  <a:srgbClr val="12191C"/>
                </a:solidFill>
                <a:latin typeface="Consolas" panose="020B0609020204030204" pitchFamily="49" charset="0"/>
              </a:rPr>
              <a:t>(</a:t>
            </a:r>
            <a:r>
              <a:rPr lang="en-US">
                <a:solidFill>
                  <a:srgbClr val="AB9B0D"/>
                </a:solidFill>
                <a:latin typeface="Consolas" panose="020B0609020204030204" pitchFamily="49" charset="0"/>
              </a:rPr>
              <a:t>'</a:t>
            </a:r>
            <a:r>
              <a:rPr lang="en-US">
                <a:solidFill>
                  <a:srgbClr val="6D47B3"/>
                </a:solidFill>
                <a:latin typeface="Consolas" panose="020B0609020204030204" pitchFamily="49" charset="0"/>
              </a:rPr>
              <a:t>c</a:t>
            </a:r>
            <a:r>
              <a:rPr lang="en-US">
                <a:solidFill>
                  <a:srgbClr val="AB9B0D"/>
                </a:solidFill>
                <a:latin typeface="Consolas" panose="020B0609020204030204" pitchFamily="49" charset="0"/>
              </a:rPr>
              <a:t>'</a:t>
            </a:r>
            <a:r>
              <a:rPr lang="en-US">
                <a:solidFill>
                  <a:srgbClr val="F92672"/>
                </a:solidFill>
                <a:latin typeface="Consolas" panose="020B0609020204030204" pitchFamily="49" charset="0"/>
              </a:rPr>
              <a:t> == </a:t>
            </a:r>
            <a:r>
              <a:rPr lang="en-US">
                <a:solidFill>
                  <a:srgbClr val="6D47B3"/>
                </a:solidFill>
                <a:latin typeface="Consolas" panose="020B0609020204030204" pitchFamily="49" charset="0"/>
              </a:rPr>
              <a:t>99</a:t>
            </a:r>
            <a:r>
              <a:rPr lang="en-US">
                <a:solidFill>
                  <a:srgbClr val="12191C"/>
                </a:solidFill>
                <a:latin typeface="Consolas" panose="020B0609020204030204" pitchFamily="49" charset="0"/>
              </a:rPr>
              <a:t>)</a:t>
            </a:r>
            <a:r>
              <a:rPr lang="en-US"/>
              <a:t>...</a:t>
            </a:r>
          </a:p>
          <a:p>
            <a:pPr lvl="1"/>
            <a:r>
              <a:rPr lang="en-US"/>
              <a:t>the numbers are also in order, </a:t>
            </a:r>
            <a:r>
              <a:rPr lang="en-US" i="1"/>
              <a:t>i.e., </a:t>
            </a:r>
            <a:r>
              <a:rPr lang="en-US">
                <a:solidFill>
                  <a:srgbClr val="12191C"/>
                </a:solidFill>
                <a:latin typeface="Consolas" panose="020B0609020204030204" pitchFamily="49" charset="0"/>
              </a:rPr>
              <a:t>(</a:t>
            </a:r>
            <a:r>
              <a:rPr lang="en-US">
                <a:solidFill>
                  <a:srgbClr val="AB9B0D"/>
                </a:solidFill>
                <a:latin typeface="Consolas" panose="020B0609020204030204" pitchFamily="49" charset="0"/>
              </a:rPr>
              <a:t>'</a:t>
            </a:r>
            <a:r>
              <a:rPr lang="en-US">
                <a:solidFill>
                  <a:srgbClr val="6D47B3"/>
                </a:solidFill>
                <a:latin typeface="Consolas" panose="020B0609020204030204" pitchFamily="49" charset="0"/>
              </a:rPr>
              <a:t>0</a:t>
            </a:r>
            <a:r>
              <a:rPr lang="en-US">
                <a:solidFill>
                  <a:srgbClr val="AB9B0D"/>
                </a:solidFill>
                <a:latin typeface="Consolas" panose="020B0609020204030204" pitchFamily="49" charset="0"/>
              </a:rPr>
              <a:t>'</a:t>
            </a:r>
            <a:r>
              <a:rPr lang="en-US">
                <a:solidFill>
                  <a:srgbClr val="F92672"/>
                </a:solidFill>
                <a:latin typeface="Consolas" panose="020B0609020204030204" pitchFamily="49" charset="0"/>
              </a:rPr>
              <a:t> == </a:t>
            </a:r>
            <a:r>
              <a:rPr lang="en-US">
                <a:solidFill>
                  <a:srgbClr val="6D47B3"/>
                </a:solidFill>
                <a:latin typeface="Consolas" panose="020B0609020204030204" pitchFamily="49" charset="0"/>
              </a:rPr>
              <a:t>48</a:t>
            </a:r>
            <a:r>
              <a:rPr lang="en-US">
                <a:solidFill>
                  <a:srgbClr val="12191C"/>
                </a:solidFill>
                <a:latin typeface="Consolas" panose="020B0609020204030204" pitchFamily="49" charset="0"/>
              </a:rPr>
              <a:t>)</a:t>
            </a:r>
            <a:r>
              <a:rPr lang="en-US"/>
              <a:t>, </a:t>
            </a:r>
            <a:r>
              <a:rPr lang="en-US">
                <a:solidFill>
                  <a:srgbClr val="12191C"/>
                </a:solidFill>
                <a:latin typeface="Consolas" panose="020B0609020204030204" pitchFamily="49" charset="0"/>
              </a:rPr>
              <a:t>(</a:t>
            </a:r>
            <a:r>
              <a:rPr lang="en-US">
                <a:solidFill>
                  <a:srgbClr val="AB9B0D"/>
                </a:solidFill>
                <a:latin typeface="Consolas" panose="020B0609020204030204" pitchFamily="49" charset="0"/>
              </a:rPr>
              <a:t>'</a:t>
            </a:r>
            <a:r>
              <a:rPr lang="en-US">
                <a:solidFill>
                  <a:srgbClr val="6D47B3"/>
                </a:solidFill>
                <a:latin typeface="Consolas" panose="020B0609020204030204" pitchFamily="49" charset="0"/>
              </a:rPr>
              <a:t>1</a:t>
            </a:r>
            <a:r>
              <a:rPr lang="en-US">
                <a:solidFill>
                  <a:srgbClr val="AB9B0D"/>
                </a:solidFill>
                <a:latin typeface="Consolas" panose="020B0609020204030204" pitchFamily="49" charset="0"/>
              </a:rPr>
              <a:t>'</a:t>
            </a:r>
            <a:r>
              <a:rPr lang="en-US">
                <a:solidFill>
                  <a:srgbClr val="F92672"/>
                </a:solidFill>
                <a:latin typeface="Consolas" panose="020B0609020204030204" pitchFamily="49" charset="0"/>
              </a:rPr>
              <a:t> == </a:t>
            </a:r>
            <a:r>
              <a:rPr lang="en-US">
                <a:solidFill>
                  <a:srgbClr val="6D47B3"/>
                </a:solidFill>
                <a:latin typeface="Consolas" panose="020B0609020204030204" pitchFamily="49" charset="0"/>
              </a:rPr>
              <a:t>49</a:t>
            </a:r>
            <a:r>
              <a:rPr lang="en-US">
                <a:solidFill>
                  <a:srgbClr val="12191C"/>
                </a:solidFill>
                <a:latin typeface="Consolas" panose="020B0609020204030204" pitchFamily="49" charset="0"/>
              </a:rPr>
              <a:t>)</a:t>
            </a:r>
            <a:r>
              <a:rPr lang="en-US"/>
              <a:t>...</a:t>
            </a:r>
          </a:p>
          <a:p>
            <a:pPr lvl="1"/>
            <a:r>
              <a:rPr lang="en-US"/>
              <a:t>you can do math with </a:t>
            </a:r>
            <a:r>
              <a:rPr lang="en-US" i="1">
                <a:solidFill>
                  <a:srgbClr val="3DAEC5"/>
                </a:solidFill>
                <a:latin typeface="Consolas" panose="020B0609020204030204" pitchFamily="49" charset="0"/>
              </a:rPr>
              <a:t>char</a:t>
            </a:r>
            <a:r>
              <a:rPr lang="en-US"/>
              <a:t>'s, </a:t>
            </a:r>
            <a:r>
              <a:rPr lang="en-US" i="1"/>
              <a:t>e.g.,</a:t>
            </a:r>
            <a:endParaRPr lang="en-US"/>
          </a:p>
          <a:p>
            <a:pPr lvl="2"/>
            <a:r>
              <a:rPr lang="en-US" i="1">
                <a:solidFill>
                  <a:srgbClr val="3DAEC5"/>
                </a:solidFill>
                <a:latin typeface="Consolas" panose="020B0609020204030204" pitchFamily="49" charset="0"/>
              </a:rPr>
              <a:t>char</a:t>
            </a:r>
            <a:r>
              <a:rPr lang="en-US">
                <a:solidFill>
                  <a:srgbClr val="12191C"/>
                </a:solidFill>
                <a:latin typeface="Consolas" panose="020B0609020204030204" pitchFamily="49" charset="0"/>
              </a:rPr>
              <a:t> foo </a:t>
            </a:r>
            <a:r>
              <a:rPr lang="en-US">
                <a:solidFill>
                  <a:srgbClr val="F92672"/>
                </a:solidFill>
                <a:latin typeface="Consolas" panose="020B0609020204030204" pitchFamily="49" charset="0"/>
              </a:rPr>
              <a:t>= </a:t>
            </a:r>
            <a:r>
              <a:rPr lang="en-US">
                <a:solidFill>
                  <a:srgbClr val="AB9B0D"/>
                </a:solidFill>
                <a:latin typeface="Consolas" panose="020B0609020204030204" pitchFamily="49" charset="0"/>
              </a:rPr>
              <a:t>'</a:t>
            </a:r>
            <a:r>
              <a:rPr lang="en-US">
                <a:solidFill>
                  <a:srgbClr val="6D47B3"/>
                </a:solidFill>
                <a:latin typeface="Consolas" panose="020B0609020204030204" pitchFamily="49" charset="0"/>
              </a:rPr>
              <a:t>a</a:t>
            </a:r>
            <a:r>
              <a:rPr lang="en-US">
                <a:solidFill>
                  <a:srgbClr val="AB9B0D"/>
                </a:solidFill>
                <a:latin typeface="Consolas" panose="020B0609020204030204" pitchFamily="49" charset="0"/>
              </a:rPr>
              <a:t>'</a:t>
            </a:r>
            <a:r>
              <a:rPr lang="en-US">
                <a:solidFill>
                  <a:srgbClr val="12191C"/>
                </a:solidFill>
                <a:latin typeface="Consolas" panose="020B0609020204030204" pitchFamily="49" charset="0"/>
              </a:rPr>
              <a:t> </a:t>
            </a:r>
            <a:r>
              <a:rPr lang="en-US">
                <a:solidFill>
                  <a:srgbClr val="F92672"/>
                </a:solidFill>
                <a:latin typeface="Consolas" panose="020B0609020204030204" pitchFamily="49" charset="0"/>
              </a:rPr>
              <a:t>+</a:t>
            </a:r>
            <a:r>
              <a:rPr lang="en-US">
                <a:solidFill>
                  <a:srgbClr val="12191C"/>
                </a:solidFill>
                <a:latin typeface="Consolas" panose="020B0609020204030204" pitchFamily="49" charset="0"/>
              </a:rPr>
              <a:t> </a:t>
            </a:r>
            <a:r>
              <a:rPr lang="en-US">
                <a:solidFill>
                  <a:srgbClr val="6D47B3"/>
                </a:solidFill>
                <a:latin typeface="Consolas" panose="020B0609020204030204" pitchFamily="49" charset="0"/>
              </a:rPr>
              <a:t>2</a:t>
            </a:r>
            <a:r>
              <a:rPr lang="en-US">
                <a:solidFill>
                  <a:srgbClr val="12191C"/>
                </a:solidFill>
                <a:latin typeface="Consolas" panose="020B0609020204030204" pitchFamily="49" charset="0"/>
              </a:rPr>
              <a:t>; </a:t>
            </a:r>
            <a:r>
              <a:rPr lang="en-US">
                <a:solidFill>
                  <a:schemeClr val="bg1"/>
                </a:solidFill>
                <a:highlight>
                  <a:srgbClr val="000000"/>
                </a:highlight>
                <a:latin typeface="Consolas" panose="020B0609020204030204" pitchFamily="49" charset="0"/>
              </a:rPr>
              <a:t>// foo is 'c'</a:t>
            </a:r>
          </a:p>
          <a:p>
            <a:pPr lvl="2"/>
            <a:r>
              <a:rPr lang="en-US" i="1">
                <a:solidFill>
                  <a:srgbClr val="3DAEC5"/>
                </a:solidFill>
                <a:latin typeface="Consolas" panose="020B0609020204030204" pitchFamily="49" charset="0"/>
              </a:rPr>
              <a:t>char</a:t>
            </a:r>
            <a:r>
              <a:rPr lang="en-US">
                <a:solidFill>
                  <a:srgbClr val="12191C"/>
                </a:solidFill>
                <a:latin typeface="Consolas" panose="020B0609020204030204" pitchFamily="49" charset="0"/>
              </a:rPr>
              <a:t> bar </a:t>
            </a:r>
            <a:r>
              <a:rPr lang="en-US">
                <a:solidFill>
                  <a:srgbClr val="F92672"/>
                </a:solidFill>
                <a:latin typeface="Consolas" panose="020B0609020204030204" pitchFamily="49" charset="0"/>
              </a:rPr>
              <a:t>=</a:t>
            </a:r>
            <a:r>
              <a:rPr lang="en-US">
                <a:solidFill>
                  <a:srgbClr val="12191C"/>
                </a:solidFill>
                <a:latin typeface="Consolas" panose="020B0609020204030204" pitchFamily="49" charset="0"/>
              </a:rPr>
              <a:t> </a:t>
            </a:r>
            <a:r>
              <a:rPr lang="en-US">
                <a:solidFill>
                  <a:srgbClr val="AB9B0D"/>
                </a:solidFill>
                <a:latin typeface="Consolas" panose="020B0609020204030204" pitchFamily="49" charset="0"/>
              </a:rPr>
              <a:t>'</a:t>
            </a:r>
            <a:r>
              <a:rPr lang="en-US">
                <a:solidFill>
                  <a:srgbClr val="6D47B3"/>
                </a:solidFill>
                <a:latin typeface="Consolas" panose="020B0609020204030204" pitchFamily="49" charset="0"/>
              </a:rPr>
              <a:t>0</a:t>
            </a:r>
            <a:r>
              <a:rPr lang="en-US">
                <a:solidFill>
                  <a:srgbClr val="AB9B0D"/>
                </a:solidFill>
                <a:latin typeface="Consolas" panose="020B0609020204030204" pitchFamily="49" charset="0"/>
              </a:rPr>
              <a:t>'</a:t>
            </a:r>
            <a:r>
              <a:rPr lang="en-US">
                <a:solidFill>
                  <a:srgbClr val="12191C"/>
                </a:solidFill>
                <a:latin typeface="Consolas" panose="020B0609020204030204" pitchFamily="49" charset="0"/>
              </a:rPr>
              <a:t> </a:t>
            </a:r>
            <a:r>
              <a:rPr lang="en-US">
                <a:solidFill>
                  <a:srgbClr val="F92672"/>
                </a:solidFill>
                <a:latin typeface="Consolas" panose="020B0609020204030204" pitchFamily="49" charset="0"/>
              </a:rPr>
              <a:t>+</a:t>
            </a:r>
            <a:r>
              <a:rPr lang="en-US">
                <a:solidFill>
                  <a:srgbClr val="12191C"/>
                </a:solidFill>
                <a:latin typeface="Consolas" panose="020B0609020204030204" pitchFamily="49" charset="0"/>
              </a:rPr>
              <a:t> </a:t>
            </a:r>
            <a:r>
              <a:rPr lang="en-US">
                <a:solidFill>
                  <a:srgbClr val="6D47B3"/>
                </a:solidFill>
                <a:latin typeface="Consolas" panose="020B0609020204030204" pitchFamily="49" charset="0"/>
              </a:rPr>
              <a:t>7</a:t>
            </a:r>
            <a:r>
              <a:rPr lang="en-US">
                <a:solidFill>
                  <a:srgbClr val="12191C"/>
                </a:solidFill>
                <a:latin typeface="Consolas" panose="020B0609020204030204" pitchFamily="49" charset="0"/>
              </a:rPr>
              <a:t>; </a:t>
            </a:r>
            <a:r>
              <a:rPr lang="en-US">
                <a:solidFill>
                  <a:schemeClr val="bg1"/>
                </a:solidFill>
                <a:highlight>
                  <a:srgbClr val="000000"/>
                </a:highlight>
                <a:latin typeface="Consolas" panose="020B0609020204030204" pitchFamily="49" charset="0"/>
              </a:rPr>
              <a:t>// bar is '7'</a:t>
            </a:r>
          </a:p>
          <a:p>
            <a:pPr lvl="2"/>
            <a:r>
              <a:rPr lang="en-US" i="1">
                <a:solidFill>
                  <a:srgbClr val="3DAEC5"/>
                </a:solidFill>
                <a:latin typeface="Consolas" panose="020B0609020204030204" pitchFamily="49" charset="0"/>
              </a:rPr>
              <a:t>int</a:t>
            </a:r>
            <a:r>
              <a:rPr lang="en-US">
                <a:solidFill>
                  <a:srgbClr val="12191C"/>
                </a:solidFill>
                <a:latin typeface="Consolas" panose="020B0609020204030204" pitchFamily="49" charset="0"/>
              </a:rPr>
              <a:t>  </a:t>
            </a:r>
            <a:r>
              <a:rPr lang="en-US" err="1">
                <a:solidFill>
                  <a:srgbClr val="12191C"/>
                </a:solidFill>
                <a:latin typeface="Consolas" panose="020B0609020204030204" pitchFamily="49" charset="0"/>
              </a:rPr>
              <a:t>baz</a:t>
            </a:r>
            <a:r>
              <a:rPr lang="en-US">
                <a:solidFill>
                  <a:srgbClr val="12191C"/>
                </a:solidFill>
                <a:latin typeface="Consolas" panose="020B0609020204030204" pitchFamily="49" charset="0"/>
              </a:rPr>
              <a:t> </a:t>
            </a:r>
            <a:r>
              <a:rPr lang="en-US">
                <a:solidFill>
                  <a:srgbClr val="F92672"/>
                </a:solidFill>
                <a:latin typeface="Consolas" panose="020B0609020204030204" pitchFamily="49" charset="0"/>
              </a:rPr>
              <a:t>=</a:t>
            </a:r>
            <a:r>
              <a:rPr lang="en-US">
                <a:solidFill>
                  <a:srgbClr val="12191C"/>
                </a:solidFill>
                <a:latin typeface="Consolas" panose="020B0609020204030204" pitchFamily="49" charset="0"/>
              </a:rPr>
              <a:t> </a:t>
            </a:r>
            <a:r>
              <a:rPr lang="en-US">
                <a:solidFill>
                  <a:srgbClr val="AB9B0D"/>
                </a:solidFill>
                <a:latin typeface="Consolas" panose="020B0609020204030204" pitchFamily="49" charset="0"/>
              </a:rPr>
              <a:t>'</a:t>
            </a:r>
            <a:r>
              <a:rPr lang="en-US">
                <a:solidFill>
                  <a:srgbClr val="6D47B3"/>
                </a:solidFill>
                <a:latin typeface="Consolas" panose="020B0609020204030204" pitchFamily="49" charset="0"/>
              </a:rPr>
              <a:t>6</a:t>
            </a:r>
            <a:r>
              <a:rPr lang="en-US">
                <a:solidFill>
                  <a:srgbClr val="AB9B0D"/>
                </a:solidFill>
                <a:latin typeface="Consolas" panose="020B0609020204030204" pitchFamily="49" charset="0"/>
              </a:rPr>
              <a:t>'</a:t>
            </a:r>
            <a:r>
              <a:rPr lang="en-US">
                <a:solidFill>
                  <a:srgbClr val="12191C"/>
                </a:solidFill>
                <a:latin typeface="Consolas" panose="020B0609020204030204" pitchFamily="49" charset="0"/>
              </a:rPr>
              <a:t> </a:t>
            </a:r>
            <a:r>
              <a:rPr lang="en-US">
                <a:solidFill>
                  <a:srgbClr val="F92672"/>
                </a:solidFill>
                <a:latin typeface="Consolas" panose="020B0609020204030204" pitchFamily="49" charset="0"/>
              </a:rPr>
              <a:t>-</a:t>
            </a:r>
            <a:r>
              <a:rPr lang="en-US">
                <a:solidFill>
                  <a:srgbClr val="12191C"/>
                </a:solidFill>
                <a:latin typeface="Consolas" panose="020B0609020204030204" pitchFamily="49" charset="0"/>
              </a:rPr>
              <a:t> </a:t>
            </a:r>
            <a:r>
              <a:rPr lang="en-US">
                <a:solidFill>
                  <a:srgbClr val="AB9B0D"/>
                </a:solidFill>
                <a:latin typeface="Consolas" panose="020B0609020204030204" pitchFamily="49" charset="0"/>
              </a:rPr>
              <a:t>'</a:t>
            </a:r>
            <a:r>
              <a:rPr lang="en-US">
                <a:solidFill>
                  <a:srgbClr val="6D47B3"/>
                </a:solidFill>
                <a:latin typeface="Consolas" panose="020B0609020204030204" pitchFamily="49" charset="0"/>
              </a:rPr>
              <a:t>0</a:t>
            </a:r>
            <a:r>
              <a:rPr lang="en-US">
                <a:solidFill>
                  <a:srgbClr val="AB9B0D"/>
                </a:solidFill>
                <a:latin typeface="Consolas" panose="020B0609020204030204" pitchFamily="49" charset="0"/>
              </a:rPr>
              <a:t>'</a:t>
            </a:r>
            <a:r>
              <a:rPr lang="en-US">
                <a:solidFill>
                  <a:srgbClr val="12191C"/>
                </a:solidFill>
                <a:latin typeface="Consolas" panose="020B0609020204030204" pitchFamily="49" charset="0"/>
              </a:rPr>
              <a:t>; </a:t>
            </a:r>
            <a:r>
              <a:rPr lang="en-US">
                <a:solidFill>
                  <a:schemeClr val="bg1"/>
                </a:solidFill>
                <a:highlight>
                  <a:srgbClr val="000000"/>
                </a:highlight>
                <a:latin typeface="Consolas" panose="020B0609020204030204" pitchFamily="49" charset="0"/>
              </a:rPr>
              <a:t>// </a:t>
            </a:r>
            <a:r>
              <a:rPr lang="en-US" err="1">
                <a:solidFill>
                  <a:schemeClr val="bg1"/>
                </a:solidFill>
                <a:highlight>
                  <a:srgbClr val="000000"/>
                </a:highlight>
                <a:latin typeface="Consolas" panose="020B0609020204030204" pitchFamily="49" charset="0"/>
              </a:rPr>
              <a:t>baz</a:t>
            </a:r>
            <a:r>
              <a:rPr lang="en-US">
                <a:solidFill>
                  <a:schemeClr val="bg1"/>
                </a:solidFill>
                <a:highlight>
                  <a:srgbClr val="000000"/>
                </a:highlight>
                <a:latin typeface="Consolas" panose="020B0609020204030204" pitchFamily="49" charset="0"/>
              </a:rPr>
              <a:t> is 6</a:t>
            </a:r>
          </a:p>
          <a:p>
            <a:pPr lvl="2"/>
            <a:endParaRPr lang="en-US">
              <a:solidFill>
                <a:srgbClr val="12191C"/>
              </a:solidFill>
              <a:latin typeface="Consolas" panose="020B0609020204030204" pitchFamily="49" charset="0"/>
            </a:endParaRPr>
          </a:p>
          <a:p>
            <a:pPr lvl="2"/>
            <a:endParaRPr lang="en-US"/>
          </a:p>
          <a:p>
            <a:pPr marL="0" indent="0">
              <a:buNone/>
            </a:pPr>
            <a:endParaRPr lang="en-US">
              <a:latin typeface="+mj-lt"/>
            </a:endParaRPr>
          </a:p>
        </p:txBody>
      </p:sp>
    </p:spTree>
    <p:extLst>
      <p:ext uri="{BB962C8B-B14F-4D97-AF65-F5344CB8AC3E}">
        <p14:creationId xmlns:p14="http://schemas.microsoft.com/office/powerpoint/2010/main" val="4035303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4F38F-819C-AD52-9DEC-46F2B27BF399}"/>
              </a:ext>
            </a:extLst>
          </p:cNvPr>
          <p:cNvSpPr>
            <a:spLocks noGrp="1"/>
          </p:cNvSpPr>
          <p:nvPr>
            <p:ph type="title"/>
          </p:nvPr>
        </p:nvSpPr>
        <p:spPr/>
        <p:txBody>
          <a:bodyPr/>
          <a:lstStyle/>
          <a:p>
            <a:r>
              <a:rPr lang="en-US"/>
              <a:t>zero</a:t>
            </a:r>
          </a:p>
        </p:txBody>
      </p:sp>
      <p:sp>
        <p:nvSpPr>
          <p:cNvPr id="3" name="Content Placeholder 2">
            <a:extLst>
              <a:ext uri="{FF2B5EF4-FFF2-40B4-BE49-F238E27FC236}">
                <a16:creationId xmlns:a16="http://schemas.microsoft.com/office/drawing/2014/main" id="{835CD8EF-F943-F768-3EC2-F9FC24C03634}"/>
              </a:ext>
            </a:extLst>
          </p:cNvPr>
          <p:cNvSpPr>
            <a:spLocks noGrp="1"/>
          </p:cNvSpPr>
          <p:nvPr>
            <p:ph sz="quarter" idx="10"/>
          </p:nvPr>
        </p:nvSpPr>
        <p:spPr/>
        <p:txBody>
          <a:bodyPr/>
          <a:lstStyle/>
          <a:p>
            <a:r>
              <a:rPr lang="en-US"/>
              <a:t>each primitive data type has its own notion of what it means to "be zero"</a:t>
            </a:r>
          </a:p>
          <a:p>
            <a:pPr lvl="1"/>
            <a:r>
              <a:rPr lang="en-US" sz="1800" i="1">
                <a:solidFill>
                  <a:srgbClr val="3DAEC5"/>
                </a:solidFill>
                <a:effectLst/>
                <a:latin typeface="+mj-lt"/>
              </a:rPr>
              <a:t>int</a:t>
            </a:r>
            <a:r>
              <a:rPr lang="en-US">
                <a:latin typeface="+mj-lt"/>
              </a:rPr>
              <a:t>     zero </a:t>
            </a:r>
            <a:r>
              <a:rPr lang="en-US">
                <a:solidFill>
                  <a:srgbClr val="F92672"/>
                </a:solidFill>
                <a:latin typeface="+mj-lt"/>
              </a:rPr>
              <a:t>=</a:t>
            </a:r>
            <a:r>
              <a:rPr lang="en-US">
                <a:latin typeface="+mj-lt"/>
              </a:rPr>
              <a:t>     </a:t>
            </a:r>
            <a:r>
              <a:rPr lang="en-US">
                <a:solidFill>
                  <a:srgbClr val="592FA4"/>
                </a:solidFill>
                <a:latin typeface="+mj-lt"/>
              </a:rPr>
              <a:t>0</a:t>
            </a:r>
            <a:r>
              <a:rPr lang="en-US">
                <a:latin typeface="+mj-lt"/>
              </a:rPr>
              <a:t>;</a:t>
            </a:r>
          </a:p>
          <a:p>
            <a:pPr lvl="1"/>
            <a:r>
              <a:rPr lang="en-US" sz="1800" i="1">
                <a:solidFill>
                  <a:srgbClr val="3DAEC5"/>
                </a:solidFill>
                <a:effectLst/>
                <a:latin typeface="+mj-lt"/>
              </a:rPr>
              <a:t>double</a:t>
            </a:r>
            <a:r>
              <a:rPr lang="en-US">
                <a:latin typeface="+mj-lt"/>
              </a:rPr>
              <a:t>  zero </a:t>
            </a:r>
            <a:r>
              <a:rPr lang="en-US">
                <a:solidFill>
                  <a:srgbClr val="F92672"/>
                </a:solidFill>
                <a:latin typeface="+mj-lt"/>
              </a:rPr>
              <a:t>=</a:t>
            </a:r>
            <a:r>
              <a:rPr lang="en-US">
                <a:latin typeface="+mj-lt"/>
              </a:rPr>
              <a:t>   </a:t>
            </a:r>
            <a:r>
              <a:rPr lang="en-US">
                <a:solidFill>
                  <a:srgbClr val="592FA4"/>
                </a:solidFill>
                <a:latin typeface="+mj-lt"/>
              </a:rPr>
              <a:t>0.0</a:t>
            </a:r>
            <a:r>
              <a:rPr lang="en-US">
                <a:latin typeface="+mj-lt"/>
              </a:rPr>
              <a:t>;</a:t>
            </a:r>
          </a:p>
          <a:p>
            <a:pPr lvl="1"/>
            <a:r>
              <a:rPr lang="en-US" sz="1800" i="1" err="1">
                <a:solidFill>
                  <a:srgbClr val="3DAEC5"/>
                </a:solidFill>
                <a:effectLst/>
                <a:latin typeface="+mj-lt"/>
              </a:rPr>
              <a:t>boolean</a:t>
            </a:r>
            <a:r>
              <a:rPr lang="en-US">
                <a:latin typeface="+mj-lt"/>
              </a:rPr>
              <a:t> zero </a:t>
            </a:r>
            <a:r>
              <a:rPr lang="en-US">
                <a:solidFill>
                  <a:srgbClr val="F92672"/>
                </a:solidFill>
                <a:latin typeface="+mj-lt"/>
              </a:rPr>
              <a:t>=</a:t>
            </a:r>
            <a:r>
              <a:rPr lang="en-US">
                <a:latin typeface="+mj-lt"/>
              </a:rPr>
              <a:t> </a:t>
            </a:r>
            <a:r>
              <a:rPr lang="en-US">
                <a:solidFill>
                  <a:srgbClr val="592FA4"/>
                </a:solidFill>
                <a:latin typeface="+mj-lt"/>
              </a:rPr>
              <a:t>false</a:t>
            </a:r>
            <a:r>
              <a:rPr lang="en-US">
                <a:latin typeface="+mj-lt"/>
              </a:rPr>
              <a:t>;</a:t>
            </a:r>
          </a:p>
          <a:p>
            <a:pPr lvl="1"/>
            <a:r>
              <a:rPr lang="en-US" i="1">
                <a:solidFill>
                  <a:srgbClr val="3DAEC5"/>
                </a:solidFill>
                <a:effectLst/>
                <a:latin typeface="+mj-lt"/>
              </a:rPr>
              <a:t>char</a:t>
            </a:r>
            <a:r>
              <a:rPr lang="en-US">
                <a:latin typeface="+mj-lt"/>
              </a:rPr>
              <a:t>    zero </a:t>
            </a:r>
            <a:r>
              <a:rPr lang="en-US">
                <a:solidFill>
                  <a:srgbClr val="F92672"/>
                </a:solidFill>
                <a:latin typeface="+mj-lt"/>
              </a:rPr>
              <a:t>=</a:t>
            </a:r>
            <a:r>
              <a:rPr lang="en-US">
                <a:latin typeface="+mj-lt"/>
              </a:rPr>
              <a:t>  </a:t>
            </a:r>
            <a:r>
              <a:rPr lang="en-US">
                <a:solidFill>
                  <a:srgbClr val="AB9B0D"/>
                </a:solidFill>
                <a:effectLst/>
                <a:latin typeface="+mj-lt"/>
              </a:rPr>
              <a:t>'</a:t>
            </a:r>
            <a:r>
              <a:rPr lang="en-US">
                <a:solidFill>
                  <a:srgbClr val="6D47B3"/>
                </a:solidFill>
                <a:effectLst/>
                <a:latin typeface="+mj-lt"/>
              </a:rPr>
              <a:t>\0</a:t>
            </a:r>
            <a:r>
              <a:rPr lang="en-US">
                <a:solidFill>
                  <a:srgbClr val="AB9B0D"/>
                </a:solidFill>
                <a:effectLst/>
                <a:latin typeface="+mj-lt"/>
              </a:rPr>
              <a:t>'</a:t>
            </a:r>
            <a:r>
              <a:rPr lang="en-US">
                <a:effectLst/>
                <a:latin typeface="+mj-lt"/>
              </a:rPr>
              <a:t>;</a:t>
            </a:r>
            <a:r>
              <a:rPr lang="en-US">
                <a:solidFill>
                  <a:srgbClr val="75715E"/>
                </a:solidFill>
                <a:latin typeface="Consolas" panose="020B0609020204030204" pitchFamily="49" charset="0"/>
              </a:rPr>
              <a:t> </a:t>
            </a:r>
            <a:r>
              <a:rPr lang="en-US">
                <a:solidFill>
                  <a:schemeClr val="bg1"/>
                </a:solidFill>
                <a:highlight>
                  <a:srgbClr val="000000"/>
                </a:highlight>
                <a:latin typeface="Consolas" panose="020B0609020204030204" pitchFamily="49" charset="0"/>
              </a:rPr>
              <a:t>// the "null character"</a:t>
            </a:r>
          </a:p>
          <a:p>
            <a:pPr lvl="1"/>
            <a:endParaRPr lang="en-US">
              <a:effectLst/>
              <a:latin typeface="+mj-lt"/>
            </a:endParaRPr>
          </a:p>
          <a:p>
            <a:pPr lvl="1"/>
            <a:endParaRPr lang="en-US">
              <a:solidFill>
                <a:srgbClr val="592FA4"/>
              </a:solidFill>
              <a:latin typeface="+mj-lt"/>
            </a:endParaRPr>
          </a:p>
        </p:txBody>
      </p:sp>
    </p:spTree>
    <p:extLst>
      <p:ext uri="{BB962C8B-B14F-4D97-AF65-F5344CB8AC3E}">
        <p14:creationId xmlns:p14="http://schemas.microsoft.com/office/powerpoint/2010/main" val="1888614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C2660E-1378-A12C-B660-4B97905470FF}"/>
              </a:ext>
            </a:extLst>
          </p:cNvPr>
          <p:cNvSpPr>
            <a:spLocks noGrp="1"/>
          </p:cNvSpPr>
          <p:nvPr>
            <p:ph type="title"/>
          </p:nvPr>
        </p:nvSpPr>
        <p:spPr/>
        <p:txBody>
          <a:bodyPr/>
          <a:lstStyle/>
          <a:p>
            <a:r>
              <a:rPr lang="en-US" sz="8800"/>
              <a:t>Java operators</a:t>
            </a:r>
            <a:br>
              <a:rPr lang="en-US"/>
            </a:br>
            <a:r>
              <a:rPr lang="en-US" sz="2000"/>
              <a:t>(except for bitwise operators, which we'll do later maybe)</a:t>
            </a:r>
            <a:endParaRPr lang="en-US"/>
          </a:p>
        </p:txBody>
      </p:sp>
    </p:spTree>
    <p:extLst>
      <p:ext uri="{BB962C8B-B14F-4D97-AF65-F5344CB8AC3E}">
        <p14:creationId xmlns:p14="http://schemas.microsoft.com/office/powerpoint/2010/main" val="443204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9EDB15-2642-E31A-9354-D4C3A8E7F7E7}"/>
              </a:ext>
            </a:extLst>
          </p:cNvPr>
          <p:cNvSpPr>
            <a:spLocks noGrp="1"/>
          </p:cNvSpPr>
          <p:nvPr>
            <p:ph type="title"/>
          </p:nvPr>
        </p:nvSpPr>
        <p:spPr/>
        <p:txBody>
          <a:bodyPr/>
          <a:lstStyle/>
          <a:p>
            <a:r>
              <a:rPr lang="en-US"/>
              <a:t>assignment operator</a:t>
            </a:r>
          </a:p>
        </p:txBody>
      </p:sp>
    </p:spTree>
    <p:extLst>
      <p:ext uri="{BB962C8B-B14F-4D97-AF65-F5344CB8AC3E}">
        <p14:creationId xmlns:p14="http://schemas.microsoft.com/office/powerpoint/2010/main" val="1807048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D7834-C262-F138-8E49-1DD8E13E9C7F}"/>
              </a:ext>
            </a:extLst>
          </p:cNvPr>
          <p:cNvSpPr>
            <a:spLocks noGrp="1"/>
          </p:cNvSpPr>
          <p:nvPr>
            <p:ph type="title"/>
          </p:nvPr>
        </p:nvSpPr>
        <p:spPr/>
        <p:txBody>
          <a:bodyPr>
            <a:normAutofit/>
          </a:bodyPr>
          <a:lstStyle/>
          <a:p>
            <a:r>
              <a:rPr lang="en-US"/>
              <a:t>assignment operator</a:t>
            </a:r>
            <a:endParaRPr lang="en-US">
              <a:solidFill>
                <a:srgbClr val="F92672"/>
              </a:solidFill>
              <a:latin typeface="+mj-lt"/>
            </a:endParaRPr>
          </a:p>
        </p:txBody>
      </p:sp>
      <p:sp>
        <p:nvSpPr>
          <p:cNvPr id="3" name="Content Placeholder 2">
            <a:extLst>
              <a:ext uri="{FF2B5EF4-FFF2-40B4-BE49-F238E27FC236}">
                <a16:creationId xmlns:a16="http://schemas.microsoft.com/office/drawing/2014/main" id="{412D2E91-E7FE-501E-6EC3-71609E209173}"/>
              </a:ext>
            </a:extLst>
          </p:cNvPr>
          <p:cNvSpPr>
            <a:spLocks noGrp="1"/>
          </p:cNvSpPr>
          <p:nvPr>
            <p:ph sz="quarter" idx="10"/>
          </p:nvPr>
        </p:nvSpPr>
        <p:spPr/>
        <p:txBody>
          <a:bodyPr/>
          <a:lstStyle/>
          <a:p>
            <a:r>
              <a:rPr lang="en-US" b="1">
                <a:solidFill>
                  <a:srgbClr val="F92672"/>
                </a:solidFill>
              </a:rPr>
              <a:t>=</a:t>
            </a:r>
            <a:r>
              <a:rPr lang="en-US"/>
              <a:t> </a:t>
            </a:r>
            <a:r>
              <a:rPr lang="en-US" b="1"/>
              <a:t>assigns</a:t>
            </a:r>
            <a:r>
              <a:rPr lang="en-US"/>
              <a:t> the value on the right-hand side to</a:t>
            </a:r>
            <a:br>
              <a:rPr lang="en-US"/>
            </a:br>
            <a:r>
              <a:rPr lang="en-US"/>
              <a:t>the variable on the left-hand side, </a:t>
            </a:r>
            <a:r>
              <a:rPr lang="en-US" i="1"/>
              <a:t>e.g.,</a:t>
            </a:r>
          </a:p>
          <a:p>
            <a:pPr lvl="1"/>
            <a:r>
              <a:rPr lang="en-US" i="1">
                <a:solidFill>
                  <a:srgbClr val="3DAEC5"/>
                </a:solidFill>
                <a:latin typeface="Consolas" panose="020B0609020204030204" pitchFamily="49" charset="0"/>
              </a:rPr>
              <a:t>int</a:t>
            </a:r>
            <a:r>
              <a:rPr lang="en-US">
                <a:solidFill>
                  <a:srgbClr val="12191C"/>
                </a:solidFill>
                <a:latin typeface="Consolas" panose="020B0609020204030204" pitchFamily="49" charset="0"/>
              </a:rPr>
              <a:t> </a:t>
            </a:r>
            <a:r>
              <a:rPr lang="en-US" err="1">
                <a:solidFill>
                  <a:srgbClr val="12191C"/>
                </a:solidFill>
                <a:latin typeface="Consolas" panose="020B0609020204030204" pitchFamily="49" charset="0"/>
              </a:rPr>
              <a:t>i</a:t>
            </a:r>
            <a:r>
              <a:rPr lang="en-US">
                <a:solidFill>
                  <a:srgbClr val="12191C"/>
                </a:solidFill>
                <a:latin typeface="Consolas" panose="020B0609020204030204" pitchFamily="49" charset="0"/>
              </a:rPr>
              <a:t> </a:t>
            </a:r>
            <a:r>
              <a:rPr lang="en-US">
                <a:solidFill>
                  <a:srgbClr val="F92672"/>
                </a:solidFill>
                <a:latin typeface="Consolas" panose="020B0609020204030204" pitchFamily="49" charset="0"/>
              </a:rPr>
              <a:t>=</a:t>
            </a:r>
            <a:r>
              <a:rPr lang="en-US">
                <a:solidFill>
                  <a:srgbClr val="12191C"/>
                </a:solidFill>
                <a:latin typeface="Consolas" panose="020B0609020204030204" pitchFamily="49" charset="0"/>
              </a:rPr>
              <a:t> </a:t>
            </a:r>
            <a:r>
              <a:rPr lang="en-US">
                <a:solidFill>
                  <a:srgbClr val="6D47B3"/>
                </a:solidFill>
                <a:latin typeface="Consolas" panose="020B0609020204030204" pitchFamily="49" charset="0"/>
              </a:rPr>
              <a:t>0</a:t>
            </a:r>
            <a:r>
              <a:rPr lang="en-US">
                <a:solidFill>
                  <a:srgbClr val="12191C"/>
                </a:solidFill>
                <a:latin typeface="Consolas" panose="020B0609020204030204" pitchFamily="49" charset="0"/>
              </a:rPr>
              <a:t>; </a:t>
            </a:r>
            <a:r>
              <a:rPr lang="en-US">
                <a:solidFill>
                  <a:schemeClr val="bg1"/>
                </a:solidFill>
                <a:highlight>
                  <a:srgbClr val="000000"/>
                </a:highlight>
                <a:latin typeface="Consolas" panose="020B0609020204030204" pitchFamily="49" charset="0"/>
              </a:rPr>
              <a:t>// 0 ("int </a:t>
            </a:r>
            <a:r>
              <a:rPr lang="en-US" err="1">
                <a:solidFill>
                  <a:schemeClr val="bg1"/>
                </a:solidFill>
                <a:highlight>
                  <a:srgbClr val="000000"/>
                </a:highlight>
                <a:latin typeface="Consolas" panose="020B0609020204030204" pitchFamily="49" charset="0"/>
              </a:rPr>
              <a:t>i</a:t>
            </a:r>
            <a:r>
              <a:rPr lang="en-US">
                <a:solidFill>
                  <a:schemeClr val="bg1"/>
                </a:solidFill>
                <a:highlight>
                  <a:srgbClr val="000000"/>
                </a:highlight>
                <a:latin typeface="Consolas" panose="020B0609020204030204" pitchFamily="49" charset="0"/>
              </a:rPr>
              <a:t> now has the value 0")</a:t>
            </a:r>
          </a:p>
          <a:p>
            <a:pPr lvl="1"/>
            <a:r>
              <a:rPr lang="en-US" i="1">
                <a:solidFill>
                  <a:srgbClr val="3DAEC5"/>
                </a:solidFill>
                <a:effectLst/>
                <a:latin typeface="+mj-lt"/>
              </a:rPr>
              <a:t>double</a:t>
            </a:r>
            <a:r>
              <a:rPr lang="en-US">
                <a:latin typeface="+mj-lt"/>
              </a:rPr>
              <a:t> foo </a:t>
            </a:r>
            <a:r>
              <a:rPr lang="en-US">
                <a:solidFill>
                  <a:srgbClr val="F92672"/>
                </a:solidFill>
                <a:effectLst/>
                <a:latin typeface="+mj-lt"/>
              </a:rPr>
              <a:t>=</a:t>
            </a:r>
            <a:r>
              <a:rPr lang="en-US">
                <a:latin typeface="+mj-lt"/>
              </a:rPr>
              <a:t> </a:t>
            </a:r>
            <a:r>
              <a:rPr lang="en-US" err="1">
                <a:solidFill>
                  <a:srgbClr val="3DAEC5"/>
                </a:solidFill>
                <a:effectLst/>
                <a:latin typeface="+mj-lt"/>
              </a:rPr>
              <a:t>coolFunction</a:t>
            </a:r>
            <a:r>
              <a:rPr lang="en-US">
                <a:latin typeface="+mj-lt"/>
              </a:rPr>
              <a:t>();</a:t>
            </a:r>
          </a:p>
          <a:p>
            <a:pPr lvl="1"/>
            <a:endParaRPr lang="en-US" b="1">
              <a:solidFill>
                <a:srgbClr val="F92672"/>
              </a:solidFill>
              <a:latin typeface="+mj-lt"/>
            </a:endParaRPr>
          </a:p>
          <a:p>
            <a:r>
              <a:rPr lang="en-US" sz="1600" b="1">
                <a:solidFill>
                  <a:srgbClr val="F92672"/>
                </a:solidFill>
                <a:latin typeface="+mj-lt"/>
              </a:rPr>
              <a:t>☠</a:t>
            </a:r>
            <a:r>
              <a:rPr lang="en-US" sz="1600" b="1"/>
              <a:t> the assignment operator </a:t>
            </a:r>
            <a:r>
              <a:rPr lang="en-US" sz="1600" b="1" i="1"/>
              <a:t>returns</a:t>
            </a:r>
            <a:r>
              <a:rPr lang="en-US" sz="1600" b="1"/>
              <a:t> the value it assigned</a:t>
            </a:r>
            <a:br>
              <a:rPr lang="en-US" sz="1600" b="1"/>
            </a:br>
            <a:r>
              <a:rPr lang="en-US" sz="1600" b="1"/>
              <a:t>this is usually pretty confusing, </a:t>
            </a:r>
            <a:r>
              <a:rPr lang="en-US" sz="1600" b="1" i="1"/>
              <a:t>e.g.,</a:t>
            </a:r>
          </a:p>
          <a:p>
            <a:pPr lvl="1"/>
            <a:r>
              <a:rPr lang="en-US" sz="1600" i="1">
                <a:solidFill>
                  <a:srgbClr val="3DAEC5"/>
                </a:solidFill>
                <a:latin typeface="Consolas" panose="020B0609020204030204" pitchFamily="49" charset="0"/>
              </a:rPr>
              <a:t>int</a:t>
            </a:r>
            <a:r>
              <a:rPr lang="en-US" sz="1600">
                <a:solidFill>
                  <a:srgbClr val="12191C"/>
                </a:solidFill>
                <a:latin typeface="Consolas" panose="020B0609020204030204" pitchFamily="49" charset="0"/>
              </a:rPr>
              <a:t> </a:t>
            </a:r>
            <a:r>
              <a:rPr lang="en-US" sz="1600" err="1">
                <a:solidFill>
                  <a:srgbClr val="12191C"/>
                </a:solidFill>
                <a:latin typeface="Consolas" panose="020B0609020204030204" pitchFamily="49" charset="0"/>
              </a:rPr>
              <a:t>i</a:t>
            </a:r>
            <a:r>
              <a:rPr lang="en-US" sz="1600">
                <a:solidFill>
                  <a:srgbClr val="12191C"/>
                </a:solidFill>
                <a:latin typeface="Consolas" panose="020B0609020204030204" pitchFamily="49" charset="0"/>
              </a:rPr>
              <a:t> </a:t>
            </a:r>
            <a:r>
              <a:rPr lang="en-US" sz="1600">
                <a:solidFill>
                  <a:srgbClr val="F92672"/>
                </a:solidFill>
                <a:latin typeface="Consolas" panose="020B0609020204030204" pitchFamily="49" charset="0"/>
              </a:rPr>
              <a:t>=</a:t>
            </a:r>
            <a:r>
              <a:rPr lang="en-US" sz="1600">
                <a:solidFill>
                  <a:srgbClr val="12191C"/>
                </a:solidFill>
                <a:latin typeface="Consolas" panose="020B0609020204030204" pitchFamily="49" charset="0"/>
              </a:rPr>
              <a:t> </a:t>
            </a:r>
            <a:r>
              <a:rPr lang="en-US" sz="1600">
                <a:solidFill>
                  <a:srgbClr val="6D47B3"/>
                </a:solidFill>
                <a:latin typeface="Consolas" panose="020B0609020204030204" pitchFamily="49" charset="0"/>
              </a:rPr>
              <a:t>4</a:t>
            </a:r>
            <a:r>
              <a:rPr lang="en-US" sz="1600">
                <a:solidFill>
                  <a:srgbClr val="12191C"/>
                </a:solidFill>
                <a:latin typeface="Consolas" panose="020B0609020204030204" pitchFamily="49" charset="0"/>
              </a:rPr>
              <a:t>;</a:t>
            </a:r>
          </a:p>
          <a:p>
            <a:pPr lvl="1"/>
            <a:r>
              <a:rPr lang="en-US" sz="1800" i="1">
                <a:solidFill>
                  <a:srgbClr val="3DAEC5"/>
                </a:solidFill>
                <a:latin typeface="Consolas" panose="020B0609020204030204" pitchFamily="49" charset="0"/>
              </a:rPr>
              <a:t>int</a:t>
            </a:r>
            <a:r>
              <a:rPr lang="en-US" sz="1800">
                <a:solidFill>
                  <a:srgbClr val="12191C"/>
                </a:solidFill>
                <a:latin typeface="Consolas" panose="020B0609020204030204" pitchFamily="49" charset="0"/>
              </a:rPr>
              <a:t> </a:t>
            </a:r>
            <a:r>
              <a:rPr lang="en-US">
                <a:solidFill>
                  <a:srgbClr val="12191C"/>
                </a:solidFill>
                <a:latin typeface="Consolas" panose="020B0609020204030204" pitchFamily="49" charset="0"/>
              </a:rPr>
              <a:t>j</a:t>
            </a:r>
            <a:r>
              <a:rPr lang="en-US" sz="1800">
                <a:solidFill>
                  <a:srgbClr val="12191C"/>
                </a:solidFill>
                <a:latin typeface="Consolas" panose="020B0609020204030204" pitchFamily="49" charset="0"/>
              </a:rPr>
              <a:t> </a:t>
            </a:r>
            <a:r>
              <a:rPr lang="en-US" sz="1800">
                <a:solidFill>
                  <a:srgbClr val="F92672"/>
                </a:solidFill>
                <a:latin typeface="Consolas" panose="020B0609020204030204" pitchFamily="49" charset="0"/>
              </a:rPr>
              <a:t>=</a:t>
            </a:r>
            <a:r>
              <a:rPr lang="en-US" sz="1800">
                <a:solidFill>
                  <a:srgbClr val="12191C"/>
                </a:solidFill>
                <a:latin typeface="Consolas" panose="020B0609020204030204" pitchFamily="49" charset="0"/>
              </a:rPr>
              <a:t> (</a:t>
            </a:r>
            <a:r>
              <a:rPr lang="en-US" err="1">
                <a:solidFill>
                  <a:srgbClr val="12191C"/>
                </a:solidFill>
                <a:latin typeface="Consolas" panose="020B0609020204030204" pitchFamily="49" charset="0"/>
              </a:rPr>
              <a:t>i</a:t>
            </a:r>
            <a:r>
              <a:rPr lang="en-US">
                <a:solidFill>
                  <a:srgbClr val="12191C"/>
                </a:solidFill>
                <a:latin typeface="Consolas" panose="020B0609020204030204" pitchFamily="49" charset="0"/>
              </a:rPr>
              <a:t> </a:t>
            </a:r>
            <a:r>
              <a:rPr lang="en-US">
                <a:solidFill>
                  <a:srgbClr val="F92672"/>
                </a:solidFill>
                <a:effectLst/>
                <a:latin typeface="+mj-lt"/>
              </a:rPr>
              <a:t>*= </a:t>
            </a:r>
            <a:r>
              <a:rPr lang="en-US">
                <a:solidFill>
                  <a:srgbClr val="6D47B3"/>
                </a:solidFill>
                <a:effectLst/>
                <a:latin typeface="Consolas" panose="020B0609020204030204" pitchFamily="49" charset="0"/>
              </a:rPr>
              <a:t>42</a:t>
            </a:r>
            <a:r>
              <a:rPr lang="en-US">
                <a:solidFill>
                  <a:srgbClr val="12191C"/>
                </a:solidFill>
                <a:latin typeface="Consolas" panose="020B0609020204030204" pitchFamily="49" charset="0"/>
              </a:rPr>
              <a:t>)</a:t>
            </a:r>
            <a:r>
              <a:rPr lang="en-US" sz="1800">
                <a:solidFill>
                  <a:srgbClr val="12191C"/>
                </a:solidFill>
                <a:latin typeface="Consolas" panose="020B0609020204030204" pitchFamily="49" charset="0"/>
              </a:rPr>
              <a:t>;</a:t>
            </a:r>
            <a:endParaRPr lang="en-US"/>
          </a:p>
          <a:p>
            <a:pPr lvl="1"/>
            <a:endParaRPr lang="en-US"/>
          </a:p>
          <a:p>
            <a:endParaRPr lang="en-US"/>
          </a:p>
        </p:txBody>
      </p:sp>
    </p:spTree>
    <p:extLst>
      <p:ext uri="{BB962C8B-B14F-4D97-AF65-F5344CB8AC3E}">
        <p14:creationId xmlns:p14="http://schemas.microsoft.com/office/powerpoint/2010/main" val="2823750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9EDB15-2642-E31A-9354-D4C3A8E7F7E7}"/>
              </a:ext>
            </a:extLst>
          </p:cNvPr>
          <p:cNvSpPr>
            <a:spLocks noGrp="1"/>
          </p:cNvSpPr>
          <p:nvPr>
            <p:ph type="title"/>
          </p:nvPr>
        </p:nvSpPr>
        <p:spPr/>
        <p:txBody>
          <a:bodyPr/>
          <a:lstStyle/>
          <a:p>
            <a:r>
              <a:rPr lang="en-US"/>
              <a:t>arithmetic operators</a:t>
            </a:r>
          </a:p>
        </p:txBody>
      </p:sp>
    </p:spTree>
    <p:extLst>
      <p:ext uri="{BB962C8B-B14F-4D97-AF65-F5344CB8AC3E}">
        <p14:creationId xmlns:p14="http://schemas.microsoft.com/office/powerpoint/2010/main" val="1666607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D7834-C262-F138-8E49-1DD8E13E9C7F}"/>
              </a:ext>
            </a:extLst>
          </p:cNvPr>
          <p:cNvSpPr>
            <a:spLocks noGrp="1"/>
          </p:cNvSpPr>
          <p:nvPr>
            <p:ph type="title"/>
          </p:nvPr>
        </p:nvSpPr>
        <p:spPr/>
        <p:txBody>
          <a:bodyPr>
            <a:normAutofit/>
          </a:bodyPr>
          <a:lstStyle/>
          <a:p>
            <a:r>
              <a:rPr lang="en-US"/>
              <a:t>basic arithmetic (number) operators</a:t>
            </a:r>
            <a:endParaRPr lang="en-US">
              <a:solidFill>
                <a:srgbClr val="F92672"/>
              </a:solidFill>
              <a:latin typeface="+mj-lt"/>
            </a:endParaRPr>
          </a:p>
        </p:txBody>
      </p:sp>
      <p:sp>
        <p:nvSpPr>
          <p:cNvPr id="3" name="Content Placeholder 2">
            <a:extLst>
              <a:ext uri="{FF2B5EF4-FFF2-40B4-BE49-F238E27FC236}">
                <a16:creationId xmlns:a16="http://schemas.microsoft.com/office/drawing/2014/main" id="{412D2E91-E7FE-501E-6EC3-71609E209173}"/>
              </a:ext>
            </a:extLst>
          </p:cNvPr>
          <p:cNvSpPr>
            <a:spLocks noGrp="1"/>
          </p:cNvSpPr>
          <p:nvPr>
            <p:ph sz="quarter" idx="10"/>
          </p:nvPr>
        </p:nvSpPr>
        <p:spPr/>
        <p:txBody>
          <a:bodyPr>
            <a:normAutofit/>
          </a:bodyPr>
          <a:lstStyle/>
          <a:p>
            <a:r>
              <a:rPr lang="en-US" b="1">
                <a:solidFill>
                  <a:srgbClr val="F92672"/>
                </a:solidFill>
                <a:latin typeface="+mj-lt"/>
              </a:rPr>
              <a:t>+</a:t>
            </a:r>
            <a:r>
              <a:rPr lang="en-US"/>
              <a:t> </a:t>
            </a:r>
            <a:r>
              <a:rPr lang="en-US" b="1"/>
              <a:t>adds</a:t>
            </a:r>
            <a:r>
              <a:rPr lang="en-US"/>
              <a:t> two numbers</a:t>
            </a:r>
          </a:p>
          <a:p>
            <a:r>
              <a:rPr lang="en-US" b="1">
                <a:solidFill>
                  <a:srgbClr val="F92672"/>
                </a:solidFill>
                <a:latin typeface="+mj-lt"/>
              </a:rPr>
              <a:t>-</a:t>
            </a:r>
            <a:r>
              <a:rPr lang="en-US"/>
              <a:t> </a:t>
            </a:r>
            <a:r>
              <a:rPr lang="en-US" b="1"/>
              <a:t>subtracts</a:t>
            </a:r>
            <a:r>
              <a:rPr lang="en-US"/>
              <a:t> two numbers</a:t>
            </a:r>
          </a:p>
          <a:p>
            <a:r>
              <a:rPr lang="en-US" b="1">
                <a:solidFill>
                  <a:srgbClr val="F92672"/>
                </a:solidFill>
                <a:latin typeface="+mj-lt"/>
              </a:rPr>
              <a:t>*</a:t>
            </a:r>
            <a:r>
              <a:rPr lang="en-US"/>
              <a:t> </a:t>
            </a:r>
            <a:r>
              <a:rPr lang="en-US" b="1"/>
              <a:t>multiplies</a:t>
            </a:r>
            <a:r>
              <a:rPr lang="en-US"/>
              <a:t> two numbers</a:t>
            </a:r>
          </a:p>
          <a:p>
            <a:r>
              <a:rPr lang="en-US" b="1">
                <a:solidFill>
                  <a:srgbClr val="F92672"/>
                </a:solidFill>
                <a:latin typeface="+mj-lt"/>
              </a:rPr>
              <a:t>/</a:t>
            </a:r>
            <a:r>
              <a:rPr lang="en-US"/>
              <a:t> </a:t>
            </a:r>
            <a:r>
              <a:rPr lang="en-US" b="1"/>
              <a:t>divides</a:t>
            </a:r>
            <a:r>
              <a:rPr lang="en-US"/>
              <a:t> two numbers</a:t>
            </a:r>
          </a:p>
          <a:p>
            <a:pPr lvl="1"/>
            <a:r>
              <a:rPr lang="en-US" b="1"/>
              <a:t>☠ an </a:t>
            </a:r>
            <a:r>
              <a:rPr lang="en-US" b="1" i="1">
                <a:solidFill>
                  <a:srgbClr val="3DAEC5"/>
                </a:solidFill>
                <a:latin typeface="Consolas" panose="020B0609020204030204" pitchFamily="49" charset="0"/>
              </a:rPr>
              <a:t>int</a:t>
            </a:r>
            <a:r>
              <a:rPr lang="en-US" b="1"/>
              <a:t> divided by an </a:t>
            </a:r>
            <a:r>
              <a:rPr lang="en-US" b="1" i="1">
                <a:solidFill>
                  <a:srgbClr val="3DAEC5"/>
                </a:solidFill>
                <a:latin typeface="Consolas" panose="020B0609020204030204" pitchFamily="49" charset="0"/>
              </a:rPr>
              <a:t>int</a:t>
            </a:r>
            <a:r>
              <a:rPr lang="en-US" b="1"/>
              <a:t> is an </a:t>
            </a:r>
            <a:r>
              <a:rPr lang="en-US" b="1" i="1">
                <a:solidFill>
                  <a:srgbClr val="3DAEC5"/>
                </a:solidFill>
                <a:latin typeface="Consolas" panose="020B0609020204030204" pitchFamily="49" charset="0"/>
              </a:rPr>
              <a:t>int</a:t>
            </a:r>
            <a:r>
              <a:rPr lang="en-US"/>
              <a:t>, </a:t>
            </a:r>
            <a:r>
              <a:rPr lang="en-US" i="1"/>
              <a:t>e.g.,</a:t>
            </a:r>
          </a:p>
          <a:p>
            <a:pPr lvl="2"/>
            <a:r>
              <a:rPr lang="en-US" i="1">
                <a:solidFill>
                  <a:srgbClr val="3DAEC5"/>
                </a:solidFill>
                <a:latin typeface="Consolas" panose="020B0609020204030204" pitchFamily="49" charset="0"/>
              </a:rPr>
              <a:t>int</a:t>
            </a:r>
            <a:r>
              <a:rPr lang="en-US">
                <a:solidFill>
                  <a:srgbClr val="12191C"/>
                </a:solidFill>
                <a:latin typeface="Consolas" panose="020B0609020204030204" pitchFamily="49" charset="0"/>
              </a:rPr>
              <a:t> foo </a:t>
            </a:r>
            <a:r>
              <a:rPr lang="en-US">
                <a:solidFill>
                  <a:srgbClr val="F92672"/>
                </a:solidFill>
                <a:latin typeface="Consolas" panose="020B0609020204030204" pitchFamily="49" charset="0"/>
              </a:rPr>
              <a:t>=</a:t>
            </a:r>
            <a:r>
              <a:rPr lang="en-US">
                <a:solidFill>
                  <a:srgbClr val="12191C"/>
                </a:solidFill>
                <a:latin typeface="Consolas" panose="020B0609020204030204" pitchFamily="49" charset="0"/>
              </a:rPr>
              <a:t> </a:t>
            </a:r>
            <a:r>
              <a:rPr lang="en-US">
                <a:solidFill>
                  <a:srgbClr val="6D47B3"/>
                </a:solidFill>
                <a:latin typeface="Consolas" panose="020B0609020204030204" pitchFamily="49" charset="0"/>
              </a:rPr>
              <a:t>8</a:t>
            </a:r>
            <a:r>
              <a:rPr lang="en-US">
                <a:solidFill>
                  <a:srgbClr val="F92672"/>
                </a:solidFill>
                <a:latin typeface="Consolas" panose="020B0609020204030204" pitchFamily="49" charset="0"/>
              </a:rPr>
              <a:t> / </a:t>
            </a:r>
            <a:r>
              <a:rPr lang="en-US">
                <a:solidFill>
                  <a:srgbClr val="6D47B3"/>
                </a:solidFill>
                <a:latin typeface="Consolas" panose="020B0609020204030204" pitchFamily="49" charset="0"/>
              </a:rPr>
              <a:t>2</a:t>
            </a:r>
            <a:r>
              <a:rPr lang="en-US">
                <a:solidFill>
                  <a:srgbClr val="12191C"/>
                </a:solidFill>
                <a:latin typeface="Consolas" panose="020B0609020204030204" pitchFamily="49" charset="0"/>
              </a:rPr>
              <a:t>;</a:t>
            </a:r>
            <a:r>
              <a:rPr lang="en-US" i="1"/>
              <a:t> </a:t>
            </a:r>
            <a:r>
              <a:rPr lang="en-US">
                <a:solidFill>
                  <a:schemeClr val="bg1"/>
                </a:solidFill>
                <a:highlight>
                  <a:srgbClr val="000000"/>
                </a:highlight>
                <a:latin typeface="Consolas" panose="020B0609020204030204" pitchFamily="49" charset="0"/>
              </a:rPr>
              <a:t>// 4</a:t>
            </a:r>
            <a:endParaRPr lang="en-US" i="1">
              <a:solidFill>
                <a:schemeClr val="bg1"/>
              </a:solidFill>
              <a:highlight>
                <a:srgbClr val="000000"/>
              </a:highlight>
              <a:latin typeface="Consolas" panose="020B0609020204030204" pitchFamily="49" charset="0"/>
            </a:endParaRPr>
          </a:p>
          <a:p>
            <a:pPr lvl="2"/>
            <a:r>
              <a:rPr lang="en-US" i="1">
                <a:solidFill>
                  <a:srgbClr val="3DAEC5"/>
                </a:solidFill>
                <a:latin typeface="Consolas" panose="020B0609020204030204" pitchFamily="49" charset="0"/>
              </a:rPr>
              <a:t>int</a:t>
            </a:r>
            <a:r>
              <a:rPr lang="en-US">
                <a:solidFill>
                  <a:srgbClr val="12191C"/>
                </a:solidFill>
                <a:latin typeface="Consolas" panose="020B0609020204030204" pitchFamily="49" charset="0"/>
              </a:rPr>
              <a:t> bar </a:t>
            </a:r>
            <a:r>
              <a:rPr lang="en-US">
                <a:solidFill>
                  <a:srgbClr val="F92672"/>
                </a:solidFill>
                <a:latin typeface="Consolas" panose="020B0609020204030204" pitchFamily="49" charset="0"/>
              </a:rPr>
              <a:t>=</a:t>
            </a:r>
            <a:r>
              <a:rPr lang="en-US">
                <a:solidFill>
                  <a:srgbClr val="12191C"/>
                </a:solidFill>
                <a:latin typeface="Consolas" panose="020B0609020204030204" pitchFamily="49" charset="0"/>
              </a:rPr>
              <a:t> </a:t>
            </a:r>
            <a:r>
              <a:rPr lang="en-US">
                <a:solidFill>
                  <a:srgbClr val="6D47B3"/>
                </a:solidFill>
                <a:latin typeface="Consolas" panose="020B0609020204030204" pitchFamily="49" charset="0"/>
              </a:rPr>
              <a:t>2</a:t>
            </a:r>
            <a:r>
              <a:rPr lang="en-US">
                <a:solidFill>
                  <a:srgbClr val="F92672"/>
                </a:solidFill>
                <a:latin typeface="Consolas" panose="020B0609020204030204" pitchFamily="49" charset="0"/>
              </a:rPr>
              <a:t> / </a:t>
            </a:r>
            <a:r>
              <a:rPr lang="en-US">
                <a:solidFill>
                  <a:srgbClr val="6D47B3"/>
                </a:solidFill>
                <a:latin typeface="Consolas" panose="020B0609020204030204" pitchFamily="49" charset="0"/>
              </a:rPr>
              <a:t>7</a:t>
            </a:r>
            <a:r>
              <a:rPr lang="en-US">
                <a:solidFill>
                  <a:srgbClr val="12191C"/>
                </a:solidFill>
                <a:latin typeface="Consolas" panose="020B0609020204030204" pitchFamily="49" charset="0"/>
              </a:rPr>
              <a:t>;</a:t>
            </a:r>
            <a:r>
              <a:rPr lang="en-US" i="1"/>
              <a:t> </a:t>
            </a:r>
            <a:r>
              <a:rPr lang="en-US">
                <a:solidFill>
                  <a:schemeClr val="bg1"/>
                </a:solidFill>
                <a:highlight>
                  <a:srgbClr val="000000"/>
                </a:highlight>
                <a:latin typeface="Consolas" panose="020B0609020204030204" pitchFamily="49" charset="0"/>
              </a:rPr>
              <a:t>// 0</a:t>
            </a:r>
          </a:p>
          <a:p>
            <a:pPr lvl="3"/>
            <a:r>
              <a:rPr lang="en-US"/>
              <a:t>Java "throws away the remainder"</a:t>
            </a:r>
          </a:p>
          <a:p>
            <a:pPr lvl="3"/>
            <a:endParaRPr lang="en-US"/>
          </a:p>
          <a:p>
            <a:r>
              <a:rPr lang="en-US" b="1">
                <a:solidFill>
                  <a:srgbClr val="F92672"/>
                </a:solidFill>
              </a:rPr>
              <a:t>-</a:t>
            </a:r>
            <a:r>
              <a:rPr lang="en-US"/>
              <a:t> returns the </a:t>
            </a:r>
            <a:r>
              <a:rPr lang="en-US" b="1"/>
              <a:t>negative</a:t>
            </a:r>
            <a:r>
              <a:rPr lang="en-US"/>
              <a:t> of a number, </a:t>
            </a:r>
            <a:r>
              <a:rPr lang="en-US" i="1"/>
              <a:t>e.g.,</a:t>
            </a:r>
          </a:p>
          <a:p>
            <a:pPr lvl="1"/>
            <a:r>
              <a:rPr lang="en-US" i="1">
                <a:solidFill>
                  <a:srgbClr val="3DAEC5"/>
                </a:solidFill>
                <a:latin typeface="Consolas" panose="020B0609020204030204" pitchFamily="49" charset="0"/>
              </a:rPr>
              <a:t>int</a:t>
            </a:r>
            <a:r>
              <a:rPr lang="en-US">
                <a:solidFill>
                  <a:srgbClr val="12191C"/>
                </a:solidFill>
                <a:latin typeface="Consolas" panose="020B0609020204030204" pitchFamily="49" charset="0"/>
              </a:rPr>
              <a:t> bar </a:t>
            </a:r>
            <a:r>
              <a:rPr lang="en-US">
                <a:solidFill>
                  <a:srgbClr val="F92672"/>
                </a:solidFill>
                <a:latin typeface="Consolas" panose="020B0609020204030204" pitchFamily="49" charset="0"/>
              </a:rPr>
              <a:t>=</a:t>
            </a:r>
            <a:r>
              <a:rPr lang="en-US">
                <a:solidFill>
                  <a:srgbClr val="12191C"/>
                </a:solidFill>
                <a:latin typeface="Consolas" panose="020B0609020204030204" pitchFamily="49" charset="0"/>
              </a:rPr>
              <a:t> </a:t>
            </a:r>
            <a:r>
              <a:rPr lang="en-US">
                <a:solidFill>
                  <a:srgbClr val="F92672"/>
                </a:solidFill>
                <a:latin typeface="Consolas" panose="020B0609020204030204" pitchFamily="49" charset="0"/>
              </a:rPr>
              <a:t>-</a:t>
            </a:r>
            <a:r>
              <a:rPr lang="en-US">
                <a:solidFill>
                  <a:srgbClr val="6D47B3"/>
                </a:solidFill>
                <a:latin typeface="Consolas" panose="020B0609020204030204" pitchFamily="49" charset="0"/>
              </a:rPr>
              <a:t>7</a:t>
            </a:r>
            <a:r>
              <a:rPr lang="en-US">
                <a:solidFill>
                  <a:srgbClr val="12191C"/>
                </a:solidFill>
                <a:latin typeface="Consolas" panose="020B0609020204030204" pitchFamily="49" charset="0"/>
              </a:rPr>
              <a:t>;   </a:t>
            </a:r>
            <a:r>
              <a:rPr lang="en-US">
                <a:solidFill>
                  <a:schemeClr val="bg1"/>
                </a:solidFill>
                <a:highlight>
                  <a:srgbClr val="000000"/>
                </a:highlight>
                <a:latin typeface="Consolas" panose="020B0609020204030204" pitchFamily="49" charset="0"/>
              </a:rPr>
              <a:t>// -7 ("negative 7")</a:t>
            </a:r>
            <a:endParaRPr lang="en-US" i="1">
              <a:solidFill>
                <a:schemeClr val="bg1"/>
              </a:solidFill>
              <a:highlight>
                <a:srgbClr val="000000"/>
              </a:highlight>
              <a:latin typeface="Consolas" panose="020B0609020204030204" pitchFamily="49" charset="0"/>
            </a:endParaRPr>
          </a:p>
          <a:p>
            <a:pPr lvl="1"/>
            <a:r>
              <a:rPr lang="en-US" i="1">
                <a:solidFill>
                  <a:srgbClr val="3DAEC5"/>
                </a:solidFill>
                <a:latin typeface="Consolas" panose="020B0609020204030204" pitchFamily="49" charset="0"/>
              </a:rPr>
              <a:t>int</a:t>
            </a:r>
            <a:r>
              <a:rPr lang="en-US">
                <a:solidFill>
                  <a:srgbClr val="12191C"/>
                </a:solidFill>
                <a:latin typeface="Consolas" panose="020B0609020204030204" pitchFamily="49" charset="0"/>
              </a:rPr>
              <a:t> </a:t>
            </a:r>
            <a:r>
              <a:rPr lang="en-US" err="1">
                <a:solidFill>
                  <a:srgbClr val="12191C"/>
                </a:solidFill>
                <a:latin typeface="Consolas" panose="020B0609020204030204" pitchFamily="49" charset="0"/>
              </a:rPr>
              <a:t>baz</a:t>
            </a:r>
            <a:r>
              <a:rPr lang="en-US">
                <a:solidFill>
                  <a:srgbClr val="12191C"/>
                </a:solidFill>
                <a:latin typeface="Consolas" panose="020B0609020204030204" pitchFamily="49" charset="0"/>
              </a:rPr>
              <a:t> </a:t>
            </a:r>
            <a:r>
              <a:rPr lang="en-US">
                <a:solidFill>
                  <a:srgbClr val="F92672"/>
                </a:solidFill>
                <a:latin typeface="Consolas" panose="020B0609020204030204" pitchFamily="49" charset="0"/>
              </a:rPr>
              <a:t>=</a:t>
            </a:r>
            <a:r>
              <a:rPr lang="en-US">
                <a:solidFill>
                  <a:srgbClr val="12191C"/>
                </a:solidFill>
                <a:latin typeface="Consolas" panose="020B0609020204030204" pitchFamily="49" charset="0"/>
              </a:rPr>
              <a:t> </a:t>
            </a:r>
            <a:r>
              <a:rPr lang="en-US">
                <a:solidFill>
                  <a:srgbClr val="F92672"/>
                </a:solidFill>
                <a:latin typeface="Consolas" panose="020B0609020204030204" pitchFamily="49" charset="0"/>
              </a:rPr>
              <a:t>-</a:t>
            </a:r>
            <a:r>
              <a:rPr lang="en-US">
                <a:solidFill>
                  <a:srgbClr val="12191C"/>
                </a:solidFill>
                <a:latin typeface="Consolas" panose="020B0609020204030204" pitchFamily="49" charset="0"/>
              </a:rPr>
              <a:t>bar;</a:t>
            </a:r>
            <a:r>
              <a:rPr lang="en-US">
                <a:solidFill>
                  <a:srgbClr val="75715E"/>
                </a:solidFill>
                <a:latin typeface="Consolas" panose="020B0609020204030204" pitchFamily="49" charset="0"/>
              </a:rPr>
              <a:t> </a:t>
            </a:r>
            <a:r>
              <a:rPr lang="en-US">
                <a:solidFill>
                  <a:schemeClr val="bg1"/>
                </a:solidFill>
                <a:highlight>
                  <a:srgbClr val="000000"/>
                </a:highlight>
                <a:latin typeface="Consolas" panose="020B0609020204030204" pitchFamily="49" charset="0"/>
              </a:rPr>
              <a:t>// 7</a:t>
            </a:r>
          </a:p>
          <a:p>
            <a:pPr marL="0" indent="0">
              <a:buNone/>
            </a:pPr>
            <a:endParaRPr lang="en-US"/>
          </a:p>
        </p:txBody>
      </p:sp>
    </p:spTree>
    <p:extLst>
      <p:ext uri="{BB962C8B-B14F-4D97-AF65-F5344CB8AC3E}">
        <p14:creationId xmlns:p14="http://schemas.microsoft.com/office/powerpoint/2010/main" val="3756605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D7834-C262-F138-8E49-1DD8E13E9C7F}"/>
              </a:ext>
            </a:extLst>
          </p:cNvPr>
          <p:cNvSpPr>
            <a:spLocks noGrp="1"/>
          </p:cNvSpPr>
          <p:nvPr>
            <p:ph type="title"/>
          </p:nvPr>
        </p:nvSpPr>
        <p:spPr/>
        <p:txBody>
          <a:bodyPr>
            <a:normAutofit/>
          </a:bodyPr>
          <a:lstStyle/>
          <a:p>
            <a:r>
              <a:rPr lang="en-US"/>
              <a:t>modulo</a:t>
            </a:r>
            <a:endParaRPr lang="en-US">
              <a:solidFill>
                <a:srgbClr val="F92672"/>
              </a:solidFill>
              <a:latin typeface="+mj-lt"/>
            </a:endParaRPr>
          </a:p>
        </p:txBody>
      </p:sp>
      <p:sp>
        <p:nvSpPr>
          <p:cNvPr id="3" name="Content Placeholder 2">
            <a:extLst>
              <a:ext uri="{FF2B5EF4-FFF2-40B4-BE49-F238E27FC236}">
                <a16:creationId xmlns:a16="http://schemas.microsoft.com/office/drawing/2014/main" id="{412D2E91-E7FE-501E-6EC3-71609E209173}"/>
              </a:ext>
            </a:extLst>
          </p:cNvPr>
          <p:cNvSpPr>
            <a:spLocks noGrp="1"/>
          </p:cNvSpPr>
          <p:nvPr>
            <p:ph sz="quarter" idx="10"/>
          </p:nvPr>
        </p:nvSpPr>
        <p:spPr/>
        <p:txBody>
          <a:bodyPr>
            <a:normAutofit/>
          </a:bodyPr>
          <a:lstStyle/>
          <a:p>
            <a:r>
              <a:rPr lang="en-US" sz="1800">
                <a:latin typeface="+mj-lt"/>
              </a:rPr>
              <a:t>x </a:t>
            </a:r>
            <a:r>
              <a:rPr lang="en-US" sz="1800">
                <a:solidFill>
                  <a:srgbClr val="F92672"/>
                </a:solidFill>
                <a:latin typeface="+mj-lt"/>
              </a:rPr>
              <a:t>%</a:t>
            </a:r>
            <a:r>
              <a:rPr lang="en-US" sz="1800">
                <a:latin typeface="+mj-lt"/>
              </a:rPr>
              <a:t> N</a:t>
            </a:r>
            <a:r>
              <a:rPr lang="en-US" sz="1800"/>
              <a:t> returns the </a:t>
            </a:r>
            <a:r>
              <a:rPr lang="en-US" sz="1800" b="1"/>
              <a:t>remainder</a:t>
            </a:r>
            <a:r>
              <a:rPr lang="en-US" sz="1800"/>
              <a:t> of </a:t>
            </a:r>
            <a:r>
              <a:rPr lang="en-US" sz="1800">
                <a:latin typeface="+mj-lt"/>
              </a:rPr>
              <a:t>x </a:t>
            </a:r>
            <a:r>
              <a:rPr lang="en-US" sz="1800">
                <a:solidFill>
                  <a:srgbClr val="F92672"/>
                </a:solidFill>
                <a:latin typeface="+mj-lt"/>
              </a:rPr>
              <a:t>/</a:t>
            </a:r>
            <a:r>
              <a:rPr lang="en-US" sz="1800">
                <a:latin typeface="+mj-lt"/>
              </a:rPr>
              <a:t> N</a:t>
            </a:r>
            <a:br>
              <a:rPr lang="en-US" sz="1800">
                <a:latin typeface="+mj-lt"/>
              </a:rPr>
            </a:br>
            <a:r>
              <a:rPr lang="en-US"/>
              <a:t>and is read "x </a:t>
            </a:r>
            <a:r>
              <a:rPr lang="en-US" b="1"/>
              <a:t>modulo</a:t>
            </a:r>
            <a:r>
              <a:rPr lang="en-US"/>
              <a:t> N," </a:t>
            </a:r>
            <a:r>
              <a:rPr lang="en-US" i="1"/>
              <a:t>e.g.,</a:t>
            </a:r>
            <a:endParaRPr lang="en-US" sz="1800"/>
          </a:p>
          <a:p>
            <a:pPr lvl="1"/>
            <a:r>
              <a:rPr lang="en-US" i="1">
                <a:solidFill>
                  <a:srgbClr val="3DAEC5"/>
                </a:solidFill>
                <a:effectLst/>
                <a:latin typeface="+mj-lt"/>
              </a:rPr>
              <a:t>int</a:t>
            </a:r>
            <a:r>
              <a:rPr lang="en-US">
                <a:latin typeface="+mj-lt"/>
              </a:rPr>
              <a:t> foo </a:t>
            </a:r>
            <a:r>
              <a:rPr lang="en-US">
                <a:solidFill>
                  <a:srgbClr val="F92672"/>
                </a:solidFill>
                <a:effectLst/>
                <a:latin typeface="+mj-lt"/>
              </a:rPr>
              <a:t>=</a:t>
            </a:r>
            <a:r>
              <a:rPr lang="en-US">
                <a:latin typeface="+mj-lt"/>
              </a:rPr>
              <a:t> </a:t>
            </a:r>
            <a:r>
              <a:rPr lang="en-US">
                <a:solidFill>
                  <a:srgbClr val="6D47B3"/>
                </a:solidFill>
                <a:effectLst/>
                <a:latin typeface="+mj-lt"/>
              </a:rPr>
              <a:t>17</a:t>
            </a:r>
            <a:r>
              <a:rPr lang="en-US">
                <a:latin typeface="+mj-lt"/>
              </a:rPr>
              <a:t> </a:t>
            </a:r>
            <a:r>
              <a:rPr lang="en-US">
                <a:solidFill>
                  <a:srgbClr val="F92672"/>
                </a:solidFill>
                <a:effectLst/>
                <a:latin typeface="+mj-lt"/>
              </a:rPr>
              <a:t>%</a:t>
            </a:r>
            <a:r>
              <a:rPr lang="en-US">
                <a:latin typeface="+mj-lt"/>
              </a:rPr>
              <a:t> </a:t>
            </a:r>
            <a:r>
              <a:rPr lang="en-US">
                <a:solidFill>
                  <a:srgbClr val="6D47B3"/>
                </a:solidFill>
                <a:effectLst/>
                <a:latin typeface="+mj-lt"/>
              </a:rPr>
              <a:t>5</a:t>
            </a:r>
            <a:r>
              <a:rPr lang="en-US">
                <a:latin typeface="+mj-lt"/>
              </a:rPr>
              <a:t>; </a:t>
            </a:r>
            <a:r>
              <a:rPr lang="en-US">
                <a:solidFill>
                  <a:schemeClr val="bg1"/>
                </a:solidFill>
                <a:effectLst/>
                <a:highlight>
                  <a:srgbClr val="000000"/>
                </a:highlight>
                <a:latin typeface="+mj-lt"/>
              </a:rPr>
              <a:t>// 2 ("17 divided by 5 is 3 remainder 2")</a:t>
            </a:r>
          </a:p>
          <a:p>
            <a:endParaRPr lang="en-US">
              <a:solidFill>
                <a:srgbClr val="75715E"/>
              </a:solidFill>
              <a:latin typeface="+mj-lt"/>
            </a:endParaRPr>
          </a:p>
          <a:p>
            <a:r>
              <a:rPr lang="en-US" b="1">
                <a:effectLst/>
              </a:rPr>
              <a:t>☠ </a:t>
            </a:r>
            <a:r>
              <a:rPr kumimoji="0" lang="en-US" sz="1800" b="1" i="0" u="none" strike="noStrike" kern="1200" cap="none" spc="0" normalizeH="0" baseline="0" noProof="0">
                <a:ln>
                  <a:noFill/>
                </a:ln>
                <a:solidFill>
                  <a:srgbClr val="F92672"/>
                </a:solidFill>
                <a:effectLst/>
                <a:uLnTx/>
                <a:uFillTx/>
                <a:latin typeface="Consolas"/>
                <a:ea typeface="Segoe UI Emoji" panose="020B0502040204020203" pitchFamily="34" charset="0"/>
                <a:cs typeface="+mn-cs"/>
              </a:rPr>
              <a:t>%</a:t>
            </a:r>
            <a:r>
              <a:rPr lang="en-US" b="1">
                <a:effectLst/>
              </a:rPr>
              <a:t> probably doesn't do what you expect for negative numbers</a:t>
            </a:r>
          </a:p>
          <a:p>
            <a:pPr lvl="1"/>
            <a:r>
              <a:rPr lang="en-US" b="1"/>
              <a:t>instead, use </a:t>
            </a:r>
            <a:r>
              <a:rPr lang="en-US">
                <a:latin typeface="+mj-lt"/>
              </a:rPr>
              <a:t>((x </a:t>
            </a:r>
            <a:r>
              <a:rPr lang="en-US">
                <a:solidFill>
                  <a:srgbClr val="F92672"/>
                </a:solidFill>
                <a:effectLst/>
                <a:latin typeface="+mj-lt"/>
              </a:rPr>
              <a:t>%</a:t>
            </a:r>
            <a:r>
              <a:rPr lang="en-US">
                <a:latin typeface="+mj-lt"/>
              </a:rPr>
              <a:t> </a:t>
            </a:r>
            <a:r>
              <a:rPr lang="en-US" i="1">
                <a:solidFill>
                  <a:srgbClr val="3DAEC5"/>
                </a:solidFill>
                <a:effectLst/>
                <a:latin typeface="+mj-lt"/>
              </a:rPr>
              <a:t>N</a:t>
            </a:r>
            <a:r>
              <a:rPr lang="en-US">
                <a:latin typeface="+mj-lt"/>
              </a:rPr>
              <a:t> </a:t>
            </a:r>
            <a:r>
              <a:rPr lang="en-US">
                <a:solidFill>
                  <a:srgbClr val="F92672"/>
                </a:solidFill>
                <a:effectLst/>
                <a:latin typeface="+mj-lt"/>
              </a:rPr>
              <a:t>+</a:t>
            </a:r>
            <a:r>
              <a:rPr lang="en-US">
                <a:latin typeface="+mj-lt"/>
              </a:rPr>
              <a:t> </a:t>
            </a:r>
            <a:r>
              <a:rPr lang="en-US" i="1">
                <a:solidFill>
                  <a:srgbClr val="3DAEC5"/>
                </a:solidFill>
                <a:effectLst/>
                <a:latin typeface="+mj-lt"/>
              </a:rPr>
              <a:t>N</a:t>
            </a:r>
            <a:r>
              <a:rPr lang="en-US">
                <a:latin typeface="+mj-lt"/>
              </a:rPr>
              <a:t>) </a:t>
            </a:r>
            <a:r>
              <a:rPr lang="en-US">
                <a:solidFill>
                  <a:srgbClr val="F92672"/>
                </a:solidFill>
                <a:effectLst/>
                <a:latin typeface="+mj-lt"/>
              </a:rPr>
              <a:t>%</a:t>
            </a:r>
            <a:r>
              <a:rPr lang="en-US">
                <a:latin typeface="+mj-lt"/>
              </a:rPr>
              <a:t> </a:t>
            </a:r>
            <a:r>
              <a:rPr lang="en-US" i="1">
                <a:solidFill>
                  <a:srgbClr val="3DAEC5"/>
                </a:solidFill>
                <a:effectLst/>
                <a:latin typeface="+mj-lt"/>
              </a:rPr>
              <a:t>N</a:t>
            </a:r>
            <a:r>
              <a:rPr lang="en-US">
                <a:latin typeface="+mj-lt"/>
              </a:rPr>
              <a:t>)</a:t>
            </a:r>
            <a:endParaRPr lang="en-US" b="1">
              <a:effectLst/>
              <a:latin typeface="+mj-lt"/>
            </a:endParaRPr>
          </a:p>
        </p:txBody>
      </p:sp>
    </p:spTree>
    <p:extLst>
      <p:ext uri="{BB962C8B-B14F-4D97-AF65-F5344CB8AC3E}">
        <p14:creationId xmlns:p14="http://schemas.microsoft.com/office/powerpoint/2010/main" val="27486311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9EDB15-2642-E31A-9354-D4C3A8E7F7E7}"/>
              </a:ext>
            </a:extLst>
          </p:cNvPr>
          <p:cNvSpPr>
            <a:spLocks noGrp="1"/>
          </p:cNvSpPr>
          <p:nvPr>
            <p:ph type="title"/>
          </p:nvPr>
        </p:nvSpPr>
        <p:spPr/>
        <p:txBody>
          <a:bodyPr/>
          <a:lstStyle/>
          <a:p>
            <a:r>
              <a:rPr lang="en-US"/>
              <a:t>logical operators</a:t>
            </a:r>
          </a:p>
        </p:txBody>
      </p:sp>
    </p:spTree>
    <p:extLst>
      <p:ext uri="{BB962C8B-B14F-4D97-AF65-F5344CB8AC3E}">
        <p14:creationId xmlns:p14="http://schemas.microsoft.com/office/powerpoint/2010/main" val="32856402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C10F-3A5B-F4B8-2E9F-4CDD3D231E75}"/>
              </a:ext>
            </a:extLst>
          </p:cNvPr>
          <p:cNvSpPr>
            <a:spLocks noGrp="1"/>
          </p:cNvSpPr>
          <p:nvPr>
            <p:ph type="title"/>
          </p:nvPr>
        </p:nvSpPr>
        <p:spPr/>
        <p:txBody>
          <a:bodyPr/>
          <a:lstStyle/>
          <a:p>
            <a:r>
              <a:rPr lang="en-US"/>
              <a:t>logical operators</a:t>
            </a:r>
          </a:p>
        </p:txBody>
      </p:sp>
      <p:sp>
        <p:nvSpPr>
          <p:cNvPr id="3" name="Content Placeholder 2">
            <a:extLst>
              <a:ext uri="{FF2B5EF4-FFF2-40B4-BE49-F238E27FC236}">
                <a16:creationId xmlns:a16="http://schemas.microsoft.com/office/drawing/2014/main" id="{8E929434-3E05-98B1-7265-208A9286EF41}"/>
              </a:ext>
            </a:extLst>
          </p:cNvPr>
          <p:cNvSpPr>
            <a:spLocks noGrp="1"/>
          </p:cNvSpPr>
          <p:nvPr>
            <p:ph sz="quarter" idx="10"/>
          </p:nvPr>
        </p:nvSpPr>
        <p:spPr/>
        <p:txBody>
          <a:bodyPr>
            <a:normAutofit fontScale="92500" lnSpcReduction="10000"/>
          </a:bodyPr>
          <a:lstStyle/>
          <a:p>
            <a:r>
              <a:rPr lang="en-US" b="1">
                <a:solidFill>
                  <a:srgbClr val="F92672"/>
                </a:solidFill>
                <a:latin typeface="+mj-lt"/>
              </a:rPr>
              <a:t>||</a:t>
            </a:r>
            <a:r>
              <a:rPr lang="en-US"/>
              <a:t> returns whether the left-hand side </a:t>
            </a:r>
            <a:r>
              <a:rPr lang="en-US" b="1"/>
              <a:t>or</a:t>
            </a:r>
            <a:r>
              <a:rPr lang="en-US"/>
              <a:t> the right-hand side is true</a:t>
            </a:r>
          </a:p>
          <a:p>
            <a:pPr lvl="1"/>
            <a:r>
              <a:rPr lang="en-US">
                <a:solidFill>
                  <a:srgbClr val="12191C"/>
                </a:solidFill>
                <a:effectLst/>
                <a:latin typeface="Consolas" panose="020B0609020204030204" pitchFamily="49" charset="0"/>
              </a:rPr>
              <a:t>(</a:t>
            </a:r>
            <a:r>
              <a:rPr lang="en-US">
                <a:solidFill>
                  <a:srgbClr val="6D47B3"/>
                </a:solidFill>
                <a:effectLst/>
                <a:latin typeface="Consolas" panose="020B0609020204030204" pitchFamily="49" charset="0"/>
              </a:rPr>
              <a:t>true</a:t>
            </a:r>
            <a:r>
              <a:rPr lang="en-US">
                <a:solidFill>
                  <a:srgbClr val="12191C"/>
                </a:solidFill>
                <a:effectLst/>
                <a:latin typeface="Consolas" panose="020B0609020204030204" pitchFamily="49" charset="0"/>
              </a:rPr>
              <a:t>  </a:t>
            </a:r>
            <a:r>
              <a:rPr lang="en-US">
                <a:solidFill>
                  <a:srgbClr val="F92672"/>
                </a:solidFill>
                <a:effectLst/>
                <a:latin typeface="Consolas" panose="020B0609020204030204" pitchFamily="49" charset="0"/>
              </a:rPr>
              <a:t>||</a:t>
            </a:r>
            <a:r>
              <a:rPr lang="en-US">
                <a:solidFill>
                  <a:srgbClr val="12191C"/>
                </a:solidFill>
                <a:effectLst/>
                <a:latin typeface="Consolas" panose="020B0609020204030204" pitchFamily="49" charset="0"/>
              </a:rPr>
              <a:t>  </a:t>
            </a:r>
            <a:r>
              <a:rPr lang="en-US">
                <a:solidFill>
                  <a:srgbClr val="6D47B3"/>
                </a:solidFill>
                <a:effectLst/>
                <a:latin typeface="Consolas" panose="020B0609020204030204" pitchFamily="49" charset="0"/>
              </a:rPr>
              <a:t>true</a:t>
            </a:r>
            <a:r>
              <a:rPr lang="en-US">
                <a:solidFill>
                  <a:srgbClr val="12191C"/>
                </a:solidFill>
                <a:effectLst/>
                <a:latin typeface="Consolas" panose="020B0609020204030204" pitchFamily="49" charset="0"/>
              </a:rPr>
              <a:t>) </a:t>
            </a:r>
            <a:r>
              <a:rPr lang="en-US">
                <a:solidFill>
                  <a:srgbClr val="75715E"/>
                </a:solidFill>
                <a:effectLst/>
                <a:latin typeface="Consolas" panose="020B0609020204030204" pitchFamily="49" charset="0"/>
              </a:rPr>
              <a:t>// true</a:t>
            </a:r>
            <a:endParaRPr lang="en-US">
              <a:solidFill>
                <a:srgbClr val="12191C"/>
              </a:solidFill>
              <a:latin typeface="Consolas" panose="020B0609020204030204" pitchFamily="49" charset="0"/>
            </a:endParaRPr>
          </a:p>
          <a:p>
            <a:pPr lvl="1"/>
            <a:r>
              <a:rPr lang="en-US">
                <a:solidFill>
                  <a:srgbClr val="12191C"/>
                </a:solidFill>
                <a:effectLst/>
                <a:latin typeface="Consolas" panose="020B0609020204030204" pitchFamily="49" charset="0"/>
              </a:rPr>
              <a:t>(</a:t>
            </a:r>
            <a:r>
              <a:rPr lang="en-US">
                <a:solidFill>
                  <a:srgbClr val="6D47B3"/>
                </a:solidFill>
                <a:effectLst/>
                <a:latin typeface="Consolas" panose="020B0609020204030204" pitchFamily="49" charset="0"/>
              </a:rPr>
              <a:t>true</a:t>
            </a:r>
            <a:r>
              <a:rPr lang="en-US">
                <a:solidFill>
                  <a:srgbClr val="12191C"/>
                </a:solidFill>
                <a:effectLst/>
                <a:latin typeface="Consolas" panose="020B0609020204030204" pitchFamily="49" charset="0"/>
              </a:rPr>
              <a:t>  </a:t>
            </a:r>
            <a:r>
              <a:rPr lang="en-US">
                <a:solidFill>
                  <a:srgbClr val="F92672"/>
                </a:solidFill>
                <a:effectLst/>
                <a:latin typeface="Consolas" panose="020B0609020204030204" pitchFamily="49" charset="0"/>
              </a:rPr>
              <a:t>||</a:t>
            </a:r>
            <a:r>
              <a:rPr lang="en-US">
                <a:solidFill>
                  <a:srgbClr val="12191C"/>
                </a:solidFill>
                <a:effectLst/>
                <a:latin typeface="Consolas" panose="020B0609020204030204" pitchFamily="49" charset="0"/>
              </a:rPr>
              <a:t> </a:t>
            </a:r>
            <a:r>
              <a:rPr lang="en-US">
                <a:solidFill>
                  <a:srgbClr val="6D47B3"/>
                </a:solidFill>
                <a:effectLst/>
                <a:latin typeface="Consolas" panose="020B0609020204030204" pitchFamily="49" charset="0"/>
              </a:rPr>
              <a:t>false</a:t>
            </a:r>
            <a:r>
              <a:rPr lang="en-US">
                <a:solidFill>
                  <a:srgbClr val="12191C"/>
                </a:solidFill>
                <a:effectLst/>
                <a:latin typeface="Consolas" panose="020B0609020204030204" pitchFamily="49" charset="0"/>
              </a:rPr>
              <a:t>) </a:t>
            </a:r>
            <a:r>
              <a:rPr lang="en-US">
                <a:solidFill>
                  <a:srgbClr val="75715E"/>
                </a:solidFill>
                <a:effectLst/>
                <a:latin typeface="Consolas" panose="020B0609020204030204" pitchFamily="49" charset="0"/>
              </a:rPr>
              <a:t>// true</a:t>
            </a:r>
            <a:endParaRPr lang="en-US">
              <a:solidFill>
                <a:srgbClr val="12191C"/>
              </a:solidFill>
              <a:latin typeface="Consolas" panose="020B0609020204030204" pitchFamily="49" charset="0"/>
            </a:endParaRPr>
          </a:p>
          <a:p>
            <a:pPr lvl="1"/>
            <a:r>
              <a:rPr lang="en-US">
                <a:solidFill>
                  <a:srgbClr val="12191C"/>
                </a:solidFill>
                <a:effectLst/>
                <a:latin typeface="Consolas" panose="020B0609020204030204" pitchFamily="49" charset="0"/>
              </a:rPr>
              <a:t>(</a:t>
            </a:r>
            <a:r>
              <a:rPr lang="en-US">
                <a:solidFill>
                  <a:srgbClr val="6D47B3"/>
                </a:solidFill>
                <a:effectLst/>
                <a:latin typeface="Consolas" panose="020B0609020204030204" pitchFamily="49" charset="0"/>
              </a:rPr>
              <a:t>false</a:t>
            </a:r>
            <a:r>
              <a:rPr lang="en-US">
                <a:solidFill>
                  <a:srgbClr val="12191C"/>
                </a:solidFill>
                <a:effectLst/>
                <a:latin typeface="Consolas" panose="020B0609020204030204" pitchFamily="49" charset="0"/>
              </a:rPr>
              <a:t> </a:t>
            </a:r>
            <a:r>
              <a:rPr lang="en-US">
                <a:solidFill>
                  <a:srgbClr val="F92672"/>
                </a:solidFill>
                <a:effectLst/>
                <a:latin typeface="Consolas" panose="020B0609020204030204" pitchFamily="49" charset="0"/>
              </a:rPr>
              <a:t>|| </a:t>
            </a:r>
            <a:r>
              <a:rPr lang="en-US">
                <a:solidFill>
                  <a:srgbClr val="12191C"/>
                </a:solidFill>
                <a:effectLst/>
                <a:latin typeface="Consolas" panose="020B0609020204030204" pitchFamily="49" charset="0"/>
              </a:rPr>
              <a:t> </a:t>
            </a:r>
            <a:r>
              <a:rPr lang="en-US">
                <a:solidFill>
                  <a:srgbClr val="6D47B3"/>
                </a:solidFill>
                <a:effectLst/>
                <a:latin typeface="Consolas" panose="020B0609020204030204" pitchFamily="49" charset="0"/>
              </a:rPr>
              <a:t>true</a:t>
            </a:r>
            <a:r>
              <a:rPr lang="en-US">
                <a:solidFill>
                  <a:srgbClr val="12191C"/>
                </a:solidFill>
                <a:effectLst/>
                <a:latin typeface="Consolas" panose="020B0609020204030204" pitchFamily="49" charset="0"/>
              </a:rPr>
              <a:t>) </a:t>
            </a:r>
            <a:r>
              <a:rPr lang="en-US">
                <a:solidFill>
                  <a:srgbClr val="75715E"/>
                </a:solidFill>
                <a:effectLst/>
                <a:latin typeface="Consolas" panose="020B0609020204030204" pitchFamily="49" charset="0"/>
              </a:rPr>
              <a:t>// true</a:t>
            </a:r>
            <a:endParaRPr lang="en-US">
              <a:solidFill>
                <a:srgbClr val="12191C"/>
              </a:solidFill>
              <a:latin typeface="Consolas" panose="020B0609020204030204" pitchFamily="49" charset="0"/>
            </a:endParaRPr>
          </a:p>
          <a:p>
            <a:pPr lvl="1"/>
            <a:r>
              <a:rPr lang="en-US">
                <a:solidFill>
                  <a:srgbClr val="12191C"/>
                </a:solidFill>
                <a:effectLst/>
                <a:latin typeface="Consolas" panose="020B0609020204030204" pitchFamily="49" charset="0"/>
              </a:rPr>
              <a:t>(</a:t>
            </a:r>
            <a:r>
              <a:rPr lang="en-US">
                <a:solidFill>
                  <a:srgbClr val="6D47B3"/>
                </a:solidFill>
                <a:effectLst/>
                <a:latin typeface="Consolas" panose="020B0609020204030204" pitchFamily="49" charset="0"/>
              </a:rPr>
              <a:t>false</a:t>
            </a:r>
            <a:r>
              <a:rPr lang="en-US">
                <a:solidFill>
                  <a:srgbClr val="12191C"/>
                </a:solidFill>
                <a:effectLst/>
                <a:latin typeface="Consolas" panose="020B0609020204030204" pitchFamily="49" charset="0"/>
              </a:rPr>
              <a:t> </a:t>
            </a:r>
            <a:r>
              <a:rPr lang="en-US">
                <a:solidFill>
                  <a:srgbClr val="F92672"/>
                </a:solidFill>
                <a:effectLst/>
                <a:latin typeface="Consolas" panose="020B0609020204030204" pitchFamily="49" charset="0"/>
              </a:rPr>
              <a:t>||</a:t>
            </a:r>
            <a:r>
              <a:rPr lang="en-US">
                <a:solidFill>
                  <a:srgbClr val="12191C"/>
                </a:solidFill>
                <a:effectLst/>
                <a:latin typeface="Consolas" panose="020B0609020204030204" pitchFamily="49" charset="0"/>
              </a:rPr>
              <a:t> </a:t>
            </a:r>
            <a:r>
              <a:rPr lang="en-US">
                <a:solidFill>
                  <a:srgbClr val="6D47B3"/>
                </a:solidFill>
                <a:effectLst/>
                <a:latin typeface="Consolas" panose="020B0609020204030204" pitchFamily="49" charset="0"/>
              </a:rPr>
              <a:t>false</a:t>
            </a:r>
            <a:r>
              <a:rPr lang="en-US">
                <a:solidFill>
                  <a:srgbClr val="12191C"/>
                </a:solidFill>
                <a:effectLst/>
                <a:latin typeface="Consolas" panose="020B0609020204030204" pitchFamily="49" charset="0"/>
              </a:rPr>
              <a:t>) </a:t>
            </a:r>
            <a:r>
              <a:rPr lang="en-US">
                <a:solidFill>
                  <a:srgbClr val="75715E"/>
                </a:solidFill>
                <a:effectLst/>
                <a:latin typeface="Consolas" panose="020B0609020204030204" pitchFamily="49" charset="0"/>
              </a:rPr>
              <a:t>// false</a:t>
            </a:r>
            <a:endParaRPr lang="en-US">
              <a:solidFill>
                <a:srgbClr val="12191C"/>
              </a:solidFill>
              <a:effectLst/>
              <a:latin typeface="Consolas" panose="020B0609020204030204" pitchFamily="49" charset="0"/>
            </a:endParaRPr>
          </a:p>
          <a:p>
            <a:r>
              <a:rPr lang="en-US" b="1">
                <a:solidFill>
                  <a:srgbClr val="F92672"/>
                </a:solidFill>
                <a:latin typeface="+mj-lt"/>
              </a:rPr>
              <a:t>&amp;&amp;</a:t>
            </a:r>
            <a:r>
              <a:rPr lang="en-US"/>
              <a:t> returns whether the left-hand side </a:t>
            </a:r>
            <a:r>
              <a:rPr lang="en-US" b="1"/>
              <a:t>and</a:t>
            </a:r>
            <a:r>
              <a:rPr lang="en-US"/>
              <a:t> the right-hand side are true</a:t>
            </a:r>
          </a:p>
          <a:p>
            <a:pPr lvl="1"/>
            <a:r>
              <a:rPr lang="en-US">
                <a:solidFill>
                  <a:srgbClr val="12191C"/>
                </a:solidFill>
                <a:effectLst/>
                <a:latin typeface="Consolas" panose="020B0609020204030204" pitchFamily="49" charset="0"/>
              </a:rPr>
              <a:t>(</a:t>
            </a:r>
            <a:r>
              <a:rPr lang="en-US">
                <a:solidFill>
                  <a:srgbClr val="6D47B3"/>
                </a:solidFill>
                <a:effectLst/>
                <a:latin typeface="Consolas" panose="020B0609020204030204" pitchFamily="49" charset="0"/>
              </a:rPr>
              <a:t>true</a:t>
            </a:r>
            <a:r>
              <a:rPr lang="en-US">
                <a:solidFill>
                  <a:srgbClr val="12191C"/>
                </a:solidFill>
                <a:effectLst/>
                <a:latin typeface="Consolas" panose="020B0609020204030204" pitchFamily="49" charset="0"/>
              </a:rPr>
              <a:t>  </a:t>
            </a:r>
            <a:r>
              <a:rPr lang="en-US">
                <a:solidFill>
                  <a:srgbClr val="F92672"/>
                </a:solidFill>
                <a:effectLst/>
                <a:latin typeface="Consolas" panose="020B0609020204030204" pitchFamily="49" charset="0"/>
              </a:rPr>
              <a:t>&amp;&amp;</a:t>
            </a:r>
            <a:r>
              <a:rPr lang="en-US">
                <a:solidFill>
                  <a:srgbClr val="12191C"/>
                </a:solidFill>
                <a:effectLst/>
                <a:latin typeface="Consolas" panose="020B0609020204030204" pitchFamily="49" charset="0"/>
              </a:rPr>
              <a:t>  </a:t>
            </a:r>
            <a:r>
              <a:rPr lang="en-US">
                <a:solidFill>
                  <a:srgbClr val="6D47B3"/>
                </a:solidFill>
                <a:effectLst/>
                <a:latin typeface="Consolas" panose="020B0609020204030204" pitchFamily="49" charset="0"/>
              </a:rPr>
              <a:t>true</a:t>
            </a:r>
            <a:r>
              <a:rPr lang="en-US">
                <a:solidFill>
                  <a:srgbClr val="12191C"/>
                </a:solidFill>
                <a:effectLst/>
                <a:latin typeface="Consolas" panose="020B0609020204030204" pitchFamily="49" charset="0"/>
              </a:rPr>
              <a:t>) </a:t>
            </a:r>
            <a:r>
              <a:rPr lang="en-US">
                <a:solidFill>
                  <a:srgbClr val="75715E"/>
                </a:solidFill>
                <a:effectLst/>
                <a:latin typeface="Consolas" panose="020B0609020204030204" pitchFamily="49" charset="0"/>
              </a:rPr>
              <a:t>// true</a:t>
            </a:r>
            <a:endParaRPr lang="en-US">
              <a:solidFill>
                <a:srgbClr val="12191C"/>
              </a:solidFill>
              <a:latin typeface="Consolas" panose="020B0609020204030204" pitchFamily="49" charset="0"/>
            </a:endParaRPr>
          </a:p>
          <a:p>
            <a:pPr lvl="1"/>
            <a:r>
              <a:rPr lang="en-US">
                <a:solidFill>
                  <a:srgbClr val="12191C"/>
                </a:solidFill>
                <a:effectLst/>
                <a:latin typeface="Consolas" panose="020B0609020204030204" pitchFamily="49" charset="0"/>
              </a:rPr>
              <a:t>(</a:t>
            </a:r>
            <a:r>
              <a:rPr lang="en-US">
                <a:solidFill>
                  <a:srgbClr val="6D47B3"/>
                </a:solidFill>
                <a:effectLst/>
                <a:latin typeface="Consolas" panose="020B0609020204030204" pitchFamily="49" charset="0"/>
              </a:rPr>
              <a:t>true</a:t>
            </a:r>
            <a:r>
              <a:rPr lang="en-US">
                <a:solidFill>
                  <a:srgbClr val="12191C"/>
                </a:solidFill>
                <a:effectLst/>
                <a:latin typeface="Consolas" panose="020B0609020204030204" pitchFamily="49" charset="0"/>
              </a:rPr>
              <a:t>  </a:t>
            </a:r>
            <a:r>
              <a:rPr lang="en-US">
                <a:solidFill>
                  <a:srgbClr val="F92672"/>
                </a:solidFill>
                <a:latin typeface="Consolas" panose="020B0609020204030204" pitchFamily="49" charset="0"/>
              </a:rPr>
              <a:t>&amp;&amp;</a:t>
            </a:r>
            <a:r>
              <a:rPr lang="en-US">
                <a:solidFill>
                  <a:srgbClr val="12191C"/>
                </a:solidFill>
                <a:effectLst/>
                <a:latin typeface="Consolas" panose="020B0609020204030204" pitchFamily="49" charset="0"/>
              </a:rPr>
              <a:t> </a:t>
            </a:r>
            <a:r>
              <a:rPr lang="en-US">
                <a:solidFill>
                  <a:srgbClr val="6D47B3"/>
                </a:solidFill>
                <a:effectLst/>
                <a:latin typeface="Consolas" panose="020B0609020204030204" pitchFamily="49" charset="0"/>
              </a:rPr>
              <a:t>false</a:t>
            </a:r>
            <a:r>
              <a:rPr lang="en-US">
                <a:solidFill>
                  <a:srgbClr val="12191C"/>
                </a:solidFill>
                <a:effectLst/>
                <a:latin typeface="Consolas" panose="020B0609020204030204" pitchFamily="49" charset="0"/>
              </a:rPr>
              <a:t>) </a:t>
            </a:r>
            <a:r>
              <a:rPr lang="en-US">
                <a:solidFill>
                  <a:srgbClr val="75715E"/>
                </a:solidFill>
                <a:effectLst/>
                <a:latin typeface="Consolas" panose="020B0609020204030204" pitchFamily="49" charset="0"/>
              </a:rPr>
              <a:t>// false</a:t>
            </a:r>
            <a:endParaRPr lang="en-US">
              <a:solidFill>
                <a:srgbClr val="12191C"/>
              </a:solidFill>
              <a:latin typeface="Consolas" panose="020B0609020204030204" pitchFamily="49" charset="0"/>
            </a:endParaRPr>
          </a:p>
          <a:p>
            <a:pPr lvl="1"/>
            <a:r>
              <a:rPr lang="en-US">
                <a:solidFill>
                  <a:srgbClr val="12191C"/>
                </a:solidFill>
                <a:effectLst/>
                <a:latin typeface="Consolas" panose="020B0609020204030204" pitchFamily="49" charset="0"/>
              </a:rPr>
              <a:t>(</a:t>
            </a:r>
            <a:r>
              <a:rPr lang="en-US">
                <a:solidFill>
                  <a:srgbClr val="6D47B3"/>
                </a:solidFill>
                <a:effectLst/>
                <a:latin typeface="Consolas" panose="020B0609020204030204" pitchFamily="49" charset="0"/>
              </a:rPr>
              <a:t>false</a:t>
            </a:r>
            <a:r>
              <a:rPr lang="en-US">
                <a:solidFill>
                  <a:srgbClr val="12191C"/>
                </a:solidFill>
                <a:effectLst/>
                <a:latin typeface="Consolas" panose="020B0609020204030204" pitchFamily="49" charset="0"/>
              </a:rPr>
              <a:t> </a:t>
            </a:r>
            <a:r>
              <a:rPr lang="en-US">
                <a:solidFill>
                  <a:srgbClr val="F92672"/>
                </a:solidFill>
                <a:latin typeface="Consolas" panose="020B0609020204030204" pitchFamily="49" charset="0"/>
              </a:rPr>
              <a:t>&amp;&amp;</a:t>
            </a:r>
            <a:r>
              <a:rPr lang="en-US">
                <a:solidFill>
                  <a:srgbClr val="F92672"/>
                </a:solidFill>
                <a:effectLst/>
                <a:latin typeface="Consolas" panose="020B0609020204030204" pitchFamily="49" charset="0"/>
              </a:rPr>
              <a:t> </a:t>
            </a:r>
            <a:r>
              <a:rPr lang="en-US">
                <a:solidFill>
                  <a:srgbClr val="12191C"/>
                </a:solidFill>
                <a:effectLst/>
                <a:latin typeface="Consolas" panose="020B0609020204030204" pitchFamily="49" charset="0"/>
              </a:rPr>
              <a:t> </a:t>
            </a:r>
            <a:r>
              <a:rPr lang="en-US">
                <a:solidFill>
                  <a:srgbClr val="6D47B3"/>
                </a:solidFill>
                <a:effectLst/>
                <a:latin typeface="Consolas" panose="020B0609020204030204" pitchFamily="49" charset="0"/>
              </a:rPr>
              <a:t>true</a:t>
            </a:r>
            <a:r>
              <a:rPr lang="en-US">
                <a:solidFill>
                  <a:srgbClr val="12191C"/>
                </a:solidFill>
                <a:effectLst/>
                <a:latin typeface="Consolas" panose="020B0609020204030204" pitchFamily="49" charset="0"/>
              </a:rPr>
              <a:t>) </a:t>
            </a:r>
            <a:r>
              <a:rPr lang="en-US">
                <a:solidFill>
                  <a:srgbClr val="75715E"/>
                </a:solidFill>
                <a:effectLst/>
                <a:latin typeface="Consolas" panose="020B0609020204030204" pitchFamily="49" charset="0"/>
              </a:rPr>
              <a:t>// false</a:t>
            </a:r>
            <a:endParaRPr lang="en-US">
              <a:solidFill>
                <a:srgbClr val="12191C"/>
              </a:solidFill>
              <a:latin typeface="Consolas" panose="020B0609020204030204" pitchFamily="49" charset="0"/>
            </a:endParaRPr>
          </a:p>
          <a:p>
            <a:pPr lvl="1"/>
            <a:r>
              <a:rPr lang="en-US">
                <a:solidFill>
                  <a:srgbClr val="12191C"/>
                </a:solidFill>
                <a:effectLst/>
                <a:latin typeface="Consolas" panose="020B0609020204030204" pitchFamily="49" charset="0"/>
              </a:rPr>
              <a:t>(</a:t>
            </a:r>
            <a:r>
              <a:rPr lang="en-US">
                <a:solidFill>
                  <a:srgbClr val="6D47B3"/>
                </a:solidFill>
                <a:effectLst/>
                <a:latin typeface="Consolas" panose="020B0609020204030204" pitchFamily="49" charset="0"/>
              </a:rPr>
              <a:t>false</a:t>
            </a:r>
            <a:r>
              <a:rPr lang="en-US">
                <a:solidFill>
                  <a:srgbClr val="12191C"/>
                </a:solidFill>
                <a:effectLst/>
                <a:latin typeface="Consolas" panose="020B0609020204030204" pitchFamily="49" charset="0"/>
              </a:rPr>
              <a:t> </a:t>
            </a:r>
            <a:r>
              <a:rPr lang="en-US">
                <a:solidFill>
                  <a:srgbClr val="F92672"/>
                </a:solidFill>
                <a:latin typeface="Consolas" panose="020B0609020204030204" pitchFamily="49" charset="0"/>
              </a:rPr>
              <a:t>&amp;&amp;</a:t>
            </a:r>
            <a:r>
              <a:rPr lang="en-US">
                <a:solidFill>
                  <a:srgbClr val="12191C"/>
                </a:solidFill>
                <a:effectLst/>
                <a:latin typeface="Consolas" panose="020B0609020204030204" pitchFamily="49" charset="0"/>
              </a:rPr>
              <a:t> </a:t>
            </a:r>
            <a:r>
              <a:rPr lang="en-US">
                <a:solidFill>
                  <a:srgbClr val="6D47B3"/>
                </a:solidFill>
                <a:effectLst/>
                <a:latin typeface="Consolas" panose="020B0609020204030204" pitchFamily="49" charset="0"/>
              </a:rPr>
              <a:t>false</a:t>
            </a:r>
            <a:r>
              <a:rPr lang="en-US">
                <a:solidFill>
                  <a:srgbClr val="12191C"/>
                </a:solidFill>
                <a:effectLst/>
                <a:latin typeface="Consolas" panose="020B0609020204030204" pitchFamily="49" charset="0"/>
              </a:rPr>
              <a:t>) </a:t>
            </a:r>
            <a:r>
              <a:rPr lang="en-US">
                <a:solidFill>
                  <a:srgbClr val="75715E"/>
                </a:solidFill>
                <a:effectLst/>
                <a:latin typeface="Consolas" panose="020B0609020204030204" pitchFamily="49" charset="0"/>
              </a:rPr>
              <a:t>// false</a:t>
            </a:r>
          </a:p>
          <a:p>
            <a:pPr lvl="1"/>
            <a:endParaRPr lang="en-US" b="1">
              <a:solidFill>
                <a:srgbClr val="12191C"/>
              </a:solidFill>
              <a:effectLst/>
              <a:latin typeface="Consolas" panose="020B0609020204030204" pitchFamily="49" charset="0"/>
            </a:endParaRPr>
          </a:p>
          <a:p>
            <a:r>
              <a:rPr lang="en-US" b="1">
                <a:solidFill>
                  <a:srgbClr val="F92672"/>
                </a:solidFill>
                <a:latin typeface="+mj-lt"/>
              </a:rPr>
              <a:t>!</a:t>
            </a:r>
            <a:r>
              <a:rPr lang="en-US"/>
              <a:t> returns the opposite of a </a:t>
            </a:r>
            <a:r>
              <a:rPr lang="en-US" sz="1800" i="1" err="1">
                <a:solidFill>
                  <a:srgbClr val="3DAEC5"/>
                </a:solidFill>
                <a:effectLst/>
                <a:latin typeface="Consolas" panose="020B0609020204030204" pitchFamily="49" charset="0"/>
              </a:rPr>
              <a:t>boolean</a:t>
            </a:r>
            <a:r>
              <a:rPr lang="en-US"/>
              <a:t>, and is read as "</a:t>
            </a:r>
            <a:r>
              <a:rPr lang="en-US" b="1"/>
              <a:t>not"</a:t>
            </a:r>
            <a:endParaRPr lang="en-US" sz="1800" b="1" i="1">
              <a:solidFill>
                <a:srgbClr val="3DAEC5"/>
              </a:solidFill>
              <a:effectLst/>
              <a:latin typeface="Consolas" panose="020B0609020204030204" pitchFamily="49" charset="0"/>
            </a:endParaRPr>
          </a:p>
          <a:p>
            <a:pPr lvl="1"/>
            <a:r>
              <a:rPr lang="en-US">
                <a:solidFill>
                  <a:srgbClr val="12191C"/>
                </a:solidFill>
                <a:effectLst/>
                <a:latin typeface="Consolas" panose="020B0609020204030204" pitchFamily="49" charset="0"/>
              </a:rPr>
              <a:t>(</a:t>
            </a:r>
            <a:r>
              <a:rPr lang="en-US">
                <a:solidFill>
                  <a:srgbClr val="F92672"/>
                </a:solidFill>
                <a:latin typeface="Consolas" panose="020B0609020204030204" pitchFamily="49" charset="0"/>
              </a:rPr>
              <a:t>!</a:t>
            </a:r>
            <a:r>
              <a:rPr lang="en-US">
                <a:solidFill>
                  <a:srgbClr val="6D47B3"/>
                </a:solidFill>
                <a:effectLst/>
                <a:latin typeface="Consolas" panose="020B0609020204030204" pitchFamily="49" charset="0"/>
              </a:rPr>
              <a:t>true</a:t>
            </a:r>
            <a:r>
              <a:rPr lang="en-US">
                <a:solidFill>
                  <a:srgbClr val="12191C"/>
                </a:solidFill>
                <a:effectLst/>
                <a:latin typeface="Consolas" panose="020B0609020204030204" pitchFamily="49" charset="0"/>
              </a:rPr>
              <a:t>)  </a:t>
            </a:r>
            <a:r>
              <a:rPr lang="en-US">
                <a:solidFill>
                  <a:srgbClr val="75715E"/>
                </a:solidFill>
                <a:effectLst/>
                <a:latin typeface="Consolas" panose="020B0609020204030204" pitchFamily="49" charset="0"/>
              </a:rPr>
              <a:t>// false ("not true")</a:t>
            </a:r>
            <a:endParaRPr lang="en-US">
              <a:solidFill>
                <a:srgbClr val="12191C"/>
              </a:solidFill>
              <a:latin typeface="Consolas" panose="020B0609020204030204" pitchFamily="49" charset="0"/>
            </a:endParaRPr>
          </a:p>
          <a:p>
            <a:pPr lvl="1"/>
            <a:r>
              <a:rPr lang="en-US">
                <a:solidFill>
                  <a:srgbClr val="12191C"/>
                </a:solidFill>
                <a:effectLst/>
                <a:latin typeface="Consolas" panose="020B0609020204030204" pitchFamily="49" charset="0"/>
              </a:rPr>
              <a:t>(</a:t>
            </a:r>
            <a:r>
              <a:rPr lang="en-US">
                <a:solidFill>
                  <a:srgbClr val="F92672"/>
                </a:solidFill>
                <a:latin typeface="Consolas" panose="020B0609020204030204" pitchFamily="49" charset="0"/>
              </a:rPr>
              <a:t>!</a:t>
            </a:r>
            <a:r>
              <a:rPr lang="en-US">
                <a:solidFill>
                  <a:srgbClr val="6D47B3"/>
                </a:solidFill>
                <a:effectLst/>
                <a:latin typeface="Consolas" panose="020B0609020204030204" pitchFamily="49" charset="0"/>
              </a:rPr>
              <a:t>false</a:t>
            </a:r>
            <a:r>
              <a:rPr lang="en-US">
                <a:solidFill>
                  <a:srgbClr val="12191C"/>
                </a:solidFill>
                <a:effectLst/>
                <a:latin typeface="Consolas" panose="020B0609020204030204" pitchFamily="49" charset="0"/>
              </a:rPr>
              <a:t>) </a:t>
            </a:r>
            <a:r>
              <a:rPr lang="en-US">
                <a:solidFill>
                  <a:srgbClr val="75715E"/>
                </a:solidFill>
                <a:effectLst/>
                <a:latin typeface="Consolas" panose="020B0609020204030204" pitchFamily="49" charset="0"/>
              </a:rPr>
              <a:t>// true</a:t>
            </a:r>
            <a:endParaRPr lang="fr-FR" b="1">
              <a:solidFill>
                <a:srgbClr val="12191C"/>
              </a:solidFill>
              <a:effectLst/>
              <a:latin typeface="Consolas" panose="020B0609020204030204" pitchFamily="49" charset="0"/>
            </a:endParaRPr>
          </a:p>
        </p:txBody>
      </p:sp>
    </p:spTree>
    <p:extLst>
      <p:ext uri="{BB962C8B-B14F-4D97-AF65-F5344CB8AC3E}">
        <p14:creationId xmlns:p14="http://schemas.microsoft.com/office/powerpoint/2010/main" val="1915439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8AD82-C8AF-FD76-8E37-ED1CC06A0622}"/>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5E18B6FE-CBA7-CA3B-60B6-1015ED31C67D}"/>
              </a:ext>
            </a:extLst>
          </p:cNvPr>
          <p:cNvSpPr>
            <a:spLocks noGrp="1"/>
          </p:cNvSpPr>
          <p:nvPr>
            <p:ph sz="quarter" idx="10"/>
          </p:nvPr>
        </p:nvSpPr>
        <p:spPr/>
        <p:txBody>
          <a:bodyPr/>
          <a:lstStyle/>
          <a:p>
            <a:r>
              <a:rPr lang="en-US" dirty="0"/>
              <a:t>help you become the best programmer you can be</a:t>
            </a:r>
          </a:p>
          <a:p>
            <a:pPr lvl="1"/>
            <a:r>
              <a:rPr lang="en-US" dirty="0"/>
              <a:t>CS136 is the foundation for all the programming you will do after!</a:t>
            </a:r>
          </a:p>
          <a:p>
            <a:r>
              <a:rPr lang="en-US" dirty="0"/>
              <a:t>have fun</a:t>
            </a:r>
          </a:p>
          <a:p>
            <a:pPr lvl="1"/>
            <a:r>
              <a:rPr lang="en-US" dirty="0"/>
              <a:t>let’s code up some cool stuff from scratch!</a:t>
            </a:r>
          </a:p>
          <a:p>
            <a:pPr lvl="1"/>
            <a:endParaRPr lang="en-US" dirty="0"/>
          </a:p>
        </p:txBody>
      </p:sp>
    </p:spTree>
    <p:extLst>
      <p:ext uri="{BB962C8B-B14F-4D97-AF65-F5344CB8AC3E}">
        <p14:creationId xmlns:p14="http://schemas.microsoft.com/office/powerpoint/2010/main" val="37654584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C10F-3A5B-F4B8-2E9F-4CDD3D231E75}"/>
              </a:ext>
            </a:extLst>
          </p:cNvPr>
          <p:cNvSpPr>
            <a:spLocks noGrp="1"/>
          </p:cNvSpPr>
          <p:nvPr>
            <p:ph type="title"/>
          </p:nvPr>
        </p:nvSpPr>
        <p:spPr/>
        <p:txBody>
          <a:bodyPr/>
          <a:lstStyle/>
          <a:p>
            <a:r>
              <a:rPr lang="en-US"/>
              <a:t>logical operators</a:t>
            </a:r>
          </a:p>
        </p:txBody>
      </p:sp>
      <p:sp>
        <p:nvSpPr>
          <p:cNvPr id="3" name="Content Placeholder 2">
            <a:extLst>
              <a:ext uri="{FF2B5EF4-FFF2-40B4-BE49-F238E27FC236}">
                <a16:creationId xmlns:a16="http://schemas.microsoft.com/office/drawing/2014/main" id="{8E929434-3E05-98B1-7265-208A9286EF41}"/>
              </a:ext>
            </a:extLst>
          </p:cNvPr>
          <p:cNvSpPr>
            <a:spLocks noGrp="1"/>
          </p:cNvSpPr>
          <p:nvPr>
            <p:ph sz="quarter" idx="10"/>
          </p:nvPr>
        </p:nvSpPr>
        <p:spPr/>
        <p:txBody>
          <a:bodyPr>
            <a:normAutofit/>
          </a:bodyPr>
          <a:lstStyle/>
          <a:p>
            <a:pPr lvl="0">
              <a:buClr>
                <a:srgbClr val="FFFFFF">
                  <a:lumMod val="65000"/>
                </a:srgbClr>
              </a:buClr>
            </a:pPr>
            <a:r>
              <a:rPr lang="en-US">
                <a:solidFill>
                  <a:srgbClr val="75715E"/>
                </a:solidFill>
                <a:latin typeface="Consolas"/>
              </a:rPr>
              <a:t>// example, step by step</a:t>
            </a:r>
            <a:endParaRPr lang="en-US">
              <a:solidFill>
                <a:srgbClr val="000000"/>
              </a:solidFill>
              <a:latin typeface="Consolas"/>
            </a:endParaRPr>
          </a:p>
          <a:p>
            <a:r>
              <a:rPr lang="en-US" i="1" err="1">
                <a:solidFill>
                  <a:srgbClr val="3DAEC5"/>
                </a:solidFill>
                <a:effectLst/>
                <a:latin typeface="+mj-lt"/>
              </a:rPr>
              <a:t>boolean</a:t>
            </a:r>
            <a:r>
              <a:rPr lang="en-US">
                <a:latin typeface="+mj-lt"/>
              </a:rPr>
              <a:t> a </a:t>
            </a:r>
            <a:r>
              <a:rPr lang="en-US">
                <a:solidFill>
                  <a:srgbClr val="F92672"/>
                </a:solidFill>
                <a:effectLst/>
                <a:latin typeface="+mj-lt"/>
              </a:rPr>
              <a:t>=</a:t>
            </a:r>
            <a:r>
              <a:rPr lang="en-US">
                <a:latin typeface="+mj-lt"/>
              </a:rPr>
              <a:t> (</a:t>
            </a:r>
            <a:r>
              <a:rPr lang="en-US">
                <a:solidFill>
                  <a:srgbClr val="6D47B3"/>
                </a:solidFill>
                <a:effectLst/>
                <a:latin typeface="+mj-lt"/>
              </a:rPr>
              <a:t>2</a:t>
            </a:r>
            <a:r>
              <a:rPr lang="en-US">
                <a:latin typeface="+mj-lt"/>
              </a:rPr>
              <a:t> </a:t>
            </a:r>
            <a:r>
              <a:rPr lang="en-US">
                <a:solidFill>
                  <a:srgbClr val="F92672"/>
                </a:solidFill>
                <a:effectLst/>
                <a:latin typeface="+mj-lt"/>
              </a:rPr>
              <a:t>+</a:t>
            </a:r>
            <a:r>
              <a:rPr lang="en-US">
                <a:latin typeface="+mj-lt"/>
              </a:rPr>
              <a:t> </a:t>
            </a:r>
            <a:r>
              <a:rPr lang="en-US">
                <a:solidFill>
                  <a:srgbClr val="6D47B3"/>
                </a:solidFill>
                <a:effectLst/>
                <a:latin typeface="+mj-lt"/>
              </a:rPr>
              <a:t>2</a:t>
            </a:r>
            <a:r>
              <a:rPr lang="en-US">
                <a:latin typeface="+mj-lt"/>
              </a:rPr>
              <a:t> </a:t>
            </a:r>
            <a:r>
              <a:rPr lang="en-US">
                <a:solidFill>
                  <a:srgbClr val="F92672"/>
                </a:solidFill>
                <a:effectLst/>
                <a:latin typeface="+mj-lt"/>
              </a:rPr>
              <a:t>==</a:t>
            </a:r>
            <a:r>
              <a:rPr lang="en-US">
                <a:latin typeface="+mj-lt"/>
              </a:rPr>
              <a:t> </a:t>
            </a:r>
            <a:r>
              <a:rPr lang="en-US">
                <a:solidFill>
                  <a:srgbClr val="6D47B3"/>
                </a:solidFill>
                <a:effectLst/>
                <a:latin typeface="+mj-lt"/>
              </a:rPr>
              <a:t>5</a:t>
            </a:r>
            <a:r>
              <a:rPr lang="en-US">
                <a:latin typeface="+mj-lt"/>
              </a:rPr>
              <a:t>); </a:t>
            </a:r>
            <a:r>
              <a:rPr lang="en-US">
                <a:solidFill>
                  <a:srgbClr val="75715E"/>
                </a:solidFill>
                <a:effectLst/>
                <a:latin typeface="+mj-lt"/>
              </a:rPr>
              <a:t>// false</a:t>
            </a:r>
            <a:endParaRPr lang="en-US">
              <a:latin typeface="+mj-lt"/>
            </a:endParaRPr>
          </a:p>
          <a:p>
            <a:r>
              <a:rPr lang="en-US" i="1" err="1">
                <a:solidFill>
                  <a:srgbClr val="3DAEC5"/>
                </a:solidFill>
                <a:effectLst/>
                <a:latin typeface="+mj-lt"/>
              </a:rPr>
              <a:t>boolean</a:t>
            </a:r>
            <a:r>
              <a:rPr lang="en-US">
                <a:latin typeface="+mj-lt"/>
              </a:rPr>
              <a:t> b </a:t>
            </a:r>
            <a:r>
              <a:rPr lang="en-US">
                <a:solidFill>
                  <a:srgbClr val="F92672"/>
                </a:solidFill>
                <a:effectLst/>
                <a:latin typeface="+mj-lt"/>
              </a:rPr>
              <a:t>=</a:t>
            </a:r>
            <a:r>
              <a:rPr lang="en-US">
                <a:latin typeface="+mj-lt"/>
              </a:rPr>
              <a:t> </a:t>
            </a:r>
            <a:r>
              <a:rPr lang="en-US">
                <a:solidFill>
                  <a:srgbClr val="6D47B3"/>
                </a:solidFill>
                <a:effectLst/>
                <a:latin typeface="+mj-lt"/>
              </a:rPr>
              <a:t>true</a:t>
            </a:r>
            <a:r>
              <a:rPr lang="en-US">
                <a:latin typeface="+mj-lt"/>
              </a:rPr>
              <a:t>;         </a:t>
            </a:r>
            <a:r>
              <a:rPr lang="en-US">
                <a:solidFill>
                  <a:srgbClr val="75715E"/>
                </a:solidFill>
                <a:effectLst/>
                <a:latin typeface="+mj-lt"/>
              </a:rPr>
              <a:t>// true</a:t>
            </a:r>
            <a:endParaRPr lang="en-US">
              <a:latin typeface="+mj-lt"/>
            </a:endParaRPr>
          </a:p>
          <a:p>
            <a:r>
              <a:rPr lang="en-US" i="1" err="1">
                <a:solidFill>
                  <a:srgbClr val="3DAEC5"/>
                </a:solidFill>
                <a:effectLst/>
                <a:latin typeface="+mj-lt"/>
              </a:rPr>
              <a:t>boolean</a:t>
            </a:r>
            <a:r>
              <a:rPr lang="en-US">
                <a:latin typeface="+mj-lt"/>
              </a:rPr>
              <a:t> c </a:t>
            </a:r>
            <a:r>
              <a:rPr lang="en-US">
                <a:solidFill>
                  <a:srgbClr val="F92672"/>
                </a:solidFill>
                <a:effectLst/>
                <a:latin typeface="+mj-lt"/>
              </a:rPr>
              <a:t>=</a:t>
            </a:r>
            <a:r>
              <a:rPr lang="en-US">
                <a:latin typeface="+mj-lt"/>
              </a:rPr>
              <a:t> (a </a:t>
            </a:r>
            <a:r>
              <a:rPr lang="en-US">
                <a:solidFill>
                  <a:srgbClr val="F92672"/>
                </a:solidFill>
                <a:effectLst/>
                <a:latin typeface="+mj-lt"/>
              </a:rPr>
              <a:t>||</a:t>
            </a:r>
            <a:r>
              <a:rPr lang="en-US">
                <a:latin typeface="+mj-lt"/>
              </a:rPr>
              <a:t> b);     </a:t>
            </a:r>
            <a:r>
              <a:rPr lang="en-US">
                <a:solidFill>
                  <a:srgbClr val="75715E"/>
                </a:solidFill>
                <a:effectLst/>
                <a:latin typeface="+mj-lt"/>
              </a:rPr>
              <a:t>// true</a:t>
            </a:r>
            <a:endParaRPr lang="en-US">
              <a:latin typeface="+mj-lt"/>
            </a:endParaRPr>
          </a:p>
          <a:p>
            <a:r>
              <a:rPr lang="en-US" i="1" err="1">
                <a:solidFill>
                  <a:srgbClr val="3DAEC5"/>
                </a:solidFill>
                <a:effectLst/>
                <a:latin typeface="+mj-lt"/>
              </a:rPr>
              <a:t>boolean</a:t>
            </a:r>
            <a:r>
              <a:rPr lang="en-US">
                <a:latin typeface="+mj-lt"/>
              </a:rPr>
              <a:t> d </a:t>
            </a:r>
            <a:r>
              <a:rPr lang="en-US">
                <a:solidFill>
                  <a:srgbClr val="F92672"/>
                </a:solidFill>
                <a:effectLst/>
                <a:latin typeface="+mj-lt"/>
              </a:rPr>
              <a:t>=</a:t>
            </a:r>
            <a:r>
              <a:rPr lang="en-US">
                <a:latin typeface="+mj-lt"/>
              </a:rPr>
              <a:t> </a:t>
            </a:r>
            <a:r>
              <a:rPr lang="en-US">
                <a:solidFill>
                  <a:srgbClr val="F92672"/>
                </a:solidFill>
                <a:effectLst/>
                <a:latin typeface="+mj-lt"/>
              </a:rPr>
              <a:t>!</a:t>
            </a:r>
            <a:r>
              <a:rPr lang="en-US">
                <a:latin typeface="+mj-lt"/>
              </a:rPr>
              <a:t>c;           </a:t>
            </a:r>
            <a:r>
              <a:rPr lang="en-US">
                <a:solidFill>
                  <a:srgbClr val="75715E"/>
                </a:solidFill>
                <a:effectLst/>
                <a:latin typeface="+mj-lt"/>
              </a:rPr>
              <a:t>// false</a:t>
            </a:r>
            <a:br>
              <a:rPr lang="en-US">
                <a:latin typeface="+mj-lt"/>
              </a:rPr>
            </a:br>
            <a:endParaRPr lang="en-US">
              <a:latin typeface="+mj-lt"/>
            </a:endParaRPr>
          </a:p>
          <a:p>
            <a:r>
              <a:rPr lang="en-US">
                <a:solidFill>
                  <a:srgbClr val="75715E"/>
                </a:solidFill>
                <a:latin typeface="+mj-lt"/>
              </a:rPr>
              <a:t>// same thing all on one line</a:t>
            </a:r>
            <a:endParaRPr lang="en-US">
              <a:latin typeface="+mj-lt"/>
            </a:endParaRPr>
          </a:p>
          <a:p>
            <a:r>
              <a:rPr lang="en-US" i="1" err="1">
                <a:solidFill>
                  <a:srgbClr val="3DAEC5"/>
                </a:solidFill>
                <a:latin typeface="+mj-lt"/>
              </a:rPr>
              <a:t>boolean</a:t>
            </a:r>
            <a:r>
              <a:rPr lang="en-US">
                <a:latin typeface="+mj-lt"/>
              </a:rPr>
              <a:t> d </a:t>
            </a:r>
            <a:r>
              <a:rPr lang="en-US">
                <a:solidFill>
                  <a:srgbClr val="F92672"/>
                </a:solidFill>
                <a:latin typeface="+mj-lt"/>
              </a:rPr>
              <a:t>=</a:t>
            </a:r>
            <a:r>
              <a:rPr lang="en-US">
                <a:latin typeface="+mj-lt"/>
              </a:rPr>
              <a:t> </a:t>
            </a:r>
            <a:r>
              <a:rPr lang="en-US">
                <a:solidFill>
                  <a:srgbClr val="F92672"/>
                </a:solidFill>
                <a:latin typeface="+mj-lt"/>
              </a:rPr>
              <a:t>!</a:t>
            </a:r>
            <a:r>
              <a:rPr lang="en-US">
                <a:solidFill>
                  <a:srgbClr val="000000"/>
                </a:solidFill>
                <a:latin typeface="+mj-lt"/>
              </a:rPr>
              <a:t>((</a:t>
            </a:r>
            <a:r>
              <a:rPr lang="en-US">
                <a:solidFill>
                  <a:srgbClr val="6D47B3"/>
                </a:solidFill>
                <a:latin typeface="+mj-lt"/>
              </a:rPr>
              <a:t>2</a:t>
            </a:r>
            <a:r>
              <a:rPr lang="en-US">
                <a:solidFill>
                  <a:srgbClr val="000000"/>
                </a:solidFill>
                <a:latin typeface="+mj-lt"/>
              </a:rPr>
              <a:t> </a:t>
            </a:r>
            <a:r>
              <a:rPr lang="en-US">
                <a:solidFill>
                  <a:srgbClr val="F92672"/>
                </a:solidFill>
                <a:latin typeface="+mj-lt"/>
              </a:rPr>
              <a:t>+</a:t>
            </a:r>
            <a:r>
              <a:rPr lang="en-US">
                <a:solidFill>
                  <a:srgbClr val="000000"/>
                </a:solidFill>
                <a:latin typeface="+mj-lt"/>
              </a:rPr>
              <a:t> </a:t>
            </a:r>
            <a:r>
              <a:rPr lang="en-US">
                <a:solidFill>
                  <a:srgbClr val="6D47B3"/>
                </a:solidFill>
                <a:latin typeface="+mj-lt"/>
              </a:rPr>
              <a:t>2</a:t>
            </a:r>
            <a:r>
              <a:rPr lang="en-US">
                <a:solidFill>
                  <a:srgbClr val="000000"/>
                </a:solidFill>
                <a:latin typeface="+mj-lt"/>
              </a:rPr>
              <a:t> </a:t>
            </a:r>
            <a:r>
              <a:rPr lang="en-US">
                <a:solidFill>
                  <a:srgbClr val="F92672"/>
                </a:solidFill>
                <a:latin typeface="+mj-lt"/>
              </a:rPr>
              <a:t>==</a:t>
            </a:r>
            <a:r>
              <a:rPr lang="en-US">
                <a:solidFill>
                  <a:srgbClr val="000000"/>
                </a:solidFill>
                <a:latin typeface="+mj-lt"/>
              </a:rPr>
              <a:t> </a:t>
            </a:r>
            <a:r>
              <a:rPr lang="en-US">
                <a:solidFill>
                  <a:srgbClr val="6D47B3"/>
                </a:solidFill>
                <a:latin typeface="+mj-lt"/>
              </a:rPr>
              <a:t>5</a:t>
            </a:r>
            <a:r>
              <a:rPr lang="en-US">
                <a:solidFill>
                  <a:srgbClr val="000000"/>
                </a:solidFill>
                <a:latin typeface="+mj-lt"/>
              </a:rPr>
              <a:t>) </a:t>
            </a:r>
            <a:r>
              <a:rPr lang="en-US">
                <a:solidFill>
                  <a:srgbClr val="F92672"/>
                </a:solidFill>
                <a:latin typeface="+mj-lt"/>
              </a:rPr>
              <a:t>||</a:t>
            </a:r>
            <a:r>
              <a:rPr lang="en-US">
                <a:solidFill>
                  <a:srgbClr val="000000"/>
                </a:solidFill>
                <a:latin typeface="+mj-lt"/>
              </a:rPr>
              <a:t> </a:t>
            </a:r>
            <a:r>
              <a:rPr lang="en-US">
                <a:solidFill>
                  <a:srgbClr val="6D47B3"/>
                </a:solidFill>
                <a:latin typeface="+mj-lt"/>
              </a:rPr>
              <a:t>true</a:t>
            </a:r>
            <a:r>
              <a:rPr lang="en-US">
                <a:solidFill>
                  <a:srgbClr val="000000"/>
                </a:solidFill>
                <a:latin typeface="+mj-lt"/>
              </a:rPr>
              <a:t>)</a:t>
            </a:r>
            <a:r>
              <a:rPr lang="en-US">
                <a:latin typeface="+mj-lt"/>
              </a:rPr>
              <a:t>; </a:t>
            </a:r>
            <a:r>
              <a:rPr lang="en-US">
                <a:solidFill>
                  <a:srgbClr val="75715E"/>
                </a:solidFill>
                <a:latin typeface="+mj-lt"/>
              </a:rPr>
              <a:t>// false</a:t>
            </a:r>
          </a:p>
          <a:p>
            <a:endParaRPr lang="en-US">
              <a:solidFill>
                <a:srgbClr val="75715E"/>
              </a:solidFill>
              <a:latin typeface="+mj-lt"/>
            </a:endParaRPr>
          </a:p>
          <a:p>
            <a:r>
              <a:rPr lang="en-US">
                <a:solidFill>
                  <a:srgbClr val="75715E"/>
                </a:solidFill>
                <a:latin typeface="+mj-lt"/>
              </a:rPr>
              <a:t>// equivalent code</a:t>
            </a:r>
            <a:endParaRPr lang="en-US">
              <a:latin typeface="+mj-lt"/>
            </a:endParaRPr>
          </a:p>
          <a:p>
            <a:r>
              <a:rPr lang="en-US" i="1" err="1">
                <a:solidFill>
                  <a:srgbClr val="3DAEC5"/>
                </a:solidFill>
                <a:latin typeface="+mj-lt"/>
              </a:rPr>
              <a:t>boolean</a:t>
            </a:r>
            <a:r>
              <a:rPr lang="en-US">
                <a:latin typeface="+mj-lt"/>
              </a:rPr>
              <a:t> d </a:t>
            </a:r>
            <a:r>
              <a:rPr lang="en-US">
                <a:solidFill>
                  <a:srgbClr val="F92672"/>
                </a:solidFill>
                <a:latin typeface="+mj-lt"/>
              </a:rPr>
              <a:t>=</a:t>
            </a:r>
            <a:r>
              <a:rPr lang="en-US">
                <a:latin typeface="+mj-lt"/>
              </a:rPr>
              <a:t> </a:t>
            </a:r>
            <a:r>
              <a:rPr lang="en-US">
                <a:solidFill>
                  <a:srgbClr val="6D47B3"/>
                </a:solidFill>
                <a:latin typeface="+mj-lt"/>
              </a:rPr>
              <a:t>false</a:t>
            </a:r>
            <a:r>
              <a:rPr lang="en-US">
                <a:latin typeface="+mj-lt"/>
              </a:rPr>
              <a:t>;</a:t>
            </a:r>
          </a:p>
          <a:p>
            <a:endParaRPr lang="en-US">
              <a:latin typeface="+mj-lt"/>
            </a:endParaRPr>
          </a:p>
          <a:p>
            <a:endParaRPr lang="fr-FR" b="1">
              <a:solidFill>
                <a:srgbClr val="12191C"/>
              </a:solidFill>
              <a:effectLst/>
              <a:latin typeface="+mj-lt"/>
            </a:endParaRPr>
          </a:p>
        </p:txBody>
      </p:sp>
    </p:spTree>
    <p:extLst>
      <p:ext uri="{BB962C8B-B14F-4D97-AF65-F5344CB8AC3E}">
        <p14:creationId xmlns:p14="http://schemas.microsoft.com/office/powerpoint/2010/main" val="26284909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C10F-3A5B-F4B8-2E9F-4CDD3D231E75}"/>
              </a:ext>
            </a:extLst>
          </p:cNvPr>
          <p:cNvSpPr>
            <a:spLocks noGrp="1"/>
          </p:cNvSpPr>
          <p:nvPr>
            <p:ph type="title"/>
          </p:nvPr>
        </p:nvSpPr>
        <p:spPr/>
        <p:txBody>
          <a:bodyPr/>
          <a:lstStyle/>
          <a:p>
            <a:r>
              <a:rPr lang="en-US" b="1"/>
              <a:t>☠ logical operator short-circuiting</a:t>
            </a:r>
            <a:endParaRPr lang="en-US"/>
          </a:p>
        </p:txBody>
      </p:sp>
      <p:sp>
        <p:nvSpPr>
          <p:cNvPr id="3" name="Content Placeholder 2">
            <a:extLst>
              <a:ext uri="{FF2B5EF4-FFF2-40B4-BE49-F238E27FC236}">
                <a16:creationId xmlns:a16="http://schemas.microsoft.com/office/drawing/2014/main" id="{8E929434-3E05-98B1-7265-208A9286EF41}"/>
              </a:ext>
            </a:extLst>
          </p:cNvPr>
          <p:cNvSpPr>
            <a:spLocks noGrp="1"/>
          </p:cNvSpPr>
          <p:nvPr>
            <p:ph sz="quarter" idx="10"/>
          </p:nvPr>
        </p:nvSpPr>
        <p:spPr/>
        <p:txBody>
          <a:bodyPr>
            <a:normAutofit/>
          </a:bodyPr>
          <a:lstStyle/>
          <a:p>
            <a:r>
              <a:rPr lang="en-US" b="1">
                <a:latin typeface="+mj-lt"/>
              </a:rPr>
              <a:t>(</a:t>
            </a:r>
            <a:r>
              <a:rPr lang="en-US" b="1">
                <a:solidFill>
                  <a:srgbClr val="6D47B3"/>
                </a:solidFill>
                <a:latin typeface="+mj-lt"/>
              </a:rPr>
              <a:t>false</a:t>
            </a:r>
            <a:r>
              <a:rPr lang="en-US" b="1">
                <a:solidFill>
                  <a:srgbClr val="12191C"/>
                </a:solidFill>
                <a:effectLst/>
                <a:latin typeface="Consolas" panose="020B0609020204030204" pitchFamily="49" charset="0"/>
              </a:rPr>
              <a:t> </a:t>
            </a:r>
            <a:r>
              <a:rPr lang="en-US" b="1">
                <a:solidFill>
                  <a:srgbClr val="F92672"/>
                </a:solidFill>
                <a:effectLst/>
                <a:latin typeface="Consolas" panose="020B0609020204030204" pitchFamily="49" charset="0"/>
              </a:rPr>
              <a:t>||</a:t>
            </a:r>
            <a:r>
              <a:rPr lang="en-US" b="1">
                <a:solidFill>
                  <a:srgbClr val="12191C"/>
                </a:solidFill>
                <a:effectLst/>
                <a:latin typeface="Consolas" panose="020B0609020204030204" pitchFamily="49" charset="0"/>
              </a:rPr>
              <a:t> </a:t>
            </a:r>
            <a:r>
              <a:rPr lang="en-US" b="1">
                <a:solidFill>
                  <a:srgbClr val="3DAEC5"/>
                </a:solidFill>
                <a:latin typeface="+mj-lt"/>
              </a:rPr>
              <a:t>foo</a:t>
            </a:r>
            <a:r>
              <a:rPr lang="en-US" b="1">
                <a:effectLst/>
                <a:latin typeface="Consolas" panose="020B0609020204030204" pitchFamily="49" charset="0"/>
              </a:rPr>
              <a:t>()</a:t>
            </a:r>
            <a:r>
              <a:rPr lang="en-US" b="1">
                <a:latin typeface="+mj-lt"/>
              </a:rPr>
              <a:t>)</a:t>
            </a:r>
            <a:r>
              <a:rPr lang="en-US" b="1"/>
              <a:t> "lazily" evaluates to </a:t>
            </a:r>
            <a:r>
              <a:rPr lang="en-US" b="1">
                <a:solidFill>
                  <a:srgbClr val="6D47B3"/>
                </a:solidFill>
                <a:latin typeface="+mj-lt"/>
              </a:rPr>
              <a:t>false</a:t>
            </a:r>
            <a:r>
              <a:rPr lang="en-US" b="1"/>
              <a:t> without evaluating </a:t>
            </a:r>
            <a:r>
              <a:rPr lang="en-US" b="1">
                <a:solidFill>
                  <a:srgbClr val="3DAEC5"/>
                </a:solidFill>
                <a:latin typeface="+mj-lt"/>
              </a:rPr>
              <a:t>foo</a:t>
            </a:r>
            <a:r>
              <a:rPr lang="en-US" b="1">
                <a:effectLst/>
                <a:latin typeface="Consolas" panose="020B0609020204030204" pitchFamily="49" charset="0"/>
              </a:rPr>
              <a:t>()</a:t>
            </a:r>
          </a:p>
          <a:p>
            <a:r>
              <a:rPr lang="en-US" b="1">
                <a:latin typeface="+mj-lt"/>
              </a:rPr>
              <a:t>(</a:t>
            </a:r>
            <a:r>
              <a:rPr lang="en-US" b="1">
                <a:solidFill>
                  <a:srgbClr val="6D47B3"/>
                </a:solidFill>
                <a:latin typeface="+mj-lt"/>
              </a:rPr>
              <a:t>true</a:t>
            </a:r>
            <a:r>
              <a:rPr lang="en-US" b="1">
                <a:solidFill>
                  <a:srgbClr val="12191C"/>
                </a:solidFill>
                <a:effectLst/>
                <a:latin typeface="Consolas" panose="020B0609020204030204" pitchFamily="49" charset="0"/>
              </a:rPr>
              <a:t> </a:t>
            </a:r>
            <a:r>
              <a:rPr lang="en-US" b="1">
                <a:solidFill>
                  <a:srgbClr val="F92672"/>
                </a:solidFill>
                <a:effectLst/>
                <a:latin typeface="Consolas" panose="020B0609020204030204" pitchFamily="49" charset="0"/>
              </a:rPr>
              <a:t>&amp;&amp;</a:t>
            </a:r>
            <a:r>
              <a:rPr lang="en-US" b="1">
                <a:solidFill>
                  <a:srgbClr val="12191C"/>
                </a:solidFill>
                <a:effectLst/>
                <a:latin typeface="Consolas" panose="020B0609020204030204" pitchFamily="49" charset="0"/>
              </a:rPr>
              <a:t> </a:t>
            </a:r>
            <a:r>
              <a:rPr lang="en-US" b="1">
                <a:solidFill>
                  <a:srgbClr val="3DAEC5"/>
                </a:solidFill>
                <a:latin typeface="+mj-lt"/>
              </a:rPr>
              <a:t>foo</a:t>
            </a:r>
            <a:r>
              <a:rPr lang="en-US" b="1">
                <a:effectLst/>
                <a:latin typeface="Consolas" panose="020B0609020204030204" pitchFamily="49" charset="0"/>
              </a:rPr>
              <a:t>()</a:t>
            </a:r>
            <a:r>
              <a:rPr lang="en-US" b="1">
                <a:latin typeface="+mj-lt"/>
              </a:rPr>
              <a:t>)</a:t>
            </a:r>
            <a:r>
              <a:rPr lang="en-US" b="1"/>
              <a:t> "lazily" evaluates to </a:t>
            </a:r>
            <a:r>
              <a:rPr lang="en-US" b="1">
                <a:solidFill>
                  <a:srgbClr val="6D47B3"/>
                </a:solidFill>
                <a:latin typeface="+mj-lt"/>
              </a:rPr>
              <a:t>true</a:t>
            </a:r>
            <a:r>
              <a:rPr lang="en-US" b="1"/>
              <a:t> without evaluating </a:t>
            </a:r>
            <a:r>
              <a:rPr lang="en-US" b="1">
                <a:solidFill>
                  <a:srgbClr val="3DAEC5"/>
                </a:solidFill>
                <a:latin typeface="+mj-lt"/>
              </a:rPr>
              <a:t>foo</a:t>
            </a:r>
            <a:r>
              <a:rPr lang="en-US" b="1">
                <a:effectLst/>
                <a:latin typeface="Consolas" panose="020B0609020204030204" pitchFamily="49" charset="0"/>
              </a:rPr>
              <a:t>()</a:t>
            </a:r>
            <a:endParaRPr lang="en-US" b="1">
              <a:latin typeface="+mj-lt"/>
            </a:endParaRPr>
          </a:p>
        </p:txBody>
      </p:sp>
    </p:spTree>
    <p:extLst>
      <p:ext uri="{BB962C8B-B14F-4D97-AF65-F5344CB8AC3E}">
        <p14:creationId xmlns:p14="http://schemas.microsoft.com/office/powerpoint/2010/main" val="24781497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DCC9FE-6F62-4B4F-3B02-4B43DE23A625}"/>
              </a:ext>
            </a:extLst>
          </p:cNvPr>
          <p:cNvSpPr>
            <a:spLocks noGrp="1"/>
          </p:cNvSpPr>
          <p:nvPr>
            <p:ph type="title"/>
          </p:nvPr>
        </p:nvSpPr>
        <p:spPr/>
        <p:txBody>
          <a:bodyPr/>
          <a:lstStyle/>
          <a:p>
            <a:r>
              <a:rPr lang="en-US"/>
              <a:t>comparison operators</a:t>
            </a:r>
          </a:p>
        </p:txBody>
      </p:sp>
    </p:spTree>
    <p:extLst>
      <p:ext uri="{BB962C8B-B14F-4D97-AF65-F5344CB8AC3E}">
        <p14:creationId xmlns:p14="http://schemas.microsoft.com/office/powerpoint/2010/main" val="3882872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C10F-3A5B-F4B8-2E9F-4CDD3D231E75}"/>
              </a:ext>
            </a:extLst>
          </p:cNvPr>
          <p:cNvSpPr>
            <a:spLocks noGrp="1"/>
          </p:cNvSpPr>
          <p:nvPr>
            <p:ph type="title"/>
          </p:nvPr>
        </p:nvSpPr>
        <p:spPr/>
        <p:txBody>
          <a:bodyPr/>
          <a:lstStyle/>
          <a:p>
            <a:r>
              <a:rPr lang="en-US" b="1"/>
              <a:t>☠ equality (is equal to)</a:t>
            </a:r>
          </a:p>
        </p:txBody>
      </p:sp>
      <p:sp>
        <p:nvSpPr>
          <p:cNvPr id="3" name="Content Placeholder 2">
            <a:extLst>
              <a:ext uri="{FF2B5EF4-FFF2-40B4-BE49-F238E27FC236}">
                <a16:creationId xmlns:a16="http://schemas.microsoft.com/office/drawing/2014/main" id="{8E929434-3E05-98B1-7265-208A9286EF41}"/>
              </a:ext>
            </a:extLst>
          </p:cNvPr>
          <p:cNvSpPr>
            <a:spLocks noGrp="1"/>
          </p:cNvSpPr>
          <p:nvPr>
            <p:ph sz="quarter" idx="10"/>
          </p:nvPr>
        </p:nvSpPr>
        <p:spPr/>
        <p:txBody>
          <a:bodyPr/>
          <a:lstStyle/>
          <a:p>
            <a:r>
              <a:rPr lang="en-US" b="1">
                <a:solidFill>
                  <a:srgbClr val="F92672"/>
                </a:solidFill>
              </a:rPr>
              <a:t>==</a:t>
            </a:r>
            <a:r>
              <a:rPr lang="en-US"/>
              <a:t> returns whether the left-hand side </a:t>
            </a:r>
            <a:r>
              <a:rPr lang="en-US" b="1"/>
              <a:t>is equal to</a:t>
            </a:r>
            <a:r>
              <a:rPr lang="en-US"/>
              <a:t> the right-hand side, </a:t>
            </a:r>
            <a:r>
              <a:rPr lang="en-US" i="1"/>
              <a:t>e.g.,</a:t>
            </a:r>
            <a:endParaRPr lang="en-US"/>
          </a:p>
          <a:p>
            <a:pPr lvl="1"/>
            <a:r>
              <a:rPr lang="en-US" i="1" err="1">
                <a:solidFill>
                  <a:srgbClr val="3DAEC5"/>
                </a:solidFill>
                <a:effectLst/>
                <a:latin typeface="Consolas" panose="020B0609020204030204" pitchFamily="49" charset="0"/>
              </a:rPr>
              <a:t>boolean</a:t>
            </a:r>
            <a:r>
              <a:rPr lang="en-US">
                <a:solidFill>
                  <a:srgbClr val="12191C"/>
                </a:solidFill>
                <a:effectLst/>
                <a:latin typeface="Consolas" panose="020B0609020204030204" pitchFamily="49" charset="0"/>
              </a:rPr>
              <a:t> b </a:t>
            </a:r>
            <a:r>
              <a:rPr lang="en-US">
                <a:solidFill>
                  <a:srgbClr val="F92672"/>
                </a:solidFill>
                <a:effectLst/>
                <a:latin typeface="Consolas" panose="020B0609020204030204" pitchFamily="49" charset="0"/>
              </a:rPr>
              <a:t>=</a:t>
            </a:r>
            <a:r>
              <a:rPr lang="en-US">
                <a:solidFill>
                  <a:srgbClr val="12191C"/>
                </a:solidFill>
                <a:effectLst/>
                <a:latin typeface="Consolas" panose="020B0609020204030204" pitchFamily="49" charset="0"/>
              </a:rPr>
              <a:t> (foo </a:t>
            </a:r>
            <a:r>
              <a:rPr lang="en-US">
                <a:solidFill>
                  <a:srgbClr val="F92672"/>
                </a:solidFill>
                <a:effectLst/>
                <a:latin typeface="Consolas" panose="020B0609020204030204" pitchFamily="49" charset="0"/>
              </a:rPr>
              <a:t>==</a:t>
            </a:r>
            <a:r>
              <a:rPr lang="en-US">
                <a:solidFill>
                  <a:srgbClr val="12191C"/>
                </a:solidFill>
                <a:effectLst/>
                <a:latin typeface="Consolas" panose="020B0609020204030204" pitchFamily="49" charset="0"/>
              </a:rPr>
              <a:t> bar);</a:t>
            </a:r>
          </a:p>
          <a:p>
            <a:pPr lvl="1"/>
            <a:r>
              <a:rPr lang="en-US">
                <a:solidFill>
                  <a:srgbClr val="F92672"/>
                </a:solidFill>
                <a:effectLst/>
                <a:latin typeface="Consolas" panose="020B0609020204030204" pitchFamily="49" charset="0"/>
              </a:rPr>
              <a:t>if</a:t>
            </a:r>
            <a:r>
              <a:rPr lang="en-US">
                <a:solidFill>
                  <a:srgbClr val="12191C"/>
                </a:solidFill>
                <a:effectLst/>
                <a:latin typeface="Consolas" panose="020B0609020204030204" pitchFamily="49" charset="0"/>
              </a:rPr>
              <a:t> (foo </a:t>
            </a:r>
            <a:r>
              <a:rPr lang="en-US">
                <a:solidFill>
                  <a:srgbClr val="F92672"/>
                </a:solidFill>
                <a:effectLst/>
                <a:latin typeface="Consolas" panose="020B0609020204030204" pitchFamily="49" charset="0"/>
              </a:rPr>
              <a:t>==</a:t>
            </a:r>
            <a:r>
              <a:rPr lang="en-US">
                <a:solidFill>
                  <a:srgbClr val="12191C"/>
                </a:solidFill>
                <a:effectLst/>
                <a:latin typeface="Consolas" panose="020B0609020204030204" pitchFamily="49" charset="0"/>
              </a:rPr>
              <a:t> bar) { ... }</a:t>
            </a:r>
            <a:endParaRPr lang="en-US"/>
          </a:p>
          <a:p>
            <a:endParaRPr lang="en-US" b="1"/>
          </a:p>
          <a:p>
            <a:r>
              <a:rPr lang="en-US" b="1"/>
              <a:t>☠ this does NOT work for </a:t>
            </a:r>
            <a:r>
              <a:rPr lang="en-US" b="1" i="1">
                <a:solidFill>
                  <a:srgbClr val="3DAEC5"/>
                </a:solidFill>
                <a:effectLst/>
                <a:latin typeface="Consolas" panose="020B0609020204030204" pitchFamily="49" charset="0"/>
              </a:rPr>
              <a:t>String</a:t>
            </a:r>
            <a:r>
              <a:rPr lang="en-US" b="1"/>
              <a:t>'s</a:t>
            </a:r>
          </a:p>
          <a:p>
            <a:pPr lvl="1"/>
            <a:r>
              <a:rPr lang="en-US" b="1"/>
              <a:t>instead, use </a:t>
            </a:r>
            <a:r>
              <a:rPr lang="fr-FR" b="1">
                <a:solidFill>
                  <a:srgbClr val="12191C"/>
                </a:solidFill>
                <a:effectLst/>
                <a:latin typeface="Consolas" panose="020B0609020204030204" pitchFamily="49" charset="0"/>
              </a:rPr>
              <a:t>(</a:t>
            </a:r>
            <a:r>
              <a:rPr lang="en-US" b="1" err="1">
                <a:solidFill>
                  <a:srgbClr val="12191C"/>
                </a:solidFill>
                <a:effectLst/>
                <a:latin typeface="Consolas" panose="020B0609020204030204" pitchFamily="49" charset="0"/>
              </a:rPr>
              <a:t>stringA.</a:t>
            </a:r>
            <a:r>
              <a:rPr lang="en-US" b="1" err="1">
                <a:solidFill>
                  <a:srgbClr val="3DAEC5"/>
                </a:solidFill>
                <a:effectLst/>
                <a:latin typeface="Consolas" panose="020B0609020204030204" pitchFamily="49" charset="0"/>
              </a:rPr>
              <a:t>equals</a:t>
            </a:r>
            <a:r>
              <a:rPr lang="en-US" b="1">
                <a:solidFill>
                  <a:srgbClr val="12191C"/>
                </a:solidFill>
                <a:effectLst/>
                <a:latin typeface="Consolas" panose="020B0609020204030204" pitchFamily="49" charset="0"/>
              </a:rPr>
              <a:t>(</a:t>
            </a:r>
            <a:r>
              <a:rPr lang="en-US" b="1" err="1">
                <a:solidFill>
                  <a:srgbClr val="12191C"/>
                </a:solidFill>
                <a:effectLst/>
                <a:latin typeface="Consolas" panose="020B0609020204030204" pitchFamily="49" charset="0"/>
              </a:rPr>
              <a:t>stringB</a:t>
            </a:r>
            <a:r>
              <a:rPr lang="en-US" b="1">
                <a:solidFill>
                  <a:srgbClr val="12191C"/>
                </a:solidFill>
                <a:effectLst/>
                <a:latin typeface="Consolas" panose="020B0609020204030204" pitchFamily="49" charset="0"/>
              </a:rPr>
              <a:t>) )</a:t>
            </a:r>
          </a:p>
          <a:p>
            <a:pPr lvl="1"/>
            <a:endParaRPr lang="en-US" b="1"/>
          </a:p>
          <a:p>
            <a:r>
              <a:rPr lang="en-US" b="1"/>
              <a:t>☠ this does NOT work for </a:t>
            </a:r>
            <a:r>
              <a:rPr lang="en-US" b="1" i="1">
                <a:solidFill>
                  <a:srgbClr val="3DAEC5"/>
                </a:solidFill>
                <a:effectLst/>
                <a:latin typeface="Consolas" panose="020B0609020204030204" pitchFamily="49" charset="0"/>
              </a:rPr>
              <a:t>double</a:t>
            </a:r>
            <a:r>
              <a:rPr lang="en-US" b="1"/>
              <a:t>'s</a:t>
            </a:r>
          </a:p>
          <a:p>
            <a:pPr lvl="1"/>
            <a:r>
              <a:rPr lang="en-US" b="1"/>
              <a:t>instead, use </a:t>
            </a:r>
            <a:r>
              <a:rPr lang="fr-FR" b="1">
                <a:solidFill>
                  <a:srgbClr val="12191C"/>
                </a:solidFill>
                <a:effectLst/>
                <a:latin typeface="Consolas" panose="020B0609020204030204" pitchFamily="49" charset="0"/>
              </a:rPr>
              <a:t>(</a:t>
            </a:r>
            <a:r>
              <a:rPr lang="fr-FR" b="1" i="1" err="1">
                <a:solidFill>
                  <a:srgbClr val="3DAEC5"/>
                </a:solidFill>
                <a:effectLst/>
                <a:latin typeface="Consolas" panose="020B0609020204030204" pitchFamily="49" charset="0"/>
              </a:rPr>
              <a:t>Math</a:t>
            </a:r>
            <a:r>
              <a:rPr lang="fr-FR" b="1" err="1">
                <a:solidFill>
                  <a:srgbClr val="12191C"/>
                </a:solidFill>
                <a:effectLst/>
                <a:latin typeface="Consolas" panose="020B0609020204030204" pitchFamily="49" charset="0"/>
              </a:rPr>
              <a:t>.</a:t>
            </a:r>
            <a:r>
              <a:rPr lang="fr-FR" b="1" err="1">
                <a:solidFill>
                  <a:srgbClr val="3DAEC5"/>
                </a:solidFill>
                <a:effectLst/>
                <a:latin typeface="Consolas" panose="020B0609020204030204" pitchFamily="49" charset="0"/>
              </a:rPr>
              <a:t>abs</a:t>
            </a:r>
            <a:r>
              <a:rPr lang="fr-FR" b="1">
                <a:solidFill>
                  <a:srgbClr val="12191C"/>
                </a:solidFill>
                <a:effectLst/>
                <a:latin typeface="Consolas" panose="020B0609020204030204" pitchFamily="49" charset="0"/>
              </a:rPr>
              <a:t>(double1 </a:t>
            </a:r>
            <a:r>
              <a:rPr lang="fr-FR" b="1">
                <a:solidFill>
                  <a:srgbClr val="F92672"/>
                </a:solidFill>
                <a:effectLst/>
                <a:latin typeface="Consolas" panose="020B0609020204030204" pitchFamily="49" charset="0"/>
              </a:rPr>
              <a:t>-</a:t>
            </a:r>
            <a:r>
              <a:rPr lang="fr-FR" b="1">
                <a:solidFill>
                  <a:srgbClr val="12191C"/>
                </a:solidFill>
                <a:effectLst/>
                <a:latin typeface="Consolas" panose="020B0609020204030204" pitchFamily="49" charset="0"/>
              </a:rPr>
              <a:t> double2) </a:t>
            </a:r>
            <a:r>
              <a:rPr lang="fr-FR" b="1">
                <a:solidFill>
                  <a:srgbClr val="F92672"/>
                </a:solidFill>
                <a:effectLst/>
                <a:latin typeface="Consolas" panose="020B0609020204030204" pitchFamily="49" charset="0"/>
              </a:rPr>
              <a:t>&lt;</a:t>
            </a:r>
            <a:r>
              <a:rPr lang="fr-FR" b="1">
                <a:solidFill>
                  <a:srgbClr val="12191C"/>
                </a:solidFill>
                <a:effectLst/>
                <a:latin typeface="Consolas" panose="020B0609020204030204" pitchFamily="49" charset="0"/>
              </a:rPr>
              <a:t> </a:t>
            </a:r>
            <a:r>
              <a:rPr lang="fr-FR" b="1">
                <a:solidFill>
                  <a:srgbClr val="6D47B3"/>
                </a:solidFill>
                <a:effectLst/>
                <a:latin typeface="Consolas" panose="020B0609020204030204" pitchFamily="49" charset="0"/>
              </a:rPr>
              <a:t>0.00001</a:t>
            </a:r>
            <a:r>
              <a:rPr lang="en-US" b="1">
                <a:solidFill>
                  <a:srgbClr val="12191C"/>
                </a:solidFill>
                <a:effectLst/>
                <a:latin typeface="Consolas" panose="020B0609020204030204" pitchFamily="49" charset="0"/>
              </a:rPr>
              <a:t>)</a:t>
            </a:r>
            <a:br>
              <a:rPr lang="fr-FR" b="1">
                <a:solidFill>
                  <a:srgbClr val="12191C"/>
                </a:solidFill>
                <a:effectLst/>
                <a:latin typeface="Consolas" panose="020B0609020204030204" pitchFamily="49" charset="0"/>
              </a:rPr>
            </a:br>
            <a:endParaRPr lang="fr-FR" b="1">
              <a:solidFill>
                <a:srgbClr val="12191C"/>
              </a:solidFill>
              <a:effectLst/>
              <a:latin typeface="Consolas" panose="020B0609020204030204" pitchFamily="49" charset="0"/>
            </a:endParaRPr>
          </a:p>
          <a:p>
            <a:pPr lvl="1"/>
            <a:endParaRPr lang="en-US"/>
          </a:p>
          <a:p>
            <a:endParaRPr lang="en-US"/>
          </a:p>
        </p:txBody>
      </p:sp>
    </p:spTree>
    <p:extLst>
      <p:ext uri="{BB962C8B-B14F-4D97-AF65-F5344CB8AC3E}">
        <p14:creationId xmlns:p14="http://schemas.microsoft.com/office/powerpoint/2010/main" val="17201752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C10F-3A5B-F4B8-2E9F-4CDD3D231E75}"/>
              </a:ext>
            </a:extLst>
          </p:cNvPr>
          <p:cNvSpPr>
            <a:spLocks noGrp="1"/>
          </p:cNvSpPr>
          <p:nvPr>
            <p:ph type="title"/>
          </p:nvPr>
        </p:nvSpPr>
        <p:spPr/>
        <p:txBody>
          <a:bodyPr/>
          <a:lstStyle/>
          <a:p>
            <a:r>
              <a:rPr lang="en-US"/>
              <a:t>is greater than, is less than</a:t>
            </a:r>
          </a:p>
        </p:txBody>
      </p:sp>
      <p:sp>
        <p:nvSpPr>
          <p:cNvPr id="3" name="Content Placeholder 2">
            <a:extLst>
              <a:ext uri="{FF2B5EF4-FFF2-40B4-BE49-F238E27FC236}">
                <a16:creationId xmlns:a16="http://schemas.microsoft.com/office/drawing/2014/main" id="{8E929434-3E05-98B1-7265-208A9286EF41}"/>
              </a:ext>
            </a:extLst>
          </p:cNvPr>
          <p:cNvSpPr>
            <a:spLocks noGrp="1"/>
          </p:cNvSpPr>
          <p:nvPr>
            <p:ph sz="quarter" idx="10"/>
          </p:nvPr>
        </p:nvSpPr>
        <p:spPr/>
        <p:txBody>
          <a:bodyPr/>
          <a:lstStyle/>
          <a:p>
            <a:r>
              <a:rPr lang="en-US" b="1">
                <a:solidFill>
                  <a:srgbClr val="F92672"/>
                </a:solidFill>
              </a:rPr>
              <a:t>&gt;</a:t>
            </a:r>
            <a:r>
              <a:rPr lang="en-US"/>
              <a:t> returns whether the left-hand side </a:t>
            </a:r>
            <a:r>
              <a:rPr lang="en-US" b="1"/>
              <a:t>is greater than</a:t>
            </a:r>
            <a:r>
              <a:rPr lang="en-US"/>
              <a:t> the right-hand side</a:t>
            </a:r>
          </a:p>
          <a:p>
            <a:r>
              <a:rPr lang="en-US" b="1">
                <a:solidFill>
                  <a:srgbClr val="F92672"/>
                </a:solidFill>
              </a:rPr>
              <a:t>&lt;</a:t>
            </a:r>
            <a:r>
              <a:rPr lang="en-US"/>
              <a:t> returns whether the left-hand side </a:t>
            </a:r>
            <a:r>
              <a:rPr lang="en-US" b="1"/>
              <a:t>is</a:t>
            </a:r>
            <a:r>
              <a:rPr lang="en-US"/>
              <a:t> </a:t>
            </a:r>
            <a:r>
              <a:rPr lang="en-US" b="1"/>
              <a:t>less than</a:t>
            </a:r>
            <a:r>
              <a:rPr lang="en-US"/>
              <a:t> the right-hand side</a:t>
            </a:r>
            <a:endParaRPr lang="fr-FR" b="1">
              <a:solidFill>
                <a:srgbClr val="12191C"/>
              </a:solidFill>
              <a:effectLst/>
              <a:latin typeface="Consolas" panose="020B0609020204030204" pitchFamily="49" charset="0"/>
            </a:endParaRPr>
          </a:p>
          <a:p>
            <a:endParaRPr lang="fr-FR" b="1">
              <a:solidFill>
                <a:srgbClr val="12191C"/>
              </a:solidFill>
              <a:effectLst/>
              <a:latin typeface="Consolas" panose="020B0609020204030204" pitchFamily="49" charset="0"/>
            </a:endParaRPr>
          </a:p>
        </p:txBody>
      </p:sp>
    </p:spTree>
    <p:extLst>
      <p:ext uri="{BB962C8B-B14F-4D97-AF65-F5344CB8AC3E}">
        <p14:creationId xmlns:p14="http://schemas.microsoft.com/office/powerpoint/2010/main" val="19127907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9EDB15-2642-E31A-9354-D4C3A8E7F7E7}"/>
              </a:ext>
            </a:extLst>
          </p:cNvPr>
          <p:cNvSpPr>
            <a:spLocks noGrp="1"/>
          </p:cNvSpPr>
          <p:nvPr>
            <p:ph type="title"/>
          </p:nvPr>
        </p:nvSpPr>
        <p:spPr/>
        <p:txBody>
          <a:bodyPr/>
          <a:lstStyle/>
          <a:p>
            <a:r>
              <a:rPr lang="en-US"/>
              <a:t>convenient operators</a:t>
            </a:r>
            <a:br>
              <a:rPr lang="en-US"/>
            </a:br>
            <a:r>
              <a:rPr lang="en-US" sz="2400"/>
              <a:t>(feel free to ignore these for now)</a:t>
            </a:r>
            <a:endParaRPr lang="en-US"/>
          </a:p>
        </p:txBody>
      </p:sp>
    </p:spTree>
    <p:extLst>
      <p:ext uri="{BB962C8B-B14F-4D97-AF65-F5344CB8AC3E}">
        <p14:creationId xmlns:p14="http://schemas.microsoft.com/office/powerpoint/2010/main" val="36237076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C10F-3A5B-F4B8-2E9F-4CDD3D231E75}"/>
              </a:ext>
            </a:extLst>
          </p:cNvPr>
          <p:cNvSpPr>
            <a:spLocks noGrp="1"/>
          </p:cNvSpPr>
          <p:nvPr>
            <p:ph type="title"/>
          </p:nvPr>
        </p:nvSpPr>
        <p:spPr/>
        <p:txBody>
          <a:bodyPr/>
          <a:lstStyle/>
          <a:p>
            <a:r>
              <a:rPr lang="en-US"/>
              <a:t>inequality</a:t>
            </a:r>
          </a:p>
        </p:txBody>
      </p:sp>
      <p:sp>
        <p:nvSpPr>
          <p:cNvPr id="3" name="Content Placeholder 2">
            <a:extLst>
              <a:ext uri="{FF2B5EF4-FFF2-40B4-BE49-F238E27FC236}">
                <a16:creationId xmlns:a16="http://schemas.microsoft.com/office/drawing/2014/main" id="{8E929434-3E05-98B1-7265-208A9286EF41}"/>
              </a:ext>
            </a:extLst>
          </p:cNvPr>
          <p:cNvSpPr>
            <a:spLocks noGrp="1"/>
          </p:cNvSpPr>
          <p:nvPr>
            <p:ph sz="quarter" idx="10"/>
          </p:nvPr>
        </p:nvSpPr>
        <p:spPr/>
        <p:txBody>
          <a:bodyPr/>
          <a:lstStyle/>
          <a:p>
            <a:r>
              <a:rPr lang="en-US" b="1">
                <a:solidFill>
                  <a:srgbClr val="F92672"/>
                </a:solidFill>
                <a:latin typeface="+mj-lt"/>
              </a:rPr>
              <a:t>!=</a:t>
            </a:r>
            <a:r>
              <a:rPr lang="en-US"/>
              <a:t> returns whether the left-hand side </a:t>
            </a:r>
            <a:r>
              <a:rPr lang="en-US" b="1"/>
              <a:t>is not equal to</a:t>
            </a:r>
            <a:r>
              <a:rPr lang="en-US"/>
              <a:t> the right-hand side </a:t>
            </a:r>
          </a:p>
          <a:p>
            <a:pPr lvl="1"/>
            <a:r>
              <a:rPr lang="en-US">
                <a:solidFill>
                  <a:srgbClr val="12191C"/>
                </a:solidFill>
                <a:effectLst/>
                <a:latin typeface="Consolas" panose="020B0609020204030204" pitchFamily="49" charset="0"/>
              </a:rPr>
              <a:t>(left </a:t>
            </a:r>
            <a:r>
              <a:rPr lang="en-US">
                <a:solidFill>
                  <a:srgbClr val="F92672"/>
                </a:solidFill>
                <a:effectLst/>
                <a:latin typeface="Consolas" panose="020B0609020204030204" pitchFamily="49" charset="0"/>
              </a:rPr>
              <a:t>!=</a:t>
            </a:r>
            <a:r>
              <a:rPr lang="en-US">
                <a:solidFill>
                  <a:srgbClr val="12191C"/>
                </a:solidFill>
                <a:effectLst/>
                <a:latin typeface="Consolas" panose="020B0609020204030204" pitchFamily="49" charset="0"/>
              </a:rPr>
              <a:t> right)</a:t>
            </a:r>
            <a:r>
              <a:rPr lang="en-US"/>
              <a:t> is exactly the same as</a:t>
            </a:r>
            <a:r>
              <a:rPr lang="en-US">
                <a:solidFill>
                  <a:srgbClr val="12191C"/>
                </a:solidFill>
                <a:latin typeface="Consolas" panose="020B0609020204030204" pitchFamily="49" charset="0"/>
              </a:rPr>
              <a:t> </a:t>
            </a:r>
            <a:r>
              <a:rPr lang="en-US">
                <a:solidFill>
                  <a:srgbClr val="12191C"/>
                </a:solidFill>
                <a:effectLst/>
                <a:latin typeface="Consolas" panose="020B0609020204030204" pitchFamily="49" charset="0"/>
              </a:rPr>
              <a:t>(</a:t>
            </a:r>
            <a:r>
              <a:rPr lang="en-US">
                <a:solidFill>
                  <a:srgbClr val="F92672"/>
                </a:solidFill>
                <a:effectLst/>
                <a:latin typeface="Consolas" panose="020B0609020204030204" pitchFamily="49" charset="0"/>
              </a:rPr>
              <a:t>!</a:t>
            </a:r>
            <a:r>
              <a:rPr lang="en-US">
                <a:solidFill>
                  <a:srgbClr val="12191C"/>
                </a:solidFill>
                <a:effectLst/>
                <a:latin typeface="Consolas" panose="020B0609020204030204" pitchFamily="49" charset="0"/>
              </a:rPr>
              <a:t>(left </a:t>
            </a:r>
            <a:r>
              <a:rPr lang="en-US">
                <a:solidFill>
                  <a:srgbClr val="F92672"/>
                </a:solidFill>
                <a:effectLst/>
                <a:latin typeface="Consolas" panose="020B0609020204030204" pitchFamily="49" charset="0"/>
              </a:rPr>
              <a:t>==</a:t>
            </a:r>
            <a:r>
              <a:rPr lang="en-US">
                <a:solidFill>
                  <a:srgbClr val="12191C"/>
                </a:solidFill>
                <a:effectLst/>
                <a:latin typeface="Consolas" panose="020B0609020204030204" pitchFamily="49" charset="0"/>
              </a:rPr>
              <a:t> right))</a:t>
            </a:r>
            <a:endParaRPr lang="fr-FR" b="1">
              <a:solidFill>
                <a:srgbClr val="12191C"/>
              </a:solidFill>
              <a:effectLst/>
              <a:latin typeface="Consolas" panose="020B0609020204030204" pitchFamily="49" charset="0"/>
            </a:endParaRPr>
          </a:p>
        </p:txBody>
      </p:sp>
    </p:spTree>
    <p:extLst>
      <p:ext uri="{BB962C8B-B14F-4D97-AF65-F5344CB8AC3E}">
        <p14:creationId xmlns:p14="http://schemas.microsoft.com/office/powerpoint/2010/main" val="19137805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C10F-3A5B-F4B8-2E9F-4CDD3D231E75}"/>
              </a:ext>
            </a:extLst>
          </p:cNvPr>
          <p:cNvSpPr>
            <a:spLocks noGrp="1"/>
          </p:cNvSpPr>
          <p:nvPr>
            <p:ph type="title"/>
          </p:nvPr>
        </p:nvSpPr>
        <p:spPr/>
        <p:txBody>
          <a:bodyPr>
            <a:normAutofit fontScale="90000"/>
          </a:bodyPr>
          <a:lstStyle/>
          <a:p>
            <a:r>
              <a:rPr lang="en-US"/>
              <a:t>greater than or equal to, less than or equal to</a:t>
            </a:r>
          </a:p>
        </p:txBody>
      </p:sp>
      <p:sp>
        <p:nvSpPr>
          <p:cNvPr id="3" name="Content Placeholder 2">
            <a:extLst>
              <a:ext uri="{FF2B5EF4-FFF2-40B4-BE49-F238E27FC236}">
                <a16:creationId xmlns:a16="http://schemas.microsoft.com/office/drawing/2014/main" id="{8E929434-3E05-98B1-7265-208A9286EF41}"/>
              </a:ext>
            </a:extLst>
          </p:cNvPr>
          <p:cNvSpPr>
            <a:spLocks noGrp="1"/>
          </p:cNvSpPr>
          <p:nvPr>
            <p:ph sz="quarter" idx="10"/>
          </p:nvPr>
        </p:nvSpPr>
        <p:spPr/>
        <p:txBody>
          <a:bodyPr/>
          <a:lstStyle/>
          <a:p>
            <a:r>
              <a:rPr lang="en-US" b="1">
                <a:solidFill>
                  <a:srgbClr val="F92672"/>
                </a:solidFill>
              </a:rPr>
              <a:t>&gt;=</a:t>
            </a:r>
            <a:r>
              <a:rPr lang="en-US"/>
              <a:t> returns whether the left-hand side </a:t>
            </a:r>
            <a:r>
              <a:rPr lang="en-US" b="1"/>
              <a:t>is greater than or equal to</a:t>
            </a:r>
            <a:br>
              <a:rPr lang="en-US"/>
            </a:br>
            <a:r>
              <a:rPr lang="en-US"/>
              <a:t>the right-hand side</a:t>
            </a:r>
          </a:p>
          <a:p>
            <a:pPr lvl="1"/>
            <a:r>
              <a:rPr lang="en-US">
                <a:solidFill>
                  <a:srgbClr val="12191C"/>
                </a:solidFill>
                <a:effectLst/>
                <a:latin typeface="Consolas" panose="020B0609020204030204" pitchFamily="49" charset="0"/>
              </a:rPr>
              <a:t>(left </a:t>
            </a:r>
            <a:r>
              <a:rPr lang="en-US">
                <a:solidFill>
                  <a:srgbClr val="F92672"/>
                </a:solidFill>
                <a:effectLst/>
                <a:latin typeface="Consolas" panose="020B0609020204030204" pitchFamily="49" charset="0"/>
              </a:rPr>
              <a:t>&gt;=</a:t>
            </a:r>
            <a:r>
              <a:rPr lang="en-US">
                <a:solidFill>
                  <a:srgbClr val="12191C"/>
                </a:solidFill>
                <a:effectLst/>
                <a:latin typeface="Consolas" panose="020B0609020204030204" pitchFamily="49" charset="0"/>
              </a:rPr>
              <a:t> right)</a:t>
            </a:r>
            <a:r>
              <a:rPr lang="en-US"/>
              <a:t> is basically the same as</a:t>
            </a:r>
            <a:br>
              <a:rPr lang="en-US">
                <a:solidFill>
                  <a:srgbClr val="12191C"/>
                </a:solidFill>
                <a:latin typeface="Consolas" panose="020B0609020204030204" pitchFamily="49" charset="0"/>
              </a:rPr>
            </a:br>
            <a:r>
              <a:rPr lang="en-US">
                <a:solidFill>
                  <a:srgbClr val="12191C"/>
                </a:solidFill>
                <a:effectLst/>
                <a:latin typeface="Consolas" panose="020B0609020204030204" pitchFamily="49" charset="0"/>
              </a:rPr>
              <a:t>((left </a:t>
            </a:r>
            <a:r>
              <a:rPr lang="en-US">
                <a:solidFill>
                  <a:srgbClr val="F92672"/>
                </a:solidFill>
                <a:effectLst/>
                <a:latin typeface="Consolas" panose="020B0609020204030204" pitchFamily="49" charset="0"/>
              </a:rPr>
              <a:t>&gt;</a:t>
            </a:r>
            <a:r>
              <a:rPr lang="en-US">
                <a:solidFill>
                  <a:srgbClr val="12191C"/>
                </a:solidFill>
                <a:effectLst/>
                <a:latin typeface="Consolas" panose="020B0609020204030204" pitchFamily="49" charset="0"/>
              </a:rPr>
              <a:t> right) </a:t>
            </a:r>
            <a:r>
              <a:rPr lang="en-US">
                <a:solidFill>
                  <a:srgbClr val="F92672"/>
                </a:solidFill>
                <a:effectLst/>
                <a:latin typeface="Consolas" panose="020B0609020204030204" pitchFamily="49" charset="0"/>
              </a:rPr>
              <a:t>|| </a:t>
            </a:r>
            <a:r>
              <a:rPr lang="en-US">
                <a:solidFill>
                  <a:srgbClr val="12191C"/>
                </a:solidFill>
                <a:effectLst/>
                <a:latin typeface="Consolas" panose="020B0609020204030204" pitchFamily="49" charset="0"/>
              </a:rPr>
              <a:t>(left </a:t>
            </a:r>
            <a:r>
              <a:rPr lang="en-US">
                <a:solidFill>
                  <a:srgbClr val="F92672"/>
                </a:solidFill>
                <a:latin typeface="Consolas" panose="020B0609020204030204" pitchFamily="49" charset="0"/>
              </a:rPr>
              <a:t>==</a:t>
            </a:r>
            <a:r>
              <a:rPr lang="en-US">
                <a:solidFill>
                  <a:srgbClr val="12191C"/>
                </a:solidFill>
                <a:effectLst/>
                <a:latin typeface="Consolas" panose="020B0609020204030204" pitchFamily="49" charset="0"/>
              </a:rPr>
              <a:t> right))</a:t>
            </a:r>
            <a:br>
              <a:rPr lang="en-US">
                <a:solidFill>
                  <a:srgbClr val="12191C"/>
                </a:solidFill>
                <a:effectLst/>
                <a:latin typeface="Consolas" panose="020B0609020204030204" pitchFamily="49" charset="0"/>
              </a:rPr>
            </a:br>
            <a:r>
              <a:rPr lang="en-US">
                <a:solidFill>
                  <a:srgbClr val="12191C"/>
                </a:solidFill>
                <a:effectLst/>
                <a:latin typeface="Consolas" panose="020B0609020204030204" pitchFamily="49" charset="0"/>
              </a:rPr>
              <a:t> </a:t>
            </a:r>
            <a:r>
              <a:rPr lang="en-US">
                <a:solidFill>
                  <a:srgbClr val="A6A6A6"/>
                </a:solidFill>
                <a:latin typeface="Consolas" panose="020B0609020204030204" pitchFamily="49" charset="0"/>
              </a:rPr>
              <a:t>greater-than   or      equal</a:t>
            </a:r>
            <a:endParaRPr lang="en-US">
              <a:solidFill>
                <a:srgbClr val="A6A6A6"/>
              </a:solidFill>
            </a:endParaRPr>
          </a:p>
          <a:p>
            <a:r>
              <a:rPr lang="en-US" b="1">
                <a:solidFill>
                  <a:srgbClr val="F92672"/>
                </a:solidFill>
              </a:rPr>
              <a:t>&lt;=</a:t>
            </a:r>
            <a:r>
              <a:rPr lang="en-US"/>
              <a:t> returns whether the left-hand side </a:t>
            </a:r>
            <a:r>
              <a:rPr lang="en-US" b="1"/>
              <a:t>is less than or equal to</a:t>
            </a:r>
            <a:br>
              <a:rPr lang="en-US"/>
            </a:br>
            <a:r>
              <a:rPr lang="en-US"/>
              <a:t>the right-hand side</a:t>
            </a:r>
            <a:endParaRPr lang="fr-FR" b="1">
              <a:solidFill>
                <a:srgbClr val="12191C"/>
              </a:solidFill>
              <a:effectLst/>
              <a:latin typeface="Consolas" panose="020B0609020204030204" pitchFamily="49" charset="0"/>
            </a:endParaRPr>
          </a:p>
          <a:p>
            <a:endParaRPr lang="fr-FR" b="1">
              <a:solidFill>
                <a:srgbClr val="12191C"/>
              </a:solidFill>
              <a:effectLst/>
              <a:latin typeface="Consolas" panose="020B0609020204030204" pitchFamily="49" charset="0"/>
            </a:endParaRPr>
          </a:p>
          <a:p>
            <a:endParaRPr lang="fr-FR" b="1">
              <a:solidFill>
                <a:srgbClr val="12191C"/>
              </a:solidFill>
              <a:effectLst/>
              <a:latin typeface="Consolas" panose="020B0609020204030204" pitchFamily="49" charset="0"/>
            </a:endParaRPr>
          </a:p>
        </p:txBody>
      </p:sp>
    </p:spTree>
    <p:extLst>
      <p:ext uri="{BB962C8B-B14F-4D97-AF65-F5344CB8AC3E}">
        <p14:creationId xmlns:p14="http://schemas.microsoft.com/office/powerpoint/2010/main" val="27424924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5D4920B-9313-8A21-0E71-A5DA9824FE54}"/>
              </a:ext>
            </a:extLst>
          </p:cNvPr>
          <p:cNvSpPr>
            <a:spLocks noGrp="1"/>
          </p:cNvSpPr>
          <p:nvPr>
            <p:ph sz="quarter" idx="10"/>
          </p:nvPr>
        </p:nvSpPr>
        <p:spPr/>
        <p:txBody>
          <a:bodyPr/>
          <a:lstStyle/>
          <a:p>
            <a:r>
              <a:rPr lang="pt-BR">
                <a:latin typeface="+mj-lt"/>
              </a:rPr>
              <a:t>a </a:t>
            </a:r>
            <a:r>
              <a:rPr lang="pt-BR">
                <a:solidFill>
                  <a:srgbClr val="F92672"/>
                </a:solidFill>
                <a:effectLst/>
                <a:latin typeface="+mj-lt"/>
              </a:rPr>
              <a:t>+=</a:t>
            </a:r>
            <a:r>
              <a:rPr lang="pt-BR">
                <a:latin typeface="+mj-lt"/>
              </a:rPr>
              <a:t> b; </a:t>
            </a:r>
            <a:r>
              <a:rPr lang="pt-BR">
                <a:solidFill>
                  <a:schemeClr val="bg1"/>
                </a:solidFill>
                <a:effectLst/>
                <a:highlight>
                  <a:srgbClr val="000000"/>
                </a:highlight>
                <a:latin typeface="+mj-lt"/>
              </a:rPr>
              <a:t>// a = a + b;</a:t>
            </a:r>
          </a:p>
          <a:p>
            <a:r>
              <a:rPr lang="pt-BR" dirty="0">
                <a:latin typeface="+mj-lt"/>
              </a:rPr>
              <a:t>a </a:t>
            </a:r>
            <a:r>
              <a:rPr lang="pt-BR" dirty="0">
                <a:solidFill>
                  <a:srgbClr val="F92672"/>
                </a:solidFill>
                <a:effectLst/>
                <a:latin typeface="+mj-lt"/>
              </a:rPr>
              <a:t>-=</a:t>
            </a:r>
            <a:r>
              <a:rPr lang="pt-BR" dirty="0">
                <a:latin typeface="+mj-lt"/>
              </a:rPr>
              <a:t> </a:t>
            </a:r>
            <a:r>
              <a:rPr lang="pt-BR" dirty="0" err="1">
                <a:latin typeface="+mj-lt"/>
              </a:rPr>
              <a:t>b</a:t>
            </a:r>
            <a:r>
              <a:rPr lang="pt-BR" dirty="0">
                <a:latin typeface="+mj-lt"/>
              </a:rPr>
              <a:t>; </a:t>
            </a:r>
            <a:r>
              <a:rPr lang="pt-BR" dirty="0">
                <a:solidFill>
                  <a:schemeClr val="bg1"/>
                </a:solidFill>
                <a:effectLst/>
                <a:highlight>
                  <a:srgbClr val="000000"/>
                </a:highlight>
                <a:latin typeface="+mj-lt"/>
              </a:rPr>
              <a:t>// a = a - </a:t>
            </a:r>
            <a:r>
              <a:rPr lang="pt-BR" dirty="0" err="1">
                <a:solidFill>
                  <a:schemeClr val="bg1"/>
                </a:solidFill>
                <a:effectLst/>
                <a:highlight>
                  <a:srgbClr val="000000"/>
                </a:highlight>
                <a:latin typeface="+mj-lt"/>
              </a:rPr>
              <a:t>b</a:t>
            </a:r>
            <a:r>
              <a:rPr lang="pt-BR" dirty="0">
                <a:solidFill>
                  <a:schemeClr val="bg1"/>
                </a:solidFill>
                <a:effectLst/>
                <a:highlight>
                  <a:srgbClr val="000000"/>
                </a:highlight>
                <a:latin typeface="+mj-lt"/>
              </a:rPr>
              <a:t>;</a:t>
            </a:r>
          </a:p>
          <a:p>
            <a:r>
              <a:rPr lang="pt-BR" dirty="0">
                <a:latin typeface="+mj-lt"/>
              </a:rPr>
              <a:t>a </a:t>
            </a:r>
            <a:r>
              <a:rPr lang="pt-BR" dirty="0">
                <a:solidFill>
                  <a:srgbClr val="F92672"/>
                </a:solidFill>
                <a:effectLst/>
                <a:latin typeface="+mj-lt"/>
              </a:rPr>
              <a:t>*=</a:t>
            </a:r>
            <a:r>
              <a:rPr lang="pt-BR" dirty="0">
                <a:latin typeface="+mj-lt"/>
              </a:rPr>
              <a:t> </a:t>
            </a:r>
            <a:r>
              <a:rPr lang="pt-BR" dirty="0" err="1">
                <a:latin typeface="+mj-lt"/>
              </a:rPr>
              <a:t>b</a:t>
            </a:r>
            <a:r>
              <a:rPr lang="pt-BR">
                <a:latin typeface="+mj-lt"/>
              </a:rPr>
              <a:t>; </a:t>
            </a:r>
            <a:r>
              <a:rPr lang="pt-BR">
                <a:solidFill>
                  <a:schemeClr val="bg1"/>
                </a:solidFill>
                <a:effectLst/>
                <a:highlight>
                  <a:srgbClr val="000000"/>
                </a:highlight>
                <a:latin typeface="+mj-lt"/>
              </a:rPr>
              <a:t>// a = a * b;</a:t>
            </a:r>
          </a:p>
          <a:p>
            <a:r>
              <a:rPr lang="pt-BR">
                <a:latin typeface="+mj-lt"/>
              </a:rPr>
              <a:t>a </a:t>
            </a:r>
            <a:r>
              <a:rPr lang="pt-BR">
                <a:solidFill>
                  <a:srgbClr val="F92672"/>
                </a:solidFill>
                <a:effectLst/>
                <a:latin typeface="+mj-lt"/>
              </a:rPr>
              <a:t>/=</a:t>
            </a:r>
            <a:r>
              <a:rPr lang="pt-BR">
                <a:latin typeface="+mj-lt"/>
              </a:rPr>
              <a:t> b; </a:t>
            </a:r>
            <a:r>
              <a:rPr lang="pt-BR">
                <a:solidFill>
                  <a:schemeClr val="bg1"/>
                </a:solidFill>
                <a:effectLst/>
                <a:highlight>
                  <a:srgbClr val="000000"/>
                </a:highlight>
                <a:latin typeface="+mj-lt"/>
              </a:rPr>
              <a:t>// a = a / b;</a:t>
            </a:r>
            <a:endParaRPr lang="en-US">
              <a:solidFill>
                <a:schemeClr val="bg1"/>
              </a:solidFill>
              <a:highlight>
                <a:srgbClr val="000000"/>
              </a:highlight>
              <a:latin typeface="+mj-lt"/>
            </a:endParaRPr>
          </a:p>
        </p:txBody>
      </p:sp>
      <p:sp>
        <p:nvSpPr>
          <p:cNvPr id="2" name="Title 1"/>
          <p:cNvSpPr>
            <a:spLocks noGrp="1"/>
          </p:cNvSpPr>
          <p:nvPr>
            <p:ph type="title"/>
          </p:nvPr>
        </p:nvSpPr>
        <p:spPr>
          <a:xfrm>
            <a:off x="457200" y="254916"/>
            <a:ext cx="8229600" cy="667168"/>
          </a:xfrm>
        </p:spPr>
        <p:txBody>
          <a:bodyPr>
            <a:normAutofit/>
          </a:bodyPr>
          <a:lstStyle/>
          <a:p>
            <a:r>
              <a:rPr lang="en-US"/>
              <a:t>arithmetic assignment operators</a:t>
            </a:r>
          </a:p>
        </p:txBody>
      </p:sp>
    </p:spTree>
    <p:extLst>
      <p:ext uri="{BB962C8B-B14F-4D97-AF65-F5344CB8AC3E}">
        <p14:creationId xmlns:p14="http://schemas.microsoft.com/office/powerpoint/2010/main" val="6050477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D532C-E25C-E7DC-31EE-BB2C31165871}"/>
              </a:ext>
            </a:extLst>
          </p:cNvPr>
          <p:cNvSpPr>
            <a:spLocks noGrp="1"/>
          </p:cNvSpPr>
          <p:nvPr>
            <p:ph type="title"/>
          </p:nvPr>
        </p:nvSpPr>
        <p:spPr/>
        <p:txBody>
          <a:bodyPr/>
          <a:lstStyle/>
          <a:p>
            <a:r>
              <a:rPr lang="en-US" i="1">
                <a:solidFill>
                  <a:srgbClr val="3DAEC5"/>
                </a:solidFill>
                <a:latin typeface="Consolas" panose="020B0609020204030204" pitchFamily="49" charset="0"/>
              </a:rPr>
              <a:t>String</a:t>
            </a:r>
            <a:r>
              <a:rPr lang="en-US"/>
              <a:t> concatenation</a:t>
            </a:r>
          </a:p>
        </p:txBody>
      </p:sp>
      <p:sp>
        <p:nvSpPr>
          <p:cNvPr id="3" name="Content Placeholder 2">
            <a:extLst>
              <a:ext uri="{FF2B5EF4-FFF2-40B4-BE49-F238E27FC236}">
                <a16:creationId xmlns:a16="http://schemas.microsoft.com/office/drawing/2014/main" id="{9A9C9CE2-B8FF-A447-0DC6-F4C337A470F7}"/>
              </a:ext>
            </a:extLst>
          </p:cNvPr>
          <p:cNvSpPr>
            <a:spLocks noGrp="1"/>
          </p:cNvSpPr>
          <p:nvPr>
            <p:ph sz="quarter" idx="10"/>
          </p:nvPr>
        </p:nvSpPr>
        <p:spPr/>
        <p:txBody>
          <a:bodyPr/>
          <a:lstStyle/>
          <a:p>
            <a:r>
              <a:rPr lang="en-US">
                <a:solidFill>
                  <a:srgbClr val="F92672"/>
                </a:solidFill>
              </a:rPr>
              <a:t>+</a:t>
            </a:r>
            <a:r>
              <a:rPr lang="en-US" b="1"/>
              <a:t> </a:t>
            </a:r>
            <a:r>
              <a:rPr lang="en-US"/>
              <a:t>concatenates two </a:t>
            </a:r>
            <a:r>
              <a:rPr lang="en-US" i="1">
                <a:solidFill>
                  <a:srgbClr val="3DAEC5"/>
                </a:solidFill>
                <a:latin typeface="Consolas" panose="020B0609020204030204" pitchFamily="49" charset="0"/>
              </a:rPr>
              <a:t>String</a:t>
            </a:r>
            <a:r>
              <a:rPr lang="en-US"/>
              <a:t>'s, </a:t>
            </a:r>
            <a:r>
              <a:rPr lang="en-US" i="1"/>
              <a:t>e.g.,</a:t>
            </a:r>
            <a:endParaRPr lang="en-US"/>
          </a:p>
          <a:p>
            <a:pPr lvl="1"/>
            <a:endParaRPr lang="en-US" i="1">
              <a:solidFill>
                <a:srgbClr val="3DAEC5"/>
              </a:solidFill>
              <a:latin typeface="Consolas" panose="020B0609020204030204" pitchFamily="49" charset="0"/>
            </a:endParaRPr>
          </a:p>
          <a:p>
            <a:pPr lvl="1"/>
            <a:r>
              <a:rPr lang="en-US" i="1">
                <a:solidFill>
                  <a:schemeClr val="bg1"/>
                </a:solidFill>
                <a:effectLst/>
                <a:highlight>
                  <a:srgbClr val="000000"/>
                </a:highlight>
                <a:latin typeface="+mj-lt"/>
              </a:rPr>
              <a:t>// String</a:t>
            </a:r>
            <a:r>
              <a:rPr lang="en-US">
                <a:solidFill>
                  <a:schemeClr val="bg1"/>
                </a:solidFill>
                <a:highlight>
                  <a:srgbClr val="000000"/>
                </a:highlight>
                <a:latin typeface="+mj-lt"/>
              </a:rPr>
              <a:t> foo </a:t>
            </a:r>
            <a:r>
              <a:rPr lang="en-US">
                <a:solidFill>
                  <a:schemeClr val="bg1"/>
                </a:solidFill>
                <a:effectLst/>
                <a:highlight>
                  <a:srgbClr val="000000"/>
                </a:highlight>
                <a:latin typeface="+mj-lt"/>
              </a:rPr>
              <a:t>=</a:t>
            </a:r>
            <a:r>
              <a:rPr lang="en-US">
                <a:solidFill>
                  <a:schemeClr val="bg1"/>
                </a:solidFill>
                <a:highlight>
                  <a:srgbClr val="000000"/>
                </a:highlight>
                <a:latin typeface="+mj-lt"/>
              </a:rPr>
              <a:t> </a:t>
            </a:r>
            <a:r>
              <a:rPr lang="en-US">
                <a:solidFill>
                  <a:schemeClr val="bg1"/>
                </a:solidFill>
                <a:effectLst/>
                <a:highlight>
                  <a:srgbClr val="000000"/>
                </a:highlight>
                <a:latin typeface="+mj-lt"/>
              </a:rPr>
              <a:t>"Hello"</a:t>
            </a:r>
            <a:r>
              <a:rPr lang="en-US">
                <a:solidFill>
                  <a:schemeClr val="bg1"/>
                </a:solidFill>
                <a:highlight>
                  <a:srgbClr val="000000"/>
                </a:highlight>
                <a:latin typeface="+mj-lt"/>
              </a:rPr>
              <a:t>.</a:t>
            </a:r>
            <a:r>
              <a:rPr lang="en-US" err="1">
                <a:solidFill>
                  <a:schemeClr val="bg1"/>
                </a:solidFill>
                <a:effectLst/>
                <a:highlight>
                  <a:srgbClr val="000000"/>
                </a:highlight>
                <a:latin typeface="+mj-lt"/>
              </a:rPr>
              <a:t>concat</a:t>
            </a:r>
            <a:r>
              <a:rPr lang="en-US">
                <a:solidFill>
                  <a:schemeClr val="bg1"/>
                </a:solidFill>
                <a:highlight>
                  <a:srgbClr val="000000"/>
                </a:highlight>
                <a:latin typeface="+mj-lt"/>
              </a:rPr>
              <a:t>(</a:t>
            </a:r>
            <a:r>
              <a:rPr lang="en-US">
                <a:solidFill>
                  <a:schemeClr val="bg1"/>
                </a:solidFill>
                <a:effectLst/>
                <a:highlight>
                  <a:srgbClr val="000000"/>
                </a:highlight>
                <a:latin typeface="+mj-lt"/>
              </a:rPr>
              <a:t>"World"</a:t>
            </a:r>
            <a:r>
              <a:rPr lang="en-US">
                <a:solidFill>
                  <a:schemeClr val="bg1"/>
                </a:solidFill>
                <a:highlight>
                  <a:srgbClr val="000000"/>
                </a:highlight>
                <a:latin typeface="+mj-lt"/>
              </a:rPr>
              <a:t>);</a:t>
            </a:r>
            <a:br>
              <a:rPr lang="en-US">
                <a:solidFill>
                  <a:srgbClr val="A6A6A6"/>
                </a:solidFill>
                <a:latin typeface="+mj-lt"/>
              </a:rPr>
            </a:br>
            <a:r>
              <a:rPr lang="en-US" i="1">
                <a:solidFill>
                  <a:srgbClr val="3DAEC5"/>
                </a:solidFill>
                <a:latin typeface="Consolas" panose="020B0609020204030204" pitchFamily="49" charset="0"/>
              </a:rPr>
              <a:t>   String</a:t>
            </a:r>
            <a:r>
              <a:rPr lang="en-US">
                <a:solidFill>
                  <a:srgbClr val="12191C"/>
                </a:solidFill>
                <a:latin typeface="Consolas" panose="020B0609020204030204" pitchFamily="49" charset="0"/>
              </a:rPr>
              <a:t> foo </a:t>
            </a:r>
            <a:r>
              <a:rPr lang="en-US">
                <a:solidFill>
                  <a:srgbClr val="F92672"/>
                </a:solidFill>
                <a:latin typeface="Consolas" panose="020B0609020204030204" pitchFamily="49" charset="0"/>
              </a:rPr>
              <a:t>= </a:t>
            </a:r>
            <a:r>
              <a:rPr lang="en-US">
                <a:solidFill>
                  <a:srgbClr val="AB9B0D"/>
                </a:solidFill>
                <a:latin typeface="Consolas" panose="020B0609020204030204" pitchFamily="49" charset="0"/>
              </a:rPr>
              <a:t>"Hello"</a:t>
            </a:r>
            <a:r>
              <a:rPr lang="en-US">
                <a:solidFill>
                  <a:srgbClr val="12191C"/>
                </a:solidFill>
                <a:latin typeface="Consolas" panose="020B0609020204030204" pitchFamily="49" charset="0"/>
              </a:rPr>
              <a:t> </a:t>
            </a:r>
            <a:r>
              <a:rPr lang="en-US">
                <a:solidFill>
                  <a:srgbClr val="F92672"/>
                </a:solidFill>
                <a:latin typeface="Consolas" panose="020B0609020204030204" pitchFamily="49" charset="0"/>
              </a:rPr>
              <a:t>+</a:t>
            </a:r>
            <a:r>
              <a:rPr lang="en-US">
                <a:solidFill>
                  <a:srgbClr val="12191C"/>
                </a:solidFill>
                <a:latin typeface="Consolas" panose="020B0609020204030204" pitchFamily="49" charset="0"/>
              </a:rPr>
              <a:t> </a:t>
            </a:r>
            <a:r>
              <a:rPr lang="en-US">
                <a:solidFill>
                  <a:srgbClr val="AB9B0D"/>
                </a:solidFill>
                <a:latin typeface="Consolas" panose="020B0609020204030204" pitchFamily="49" charset="0"/>
              </a:rPr>
              <a:t>"World"</a:t>
            </a:r>
            <a:r>
              <a:rPr lang="en-US">
                <a:solidFill>
                  <a:srgbClr val="12191C"/>
                </a:solidFill>
                <a:latin typeface="Consolas" panose="020B0609020204030204" pitchFamily="49" charset="0"/>
              </a:rPr>
              <a:t>; </a:t>
            </a:r>
            <a:r>
              <a:rPr lang="en-US">
                <a:solidFill>
                  <a:schemeClr val="bg1"/>
                </a:solidFill>
                <a:highlight>
                  <a:srgbClr val="000000"/>
                </a:highlight>
                <a:latin typeface="Consolas" panose="020B0609020204030204" pitchFamily="49" charset="0"/>
              </a:rPr>
              <a:t>// "HelloWorld"</a:t>
            </a:r>
            <a:endParaRPr lang="en-US">
              <a:solidFill>
                <a:schemeClr val="bg1"/>
              </a:solidFill>
              <a:highlight>
                <a:srgbClr val="000000"/>
              </a:highlight>
              <a:latin typeface="+mj-lt"/>
            </a:endParaRPr>
          </a:p>
          <a:p>
            <a:pPr lvl="1"/>
            <a:endParaRPr lang="en-US" i="1">
              <a:solidFill>
                <a:srgbClr val="3DAEC5"/>
              </a:solidFill>
              <a:latin typeface="Consolas" panose="020B0609020204030204" pitchFamily="49" charset="0"/>
            </a:endParaRPr>
          </a:p>
          <a:p>
            <a:pPr lvl="1"/>
            <a:r>
              <a:rPr lang="en-US" i="1">
                <a:solidFill>
                  <a:schemeClr val="bg1"/>
                </a:solidFill>
                <a:effectLst/>
                <a:highlight>
                  <a:srgbClr val="000000"/>
                </a:highlight>
                <a:latin typeface="+mj-lt"/>
              </a:rPr>
              <a:t>// String</a:t>
            </a:r>
            <a:r>
              <a:rPr lang="en-US">
                <a:solidFill>
                  <a:schemeClr val="bg1"/>
                </a:solidFill>
                <a:highlight>
                  <a:srgbClr val="000000"/>
                </a:highlight>
                <a:latin typeface="+mj-lt"/>
              </a:rPr>
              <a:t> foo </a:t>
            </a:r>
            <a:r>
              <a:rPr lang="en-US">
                <a:solidFill>
                  <a:schemeClr val="bg1"/>
                </a:solidFill>
                <a:effectLst/>
                <a:highlight>
                  <a:srgbClr val="000000"/>
                </a:highlight>
                <a:latin typeface="+mj-lt"/>
              </a:rPr>
              <a:t>=</a:t>
            </a:r>
            <a:r>
              <a:rPr lang="en-US">
                <a:solidFill>
                  <a:schemeClr val="bg1"/>
                </a:solidFill>
                <a:highlight>
                  <a:srgbClr val="000000"/>
                </a:highlight>
                <a:latin typeface="+mj-lt"/>
              </a:rPr>
              <a:t> </a:t>
            </a:r>
            <a:r>
              <a:rPr lang="en-US">
                <a:solidFill>
                  <a:schemeClr val="bg1"/>
                </a:solidFill>
                <a:effectLst/>
                <a:highlight>
                  <a:srgbClr val="000000"/>
                </a:highlight>
                <a:latin typeface="+mj-lt"/>
              </a:rPr>
              <a:t>"Hello"</a:t>
            </a:r>
            <a:r>
              <a:rPr lang="en-US">
                <a:solidFill>
                  <a:schemeClr val="bg1"/>
                </a:solidFill>
                <a:highlight>
                  <a:srgbClr val="000000"/>
                </a:highlight>
                <a:latin typeface="+mj-lt"/>
              </a:rPr>
              <a:t>.</a:t>
            </a:r>
            <a:r>
              <a:rPr lang="en-US" err="1">
                <a:solidFill>
                  <a:schemeClr val="bg1"/>
                </a:solidFill>
                <a:effectLst/>
                <a:highlight>
                  <a:srgbClr val="000000"/>
                </a:highlight>
                <a:latin typeface="+mj-lt"/>
              </a:rPr>
              <a:t>concat</a:t>
            </a:r>
            <a:r>
              <a:rPr lang="en-US">
                <a:solidFill>
                  <a:schemeClr val="bg1"/>
                </a:solidFill>
                <a:highlight>
                  <a:srgbClr val="000000"/>
                </a:highlight>
                <a:latin typeface="+mj-lt"/>
              </a:rPr>
              <a:t>(</a:t>
            </a:r>
            <a:r>
              <a:rPr lang="en-US" i="1" err="1">
                <a:solidFill>
                  <a:schemeClr val="bg1"/>
                </a:solidFill>
                <a:effectLst/>
                <a:highlight>
                  <a:srgbClr val="000000"/>
                </a:highlight>
                <a:latin typeface="+mj-lt"/>
              </a:rPr>
              <a:t>Integer</a:t>
            </a:r>
            <a:r>
              <a:rPr lang="en-US" err="1">
                <a:solidFill>
                  <a:schemeClr val="bg1"/>
                </a:solidFill>
                <a:effectLst/>
                <a:highlight>
                  <a:srgbClr val="000000"/>
                </a:highlight>
                <a:latin typeface="+mj-lt"/>
              </a:rPr>
              <a:t>.toString</a:t>
            </a:r>
            <a:r>
              <a:rPr lang="en-US">
                <a:solidFill>
                  <a:schemeClr val="bg1"/>
                </a:solidFill>
                <a:effectLst/>
                <a:highlight>
                  <a:srgbClr val="000000"/>
                </a:highlight>
                <a:latin typeface="+mj-lt"/>
              </a:rPr>
              <a:t>(2)</a:t>
            </a:r>
            <a:r>
              <a:rPr lang="en-US">
                <a:solidFill>
                  <a:schemeClr val="bg1"/>
                </a:solidFill>
                <a:highlight>
                  <a:srgbClr val="000000"/>
                </a:highlight>
                <a:latin typeface="+mj-lt"/>
              </a:rPr>
              <a:t>);</a:t>
            </a:r>
            <a:br>
              <a:rPr lang="en-US">
                <a:solidFill>
                  <a:srgbClr val="A6A6A6"/>
                </a:solidFill>
                <a:latin typeface="+mj-lt"/>
              </a:rPr>
            </a:br>
            <a:r>
              <a:rPr lang="en-US" i="1">
                <a:solidFill>
                  <a:srgbClr val="3DAEC5"/>
                </a:solidFill>
                <a:latin typeface="Consolas" panose="020B0609020204030204" pitchFamily="49" charset="0"/>
              </a:rPr>
              <a:t>   String</a:t>
            </a:r>
            <a:r>
              <a:rPr lang="en-US">
                <a:solidFill>
                  <a:srgbClr val="12191C"/>
                </a:solidFill>
                <a:latin typeface="Consolas" panose="020B0609020204030204" pitchFamily="49" charset="0"/>
              </a:rPr>
              <a:t> foo </a:t>
            </a:r>
            <a:r>
              <a:rPr lang="en-US">
                <a:solidFill>
                  <a:srgbClr val="F92672"/>
                </a:solidFill>
                <a:latin typeface="Consolas" panose="020B0609020204030204" pitchFamily="49" charset="0"/>
              </a:rPr>
              <a:t>= </a:t>
            </a:r>
            <a:r>
              <a:rPr lang="en-US">
                <a:solidFill>
                  <a:srgbClr val="AB9B0D"/>
                </a:solidFill>
                <a:latin typeface="Consolas" panose="020B0609020204030204" pitchFamily="49" charset="0"/>
              </a:rPr>
              <a:t>"Hello"</a:t>
            </a:r>
            <a:r>
              <a:rPr lang="en-US">
                <a:solidFill>
                  <a:srgbClr val="12191C"/>
                </a:solidFill>
                <a:latin typeface="Consolas" panose="020B0609020204030204" pitchFamily="49" charset="0"/>
              </a:rPr>
              <a:t> </a:t>
            </a:r>
            <a:r>
              <a:rPr lang="en-US">
                <a:solidFill>
                  <a:srgbClr val="F92672"/>
                </a:solidFill>
                <a:latin typeface="Consolas" panose="020B0609020204030204" pitchFamily="49" charset="0"/>
              </a:rPr>
              <a:t>+</a:t>
            </a:r>
            <a:r>
              <a:rPr lang="en-US">
                <a:solidFill>
                  <a:srgbClr val="12191C"/>
                </a:solidFill>
                <a:latin typeface="Consolas" panose="020B0609020204030204" pitchFamily="49" charset="0"/>
              </a:rPr>
              <a:t> </a:t>
            </a:r>
            <a:r>
              <a:rPr lang="en-US">
                <a:solidFill>
                  <a:srgbClr val="6D47B3"/>
                </a:solidFill>
                <a:effectLst/>
                <a:latin typeface="+mj-lt"/>
              </a:rPr>
              <a:t>2</a:t>
            </a:r>
            <a:r>
              <a:rPr lang="en-US">
                <a:solidFill>
                  <a:srgbClr val="12191C"/>
                </a:solidFill>
                <a:latin typeface="Consolas" panose="020B0609020204030204" pitchFamily="49" charset="0"/>
              </a:rPr>
              <a:t>; </a:t>
            </a:r>
            <a:r>
              <a:rPr lang="en-US">
                <a:solidFill>
                  <a:schemeClr val="bg1">
                    <a:lumMod val="75000"/>
                  </a:schemeClr>
                </a:solidFill>
                <a:latin typeface="Consolas" panose="020B0609020204030204" pitchFamily="49" charset="0"/>
              </a:rPr>
              <a:t>// "Hello2"</a:t>
            </a:r>
            <a:endParaRPr lang="en-US">
              <a:solidFill>
                <a:schemeClr val="bg1">
                  <a:lumMod val="75000"/>
                </a:schemeClr>
              </a:solidFill>
            </a:endParaRPr>
          </a:p>
          <a:p>
            <a:pPr marL="342886" lvl="1" indent="0">
              <a:buNone/>
            </a:pPr>
            <a:endParaRPr lang="en-US">
              <a:latin typeface="+mj-lt"/>
            </a:endParaRPr>
          </a:p>
          <a:p>
            <a:endParaRPr lang="en-US"/>
          </a:p>
        </p:txBody>
      </p:sp>
    </p:spTree>
    <p:extLst>
      <p:ext uri="{BB962C8B-B14F-4D97-AF65-F5344CB8AC3E}">
        <p14:creationId xmlns:p14="http://schemas.microsoft.com/office/powerpoint/2010/main" val="4238078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AB22A-4AB9-BF63-1FE4-89FC71EE7D1A}"/>
              </a:ext>
            </a:extLst>
          </p:cNvPr>
          <p:cNvSpPr>
            <a:spLocks noGrp="1"/>
          </p:cNvSpPr>
          <p:nvPr>
            <p:ph type="title"/>
          </p:nvPr>
        </p:nvSpPr>
        <p:spPr>
          <a:xfrm>
            <a:off x="457200" y="254916"/>
            <a:ext cx="8229600" cy="667168"/>
          </a:xfrm>
        </p:spPr>
        <p:txBody>
          <a:bodyPr/>
          <a:lstStyle/>
          <a:p>
            <a:r>
              <a:rPr lang="en-US" dirty="0"/>
              <a:t>what to expect</a:t>
            </a:r>
          </a:p>
        </p:txBody>
      </p:sp>
      <p:sp>
        <p:nvSpPr>
          <p:cNvPr id="3" name="Content Placeholder 2">
            <a:extLst>
              <a:ext uri="{FF2B5EF4-FFF2-40B4-BE49-F238E27FC236}">
                <a16:creationId xmlns:a16="http://schemas.microsoft.com/office/drawing/2014/main" id="{7A8EDBBF-D1AF-CC3B-D861-1059DB30ABCD}"/>
              </a:ext>
            </a:extLst>
          </p:cNvPr>
          <p:cNvSpPr>
            <a:spLocks noGrp="1"/>
          </p:cNvSpPr>
          <p:nvPr>
            <p:ph sz="quarter" idx="10"/>
          </p:nvPr>
        </p:nvSpPr>
        <p:spPr>
          <a:xfrm>
            <a:off x="457200" y="963338"/>
            <a:ext cx="8229600" cy="4080271"/>
          </a:xfrm>
        </p:spPr>
        <p:txBody>
          <a:bodyPr/>
          <a:lstStyle/>
          <a:p>
            <a:r>
              <a:rPr lang="en-US" dirty="0"/>
              <a:t>the </a:t>
            </a:r>
            <a:r>
              <a:rPr lang="en-US" b="1" dirty="0"/>
              <a:t>lectures</a:t>
            </a:r>
            <a:r>
              <a:rPr lang="en-US" dirty="0"/>
              <a:t> should make sense (especially on Monday)</a:t>
            </a:r>
          </a:p>
          <a:p>
            <a:pPr lvl="1"/>
            <a:r>
              <a:rPr lang="en-US" dirty="0"/>
              <a:t>if something doesn’t make sense, raise your hand!</a:t>
            </a:r>
          </a:p>
          <a:p>
            <a:pPr marL="0" indent="0">
              <a:buNone/>
            </a:pPr>
            <a:endParaRPr lang="en-US" dirty="0"/>
          </a:p>
          <a:p>
            <a:r>
              <a:rPr lang="en-US" dirty="0"/>
              <a:t>the </a:t>
            </a:r>
            <a:r>
              <a:rPr lang="en-US" b="1" dirty="0"/>
              <a:t>homework</a:t>
            </a:r>
            <a:r>
              <a:rPr lang="en-US" dirty="0"/>
              <a:t> should take 10-15+ hours per week</a:t>
            </a:r>
          </a:p>
          <a:p>
            <a:pPr lvl="1"/>
            <a:r>
              <a:rPr lang="en-US" dirty="0"/>
              <a:t>if it’s too hard, let’s chat!--we will make a plan for success</a:t>
            </a:r>
          </a:p>
          <a:p>
            <a:pPr lvl="2"/>
            <a:r>
              <a:rPr lang="en-US" i="1" dirty="0">
                <a:solidFill>
                  <a:srgbClr val="202124"/>
                </a:solidFill>
              </a:rPr>
              <a:t>“</a:t>
            </a:r>
            <a:r>
              <a:rPr lang="en-US" b="0" i="1" u="none" strike="noStrike" dirty="0">
                <a:solidFill>
                  <a:srgbClr val="202124"/>
                </a:solidFill>
                <a:effectLst/>
              </a:rPr>
              <a:t>We don't all have the same floor or ceiling, but we each have a lot more in us than we know</a:t>
            </a:r>
            <a:r>
              <a:rPr lang="en-US" b="0" i="1" u="none" strike="noStrike" dirty="0">
                <a:solidFill>
                  <a:srgbClr val="202124"/>
                </a:solidFill>
                <a:effectLst/>
                <a:latin typeface="Google Sans"/>
              </a:rPr>
              <a:t> , and when it comes to [programming], everyone can achieve feats they once thought impossible.</a:t>
            </a:r>
            <a:r>
              <a:rPr lang="en-US" b="0" i="1" u="none" strike="noStrike" dirty="0">
                <a:solidFill>
                  <a:srgbClr val="202124"/>
                </a:solidFill>
                <a:effectLst/>
              </a:rPr>
              <a:t> –David </a:t>
            </a:r>
            <a:r>
              <a:rPr lang="en-US" b="0" i="1" u="none" strike="noStrike" dirty="0" err="1">
                <a:solidFill>
                  <a:srgbClr val="202124"/>
                </a:solidFill>
                <a:effectLst/>
              </a:rPr>
              <a:t>Goggins</a:t>
            </a:r>
            <a:endParaRPr lang="en-US" i="1"/>
          </a:p>
          <a:p>
            <a:pPr lvl="1"/>
            <a:r>
              <a:rPr lang="en-US"/>
              <a:t>if it’s too easy, do the challenge problem!—if that’s too easy, let’s chat!</a:t>
            </a:r>
          </a:p>
          <a:p>
            <a:pPr lvl="2"/>
            <a:r>
              <a:rPr lang="en-US" i="1"/>
              <a:t>“We’re either getting better or we’re getting worse.” –David Goggins</a:t>
            </a:r>
            <a:br>
              <a:rPr lang="en-US" i="1"/>
            </a:br>
            <a:endParaRPr lang="en-US" i="1">
              <a:solidFill>
                <a:srgbClr val="FFC000"/>
              </a:solidFill>
              <a:sym typeface="Wingdings" pitchFamily="2" charset="2"/>
            </a:endParaRPr>
          </a:p>
          <a:p>
            <a:r>
              <a:rPr lang="en-US">
                <a:sym typeface="Wingdings" pitchFamily="2" charset="2"/>
              </a:rPr>
              <a:t>the </a:t>
            </a:r>
            <a:r>
              <a:rPr lang="en-US" b="1">
                <a:sym typeface="Wingdings" pitchFamily="2" charset="2"/>
              </a:rPr>
              <a:t>exams</a:t>
            </a:r>
            <a:r>
              <a:rPr lang="en-US">
                <a:sym typeface="Wingdings" pitchFamily="2" charset="2"/>
              </a:rPr>
              <a:t> should be challenging yet also completely unsurprising</a:t>
            </a:r>
            <a:endParaRPr lang="en-US"/>
          </a:p>
        </p:txBody>
      </p:sp>
    </p:spTree>
    <p:extLst>
      <p:ext uri="{BB962C8B-B14F-4D97-AF65-F5344CB8AC3E}">
        <p14:creationId xmlns:p14="http://schemas.microsoft.com/office/powerpoint/2010/main" val="21444850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A28124-4892-6AA8-D99C-4A30F8253E2A}"/>
              </a:ext>
            </a:extLst>
          </p:cNvPr>
          <p:cNvSpPr>
            <a:spLocks noGrp="1"/>
          </p:cNvSpPr>
          <p:nvPr>
            <p:ph type="title"/>
          </p:nvPr>
        </p:nvSpPr>
        <p:spPr>
          <a:xfrm>
            <a:off x="457200" y="254916"/>
            <a:ext cx="8229600" cy="667168"/>
          </a:xfrm>
        </p:spPr>
        <p:txBody>
          <a:bodyPr/>
          <a:lstStyle/>
          <a:p>
            <a:r>
              <a:t>increment</a:t>
            </a:r>
            <a:r>
              <a:rPr lang="en-US"/>
              <a:t> operator</a:t>
            </a:r>
            <a:endParaRPr/>
          </a:p>
        </p:txBody>
      </p:sp>
      <p:sp>
        <p:nvSpPr>
          <p:cNvPr id="9" name="Content Placeholder 8">
            <a:extLst>
              <a:ext uri="{FF2B5EF4-FFF2-40B4-BE49-F238E27FC236}">
                <a16:creationId xmlns:a16="http://schemas.microsoft.com/office/drawing/2014/main" id="{99841267-28AC-80B7-D7CA-A6B24D4AD304}"/>
              </a:ext>
            </a:extLst>
          </p:cNvPr>
          <p:cNvSpPr>
            <a:spLocks noGrp="1"/>
          </p:cNvSpPr>
          <p:nvPr>
            <p:ph sz="quarter" idx="10"/>
          </p:nvPr>
        </p:nvSpPr>
        <p:spPr/>
        <p:txBody>
          <a:bodyPr>
            <a:normAutofit/>
          </a:bodyPr>
          <a:lstStyle/>
          <a:p>
            <a:pPr lvl="0"/>
            <a:r>
              <a:rPr lang="en-US"/>
              <a:t>to "</a:t>
            </a:r>
            <a:r>
              <a:rPr b="1"/>
              <a:t>increment</a:t>
            </a:r>
            <a:r>
              <a:rPr lang="en-US"/>
              <a:t>"</a:t>
            </a:r>
            <a:r>
              <a:t> means to increase the value of </a:t>
            </a:r>
            <a:r>
              <a:rPr lang="en-US"/>
              <a:t>a number </a:t>
            </a:r>
            <a:r>
              <a:t>by one</a:t>
            </a:r>
            <a:r>
              <a:rPr lang="en-US"/>
              <a:t>, </a:t>
            </a:r>
            <a:r>
              <a:rPr lang="en-US" i="1"/>
              <a:t>e.g.,</a:t>
            </a:r>
            <a:endParaRPr lang="en-US"/>
          </a:p>
          <a:p>
            <a:pPr lvl="1"/>
            <a:r>
              <a:rPr kumimoji="0" lang="en-US" sz="1800" b="0" i="0" u="none" strike="noStrike" kern="1200" cap="none" spc="0" normalizeH="0" baseline="0" noProof="0" err="1">
                <a:ln>
                  <a:noFill/>
                </a:ln>
                <a:effectLst/>
                <a:uLnTx/>
                <a:uFillTx/>
                <a:latin typeface="+mj-lt"/>
                <a:ea typeface="+mn-ea"/>
                <a:cs typeface="Consolas" panose="020B0609020204030204" pitchFamily="49" charset="0"/>
              </a:rPr>
              <a:t>i</a:t>
            </a:r>
            <a:r>
              <a:rPr kumimoji="0" lang="en-US" sz="1800" b="0" i="0" u="none" strike="noStrike" kern="1200" cap="none" spc="0" normalizeH="0" baseline="0" noProof="0">
                <a:ln>
                  <a:noFill/>
                </a:ln>
                <a:effectLst/>
                <a:uLnTx/>
                <a:uFillTx/>
                <a:latin typeface="+mj-lt"/>
                <a:ea typeface="+mn-ea"/>
                <a:cs typeface="Consolas" panose="020B0609020204030204" pitchFamily="49" charset="0"/>
              </a:rPr>
              <a:t> </a:t>
            </a:r>
            <a:r>
              <a:rPr kumimoji="0" lang="en-US" sz="1800" b="0" i="0" u="none" strike="noStrike" kern="1200" cap="none" spc="0" normalizeH="0" baseline="0" noProof="0">
                <a:ln>
                  <a:noFill/>
                </a:ln>
                <a:solidFill>
                  <a:srgbClr val="F92672"/>
                </a:solidFill>
                <a:effectLst/>
                <a:uLnTx/>
                <a:uFillTx/>
                <a:latin typeface="+mj-lt"/>
                <a:ea typeface="+mn-ea"/>
                <a:cs typeface="Consolas" panose="020B0609020204030204" pitchFamily="49" charset="0"/>
              </a:rPr>
              <a:t>=</a:t>
            </a:r>
            <a:r>
              <a:rPr kumimoji="0" lang="en-US" sz="1800" b="0" i="0" u="none" strike="noStrike" kern="1200" cap="none" spc="0" normalizeH="0" baseline="0" noProof="0">
                <a:ln>
                  <a:noFill/>
                </a:ln>
                <a:effectLst/>
                <a:uLnTx/>
                <a:uFillTx/>
                <a:latin typeface="+mj-lt"/>
                <a:ea typeface="+mn-ea"/>
                <a:cs typeface="Consolas" panose="020B0609020204030204" pitchFamily="49" charset="0"/>
              </a:rPr>
              <a:t> </a:t>
            </a:r>
            <a:r>
              <a:rPr kumimoji="0" lang="en-US" sz="1800" b="0" i="0" u="none" strike="noStrike" kern="1200" cap="none" spc="0" normalizeH="0" baseline="0" noProof="0" err="1">
                <a:ln>
                  <a:noFill/>
                </a:ln>
                <a:effectLst/>
                <a:uLnTx/>
                <a:uFillTx/>
                <a:latin typeface="+mj-lt"/>
                <a:ea typeface="+mn-ea"/>
                <a:cs typeface="Consolas" panose="020B0609020204030204" pitchFamily="49" charset="0"/>
              </a:rPr>
              <a:t>i</a:t>
            </a:r>
            <a:r>
              <a:rPr kumimoji="0" lang="en-US" sz="1800" b="0" i="0" u="none" strike="noStrike" kern="1200" cap="none" spc="0" normalizeH="0" baseline="0" noProof="0">
                <a:ln>
                  <a:noFill/>
                </a:ln>
                <a:effectLst/>
                <a:uLnTx/>
                <a:uFillTx/>
                <a:latin typeface="+mj-lt"/>
                <a:ea typeface="+mn-ea"/>
                <a:cs typeface="Consolas" panose="020B0609020204030204" pitchFamily="49" charset="0"/>
              </a:rPr>
              <a:t> </a:t>
            </a:r>
            <a:r>
              <a:rPr kumimoji="0" lang="en-US" sz="1800" b="0" i="0" u="none" strike="noStrike" kern="1200" cap="none" spc="0" normalizeH="0" baseline="0" noProof="0">
                <a:ln>
                  <a:noFill/>
                </a:ln>
                <a:solidFill>
                  <a:srgbClr val="F92672"/>
                </a:solidFill>
                <a:effectLst/>
                <a:uLnTx/>
                <a:uFillTx/>
                <a:latin typeface="+mj-lt"/>
                <a:ea typeface="+mn-ea"/>
                <a:cs typeface="Consolas" panose="020B0609020204030204" pitchFamily="49" charset="0"/>
              </a:rPr>
              <a:t>+</a:t>
            </a:r>
            <a:r>
              <a:rPr kumimoji="0" lang="en-US" sz="1800" b="0" i="0" u="none" strike="noStrike" kern="1200" cap="none" spc="0" normalizeH="0" baseline="0" noProof="0">
                <a:ln>
                  <a:noFill/>
                </a:ln>
                <a:effectLst/>
                <a:uLnTx/>
                <a:uFillTx/>
                <a:latin typeface="+mj-lt"/>
                <a:ea typeface="+mn-ea"/>
                <a:cs typeface="Consolas" panose="020B0609020204030204" pitchFamily="49" charset="0"/>
              </a:rPr>
              <a:t> 1;</a:t>
            </a:r>
          </a:p>
          <a:p>
            <a:pPr lvl="1"/>
            <a:r>
              <a:rPr kumimoji="0" lang="en-US" sz="1800" b="0" i="0" u="none" strike="noStrike" kern="1200" cap="none" spc="0" normalizeH="0" baseline="0" noProof="0" err="1">
                <a:ln>
                  <a:noFill/>
                </a:ln>
                <a:effectLst/>
                <a:uLnTx/>
                <a:uFillTx/>
                <a:latin typeface="+mj-lt"/>
                <a:ea typeface="+mn-ea"/>
                <a:cs typeface="Consolas" panose="020B0609020204030204" pitchFamily="49" charset="0"/>
              </a:rPr>
              <a:t>i</a:t>
            </a:r>
            <a:r>
              <a:rPr kumimoji="0" lang="en-US" sz="1800" b="0" i="0" u="none" strike="noStrike" kern="1200" cap="none" spc="0" normalizeH="0" baseline="0" noProof="0">
                <a:ln>
                  <a:noFill/>
                </a:ln>
                <a:effectLst/>
                <a:uLnTx/>
                <a:uFillTx/>
                <a:latin typeface="+mj-lt"/>
                <a:ea typeface="+mn-ea"/>
                <a:cs typeface="Consolas" panose="020B0609020204030204" pitchFamily="49" charset="0"/>
              </a:rPr>
              <a:t> </a:t>
            </a:r>
            <a:r>
              <a:rPr kumimoji="0" lang="en-US" sz="1800" b="0" i="0" u="none" strike="noStrike" kern="1200" cap="none" spc="0" normalizeH="0" baseline="0" noProof="0">
                <a:ln>
                  <a:noFill/>
                </a:ln>
                <a:solidFill>
                  <a:srgbClr val="F92672"/>
                </a:solidFill>
                <a:effectLst/>
                <a:uLnTx/>
                <a:uFillTx/>
                <a:latin typeface="+mj-lt"/>
                <a:ea typeface="+mn-ea"/>
                <a:cs typeface="Consolas" panose="020B0609020204030204" pitchFamily="49" charset="0"/>
              </a:rPr>
              <a:t>+=</a:t>
            </a:r>
            <a:r>
              <a:rPr kumimoji="0" lang="en-US" sz="1800" b="0" i="0" u="none" strike="noStrike" kern="1200" cap="none" spc="0" normalizeH="0" baseline="0" noProof="0">
                <a:ln>
                  <a:noFill/>
                </a:ln>
                <a:effectLst/>
                <a:uLnTx/>
                <a:uFillTx/>
                <a:latin typeface="+mj-lt"/>
                <a:ea typeface="+mn-ea"/>
                <a:cs typeface="Consolas" panose="020B0609020204030204" pitchFamily="49" charset="0"/>
              </a:rPr>
              <a:t> 1;</a:t>
            </a:r>
            <a:endParaRPr lang="en-US"/>
          </a:p>
          <a:p>
            <a:pPr lvl="1"/>
            <a:endParaRPr/>
          </a:p>
          <a:p>
            <a:pPr lvl="1"/>
            <a:r>
              <a:t>the </a:t>
            </a:r>
            <a:r>
              <a:rPr b="1"/>
              <a:t>pre-increment</a:t>
            </a:r>
            <a:r>
              <a:t> </a:t>
            </a:r>
            <a:r>
              <a:rPr b="1">
                <a:solidFill>
                  <a:srgbClr val="F92672"/>
                </a:solidFill>
                <a:latin typeface="+mj-lt"/>
              </a:rPr>
              <a:t>++</a:t>
            </a:r>
            <a:r>
              <a:rPr err="1">
                <a:latin typeface="+mj-lt"/>
              </a:rPr>
              <a:t>i</a:t>
            </a:r>
            <a:r>
              <a:t> increments </a:t>
            </a:r>
            <a:r>
              <a:rPr err="1">
                <a:latin typeface="+mj-lt"/>
              </a:rPr>
              <a:t>i</a:t>
            </a:r>
            <a:r>
              <a:t> and returns the new value of </a:t>
            </a:r>
            <a:r>
              <a:rPr err="1">
                <a:latin typeface="+mj-lt"/>
              </a:rPr>
              <a:t>i</a:t>
            </a:r>
            <a:endParaRPr lang="en-US">
              <a:latin typeface="+mj-lt"/>
            </a:endParaRPr>
          </a:p>
          <a:p>
            <a:pPr lvl="1"/>
            <a:r>
              <a:rPr lang="en-US">
                <a:latin typeface="+mj-lt"/>
              </a:rPr>
              <a:t>j </a:t>
            </a:r>
            <a:r>
              <a:rPr lang="en-US">
                <a:solidFill>
                  <a:srgbClr val="F92672"/>
                </a:solidFill>
                <a:latin typeface="+mj-lt"/>
              </a:rPr>
              <a:t>=</a:t>
            </a:r>
            <a:r>
              <a:rPr lang="en-US">
                <a:latin typeface="+mj-lt"/>
              </a:rPr>
              <a:t> </a:t>
            </a:r>
            <a:r>
              <a:rPr lang="en-US">
                <a:solidFill>
                  <a:srgbClr val="F92672"/>
                </a:solidFill>
                <a:latin typeface="+mj-lt"/>
              </a:rPr>
              <a:t>++</a:t>
            </a:r>
            <a:r>
              <a:rPr lang="en-US" err="1">
                <a:latin typeface="+mj-lt"/>
              </a:rPr>
              <a:t>i</a:t>
            </a:r>
            <a:r>
              <a:rPr lang="en-US">
                <a:latin typeface="+mj-lt"/>
              </a:rPr>
              <a:t>; </a:t>
            </a:r>
            <a:r>
              <a:rPr lang="en-US">
                <a:solidFill>
                  <a:srgbClr val="A6A6A6"/>
                </a:solidFill>
                <a:latin typeface="+mj-lt"/>
              </a:rPr>
              <a:t>// </a:t>
            </a:r>
            <a:r>
              <a:rPr kumimoji="0" lang="en-US" sz="1800" b="0" i="0" u="none" strike="noStrike" kern="1200" cap="none" spc="0" normalizeH="0" baseline="0" noProof="0" err="1">
                <a:ln>
                  <a:noFill/>
                </a:ln>
                <a:solidFill>
                  <a:srgbClr val="A6A6A6"/>
                </a:solidFill>
                <a:effectLst/>
                <a:uLnTx/>
                <a:uFillTx/>
                <a:latin typeface="+mj-lt"/>
                <a:ea typeface="+mn-ea"/>
                <a:cs typeface="Consolas" panose="020B0609020204030204" pitchFamily="49" charset="0"/>
              </a:rPr>
              <a:t>i</a:t>
            </a:r>
            <a:r>
              <a:rPr kumimoji="0" lang="en-US" sz="1800" b="0" i="0" u="none" strike="noStrike" kern="1200" cap="none" spc="0" normalizeH="0" baseline="0" noProof="0">
                <a:ln>
                  <a:noFill/>
                </a:ln>
                <a:solidFill>
                  <a:srgbClr val="A6A6A6"/>
                </a:solidFill>
                <a:effectLst/>
                <a:uLnTx/>
                <a:uFillTx/>
                <a:latin typeface="+mj-lt"/>
                <a:ea typeface="+mn-ea"/>
                <a:cs typeface="Consolas" panose="020B0609020204030204" pitchFamily="49" charset="0"/>
              </a:rPr>
              <a:t> = </a:t>
            </a:r>
            <a:r>
              <a:rPr kumimoji="0" lang="en-US" sz="1800" b="0" i="0" u="none" strike="noStrike" kern="1200" cap="none" spc="0" normalizeH="0" baseline="0" noProof="0" err="1">
                <a:ln>
                  <a:noFill/>
                </a:ln>
                <a:solidFill>
                  <a:srgbClr val="A6A6A6"/>
                </a:solidFill>
                <a:effectLst/>
                <a:uLnTx/>
                <a:uFillTx/>
                <a:latin typeface="+mj-lt"/>
                <a:ea typeface="+mn-ea"/>
                <a:cs typeface="Consolas" panose="020B0609020204030204" pitchFamily="49" charset="0"/>
              </a:rPr>
              <a:t>i</a:t>
            </a:r>
            <a:r>
              <a:rPr kumimoji="0" lang="en-US" sz="1800" b="0" i="0" u="none" strike="noStrike" kern="1200" cap="none" spc="0" normalizeH="0" baseline="0" noProof="0">
                <a:ln>
                  <a:noFill/>
                </a:ln>
                <a:solidFill>
                  <a:srgbClr val="A6A6A6"/>
                </a:solidFill>
                <a:effectLst/>
                <a:uLnTx/>
                <a:uFillTx/>
                <a:latin typeface="+mj-lt"/>
                <a:ea typeface="+mn-ea"/>
                <a:cs typeface="Consolas" panose="020B0609020204030204" pitchFamily="49" charset="0"/>
              </a:rPr>
              <a:t> + 1;</a:t>
            </a:r>
          </a:p>
          <a:p>
            <a:pPr lvl="1"/>
            <a:r>
              <a:rPr lang="en-US">
                <a:solidFill>
                  <a:prstClr val="black"/>
                </a:solidFill>
                <a:latin typeface="+mj-lt"/>
                <a:ea typeface="+mn-ea"/>
                <a:cs typeface="Consolas" panose="020B0609020204030204" pitchFamily="49" charset="0"/>
              </a:rPr>
              <a:t>         </a:t>
            </a:r>
            <a:r>
              <a:rPr lang="en-US">
                <a:solidFill>
                  <a:srgbClr val="A6A6A6"/>
                </a:solidFill>
                <a:latin typeface="+mj-lt"/>
                <a:ea typeface="+mn-ea"/>
                <a:cs typeface="Consolas" panose="020B0609020204030204" pitchFamily="49" charset="0"/>
              </a:rPr>
              <a:t>// </a:t>
            </a:r>
            <a:r>
              <a:rPr kumimoji="0" lang="en-US" sz="1800" b="0" i="0" u="none" strike="noStrike" kern="1200" cap="none" spc="0" normalizeH="0" baseline="0" noProof="0">
                <a:ln>
                  <a:noFill/>
                </a:ln>
                <a:solidFill>
                  <a:srgbClr val="A6A6A6"/>
                </a:solidFill>
                <a:effectLst/>
                <a:uLnTx/>
                <a:uFillTx/>
                <a:latin typeface="+mj-lt"/>
                <a:ea typeface="+mn-ea"/>
                <a:cs typeface="Consolas" panose="020B0609020204030204" pitchFamily="49" charset="0"/>
              </a:rPr>
              <a:t>j = </a:t>
            </a:r>
            <a:r>
              <a:rPr kumimoji="0" lang="en-US" sz="1800" b="0" i="0" u="none" strike="noStrike" kern="1200" cap="none" spc="0" normalizeH="0" baseline="0" noProof="0" err="1">
                <a:ln>
                  <a:noFill/>
                </a:ln>
                <a:solidFill>
                  <a:srgbClr val="A6A6A6"/>
                </a:solidFill>
                <a:effectLst/>
                <a:uLnTx/>
                <a:uFillTx/>
                <a:latin typeface="+mj-lt"/>
                <a:ea typeface="+mn-ea"/>
                <a:cs typeface="Consolas" panose="020B0609020204030204" pitchFamily="49" charset="0"/>
              </a:rPr>
              <a:t>i</a:t>
            </a:r>
            <a:r>
              <a:rPr kumimoji="0" lang="en-US" sz="1800" b="0" i="0" u="none" strike="noStrike" kern="1200" cap="none" spc="0" normalizeH="0" baseline="0" noProof="0">
                <a:ln>
                  <a:noFill/>
                </a:ln>
                <a:solidFill>
                  <a:srgbClr val="A6A6A6"/>
                </a:solidFill>
                <a:effectLst/>
                <a:uLnTx/>
                <a:uFillTx/>
                <a:latin typeface="+mj-lt"/>
                <a:ea typeface="+mn-ea"/>
                <a:cs typeface="Consolas" panose="020B0609020204030204" pitchFamily="49" charset="0"/>
              </a:rPr>
              <a:t>;</a:t>
            </a:r>
          </a:p>
          <a:p>
            <a:pPr lvl="1"/>
            <a:endParaRPr>
              <a:latin typeface="+mj-lt"/>
            </a:endParaRPr>
          </a:p>
          <a:p>
            <a:pPr lvl="1"/>
            <a:r>
              <a:t>the </a:t>
            </a:r>
            <a:r>
              <a:rPr b="1"/>
              <a:t>post-increment</a:t>
            </a:r>
            <a:r>
              <a:t> </a:t>
            </a:r>
            <a:r>
              <a:rPr err="1">
                <a:latin typeface="+mj-lt"/>
              </a:rPr>
              <a:t>i</a:t>
            </a:r>
            <a:r>
              <a:rPr b="1">
                <a:solidFill>
                  <a:srgbClr val="F92672"/>
                </a:solidFill>
                <a:latin typeface="+mj-lt"/>
              </a:rPr>
              <a:t>++</a:t>
            </a:r>
            <a:r>
              <a:t> increments </a:t>
            </a:r>
            <a:r>
              <a:rPr err="1">
                <a:latin typeface="+mj-lt"/>
              </a:rPr>
              <a:t>i</a:t>
            </a:r>
            <a:r>
              <a:t> and returns the old value of </a:t>
            </a:r>
            <a:r>
              <a:rPr err="1">
                <a:latin typeface="+mj-lt"/>
              </a:rPr>
              <a:t>i</a:t>
            </a:r>
            <a:endParaRPr lang="en-US">
              <a:latin typeface="+mj-lt"/>
            </a:endParaRPr>
          </a:p>
          <a:p>
            <a:pPr marL="352030" lvl="1" indent="0">
              <a:spcBef>
                <a:spcPts val="384"/>
              </a:spcBef>
            </a:pPr>
            <a:r>
              <a:rPr lang="en-US" b="0" i="0" u="none" strike="noStrike" kern="1200" spc="0" baseline="0">
                <a:ln>
                  <a:noFill/>
                </a:ln>
                <a:solidFill>
                  <a:srgbClr val="000000"/>
                </a:solidFill>
                <a:effectLst/>
                <a:latin typeface="+mj-lt"/>
                <a:cs typeface="Consolas" panose="020B0609020204030204" pitchFamily="49" charset="0"/>
              </a:rPr>
              <a:t> j </a:t>
            </a:r>
            <a:r>
              <a:rPr lang="en-US" b="0" i="0" u="none" strike="noStrike" kern="1200" spc="0" baseline="0">
                <a:ln>
                  <a:noFill/>
                </a:ln>
                <a:solidFill>
                  <a:srgbClr val="F92672"/>
                </a:solidFill>
                <a:effectLst/>
                <a:latin typeface="+mj-lt"/>
                <a:cs typeface="Consolas" panose="020B0609020204030204" pitchFamily="49" charset="0"/>
              </a:rPr>
              <a:t>=</a:t>
            </a:r>
            <a:r>
              <a:rPr lang="en-US" b="0" i="0" u="none" strike="noStrike" kern="1200" spc="0" baseline="0">
                <a:ln>
                  <a:noFill/>
                </a:ln>
                <a:solidFill>
                  <a:srgbClr val="000000"/>
                </a:solidFill>
                <a:effectLst/>
                <a:latin typeface="+mj-lt"/>
                <a:cs typeface="Consolas" panose="020B0609020204030204" pitchFamily="49" charset="0"/>
              </a:rPr>
              <a:t> </a:t>
            </a:r>
            <a:r>
              <a:rPr lang="en-US" b="0" i="0" u="none" strike="noStrike" kern="1200" spc="0" baseline="0" err="1">
                <a:ln>
                  <a:noFill/>
                </a:ln>
                <a:solidFill>
                  <a:srgbClr val="000000"/>
                </a:solidFill>
                <a:effectLst/>
                <a:latin typeface="+mj-lt"/>
                <a:cs typeface="Consolas" panose="020B0609020204030204" pitchFamily="49" charset="0"/>
              </a:rPr>
              <a:t>i</a:t>
            </a:r>
            <a:r>
              <a:rPr lang="en-US" b="0" i="0" u="none" strike="noStrike" kern="1200" spc="0" baseline="0">
                <a:ln>
                  <a:noFill/>
                </a:ln>
                <a:solidFill>
                  <a:srgbClr val="F92672"/>
                </a:solidFill>
                <a:effectLst/>
                <a:latin typeface="+mj-lt"/>
                <a:cs typeface="Consolas" panose="020B0609020204030204" pitchFamily="49" charset="0"/>
              </a:rPr>
              <a:t>++</a:t>
            </a:r>
            <a:r>
              <a:rPr lang="en-US" b="0" i="0" u="none" strike="noStrike" kern="1200" spc="0" baseline="0">
                <a:ln>
                  <a:noFill/>
                </a:ln>
                <a:solidFill>
                  <a:srgbClr val="000000"/>
                </a:solidFill>
                <a:effectLst/>
                <a:latin typeface="+mj-lt"/>
                <a:cs typeface="Consolas" panose="020B0609020204030204" pitchFamily="49" charset="0"/>
              </a:rPr>
              <a:t>;</a:t>
            </a:r>
            <a:r>
              <a:rPr lang="en-US">
                <a:latin typeface="+mj-lt"/>
              </a:rPr>
              <a:t> </a:t>
            </a:r>
            <a:r>
              <a:rPr lang="en-US">
                <a:solidFill>
                  <a:srgbClr val="A6A6A6"/>
                </a:solidFill>
                <a:latin typeface="+mj-lt"/>
              </a:rPr>
              <a:t>// </a:t>
            </a:r>
            <a:r>
              <a:rPr lang="en-US" sz="1800" b="0" i="0" u="none" strike="noStrike" kern="1200" spc="0" baseline="0">
                <a:ln>
                  <a:noFill/>
                </a:ln>
                <a:solidFill>
                  <a:srgbClr val="A6A6A6"/>
                </a:solidFill>
                <a:effectLst/>
                <a:latin typeface="+mj-lt"/>
                <a:cs typeface="Consolas" panose="020B0609020204030204" pitchFamily="49" charset="0"/>
              </a:rPr>
              <a:t>j = </a:t>
            </a:r>
            <a:r>
              <a:rPr lang="en-US" sz="1800" b="0" i="0" u="none" strike="noStrike" kern="1200" spc="0" baseline="0" err="1">
                <a:ln>
                  <a:noFill/>
                </a:ln>
                <a:solidFill>
                  <a:srgbClr val="A6A6A6"/>
                </a:solidFill>
                <a:effectLst/>
                <a:latin typeface="+mj-lt"/>
                <a:cs typeface="Consolas" panose="020B0609020204030204" pitchFamily="49" charset="0"/>
              </a:rPr>
              <a:t>i</a:t>
            </a:r>
            <a:r>
              <a:rPr lang="en-US" sz="1800" b="0" i="0" u="none" strike="noStrike" kern="1200" spc="0" baseline="0">
                <a:ln>
                  <a:noFill/>
                </a:ln>
                <a:solidFill>
                  <a:srgbClr val="A6A6A6"/>
                </a:solidFill>
                <a:effectLst/>
                <a:latin typeface="+mj-lt"/>
                <a:cs typeface="Consolas" panose="020B0609020204030204" pitchFamily="49" charset="0"/>
              </a:rPr>
              <a:t>;</a:t>
            </a:r>
            <a:endParaRPr lang="en-US">
              <a:solidFill>
                <a:srgbClr val="A6A6A6"/>
              </a:solidFill>
              <a:latin typeface="+mj-lt"/>
            </a:endParaRPr>
          </a:p>
          <a:p>
            <a:pPr marL="352030" lvl="1" indent="0">
              <a:spcBef>
                <a:spcPts val="384"/>
              </a:spcBef>
            </a:pPr>
            <a:r>
              <a:rPr lang="en-US">
                <a:solidFill>
                  <a:srgbClr val="000000"/>
                </a:solidFill>
                <a:latin typeface="+mj-lt"/>
                <a:cs typeface="Consolas" panose="020B0609020204030204" pitchFamily="49" charset="0"/>
              </a:rPr>
              <a:t>          </a:t>
            </a:r>
            <a:r>
              <a:rPr lang="en-US">
                <a:solidFill>
                  <a:srgbClr val="A6A6A6"/>
                </a:solidFill>
                <a:latin typeface="+mj-lt"/>
                <a:cs typeface="Consolas" panose="020B0609020204030204" pitchFamily="49" charset="0"/>
              </a:rPr>
              <a:t>// </a:t>
            </a:r>
            <a:r>
              <a:rPr lang="en-US" sz="1800" b="0" i="0" u="none" strike="noStrike" kern="1200" spc="0" baseline="0" err="1">
                <a:ln>
                  <a:noFill/>
                </a:ln>
                <a:solidFill>
                  <a:srgbClr val="A6A6A6"/>
                </a:solidFill>
                <a:effectLst/>
                <a:latin typeface="+mj-lt"/>
                <a:cs typeface="Consolas" panose="020B0609020204030204" pitchFamily="49" charset="0"/>
              </a:rPr>
              <a:t>i</a:t>
            </a:r>
            <a:r>
              <a:rPr lang="en-US" sz="1800" b="0" i="0" u="none" strike="noStrike" kern="1200" spc="0" baseline="0">
                <a:ln>
                  <a:noFill/>
                </a:ln>
                <a:solidFill>
                  <a:srgbClr val="A6A6A6"/>
                </a:solidFill>
                <a:effectLst/>
                <a:latin typeface="+mj-lt"/>
                <a:cs typeface="Consolas" panose="020B0609020204030204" pitchFamily="49" charset="0"/>
              </a:rPr>
              <a:t> = </a:t>
            </a:r>
            <a:r>
              <a:rPr lang="en-US" sz="1800" b="0" i="0" u="none" strike="noStrike" kern="1200" spc="0" baseline="0" err="1">
                <a:ln>
                  <a:noFill/>
                </a:ln>
                <a:solidFill>
                  <a:srgbClr val="A6A6A6"/>
                </a:solidFill>
                <a:effectLst/>
                <a:latin typeface="+mj-lt"/>
                <a:cs typeface="Consolas" panose="020B0609020204030204" pitchFamily="49" charset="0"/>
              </a:rPr>
              <a:t>i</a:t>
            </a:r>
            <a:r>
              <a:rPr lang="en-US" sz="1800" b="0" i="0" u="none" strike="noStrike" kern="1200" spc="0" baseline="0">
                <a:ln>
                  <a:noFill/>
                </a:ln>
                <a:solidFill>
                  <a:srgbClr val="A6A6A6"/>
                </a:solidFill>
                <a:effectLst/>
                <a:latin typeface="+mj-lt"/>
                <a:cs typeface="Consolas" panose="020B0609020204030204" pitchFamily="49" charset="0"/>
              </a:rPr>
              <a:t> + 1;</a:t>
            </a:r>
          </a:p>
        </p:txBody>
      </p:sp>
    </p:spTree>
    <p:extLst>
      <p:ext uri="{BB962C8B-B14F-4D97-AF65-F5344CB8AC3E}">
        <p14:creationId xmlns:p14="http://schemas.microsoft.com/office/powerpoint/2010/main" val="12689695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A28124-4892-6AA8-D99C-4A30F8253E2A}"/>
              </a:ext>
            </a:extLst>
          </p:cNvPr>
          <p:cNvSpPr>
            <a:spLocks noGrp="1"/>
          </p:cNvSpPr>
          <p:nvPr>
            <p:ph type="title"/>
          </p:nvPr>
        </p:nvSpPr>
        <p:spPr/>
        <p:txBody>
          <a:bodyPr/>
          <a:lstStyle/>
          <a:p>
            <a:r>
              <a:rPr lang="en-US"/>
              <a:t>decrement operator</a:t>
            </a:r>
          </a:p>
        </p:txBody>
      </p:sp>
      <p:sp>
        <p:nvSpPr>
          <p:cNvPr id="9" name="Content Placeholder 8">
            <a:extLst>
              <a:ext uri="{FF2B5EF4-FFF2-40B4-BE49-F238E27FC236}">
                <a16:creationId xmlns:a16="http://schemas.microsoft.com/office/drawing/2014/main" id="{99841267-28AC-80B7-D7CA-A6B24D4AD304}"/>
              </a:ext>
            </a:extLst>
          </p:cNvPr>
          <p:cNvSpPr>
            <a:spLocks noGrp="1"/>
          </p:cNvSpPr>
          <p:nvPr>
            <p:ph sz="quarter" idx="10"/>
          </p:nvPr>
        </p:nvSpPr>
        <p:spPr/>
        <p:txBody>
          <a:bodyPr>
            <a:normAutofit/>
          </a:bodyPr>
          <a:lstStyle/>
          <a:p>
            <a:pPr lvl="0"/>
            <a:r>
              <a:rPr lang="en-US"/>
              <a:t>to "</a:t>
            </a:r>
            <a:r>
              <a:rPr lang="en-US" b="1"/>
              <a:t>decrement</a:t>
            </a:r>
            <a:r>
              <a:rPr lang="en-US"/>
              <a:t>" means to decrease the value of a number by one, </a:t>
            </a:r>
            <a:r>
              <a:rPr lang="en-US" i="1"/>
              <a:t>e.g.,</a:t>
            </a:r>
            <a:endParaRPr lang="en-US"/>
          </a:p>
          <a:p>
            <a:pPr lvl="1"/>
            <a:r>
              <a:rPr kumimoji="0" lang="en-US" sz="1800" b="0" i="0" u="none" strike="noStrike" kern="1200" cap="none" spc="0" normalizeH="0" baseline="0" noProof="0">
                <a:ln>
                  <a:noFill/>
                </a:ln>
                <a:effectLst/>
                <a:uLnTx/>
                <a:uFillTx/>
                <a:latin typeface="+mj-lt"/>
                <a:ea typeface="+mn-ea"/>
                <a:cs typeface="Consolas" panose="020B0609020204030204" pitchFamily="49" charset="0"/>
              </a:rPr>
              <a:t>i </a:t>
            </a:r>
            <a:r>
              <a:rPr kumimoji="0" lang="en-US" sz="1800" b="0" i="0" u="none" strike="noStrike" kern="1200" cap="none" spc="0" normalizeH="0" baseline="0" noProof="0">
                <a:ln>
                  <a:noFill/>
                </a:ln>
                <a:solidFill>
                  <a:srgbClr val="F92672"/>
                </a:solidFill>
                <a:effectLst/>
                <a:uLnTx/>
                <a:uFillTx/>
                <a:latin typeface="+mj-lt"/>
                <a:ea typeface="+mn-ea"/>
                <a:cs typeface="Consolas" panose="020B0609020204030204" pitchFamily="49" charset="0"/>
              </a:rPr>
              <a:t>=</a:t>
            </a:r>
            <a:r>
              <a:rPr kumimoji="0" lang="en-US" sz="1800" b="0" i="0" u="none" strike="noStrike" kern="1200" cap="none" spc="0" normalizeH="0" baseline="0" noProof="0">
                <a:ln>
                  <a:noFill/>
                </a:ln>
                <a:effectLst/>
                <a:uLnTx/>
                <a:uFillTx/>
                <a:latin typeface="+mj-lt"/>
                <a:ea typeface="+mn-ea"/>
                <a:cs typeface="Consolas" panose="020B0609020204030204" pitchFamily="49" charset="0"/>
              </a:rPr>
              <a:t> i </a:t>
            </a:r>
            <a:r>
              <a:rPr lang="en-US">
                <a:solidFill>
                  <a:srgbClr val="F92672"/>
                </a:solidFill>
                <a:latin typeface="+mj-lt"/>
                <a:ea typeface="+mn-ea"/>
                <a:cs typeface="Consolas" panose="020B0609020204030204" pitchFamily="49" charset="0"/>
              </a:rPr>
              <a:t>-</a:t>
            </a:r>
            <a:r>
              <a:rPr kumimoji="0" lang="en-US" sz="1800" b="0" i="0" u="none" strike="noStrike" kern="1200" cap="none" spc="0" normalizeH="0" baseline="0" noProof="0">
                <a:ln>
                  <a:noFill/>
                </a:ln>
                <a:effectLst/>
                <a:uLnTx/>
                <a:uFillTx/>
                <a:latin typeface="+mj-lt"/>
                <a:ea typeface="+mn-ea"/>
                <a:cs typeface="Consolas" panose="020B0609020204030204" pitchFamily="49" charset="0"/>
              </a:rPr>
              <a:t> 1;</a:t>
            </a:r>
          </a:p>
          <a:p>
            <a:pPr lvl="1"/>
            <a:r>
              <a:rPr kumimoji="0" lang="en-US" sz="1800" b="0" i="0" u="none" strike="noStrike" kern="1200" cap="none" spc="0" normalizeH="0" baseline="0" noProof="0">
                <a:ln>
                  <a:noFill/>
                </a:ln>
                <a:effectLst/>
                <a:uLnTx/>
                <a:uFillTx/>
                <a:latin typeface="+mj-lt"/>
                <a:ea typeface="+mn-ea"/>
                <a:cs typeface="Consolas" panose="020B0609020204030204" pitchFamily="49" charset="0"/>
              </a:rPr>
              <a:t>i </a:t>
            </a:r>
            <a:r>
              <a:rPr lang="en-US">
                <a:solidFill>
                  <a:srgbClr val="F92672"/>
                </a:solidFill>
                <a:latin typeface="+mj-lt"/>
                <a:ea typeface="+mn-ea"/>
                <a:cs typeface="Consolas" panose="020B0609020204030204" pitchFamily="49" charset="0"/>
              </a:rPr>
              <a:t>-</a:t>
            </a:r>
            <a:r>
              <a:rPr kumimoji="0" lang="en-US" sz="1800" b="0" i="0" u="none" strike="noStrike" kern="1200" cap="none" spc="0" normalizeH="0" baseline="0" noProof="0">
                <a:ln>
                  <a:noFill/>
                </a:ln>
                <a:solidFill>
                  <a:srgbClr val="F92672"/>
                </a:solidFill>
                <a:effectLst/>
                <a:uLnTx/>
                <a:uFillTx/>
                <a:latin typeface="+mj-lt"/>
                <a:ea typeface="+mn-ea"/>
                <a:cs typeface="Consolas" panose="020B0609020204030204" pitchFamily="49" charset="0"/>
              </a:rPr>
              <a:t>=</a:t>
            </a:r>
            <a:r>
              <a:rPr kumimoji="0" lang="en-US" sz="1800" b="0" i="0" u="none" strike="noStrike" kern="1200" cap="none" spc="0" normalizeH="0" baseline="0" noProof="0">
                <a:ln>
                  <a:noFill/>
                </a:ln>
                <a:effectLst/>
                <a:uLnTx/>
                <a:uFillTx/>
                <a:latin typeface="+mj-lt"/>
                <a:ea typeface="+mn-ea"/>
                <a:cs typeface="Consolas" panose="020B0609020204030204" pitchFamily="49" charset="0"/>
              </a:rPr>
              <a:t> 1;</a:t>
            </a:r>
            <a:endParaRPr lang="en-US"/>
          </a:p>
          <a:p>
            <a:pPr lvl="1"/>
            <a:endParaRPr lang="en-US"/>
          </a:p>
          <a:p>
            <a:pPr lvl="1"/>
            <a:r>
              <a:rPr lang="en-US"/>
              <a:t>the </a:t>
            </a:r>
            <a:r>
              <a:rPr lang="en-US" b="1"/>
              <a:t>pre-decrement</a:t>
            </a:r>
            <a:r>
              <a:rPr lang="en-US"/>
              <a:t> </a:t>
            </a:r>
            <a:r>
              <a:rPr lang="en-US" b="1">
                <a:solidFill>
                  <a:srgbClr val="F92672"/>
                </a:solidFill>
                <a:latin typeface="+mj-lt"/>
              </a:rPr>
              <a:t>--</a:t>
            </a:r>
            <a:r>
              <a:rPr lang="en-US">
                <a:latin typeface="+mj-lt"/>
              </a:rPr>
              <a:t>i</a:t>
            </a:r>
            <a:r>
              <a:rPr lang="en-US"/>
              <a:t> decrements </a:t>
            </a:r>
            <a:r>
              <a:rPr lang="en-US">
                <a:latin typeface="+mj-lt"/>
              </a:rPr>
              <a:t>i</a:t>
            </a:r>
            <a:r>
              <a:rPr lang="en-US"/>
              <a:t> and returns the new value of </a:t>
            </a:r>
            <a:r>
              <a:rPr lang="en-US">
                <a:latin typeface="+mj-lt"/>
              </a:rPr>
              <a:t>i</a:t>
            </a:r>
          </a:p>
          <a:p>
            <a:pPr lvl="1"/>
            <a:r>
              <a:rPr lang="en-US">
                <a:latin typeface="+mj-lt"/>
              </a:rPr>
              <a:t>j </a:t>
            </a:r>
            <a:r>
              <a:rPr lang="en-US">
                <a:solidFill>
                  <a:srgbClr val="F92672"/>
                </a:solidFill>
                <a:latin typeface="+mj-lt"/>
              </a:rPr>
              <a:t>=</a:t>
            </a:r>
            <a:r>
              <a:rPr lang="en-US">
                <a:latin typeface="+mj-lt"/>
              </a:rPr>
              <a:t> </a:t>
            </a:r>
            <a:r>
              <a:rPr lang="en-US">
                <a:solidFill>
                  <a:srgbClr val="F92672"/>
                </a:solidFill>
                <a:latin typeface="+mj-lt"/>
              </a:rPr>
              <a:t>--</a:t>
            </a:r>
            <a:r>
              <a:rPr lang="en-US">
                <a:latin typeface="+mj-lt"/>
              </a:rPr>
              <a:t>i; </a:t>
            </a:r>
            <a:r>
              <a:rPr lang="en-US">
                <a:solidFill>
                  <a:srgbClr val="A6A6A6"/>
                </a:solidFill>
                <a:latin typeface="+mj-lt"/>
              </a:rPr>
              <a:t>// </a:t>
            </a:r>
            <a:r>
              <a:rPr kumimoji="0" lang="en-US" sz="1800" b="0" i="0" u="none" strike="noStrike" kern="1200" cap="none" spc="0" normalizeH="0" baseline="0" noProof="0">
                <a:ln>
                  <a:noFill/>
                </a:ln>
                <a:solidFill>
                  <a:srgbClr val="A6A6A6"/>
                </a:solidFill>
                <a:effectLst/>
                <a:uLnTx/>
                <a:uFillTx/>
                <a:latin typeface="+mj-lt"/>
                <a:ea typeface="+mn-ea"/>
                <a:cs typeface="Consolas" panose="020B0609020204030204" pitchFamily="49" charset="0"/>
              </a:rPr>
              <a:t>i = i - 1;</a:t>
            </a:r>
          </a:p>
          <a:p>
            <a:pPr lvl="1"/>
            <a:r>
              <a:rPr lang="en-US">
                <a:solidFill>
                  <a:prstClr val="black"/>
                </a:solidFill>
                <a:latin typeface="+mj-lt"/>
                <a:ea typeface="+mn-ea"/>
                <a:cs typeface="Consolas" panose="020B0609020204030204" pitchFamily="49" charset="0"/>
              </a:rPr>
              <a:t>         </a:t>
            </a:r>
            <a:r>
              <a:rPr lang="en-US">
                <a:solidFill>
                  <a:srgbClr val="A6A6A6"/>
                </a:solidFill>
                <a:latin typeface="+mj-lt"/>
                <a:ea typeface="+mn-ea"/>
                <a:cs typeface="Consolas" panose="020B0609020204030204" pitchFamily="49" charset="0"/>
              </a:rPr>
              <a:t>// </a:t>
            </a:r>
            <a:r>
              <a:rPr kumimoji="0" lang="en-US" sz="1800" b="0" i="0" u="none" strike="noStrike" kern="1200" cap="none" spc="0" normalizeH="0" baseline="0" noProof="0">
                <a:ln>
                  <a:noFill/>
                </a:ln>
                <a:solidFill>
                  <a:srgbClr val="A6A6A6"/>
                </a:solidFill>
                <a:effectLst/>
                <a:uLnTx/>
                <a:uFillTx/>
                <a:latin typeface="+mj-lt"/>
                <a:ea typeface="+mn-ea"/>
                <a:cs typeface="Consolas" panose="020B0609020204030204" pitchFamily="49" charset="0"/>
              </a:rPr>
              <a:t>j = i;</a:t>
            </a:r>
          </a:p>
          <a:p>
            <a:pPr lvl="1"/>
            <a:endParaRPr lang="en-US">
              <a:latin typeface="+mj-lt"/>
            </a:endParaRPr>
          </a:p>
          <a:p>
            <a:pPr lvl="1"/>
            <a:r>
              <a:rPr lang="en-US"/>
              <a:t>the </a:t>
            </a:r>
            <a:r>
              <a:rPr lang="en-US" b="1"/>
              <a:t>post-decrement</a:t>
            </a:r>
            <a:r>
              <a:rPr lang="en-US"/>
              <a:t> </a:t>
            </a:r>
            <a:r>
              <a:rPr lang="en-US">
                <a:latin typeface="+mj-lt"/>
              </a:rPr>
              <a:t>i</a:t>
            </a:r>
            <a:r>
              <a:rPr lang="en-US" b="1">
                <a:solidFill>
                  <a:srgbClr val="F92672"/>
                </a:solidFill>
                <a:latin typeface="+mj-lt"/>
              </a:rPr>
              <a:t>--</a:t>
            </a:r>
            <a:r>
              <a:rPr lang="en-US"/>
              <a:t> decrements </a:t>
            </a:r>
            <a:r>
              <a:rPr lang="en-US">
                <a:latin typeface="+mj-lt"/>
              </a:rPr>
              <a:t>i</a:t>
            </a:r>
            <a:r>
              <a:rPr lang="en-US"/>
              <a:t> and returns the old value of </a:t>
            </a:r>
            <a:r>
              <a:rPr lang="en-US">
                <a:latin typeface="+mj-lt"/>
              </a:rPr>
              <a:t>i</a:t>
            </a:r>
          </a:p>
          <a:p>
            <a:pPr marL="352030" lvl="1" indent="0">
              <a:spcBef>
                <a:spcPts val="384"/>
              </a:spcBef>
            </a:pPr>
            <a:r>
              <a:rPr lang="en-US" b="0" i="0" u="none" strike="noStrike" kern="1200" spc="0" baseline="0">
                <a:ln>
                  <a:noFill/>
                </a:ln>
                <a:solidFill>
                  <a:srgbClr val="000000"/>
                </a:solidFill>
                <a:effectLst/>
                <a:latin typeface="+mj-lt"/>
                <a:cs typeface="Consolas" panose="020B0609020204030204" pitchFamily="49" charset="0"/>
              </a:rPr>
              <a:t> j </a:t>
            </a:r>
            <a:r>
              <a:rPr lang="en-US" b="0" i="0" u="none" strike="noStrike" kern="1200" spc="0" baseline="0">
                <a:ln>
                  <a:noFill/>
                </a:ln>
                <a:solidFill>
                  <a:srgbClr val="F92672"/>
                </a:solidFill>
                <a:effectLst/>
                <a:latin typeface="+mj-lt"/>
                <a:cs typeface="Consolas" panose="020B0609020204030204" pitchFamily="49" charset="0"/>
              </a:rPr>
              <a:t>=</a:t>
            </a:r>
            <a:r>
              <a:rPr lang="en-US" b="0" i="0" u="none" strike="noStrike" kern="1200" spc="0" baseline="0">
                <a:ln>
                  <a:noFill/>
                </a:ln>
                <a:solidFill>
                  <a:srgbClr val="000000"/>
                </a:solidFill>
                <a:effectLst/>
                <a:latin typeface="+mj-lt"/>
                <a:cs typeface="Consolas" panose="020B0609020204030204" pitchFamily="49" charset="0"/>
              </a:rPr>
              <a:t> i</a:t>
            </a:r>
            <a:r>
              <a:rPr lang="en-US">
                <a:solidFill>
                  <a:srgbClr val="F92672"/>
                </a:solidFill>
                <a:latin typeface="+mj-lt"/>
                <a:cs typeface="Consolas" panose="020B0609020204030204" pitchFamily="49" charset="0"/>
              </a:rPr>
              <a:t>--</a:t>
            </a:r>
            <a:r>
              <a:rPr lang="en-US" b="0" i="0" u="none" strike="noStrike" kern="1200" spc="0" baseline="0">
                <a:ln>
                  <a:noFill/>
                </a:ln>
                <a:solidFill>
                  <a:srgbClr val="000000"/>
                </a:solidFill>
                <a:effectLst/>
                <a:latin typeface="+mj-lt"/>
                <a:cs typeface="Consolas" panose="020B0609020204030204" pitchFamily="49" charset="0"/>
              </a:rPr>
              <a:t>;</a:t>
            </a:r>
            <a:r>
              <a:rPr lang="en-US">
                <a:latin typeface="+mj-lt"/>
              </a:rPr>
              <a:t> </a:t>
            </a:r>
            <a:r>
              <a:rPr lang="en-US">
                <a:solidFill>
                  <a:srgbClr val="A6A6A6"/>
                </a:solidFill>
                <a:latin typeface="+mj-lt"/>
              </a:rPr>
              <a:t>// </a:t>
            </a:r>
            <a:r>
              <a:rPr lang="en-US" sz="1800" b="0" i="0" u="none" strike="noStrike" kern="1200" spc="0" baseline="0">
                <a:ln>
                  <a:noFill/>
                </a:ln>
                <a:solidFill>
                  <a:srgbClr val="A6A6A6"/>
                </a:solidFill>
                <a:effectLst/>
                <a:latin typeface="+mj-lt"/>
                <a:cs typeface="Consolas" panose="020B0609020204030204" pitchFamily="49" charset="0"/>
              </a:rPr>
              <a:t>j = i;</a:t>
            </a:r>
            <a:endParaRPr lang="en-US">
              <a:solidFill>
                <a:srgbClr val="A6A6A6"/>
              </a:solidFill>
              <a:latin typeface="+mj-lt"/>
            </a:endParaRPr>
          </a:p>
          <a:p>
            <a:pPr marL="352030" lvl="1" indent="0">
              <a:spcBef>
                <a:spcPts val="384"/>
              </a:spcBef>
            </a:pPr>
            <a:r>
              <a:rPr lang="en-US">
                <a:solidFill>
                  <a:srgbClr val="000000"/>
                </a:solidFill>
                <a:latin typeface="+mj-lt"/>
                <a:cs typeface="Consolas" panose="020B0609020204030204" pitchFamily="49" charset="0"/>
              </a:rPr>
              <a:t>          </a:t>
            </a:r>
            <a:r>
              <a:rPr lang="en-US">
                <a:solidFill>
                  <a:srgbClr val="A6A6A6"/>
                </a:solidFill>
                <a:latin typeface="+mj-lt"/>
                <a:cs typeface="Consolas" panose="020B0609020204030204" pitchFamily="49" charset="0"/>
              </a:rPr>
              <a:t>// </a:t>
            </a:r>
            <a:r>
              <a:rPr lang="en-US" sz="1800" b="0" i="0" u="none" strike="noStrike" kern="1200" spc="0" baseline="0">
                <a:ln>
                  <a:noFill/>
                </a:ln>
                <a:solidFill>
                  <a:srgbClr val="A6A6A6"/>
                </a:solidFill>
                <a:effectLst/>
                <a:latin typeface="+mj-lt"/>
                <a:cs typeface="Consolas" panose="020B0609020204030204" pitchFamily="49" charset="0"/>
              </a:rPr>
              <a:t>i = i - 1;</a:t>
            </a:r>
          </a:p>
        </p:txBody>
      </p:sp>
    </p:spTree>
    <p:extLst>
      <p:ext uri="{BB962C8B-B14F-4D97-AF65-F5344CB8AC3E}">
        <p14:creationId xmlns:p14="http://schemas.microsoft.com/office/powerpoint/2010/main" val="18461791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C2660E-1378-A12C-B660-4B97905470FF}"/>
              </a:ext>
            </a:extLst>
          </p:cNvPr>
          <p:cNvSpPr>
            <a:spLocks noGrp="1"/>
          </p:cNvSpPr>
          <p:nvPr>
            <p:ph type="title"/>
          </p:nvPr>
        </p:nvSpPr>
        <p:spPr/>
        <p:txBody>
          <a:bodyPr/>
          <a:lstStyle/>
          <a:p>
            <a:r>
              <a:rPr lang="en-US" sz="13800"/>
              <a:t>examples</a:t>
            </a:r>
            <a:endParaRPr lang="en-US" sz="7200"/>
          </a:p>
        </p:txBody>
      </p:sp>
    </p:spTree>
    <p:extLst>
      <p:ext uri="{BB962C8B-B14F-4D97-AF65-F5344CB8AC3E}">
        <p14:creationId xmlns:p14="http://schemas.microsoft.com/office/powerpoint/2010/main" val="30662495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441491-330E-1D7B-F95F-C00996E82CB8}"/>
              </a:ext>
            </a:extLst>
          </p:cNvPr>
          <p:cNvSpPr>
            <a:spLocks noGrp="1"/>
          </p:cNvSpPr>
          <p:nvPr>
            <p:ph type="title"/>
          </p:nvPr>
        </p:nvSpPr>
        <p:spPr/>
        <p:txBody>
          <a:bodyPr>
            <a:normAutofit/>
          </a:bodyPr>
          <a:lstStyle/>
          <a:p>
            <a:pPr marL="12700" marR="0" lvl="0" indent="0" algn="l" defTabSz="342900" rtl="0" eaLnBrk="1" fontAlgn="auto" latinLnBrk="0" hangingPunct="1">
              <a:lnSpc>
                <a:spcPct val="100000"/>
              </a:lnSpc>
              <a:spcBef>
                <a:spcPct val="20000"/>
              </a:spcBef>
              <a:spcAft>
                <a:spcPts val="0"/>
              </a:spcAft>
              <a:tabLst/>
              <a:defRPr/>
            </a:pPr>
            <a:r>
              <a:rPr kumimoji="0" lang="en-US" sz="3200" b="0" i="0" u="none" strike="noStrike" kern="1200" cap="none" spc="0" normalizeH="0" baseline="0" noProof="0">
                <a:ln>
                  <a:noFill/>
                </a:ln>
                <a:solidFill>
                  <a:schemeClr val="bg2"/>
                </a:solidFill>
                <a:effectLst/>
                <a:uLnTx/>
                <a:uFillTx/>
                <a:latin typeface="+mj-lt"/>
                <a:ea typeface="Segoe UI Emoji" panose="020B0502040204020203" pitchFamily="34" charset="0"/>
                <a:cs typeface="Consolas" panose="020B0609020204030204" pitchFamily="49" charset="0"/>
              </a:rPr>
              <a:t>// return whether n is prime</a:t>
            </a:r>
            <a:endParaRPr lang="en-US">
              <a:latin typeface="+mj-lt"/>
            </a:endParaRPr>
          </a:p>
        </p:txBody>
      </p:sp>
      <p:sp>
        <p:nvSpPr>
          <p:cNvPr id="4" name="Content Placeholder 3">
            <a:extLst>
              <a:ext uri="{FF2B5EF4-FFF2-40B4-BE49-F238E27FC236}">
                <a16:creationId xmlns:a16="http://schemas.microsoft.com/office/drawing/2014/main" id="{EBB94827-F375-B3E6-79A4-B4A0B3DD252B}"/>
              </a:ext>
            </a:extLst>
          </p:cNvPr>
          <p:cNvSpPr>
            <a:spLocks noGrp="1"/>
          </p:cNvSpPr>
          <p:nvPr>
            <p:ph sz="quarter" idx="10"/>
          </p:nvPr>
        </p:nvSpPr>
        <p:spPr/>
        <p:txBody>
          <a:bodyPr/>
          <a:lstStyle/>
          <a:p>
            <a:pPr marL="0" indent="0">
              <a:buNone/>
            </a:pPr>
            <a:r>
              <a:rPr lang="en-US" sz="1800" i="1" err="1">
                <a:solidFill>
                  <a:srgbClr val="3DAEC5"/>
                </a:solidFill>
                <a:effectLst/>
                <a:latin typeface="Consolas" panose="020B0609020204030204" pitchFamily="49" charset="0"/>
              </a:rPr>
              <a:t>boolean</a:t>
            </a:r>
            <a:r>
              <a:rPr lang="en-US" sz="1800">
                <a:solidFill>
                  <a:srgbClr val="12191C"/>
                </a:solidFill>
                <a:effectLst/>
                <a:latin typeface="Consolas" panose="020B0609020204030204" pitchFamily="49" charset="0"/>
              </a:rPr>
              <a:t> </a:t>
            </a:r>
            <a:r>
              <a:rPr lang="en-US" sz="1800" err="1">
                <a:solidFill>
                  <a:srgbClr val="6E9918"/>
                </a:solidFill>
                <a:effectLst/>
                <a:latin typeface="Consolas" panose="020B0609020204030204" pitchFamily="49" charset="0"/>
              </a:rPr>
              <a:t>isPrime</a:t>
            </a:r>
            <a:r>
              <a:rPr lang="en-US" sz="1800">
                <a:solidFill>
                  <a:srgbClr val="12191C"/>
                </a:solidFill>
                <a:effectLst/>
                <a:latin typeface="Consolas" panose="020B0609020204030204" pitchFamily="49" charset="0"/>
              </a:rPr>
              <a:t>(</a:t>
            </a:r>
            <a:r>
              <a:rPr lang="en-US" sz="1800" i="1">
                <a:solidFill>
                  <a:srgbClr val="3DAEC5"/>
                </a:solidFill>
                <a:effectLst/>
                <a:latin typeface="Consolas" panose="020B0609020204030204" pitchFamily="49" charset="0"/>
              </a:rPr>
              <a:t>int</a:t>
            </a:r>
            <a:r>
              <a:rPr lang="en-US" sz="1800">
                <a:solidFill>
                  <a:srgbClr val="12191C"/>
                </a:solidFill>
                <a:effectLst/>
                <a:latin typeface="Consolas" panose="020B0609020204030204" pitchFamily="49" charset="0"/>
              </a:rPr>
              <a:t> </a:t>
            </a:r>
            <a:r>
              <a:rPr lang="en-US" sz="1800" i="1">
                <a:solidFill>
                  <a:srgbClr val="FD971F"/>
                </a:solidFill>
                <a:effectLst/>
                <a:latin typeface="Consolas" panose="020B0609020204030204" pitchFamily="49" charset="0"/>
              </a:rPr>
              <a:t>n</a:t>
            </a:r>
            <a:r>
              <a:rPr lang="en-US" sz="1800">
                <a:solidFill>
                  <a:srgbClr val="12191C"/>
                </a:solidFill>
                <a:effectLst/>
                <a:latin typeface="Consolas" panose="020B0609020204030204" pitchFamily="49" charset="0"/>
              </a:rPr>
              <a:t>) {</a:t>
            </a:r>
            <a:br>
              <a:rPr lang="en-US" sz="1800">
                <a:solidFill>
                  <a:srgbClr val="12191C"/>
                </a:solidFill>
                <a:effectLst/>
                <a:latin typeface="Consolas" panose="020B0609020204030204" pitchFamily="49" charset="0"/>
              </a:rPr>
            </a:br>
            <a:r>
              <a:rPr lang="en-US" sz="1800">
                <a:solidFill>
                  <a:srgbClr val="12191C"/>
                </a:solidFill>
                <a:effectLst/>
                <a:latin typeface="Consolas" panose="020B0609020204030204" pitchFamily="49" charset="0"/>
              </a:rPr>
              <a:t>    </a:t>
            </a:r>
            <a:r>
              <a:rPr lang="en-US" sz="1800">
                <a:solidFill>
                  <a:srgbClr val="F92672"/>
                </a:solidFill>
                <a:effectLst/>
                <a:latin typeface="Consolas" panose="020B0609020204030204" pitchFamily="49" charset="0"/>
              </a:rPr>
              <a:t>for</a:t>
            </a:r>
            <a:r>
              <a:rPr lang="en-US" sz="1800">
                <a:solidFill>
                  <a:srgbClr val="12191C"/>
                </a:solidFill>
                <a:effectLst/>
                <a:latin typeface="Consolas" panose="020B0609020204030204" pitchFamily="49" charset="0"/>
              </a:rPr>
              <a:t> (</a:t>
            </a:r>
            <a:r>
              <a:rPr lang="en-US" sz="1800" i="1">
                <a:solidFill>
                  <a:srgbClr val="3DAEC5"/>
                </a:solidFill>
                <a:effectLst/>
                <a:latin typeface="Consolas" panose="020B0609020204030204" pitchFamily="49" charset="0"/>
              </a:rPr>
              <a:t>int</a:t>
            </a:r>
            <a:r>
              <a:rPr lang="en-US" sz="1800">
                <a:solidFill>
                  <a:srgbClr val="12191C"/>
                </a:solidFill>
                <a:effectLst/>
                <a:latin typeface="Consolas" panose="020B0609020204030204" pitchFamily="49" charset="0"/>
              </a:rPr>
              <a:t> </a:t>
            </a:r>
            <a:r>
              <a:rPr lang="en-US" sz="1800" err="1">
                <a:solidFill>
                  <a:srgbClr val="12191C"/>
                </a:solidFill>
                <a:effectLst/>
                <a:latin typeface="Consolas" panose="020B0609020204030204" pitchFamily="49" charset="0"/>
              </a:rPr>
              <a:t>i</a:t>
            </a:r>
            <a:r>
              <a:rPr lang="en-US" sz="1800">
                <a:solidFill>
                  <a:srgbClr val="12191C"/>
                </a:solidFill>
                <a:effectLst/>
                <a:latin typeface="Consolas" panose="020B0609020204030204" pitchFamily="49" charset="0"/>
              </a:rPr>
              <a:t> </a:t>
            </a:r>
            <a:r>
              <a:rPr lang="en-US" sz="1800">
                <a:solidFill>
                  <a:srgbClr val="F92672"/>
                </a:solidFill>
                <a:effectLst/>
                <a:latin typeface="Consolas" panose="020B0609020204030204" pitchFamily="49" charset="0"/>
              </a:rPr>
              <a:t>=</a:t>
            </a:r>
            <a:r>
              <a:rPr lang="en-US" sz="1800">
                <a:solidFill>
                  <a:srgbClr val="12191C"/>
                </a:solidFill>
                <a:effectLst/>
                <a:latin typeface="Consolas" panose="020B0609020204030204" pitchFamily="49" charset="0"/>
              </a:rPr>
              <a:t> </a:t>
            </a:r>
            <a:r>
              <a:rPr lang="en-US" sz="1800">
                <a:solidFill>
                  <a:srgbClr val="6D47B3"/>
                </a:solidFill>
                <a:effectLst/>
                <a:latin typeface="Consolas" panose="020B0609020204030204" pitchFamily="49" charset="0"/>
              </a:rPr>
              <a:t>0</a:t>
            </a:r>
            <a:r>
              <a:rPr lang="en-US" sz="1800">
                <a:solidFill>
                  <a:srgbClr val="12191C"/>
                </a:solidFill>
                <a:effectLst/>
                <a:latin typeface="Consolas" panose="020B0609020204030204" pitchFamily="49" charset="0"/>
              </a:rPr>
              <a:t>; </a:t>
            </a:r>
            <a:r>
              <a:rPr lang="en-US" sz="1800" err="1">
                <a:solidFill>
                  <a:srgbClr val="12191C"/>
                </a:solidFill>
                <a:effectLst/>
                <a:latin typeface="Consolas" panose="020B0609020204030204" pitchFamily="49" charset="0"/>
              </a:rPr>
              <a:t>i</a:t>
            </a:r>
            <a:r>
              <a:rPr lang="en-US" sz="1800">
                <a:solidFill>
                  <a:srgbClr val="12191C"/>
                </a:solidFill>
                <a:effectLst/>
                <a:latin typeface="Consolas" panose="020B0609020204030204" pitchFamily="49" charset="0"/>
              </a:rPr>
              <a:t> </a:t>
            </a:r>
            <a:r>
              <a:rPr lang="en-US" sz="1800">
                <a:solidFill>
                  <a:srgbClr val="F92672"/>
                </a:solidFill>
                <a:effectLst/>
                <a:latin typeface="Consolas" panose="020B0609020204030204" pitchFamily="49" charset="0"/>
              </a:rPr>
              <a:t>&lt;</a:t>
            </a:r>
            <a:r>
              <a:rPr lang="en-US" sz="1800">
                <a:solidFill>
                  <a:srgbClr val="12191C"/>
                </a:solidFill>
                <a:effectLst/>
                <a:latin typeface="Consolas" panose="020B0609020204030204" pitchFamily="49" charset="0"/>
              </a:rPr>
              <a:t> n; </a:t>
            </a:r>
            <a:r>
              <a:rPr lang="en-US" sz="1800">
                <a:solidFill>
                  <a:srgbClr val="F92672"/>
                </a:solidFill>
                <a:effectLst/>
                <a:latin typeface="Consolas" panose="020B0609020204030204" pitchFamily="49" charset="0"/>
              </a:rPr>
              <a:t>++</a:t>
            </a:r>
            <a:r>
              <a:rPr lang="en-US" sz="1800" err="1">
                <a:solidFill>
                  <a:srgbClr val="12191C"/>
                </a:solidFill>
                <a:effectLst/>
                <a:latin typeface="Consolas" panose="020B0609020204030204" pitchFamily="49" charset="0"/>
              </a:rPr>
              <a:t>i</a:t>
            </a:r>
            <a:r>
              <a:rPr lang="en-US" sz="1800">
                <a:solidFill>
                  <a:srgbClr val="12191C"/>
                </a:solidFill>
                <a:effectLst/>
                <a:latin typeface="Consolas" panose="020B0609020204030204" pitchFamily="49" charset="0"/>
              </a:rPr>
              <a:t>) {</a:t>
            </a:r>
            <a:br>
              <a:rPr lang="en-US" sz="1800">
                <a:solidFill>
                  <a:srgbClr val="12191C"/>
                </a:solidFill>
                <a:effectLst/>
                <a:latin typeface="Consolas" panose="020B0609020204030204" pitchFamily="49" charset="0"/>
              </a:rPr>
            </a:br>
            <a:r>
              <a:rPr lang="en-US" sz="1800">
                <a:solidFill>
                  <a:srgbClr val="12191C"/>
                </a:solidFill>
                <a:effectLst/>
                <a:latin typeface="Consolas" panose="020B0609020204030204" pitchFamily="49" charset="0"/>
              </a:rPr>
              <a:t>        </a:t>
            </a:r>
            <a:r>
              <a:rPr lang="en-US" sz="1800">
                <a:solidFill>
                  <a:srgbClr val="F92672"/>
                </a:solidFill>
                <a:effectLst/>
                <a:latin typeface="Consolas" panose="020B0609020204030204" pitchFamily="49" charset="0"/>
              </a:rPr>
              <a:t>if</a:t>
            </a:r>
            <a:r>
              <a:rPr lang="en-US" sz="1800">
                <a:solidFill>
                  <a:srgbClr val="12191C"/>
                </a:solidFill>
                <a:effectLst/>
                <a:latin typeface="Consolas" panose="020B0609020204030204" pitchFamily="49" charset="0"/>
              </a:rPr>
              <a:t> (n </a:t>
            </a:r>
            <a:r>
              <a:rPr lang="en-US" sz="1800">
                <a:solidFill>
                  <a:srgbClr val="F92672"/>
                </a:solidFill>
                <a:effectLst/>
                <a:latin typeface="Consolas" panose="020B0609020204030204" pitchFamily="49" charset="0"/>
              </a:rPr>
              <a:t>%</a:t>
            </a:r>
            <a:r>
              <a:rPr lang="en-US" sz="1800">
                <a:solidFill>
                  <a:srgbClr val="12191C"/>
                </a:solidFill>
                <a:effectLst/>
                <a:latin typeface="Consolas" panose="020B0609020204030204" pitchFamily="49" charset="0"/>
              </a:rPr>
              <a:t> </a:t>
            </a:r>
            <a:r>
              <a:rPr lang="en-US" sz="1800" err="1">
                <a:solidFill>
                  <a:srgbClr val="12191C"/>
                </a:solidFill>
                <a:effectLst/>
                <a:latin typeface="Consolas" panose="020B0609020204030204" pitchFamily="49" charset="0"/>
              </a:rPr>
              <a:t>i</a:t>
            </a:r>
            <a:r>
              <a:rPr lang="en-US" sz="1800">
                <a:solidFill>
                  <a:srgbClr val="12191C"/>
                </a:solidFill>
                <a:effectLst/>
                <a:latin typeface="Consolas" panose="020B0609020204030204" pitchFamily="49" charset="0"/>
              </a:rPr>
              <a:t> </a:t>
            </a:r>
            <a:r>
              <a:rPr lang="en-US" sz="1800">
                <a:solidFill>
                  <a:srgbClr val="F92672"/>
                </a:solidFill>
                <a:effectLst/>
                <a:latin typeface="Consolas" panose="020B0609020204030204" pitchFamily="49" charset="0"/>
              </a:rPr>
              <a:t>==</a:t>
            </a:r>
            <a:r>
              <a:rPr lang="en-US" sz="1800">
                <a:solidFill>
                  <a:srgbClr val="12191C"/>
                </a:solidFill>
                <a:effectLst/>
                <a:latin typeface="Consolas" panose="020B0609020204030204" pitchFamily="49" charset="0"/>
              </a:rPr>
              <a:t> </a:t>
            </a:r>
            <a:r>
              <a:rPr lang="en-US" sz="1800">
                <a:solidFill>
                  <a:srgbClr val="6D47B3"/>
                </a:solidFill>
                <a:effectLst/>
                <a:latin typeface="Consolas" panose="020B0609020204030204" pitchFamily="49" charset="0"/>
              </a:rPr>
              <a:t>0</a:t>
            </a:r>
            <a:r>
              <a:rPr lang="en-US" sz="1800">
                <a:solidFill>
                  <a:srgbClr val="12191C"/>
                </a:solidFill>
                <a:effectLst/>
                <a:latin typeface="Consolas" panose="020B0609020204030204" pitchFamily="49" charset="0"/>
              </a:rPr>
              <a:t>) {</a:t>
            </a:r>
            <a:br>
              <a:rPr lang="en-US" sz="1800">
                <a:solidFill>
                  <a:srgbClr val="12191C"/>
                </a:solidFill>
                <a:effectLst/>
                <a:latin typeface="Consolas" panose="020B0609020204030204" pitchFamily="49" charset="0"/>
              </a:rPr>
            </a:br>
            <a:r>
              <a:rPr lang="en-US" sz="1800">
                <a:solidFill>
                  <a:srgbClr val="12191C"/>
                </a:solidFill>
                <a:effectLst/>
                <a:latin typeface="Consolas" panose="020B0609020204030204" pitchFamily="49" charset="0"/>
              </a:rPr>
              <a:t>            </a:t>
            </a:r>
            <a:r>
              <a:rPr lang="en-US" sz="1800">
                <a:solidFill>
                  <a:srgbClr val="F92672"/>
                </a:solidFill>
                <a:effectLst/>
                <a:latin typeface="Consolas" panose="020B0609020204030204" pitchFamily="49" charset="0"/>
              </a:rPr>
              <a:t>return</a:t>
            </a:r>
            <a:r>
              <a:rPr lang="en-US" sz="1800">
                <a:solidFill>
                  <a:srgbClr val="12191C"/>
                </a:solidFill>
                <a:effectLst/>
                <a:latin typeface="Consolas" panose="020B0609020204030204" pitchFamily="49" charset="0"/>
              </a:rPr>
              <a:t> </a:t>
            </a:r>
            <a:r>
              <a:rPr lang="en-US" sz="1800">
                <a:solidFill>
                  <a:srgbClr val="6D47B3"/>
                </a:solidFill>
                <a:effectLst/>
                <a:latin typeface="Consolas" panose="020B0609020204030204" pitchFamily="49" charset="0"/>
              </a:rPr>
              <a:t>false</a:t>
            </a:r>
            <a:r>
              <a:rPr lang="en-US" sz="1800">
                <a:solidFill>
                  <a:srgbClr val="12191C"/>
                </a:solidFill>
                <a:effectLst/>
                <a:latin typeface="Consolas" panose="020B0609020204030204" pitchFamily="49" charset="0"/>
              </a:rPr>
              <a:t>;</a:t>
            </a:r>
            <a:br>
              <a:rPr lang="en-US" sz="1800">
                <a:solidFill>
                  <a:srgbClr val="12191C"/>
                </a:solidFill>
                <a:effectLst/>
                <a:latin typeface="Consolas" panose="020B0609020204030204" pitchFamily="49" charset="0"/>
              </a:rPr>
            </a:br>
            <a:r>
              <a:rPr lang="en-US" sz="1800">
                <a:solidFill>
                  <a:srgbClr val="12191C"/>
                </a:solidFill>
                <a:effectLst/>
                <a:latin typeface="Consolas" panose="020B0609020204030204" pitchFamily="49" charset="0"/>
              </a:rPr>
              <a:t>        }</a:t>
            </a:r>
            <a:br>
              <a:rPr lang="en-US" sz="1800">
                <a:solidFill>
                  <a:srgbClr val="12191C"/>
                </a:solidFill>
                <a:effectLst/>
                <a:latin typeface="Consolas" panose="020B0609020204030204" pitchFamily="49" charset="0"/>
              </a:rPr>
            </a:br>
            <a:r>
              <a:rPr lang="en-US" sz="1800">
                <a:solidFill>
                  <a:srgbClr val="12191C"/>
                </a:solidFill>
                <a:effectLst/>
                <a:latin typeface="Consolas" panose="020B0609020204030204" pitchFamily="49" charset="0"/>
              </a:rPr>
              <a:t>    }</a:t>
            </a:r>
            <a:br>
              <a:rPr lang="en-US" sz="1800">
                <a:solidFill>
                  <a:srgbClr val="12191C"/>
                </a:solidFill>
                <a:effectLst/>
                <a:latin typeface="Consolas" panose="020B0609020204030204" pitchFamily="49" charset="0"/>
              </a:rPr>
            </a:br>
            <a:r>
              <a:rPr lang="en-US" sz="1800">
                <a:solidFill>
                  <a:srgbClr val="12191C"/>
                </a:solidFill>
                <a:effectLst/>
                <a:latin typeface="Consolas" panose="020B0609020204030204" pitchFamily="49" charset="0"/>
              </a:rPr>
              <a:t>    </a:t>
            </a:r>
            <a:r>
              <a:rPr lang="en-US" sz="1800">
                <a:solidFill>
                  <a:srgbClr val="F92672"/>
                </a:solidFill>
                <a:effectLst/>
                <a:latin typeface="Consolas" panose="020B0609020204030204" pitchFamily="49" charset="0"/>
              </a:rPr>
              <a:t>return</a:t>
            </a:r>
            <a:r>
              <a:rPr lang="en-US" sz="1800">
                <a:solidFill>
                  <a:srgbClr val="12191C"/>
                </a:solidFill>
                <a:effectLst/>
                <a:latin typeface="Consolas" panose="020B0609020204030204" pitchFamily="49" charset="0"/>
              </a:rPr>
              <a:t> </a:t>
            </a:r>
            <a:r>
              <a:rPr lang="en-US" sz="1800">
                <a:solidFill>
                  <a:srgbClr val="6D47B3"/>
                </a:solidFill>
                <a:effectLst/>
                <a:latin typeface="Consolas" panose="020B0609020204030204" pitchFamily="49" charset="0"/>
              </a:rPr>
              <a:t>true</a:t>
            </a:r>
            <a:r>
              <a:rPr lang="en-US" sz="1800">
                <a:solidFill>
                  <a:srgbClr val="12191C"/>
                </a:solidFill>
                <a:effectLst/>
                <a:latin typeface="Consolas" panose="020B0609020204030204" pitchFamily="49" charset="0"/>
              </a:rPr>
              <a:t>;</a:t>
            </a:r>
            <a:br>
              <a:rPr lang="en-US" sz="1800">
                <a:solidFill>
                  <a:srgbClr val="12191C"/>
                </a:solidFill>
                <a:effectLst/>
                <a:latin typeface="Consolas" panose="020B0609020204030204" pitchFamily="49" charset="0"/>
              </a:rPr>
            </a:br>
            <a:r>
              <a:rPr lang="en-US" sz="1800">
                <a:solidFill>
                  <a:srgbClr val="12191C"/>
                </a:solidFill>
                <a:effectLst/>
                <a:latin typeface="Consolas" panose="020B0609020204030204" pitchFamily="49" charset="0"/>
              </a:rPr>
              <a:t>}</a:t>
            </a:r>
          </a:p>
          <a:p>
            <a:endParaRPr lang="en-US"/>
          </a:p>
        </p:txBody>
      </p:sp>
    </p:spTree>
    <p:extLst>
      <p:ext uri="{BB962C8B-B14F-4D97-AF65-F5344CB8AC3E}">
        <p14:creationId xmlns:p14="http://schemas.microsoft.com/office/powerpoint/2010/main" val="29689290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D6E6D-4B2F-66FC-16C2-D38C212762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443E67-6AB3-F85B-D8ED-FCD994630017}"/>
              </a:ext>
            </a:extLst>
          </p:cNvPr>
          <p:cNvSpPr>
            <a:spLocks noGrp="1"/>
          </p:cNvSpPr>
          <p:nvPr>
            <p:ph sz="quarter" idx="10"/>
          </p:nvPr>
        </p:nvSpPr>
        <p:spPr/>
        <p:txBody>
          <a:bodyPr/>
          <a:lstStyle/>
          <a:p>
            <a:endParaRPr lang="en-US"/>
          </a:p>
        </p:txBody>
      </p:sp>
      <p:graphicFrame>
        <p:nvGraphicFramePr>
          <p:cNvPr id="7" name="Table 7">
            <a:extLst>
              <a:ext uri="{FF2B5EF4-FFF2-40B4-BE49-F238E27FC236}">
                <a16:creationId xmlns:a16="http://schemas.microsoft.com/office/drawing/2014/main" id="{3A4F29C9-9213-B286-01A8-74FFA99565CC}"/>
              </a:ext>
            </a:extLst>
          </p:cNvPr>
          <p:cNvGraphicFramePr>
            <a:graphicFrameLocks noGrp="1"/>
          </p:cNvGraphicFramePr>
          <p:nvPr>
            <p:extLst>
              <p:ext uri="{D42A27DB-BD31-4B8C-83A1-F6EECF244321}">
                <p14:modId xmlns:p14="http://schemas.microsoft.com/office/powerpoint/2010/main" val="359415179"/>
              </p:ext>
            </p:extLst>
          </p:nvPr>
        </p:nvGraphicFramePr>
        <p:xfrm>
          <a:off x="-490818" y="2934422"/>
          <a:ext cx="7123954" cy="988246"/>
        </p:xfrm>
        <a:graphic>
          <a:graphicData uri="http://schemas.openxmlformats.org/drawingml/2006/table">
            <a:tbl>
              <a:tblPr firstRow="1">
                <a:tableStyleId>{073A0DAA-6AF3-43AB-8588-CEC1D06C72B9}</a:tableStyleId>
              </a:tblPr>
              <a:tblGrid>
                <a:gridCol w="7123954">
                  <a:extLst>
                    <a:ext uri="{9D8B030D-6E8A-4147-A177-3AD203B41FA5}">
                      <a16:colId xmlns:a16="http://schemas.microsoft.com/office/drawing/2014/main" val="2975339222"/>
                    </a:ext>
                  </a:extLst>
                </a:gridCol>
              </a:tblGrid>
              <a:tr h="0">
                <a:tc>
                  <a:txBody>
                    <a:bodyPr/>
                    <a:lstStyle/>
                    <a:p>
                      <a:pPr marL="12700" marR="0" lvl="0" indent="0" algn="ctr" defTabSz="342900" rtl="0" eaLnBrk="1" fontAlgn="auto" latinLnBrk="0" hangingPunct="1">
                        <a:lnSpc>
                          <a:spcPct val="100000"/>
                        </a:lnSpc>
                        <a:spcBef>
                          <a:spcPct val="20000"/>
                        </a:spcBef>
                        <a:spcAft>
                          <a:spcPts val="0"/>
                        </a:spcAft>
                        <a:buClrTx/>
                        <a:buSzTx/>
                        <a:buFont typeface="Arial"/>
                        <a:buNone/>
                        <a:tabLst/>
                        <a:defRPr/>
                      </a:pPr>
                      <a:endParaRPr kumimoji="0" lang="en-US" sz="1400" b="0" i="1" u="none" strike="noStrike" kern="1200" cap="none" spc="0" normalizeH="0" baseline="0" noProof="0">
                        <a:ln>
                          <a:noFill/>
                        </a:ln>
                        <a:solidFill>
                          <a:schemeClr val="bg2"/>
                        </a:solidFill>
                        <a:effectLst/>
                        <a:uLnTx/>
                        <a:uFillTx/>
                        <a:latin typeface="+mn-lt"/>
                        <a:ea typeface="Segoe UI Emoji" panose="020B0502040204020203" pitchFamily="34" charset="0"/>
                        <a:cs typeface="Consolas" panose="020B0609020204030204" pitchFamily="49" charset="0"/>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AFAFA"/>
                    </a:solidFill>
                  </a:tcPr>
                </a:tc>
                <a:extLst>
                  <a:ext uri="{0D108BD9-81ED-4DB2-BD59-A6C34878D82A}">
                    <a16:rowId xmlns:a16="http://schemas.microsoft.com/office/drawing/2014/main" val="1784446206"/>
                  </a:ext>
                </a:extLst>
              </a:tr>
              <a:tr h="683446">
                <a:tc>
                  <a:txBody>
                    <a:bodyPr/>
                    <a:lstStyle/>
                    <a:p>
                      <a:endParaRPr lang="en-US" sz="1400">
                        <a:solidFill>
                          <a:srgbClr val="12191C"/>
                        </a:solidFill>
                        <a:effectLst/>
                        <a:latin typeface="Consolas" panose="020B0609020204030204" pitchFamily="49" charset="0"/>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0195477"/>
                  </a:ext>
                </a:extLst>
              </a:tr>
            </a:tbl>
          </a:graphicData>
        </a:graphic>
      </p:graphicFrame>
      <p:graphicFrame>
        <p:nvGraphicFramePr>
          <p:cNvPr id="8" name="Table 7">
            <a:extLst>
              <a:ext uri="{FF2B5EF4-FFF2-40B4-BE49-F238E27FC236}">
                <a16:creationId xmlns:a16="http://schemas.microsoft.com/office/drawing/2014/main" id="{90994020-0D8E-2394-90FF-7FFE6A16F4F0}"/>
              </a:ext>
            </a:extLst>
          </p:cNvPr>
          <p:cNvGraphicFramePr>
            <a:graphicFrameLocks noGrp="1"/>
          </p:cNvGraphicFramePr>
          <p:nvPr/>
        </p:nvGraphicFramePr>
        <p:xfrm>
          <a:off x="954694" y="-362095"/>
          <a:ext cx="6583085" cy="3255264"/>
        </p:xfrm>
        <a:graphic>
          <a:graphicData uri="http://schemas.openxmlformats.org/drawingml/2006/table">
            <a:tbl>
              <a:tblPr firstRow="1">
                <a:tableStyleId>{073A0DAA-6AF3-43AB-8588-CEC1D06C72B9}</a:tableStyleId>
              </a:tblPr>
              <a:tblGrid>
                <a:gridCol w="6583085">
                  <a:extLst>
                    <a:ext uri="{9D8B030D-6E8A-4147-A177-3AD203B41FA5}">
                      <a16:colId xmlns:a16="http://schemas.microsoft.com/office/drawing/2014/main" val="2975339222"/>
                    </a:ext>
                  </a:extLst>
                </a:gridCol>
              </a:tblGrid>
              <a:tr h="0">
                <a:tc>
                  <a:txBody>
                    <a:bodyPr/>
                    <a:lstStyle/>
                    <a:p>
                      <a:pPr marL="12700" marR="0" lvl="0" indent="0" algn="ctr" defTabSz="342900" rtl="0" eaLnBrk="1" fontAlgn="auto" latinLnBrk="0" hangingPunct="1">
                        <a:lnSpc>
                          <a:spcPct val="100000"/>
                        </a:lnSpc>
                        <a:spcBef>
                          <a:spcPct val="20000"/>
                        </a:spcBef>
                        <a:spcAft>
                          <a:spcPts val="0"/>
                        </a:spcAft>
                        <a:buClrTx/>
                        <a:buSzTx/>
                        <a:buFont typeface="Arial"/>
                        <a:buNone/>
                        <a:tabLst/>
                        <a:defRPr/>
                      </a:pPr>
                      <a:r>
                        <a:rPr kumimoji="0" lang="en-US" sz="1400" b="0" i="0" u="none" strike="noStrike" kern="1200" cap="none" spc="0" normalizeH="0" baseline="0" noProof="0">
                          <a:ln>
                            <a:noFill/>
                          </a:ln>
                          <a:solidFill>
                            <a:schemeClr val="bg2"/>
                          </a:solidFill>
                          <a:effectLst/>
                          <a:uLnTx/>
                          <a:uFillTx/>
                          <a:latin typeface="+mn-lt"/>
                          <a:ea typeface="Segoe UI Emoji" panose="020B0502040204020203" pitchFamily="34" charset="0"/>
                          <a:cs typeface="Consolas" panose="020B0609020204030204" pitchFamily="49" charset="0"/>
                        </a:rPr>
                        <a:t>returns the index of the maximum element in an array</a:t>
                      </a:r>
                    </a:p>
                    <a:p>
                      <a:pPr marL="12700" marR="0" lvl="0" indent="0" algn="ctr" defTabSz="342900" rtl="0" eaLnBrk="1" fontAlgn="auto" latinLnBrk="0" hangingPunct="1">
                        <a:lnSpc>
                          <a:spcPct val="100000"/>
                        </a:lnSpc>
                        <a:spcBef>
                          <a:spcPct val="20000"/>
                        </a:spcBef>
                        <a:spcAft>
                          <a:spcPts val="0"/>
                        </a:spcAft>
                        <a:buClrTx/>
                        <a:buSzTx/>
                        <a:buFont typeface="Arial"/>
                        <a:buNone/>
                        <a:tabLst/>
                        <a:defRPr/>
                      </a:pPr>
                      <a:r>
                        <a:rPr kumimoji="0" lang="en-US" sz="1400" b="0" i="1" u="none" strike="noStrike" kern="1200" cap="none" spc="0" normalizeH="0" baseline="0" noProof="0">
                          <a:ln>
                            <a:noFill/>
                          </a:ln>
                          <a:solidFill>
                            <a:schemeClr val="bg2"/>
                          </a:solidFill>
                          <a:effectLst/>
                          <a:uLnTx/>
                          <a:uFillTx/>
                          <a:latin typeface="+mn-lt"/>
                          <a:ea typeface="Segoe UI Emoji" panose="020B0502040204020203" pitchFamily="34" charset="0"/>
                          <a:cs typeface="Consolas" panose="020B0609020204030204" pitchFamily="49" charset="0"/>
                        </a:rPr>
                        <a:t>e.g.,</a:t>
                      </a:r>
                      <a:r>
                        <a:rPr kumimoji="0" lang="en-US" sz="1400" b="0" i="0" u="none" strike="noStrike" kern="1200" cap="none" spc="0" normalizeH="0" baseline="0" noProof="0">
                          <a:ln>
                            <a:noFill/>
                          </a:ln>
                          <a:solidFill>
                            <a:schemeClr val="bg2"/>
                          </a:solidFill>
                          <a:effectLst/>
                          <a:uLnTx/>
                          <a:uFillTx/>
                          <a:latin typeface="+mn-lt"/>
                          <a:ea typeface="Segoe UI Emoji" panose="020B0502040204020203" pitchFamily="34" charset="0"/>
                          <a:cs typeface="Consolas" panose="020B0609020204030204" pitchFamily="49" charset="0"/>
                        </a:rPr>
                        <a:t> when called on </a:t>
                      </a:r>
                      <a:r>
                        <a:rPr kumimoji="0" lang="en-US" sz="1400" b="0" i="0" u="none" strike="noStrike" kern="1200" cap="none" spc="0" normalizeH="0" baseline="0" noProof="0">
                          <a:ln>
                            <a:noFill/>
                          </a:ln>
                          <a:solidFill>
                            <a:schemeClr val="bg2"/>
                          </a:solidFill>
                          <a:effectLst/>
                          <a:uLnTx/>
                          <a:uFillTx/>
                          <a:latin typeface="+mj-lt"/>
                          <a:ea typeface="Segoe UI Emoji" panose="020B0502040204020203" pitchFamily="34" charset="0"/>
                          <a:cs typeface="Consolas" panose="020B0609020204030204" pitchFamily="49" charset="0"/>
                        </a:rPr>
                        <a:t>{ 0.0, 4.2, -10.0, 99.0 }</a:t>
                      </a:r>
                      <a:r>
                        <a:rPr kumimoji="0" lang="en-US" sz="1400" b="0" i="0" u="none" strike="noStrike" kern="1200" cap="none" spc="0" normalizeH="0" baseline="0" noProof="0">
                          <a:ln>
                            <a:noFill/>
                          </a:ln>
                          <a:solidFill>
                            <a:schemeClr val="bg2"/>
                          </a:solidFill>
                          <a:effectLst/>
                          <a:uLnTx/>
                          <a:uFillTx/>
                          <a:latin typeface="+mn-lt"/>
                          <a:ea typeface="Segoe UI Emoji" panose="020B0502040204020203" pitchFamily="34" charset="0"/>
                          <a:cs typeface="Consolas" panose="020B0609020204030204" pitchFamily="49" charset="0"/>
                        </a:rPr>
                        <a:t>, returns </a:t>
                      </a:r>
                      <a:r>
                        <a:rPr kumimoji="0" lang="en-US" sz="1400" b="0" i="0" u="none" strike="noStrike" kern="1200" cap="none" spc="0" normalizeH="0" baseline="0" noProof="0">
                          <a:ln>
                            <a:noFill/>
                          </a:ln>
                          <a:solidFill>
                            <a:schemeClr val="bg2"/>
                          </a:solidFill>
                          <a:effectLst/>
                          <a:uLnTx/>
                          <a:uFillTx/>
                          <a:latin typeface="+mj-lt"/>
                          <a:ea typeface="Segoe UI Emoji" panose="020B0502040204020203" pitchFamily="34" charset="0"/>
                          <a:cs typeface="Consolas" panose="020B0609020204030204" pitchFamily="49" charset="0"/>
                        </a:rPr>
                        <a:t>3</a:t>
                      </a:r>
                    </a:p>
                    <a:p>
                      <a:pPr marL="12700" marR="0" lvl="0" indent="0" algn="ctr" defTabSz="342900" rtl="0" eaLnBrk="1" fontAlgn="auto" latinLnBrk="0" hangingPunct="1">
                        <a:lnSpc>
                          <a:spcPct val="100000"/>
                        </a:lnSpc>
                        <a:spcBef>
                          <a:spcPct val="20000"/>
                        </a:spcBef>
                        <a:spcAft>
                          <a:spcPts val="0"/>
                        </a:spcAft>
                        <a:buClrTx/>
                        <a:buSzTx/>
                        <a:buFont typeface="Arial"/>
                        <a:buNone/>
                        <a:tabLst/>
                        <a:defRPr/>
                      </a:pPr>
                      <a:r>
                        <a:rPr kumimoji="0" lang="en-US" sz="1400" b="0" i="0" u="none" strike="noStrike" kern="1200" cap="none" spc="0" normalizeH="0" baseline="0" noProof="0">
                          <a:ln>
                            <a:noFill/>
                          </a:ln>
                          <a:solidFill>
                            <a:schemeClr val="bg2"/>
                          </a:solidFill>
                          <a:effectLst/>
                          <a:uLnTx/>
                          <a:uFillTx/>
                          <a:latin typeface="+mn-lt"/>
                          <a:ea typeface="Segoe UI Emoji" panose="020B0502040204020203" pitchFamily="34" charset="0"/>
                          <a:cs typeface="Consolas" panose="020B0609020204030204" pitchFamily="49" charset="0"/>
                        </a:rPr>
                        <a:t>when called on </a:t>
                      </a:r>
                      <a:r>
                        <a:rPr kumimoji="0" lang="en-US" sz="1400" b="0" i="0" u="none" strike="noStrike" kern="1200" cap="none" spc="0" normalizeH="0" baseline="0" noProof="0">
                          <a:ln>
                            <a:noFill/>
                          </a:ln>
                          <a:solidFill>
                            <a:schemeClr val="bg2"/>
                          </a:solidFill>
                          <a:effectLst/>
                          <a:uLnTx/>
                          <a:uFillTx/>
                          <a:latin typeface="+mj-lt"/>
                          <a:ea typeface="Segoe UI Emoji" panose="020B0502040204020203" pitchFamily="34" charset="0"/>
                          <a:cs typeface="Consolas" panose="020B0609020204030204" pitchFamily="49" charset="0"/>
                        </a:rPr>
                        <a:t>{}</a:t>
                      </a:r>
                      <a:r>
                        <a:rPr kumimoji="0" lang="en-US" sz="1400" b="0" i="0" u="none" strike="noStrike" kern="1200" cap="none" spc="0" normalizeH="0" baseline="0" noProof="0">
                          <a:ln>
                            <a:noFill/>
                          </a:ln>
                          <a:solidFill>
                            <a:schemeClr val="bg2"/>
                          </a:solidFill>
                          <a:effectLst/>
                          <a:uLnTx/>
                          <a:uFillTx/>
                          <a:latin typeface="+mn-lt"/>
                          <a:ea typeface="Segoe UI Emoji" panose="020B0502040204020203" pitchFamily="34" charset="0"/>
                          <a:cs typeface="Consolas" panose="020B0609020204030204" pitchFamily="49" charset="0"/>
                        </a:rPr>
                        <a:t>, returns </a:t>
                      </a:r>
                      <a:r>
                        <a:rPr kumimoji="0" lang="en-US" sz="1400" b="0" i="0" u="none" strike="noStrike" kern="1200" cap="none" spc="0" normalizeH="0" baseline="0" noProof="0">
                          <a:ln>
                            <a:noFill/>
                          </a:ln>
                          <a:solidFill>
                            <a:schemeClr val="bg2"/>
                          </a:solidFill>
                          <a:effectLst/>
                          <a:uLnTx/>
                          <a:uFillTx/>
                          <a:latin typeface="+mj-lt"/>
                          <a:ea typeface="Segoe UI Emoji" panose="020B0502040204020203" pitchFamily="34" charset="0"/>
                          <a:cs typeface="Consolas" panose="020B0609020204030204" pitchFamily="49" charset="0"/>
                        </a:rPr>
                        <a:t>-1</a:t>
                      </a:r>
                      <a:endParaRPr kumimoji="0" lang="en-US" sz="1400" b="0" i="1" u="none" strike="noStrike" kern="1200" cap="none" spc="0" normalizeH="0" baseline="0" noProof="0">
                        <a:ln>
                          <a:noFill/>
                        </a:ln>
                        <a:solidFill>
                          <a:schemeClr val="bg2"/>
                        </a:solidFill>
                        <a:effectLst/>
                        <a:uLnTx/>
                        <a:uFillTx/>
                        <a:latin typeface="+mn-lt"/>
                        <a:ea typeface="Segoe UI Emoji" panose="020B0502040204020203" pitchFamily="34" charset="0"/>
                        <a:cs typeface="Consolas" panose="020B0609020204030204" pitchFamily="49" charset="0"/>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AFAFA"/>
                    </a:solidFill>
                  </a:tcPr>
                </a:tc>
                <a:extLst>
                  <a:ext uri="{0D108BD9-81ED-4DB2-BD59-A6C34878D82A}">
                    <a16:rowId xmlns:a16="http://schemas.microsoft.com/office/drawing/2014/main" val="1784446206"/>
                  </a:ext>
                </a:extLst>
              </a:tr>
              <a:tr h="683446">
                <a:tc>
                  <a:txBody>
                    <a:bodyPr/>
                    <a:lstStyle/>
                    <a:p>
                      <a:r>
                        <a:rPr lang="en-US" sz="1400" b="0" i="0">
                          <a:solidFill>
                            <a:schemeClr val="tx1"/>
                          </a:solidFill>
                          <a:effectLst/>
                          <a:latin typeface="+mj-lt"/>
                          <a:cs typeface="Consolas" panose="020B0609020204030204" pitchFamily="49" charset="0"/>
                        </a:rPr>
                        <a:t>int </a:t>
                      </a:r>
                      <a:r>
                        <a:rPr lang="en-US" sz="1400" b="0" i="0" err="1">
                          <a:solidFill>
                            <a:schemeClr val="tx1"/>
                          </a:solidFill>
                          <a:effectLst/>
                          <a:latin typeface="+mj-lt"/>
                          <a:cs typeface="Consolas" panose="020B0609020204030204" pitchFamily="49" charset="0"/>
                        </a:rPr>
                        <a:t>findIndexOfMaxElement</a:t>
                      </a:r>
                      <a:r>
                        <a:rPr lang="en-US" sz="1400" b="0" i="0">
                          <a:solidFill>
                            <a:schemeClr val="tx1"/>
                          </a:solidFill>
                          <a:effectLst/>
                          <a:latin typeface="+mj-lt"/>
                          <a:cs typeface="Consolas" panose="020B0609020204030204" pitchFamily="49" charset="0"/>
                        </a:rPr>
                        <a:t>(double[] array) {</a:t>
                      </a:r>
                    </a:p>
                    <a:p>
                      <a:r>
                        <a:rPr lang="en-US" sz="1400" b="0" i="0">
                          <a:solidFill>
                            <a:schemeClr val="tx1"/>
                          </a:solidFill>
                          <a:effectLst/>
                          <a:latin typeface="+mj-lt"/>
                          <a:cs typeface="Consolas" panose="020B0609020204030204" pitchFamily="49" charset="0"/>
                        </a:rPr>
                        <a:t>    int result = -1;</a:t>
                      </a:r>
                    </a:p>
                    <a:p>
                      <a:r>
                        <a:rPr lang="en-US" sz="1400" b="0" i="0">
                          <a:solidFill>
                            <a:schemeClr val="tx1"/>
                          </a:solidFill>
                          <a:effectLst/>
                          <a:latin typeface="+mj-lt"/>
                          <a:cs typeface="Consolas" panose="020B0609020204030204" pitchFamily="49" charset="0"/>
                        </a:rPr>
                        <a:t>    double </a:t>
                      </a:r>
                      <a:r>
                        <a:rPr lang="en-US" sz="1400" b="0" i="0" err="1">
                          <a:solidFill>
                            <a:schemeClr val="tx1"/>
                          </a:solidFill>
                          <a:effectLst/>
                          <a:latin typeface="+mj-lt"/>
                          <a:cs typeface="Consolas" panose="020B0609020204030204" pitchFamily="49" charset="0"/>
                        </a:rPr>
                        <a:t>maxElementFoundSoFar</a:t>
                      </a:r>
                      <a:r>
                        <a:rPr lang="en-US" sz="1400" b="0" i="0">
                          <a:solidFill>
                            <a:schemeClr val="tx1"/>
                          </a:solidFill>
                          <a:effectLst/>
                          <a:latin typeface="+mj-lt"/>
                          <a:cs typeface="Consolas" panose="020B0609020204030204" pitchFamily="49" charset="0"/>
                        </a:rPr>
                        <a:t> = </a:t>
                      </a:r>
                      <a:r>
                        <a:rPr lang="en-US" sz="1400" b="0" i="0" err="1">
                          <a:solidFill>
                            <a:schemeClr val="tx1"/>
                          </a:solidFill>
                          <a:effectLst/>
                          <a:latin typeface="+mj-lt"/>
                          <a:cs typeface="Consolas" panose="020B0609020204030204" pitchFamily="49" charset="0"/>
                        </a:rPr>
                        <a:t>Double.NEGATIVE_INFINITY</a:t>
                      </a:r>
                      <a:r>
                        <a:rPr lang="en-US" sz="1400" b="0" i="0">
                          <a:solidFill>
                            <a:schemeClr val="tx1"/>
                          </a:solidFill>
                          <a:effectLst/>
                          <a:latin typeface="+mj-lt"/>
                          <a:cs typeface="Consolas" panose="020B0609020204030204" pitchFamily="49" charset="0"/>
                        </a:rPr>
                        <a:t>;</a:t>
                      </a:r>
                    </a:p>
                    <a:p>
                      <a:r>
                        <a:rPr lang="en-US" sz="1400" b="0" i="0">
                          <a:solidFill>
                            <a:schemeClr val="tx1"/>
                          </a:solidFill>
                          <a:effectLst/>
                          <a:latin typeface="+mj-lt"/>
                          <a:cs typeface="Consolas" panose="020B0609020204030204" pitchFamily="49" charset="0"/>
                        </a:rPr>
                        <a:t>    for (int </a:t>
                      </a:r>
                      <a:r>
                        <a:rPr lang="en-US" sz="1400" b="0" i="0" err="1">
                          <a:solidFill>
                            <a:schemeClr val="tx1"/>
                          </a:solidFill>
                          <a:effectLst/>
                          <a:latin typeface="+mj-lt"/>
                          <a:cs typeface="Consolas" panose="020B0609020204030204" pitchFamily="49" charset="0"/>
                        </a:rPr>
                        <a:t>i</a:t>
                      </a:r>
                      <a:r>
                        <a:rPr lang="en-US" sz="1400" b="0" i="0">
                          <a:solidFill>
                            <a:schemeClr val="tx1"/>
                          </a:solidFill>
                          <a:effectLst/>
                          <a:latin typeface="+mj-lt"/>
                          <a:cs typeface="Consolas" panose="020B0609020204030204" pitchFamily="49" charset="0"/>
                        </a:rPr>
                        <a:t> = 0; </a:t>
                      </a:r>
                      <a:r>
                        <a:rPr lang="en-US" sz="1400" b="0" i="0" err="1">
                          <a:solidFill>
                            <a:schemeClr val="tx1"/>
                          </a:solidFill>
                          <a:effectLst/>
                          <a:latin typeface="+mj-lt"/>
                          <a:cs typeface="Consolas" panose="020B0609020204030204" pitchFamily="49" charset="0"/>
                        </a:rPr>
                        <a:t>i</a:t>
                      </a:r>
                      <a:r>
                        <a:rPr lang="en-US" sz="1400" b="0" i="0">
                          <a:solidFill>
                            <a:schemeClr val="tx1"/>
                          </a:solidFill>
                          <a:effectLst/>
                          <a:latin typeface="+mj-lt"/>
                          <a:cs typeface="Consolas" panose="020B0609020204030204" pitchFamily="49" charset="0"/>
                        </a:rPr>
                        <a:t> &lt; </a:t>
                      </a:r>
                      <a:r>
                        <a:rPr lang="en-US" sz="1400" b="0" i="0" err="1">
                          <a:solidFill>
                            <a:schemeClr val="tx1"/>
                          </a:solidFill>
                          <a:effectLst/>
                          <a:latin typeface="+mj-lt"/>
                          <a:cs typeface="Consolas" panose="020B0609020204030204" pitchFamily="49" charset="0"/>
                        </a:rPr>
                        <a:t>array.length</a:t>
                      </a:r>
                      <a:r>
                        <a:rPr lang="en-US" sz="1400" b="0" i="0">
                          <a:solidFill>
                            <a:schemeClr val="tx1"/>
                          </a:solidFill>
                          <a:effectLst/>
                          <a:latin typeface="+mj-lt"/>
                          <a:cs typeface="Consolas" panose="020B0609020204030204" pitchFamily="49" charset="0"/>
                        </a:rPr>
                        <a:t>; ++</a:t>
                      </a:r>
                      <a:r>
                        <a:rPr lang="en-US" sz="1400" b="0" i="0" err="1">
                          <a:solidFill>
                            <a:schemeClr val="tx1"/>
                          </a:solidFill>
                          <a:effectLst/>
                          <a:latin typeface="+mj-lt"/>
                          <a:cs typeface="Consolas" panose="020B0609020204030204" pitchFamily="49" charset="0"/>
                        </a:rPr>
                        <a:t>i</a:t>
                      </a:r>
                      <a:r>
                        <a:rPr lang="en-US" sz="1400" b="0" i="0">
                          <a:solidFill>
                            <a:schemeClr val="tx1"/>
                          </a:solidFill>
                          <a:effectLst/>
                          <a:latin typeface="+mj-lt"/>
                          <a:cs typeface="Consolas" panose="020B0609020204030204" pitchFamily="49" charset="0"/>
                        </a:rPr>
                        <a:t>) {</a:t>
                      </a:r>
                    </a:p>
                    <a:p>
                      <a:r>
                        <a:rPr lang="en-US" sz="1400" b="0" i="0">
                          <a:solidFill>
                            <a:schemeClr val="tx1"/>
                          </a:solidFill>
                          <a:effectLst/>
                          <a:latin typeface="+mj-lt"/>
                          <a:cs typeface="Consolas" panose="020B0609020204030204" pitchFamily="49" charset="0"/>
                        </a:rPr>
                        <a:t>        if (array[</a:t>
                      </a:r>
                      <a:r>
                        <a:rPr lang="en-US" sz="1400" b="0" i="0" err="1">
                          <a:solidFill>
                            <a:schemeClr val="tx1"/>
                          </a:solidFill>
                          <a:effectLst/>
                          <a:latin typeface="+mj-lt"/>
                          <a:cs typeface="Consolas" panose="020B0609020204030204" pitchFamily="49" charset="0"/>
                        </a:rPr>
                        <a:t>i</a:t>
                      </a:r>
                      <a:r>
                        <a:rPr lang="en-US" sz="1400" b="0" i="0">
                          <a:solidFill>
                            <a:schemeClr val="tx1"/>
                          </a:solidFill>
                          <a:effectLst/>
                          <a:latin typeface="+mj-lt"/>
                          <a:cs typeface="Consolas" panose="020B0609020204030204" pitchFamily="49" charset="0"/>
                        </a:rPr>
                        <a:t>] &gt; </a:t>
                      </a:r>
                      <a:r>
                        <a:rPr lang="en-US" sz="1400" b="0" i="0" err="1">
                          <a:solidFill>
                            <a:schemeClr val="tx1"/>
                          </a:solidFill>
                          <a:effectLst/>
                          <a:latin typeface="+mj-lt"/>
                          <a:cs typeface="Consolas" panose="020B0609020204030204" pitchFamily="49" charset="0"/>
                        </a:rPr>
                        <a:t>maxElementFoundSoFar</a:t>
                      </a:r>
                      <a:r>
                        <a:rPr lang="en-US" sz="1400" b="0" i="0">
                          <a:solidFill>
                            <a:schemeClr val="tx1"/>
                          </a:solidFill>
                          <a:effectLst/>
                          <a:latin typeface="+mj-lt"/>
                          <a:cs typeface="Consolas" panose="020B0609020204030204" pitchFamily="49" charset="0"/>
                        </a:rPr>
                        <a:t>) {</a:t>
                      </a:r>
                    </a:p>
                    <a:p>
                      <a:r>
                        <a:rPr lang="en-US" sz="1400" b="0" i="0">
                          <a:solidFill>
                            <a:schemeClr val="tx1"/>
                          </a:solidFill>
                          <a:effectLst/>
                          <a:latin typeface="+mj-lt"/>
                          <a:cs typeface="Consolas" panose="020B0609020204030204" pitchFamily="49" charset="0"/>
                        </a:rPr>
                        <a:t>            result = </a:t>
                      </a:r>
                      <a:r>
                        <a:rPr lang="en-US" sz="1400" b="0" i="0" err="1">
                          <a:solidFill>
                            <a:schemeClr val="tx1"/>
                          </a:solidFill>
                          <a:effectLst/>
                          <a:latin typeface="+mj-lt"/>
                          <a:cs typeface="Consolas" panose="020B0609020204030204" pitchFamily="49" charset="0"/>
                        </a:rPr>
                        <a:t>i</a:t>
                      </a:r>
                      <a:r>
                        <a:rPr lang="en-US" sz="1400" b="0" i="0">
                          <a:solidFill>
                            <a:schemeClr val="tx1"/>
                          </a:solidFill>
                          <a:effectLst/>
                          <a:latin typeface="+mj-lt"/>
                          <a:cs typeface="Consolas" panose="020B0609020204030204" pitchFamily="49" charset="0"/>
                        </a:rPr>
                        <a:t>;</a:t>
                      </a:r>
                    </a:p>
                    <a:p>
                      <a:r>
                        <a:rPr lang="en-US" sz="1400" b="0" i="0">
                          <a:solidFill>
                            <a:schemeClr val="tx1"/>
                          </a:solidFill>
                          <a:effectLst/>
                          <a:latin typeface="+mj-lt"/>
                          <a:cs typeface="Consolas" panose="020B0609020204030204" pitchFamily="49" charset="0"/>
                        </a:rPr>
                        <a:t>            </a:t>
                      </a:r>
                      <a:r>
                        <a:rPr lang="en-US" sz="1400" b="0" i="0" err="1">
                          <a:solidFill>
                            <a:schemeClr val="tx1"/>
                          </a:solidFill>
                          <a:effectLst/>
                          <a:latin typeface="+mj-lt"/>
                          <a:cs typeface="Consolas" panose="020B0609020204030204" pitchFamily="49" charset="0"/>
                        </a:rPr>
                        <a:t>maxElementFoundSoFar</a:t>
                      </a:r>
                      <a:r>
                        <a:rPr lang="en-US" sz="1400" b="0" i="0">
                          <a:solidFill>
                            <a:schemeClr val="tx1"/>
                          </a:solidFill>
                          <a:effectLst/>
                          <a:latin typeface="+mj-lt"/>
                          <a:cs typeface="Consolas" panose="020B0609020204030204" pitchFamily="49" charset="0"/>
                        </a:rPr>
                        <a:t> = array[</a:t>
                      </a:r>
                      <a:r>
                        <a:rPr lang="en-US" sz="1400" b="0" i="0" err="1">
                          <a:solidFill>
                            <a:schemeClr val="tx1"/>
                          </a:solidFill>
                          <a:effectLst/>
                          <a:latin typeface="+mj-lt"/>
                          <a:cs typeface="Consolas" panose="020B0609020204030204" pitchFamily="49" charset="0"/>
                        </a:rPr>
                        <a:t>i</a:t>
                      </a:r>
                      <a:r>
                        <a:rPr lang="en-US" sz="1400" b="0" i="0">
                          <a:solidFill>
                            <a:schemeClr val="tx1"/>
                          </a:solidFill>
                          <a:effectLst/>
                          <a:latin typeface="+mj-lt"/>
                          <a:cs typeface="Consolas" panose="020B0609020204030204" pitchFamily="49" charset="0"/>
                        </a:rPr>
                        <a:t>];</a:t>
                      </a:r>
                    </a:p>
                    <a:p>
                      <a:r>
                        <a:rPr lang="en-US" sz="1400" b="0" i="0">
                          <a:solidFill>
                            <a:schemeClr val="tx1"/>
                          </a:solidFill>
                          <a:effectLst/>
                          <a:latin typeface="+mj-lt"/>
                          <a:cs typeface="Consolas" panose="020B0609020204030204" pitchFamily="49" charset="0"/>
                        </a:rPr>
                        <a:t>        }</a:t>
                      </a:r>
                    </a:p>
                    <a:p>
                      <a:r>
                        <a:rPr lang="en-US" sz="1400" b="0" i="0">
                          <a:solidFill>
                            <a:schemeClr val="tx1"/>
                          </a:solidFill>
                          <a:effectLst/>
                          <a:latin typeface="+mj-lt"/>
                          <a:cs typeface="Consolas" panose="020B0609020204030204" pitchFamily="49" charset="0"/>
                        </a:rPr>
                        <a:t>    }</a:t>
                      </a:r>
                    </a:p>
                    <a:p>
                      <a:r>
                        <a:rPr lang="en-US" sz="1400" b="0" i="0">
                          <a:solidFill>
                            <a:schemeClr val="tx1"/>
                          </a:solidFill>
                          <a:effectLst/>
                          <a:latin typeface="+mj-lt"/>
                          <a:cs typeface="Consolas" panose="020B0609020204030204" pitchFamily="49" charset="0"/>
                        </a:rPr>
                        <a:t>    return result;</a:t>
                      </a:r>
                    </a:p>
                    <a:p>
                      <a:r>
                        <a:rPr lang="en-US" sz="1400" b="0" i="0">
                          <a:solidFill>
                            <a:schemeClr val="tx1"/>
                          </a:solidFill>
                          <a:effectLst/>
                          <a:latin typeface="+mj-lt"/>
                          <a:cs typeface="Consolas" panose="020B0609020204030204" pitchFamily="49" charset="0"/>
                        </a:rPr>
                        <a:t>}</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0195477"/>
                  </a:ext>
                </a:extLst>
              </a:tr>
            </a:tbl>
          </a:graphicData>
        </a:graphic>
      </p:graphicFrame>
      <p:graphicFrame>
        <p:nvGraphicFramePr>
          <p:cNvPr id="9" name="Table 7">
            <a:extLst>
              <a:ext uri="{FF2B5EF4-FFF2-40B4-BE49-F238E27FC236}">
                <a16:creationId xmlns:a16="http://schemas.microsoft.com/office/drawing/2014/main" id="{5A240E2F-C6C2-0BC6-B1D0-4B9D97B31897}"/>
              </a:ext>
            </a:extLst>
          </p:cNvPr>
          <p:cNvGraphicFramePr>
            <a:graphicFrameLocks noGrp="1"/>
          </p:cNvGraphicFramePr>
          <p:nvPr/>
        </p:nvGraphicFramePr>
        <p:xfrm>
          <a:off x="3120463" y="437456"/>
          <a:ext cx="6583085" cy="2359152"/>
        </p:xfrm>
        <a:graphic>
          <a:graphicData uri="http://schemas.openxmlformats.org/drawingml/2006/table">
            <a:tbl>
              <a:tblPr firstRow="1">
                <a:tableStyleId>{073A0DAA-6AF3-43AB-8588-CEC1D06C72B9}</a:tableStyleId>
              </a:tblPr>
              <a:tblGrid>
                <a:gridCol w="6583085">
                  <a:extLst>
                    <a:ext uri="{9D8B030D-6E8A-4147-A177-3AD203B41FA5}">
                      <a16:colId xmlns:a16="http://schemas.microsoft.com/office/drawing/2014/main" val="2975339222"/>
                    </a:ext>
                  </a:extLst>
                </a:gridCol>
              </a:tblGrid>
              <a:tr h="0">
                <a:tc>
                  <a:txBody>
                    <a:bodyPr/>
                    <a:lstStyle/>
                    <a:p>
                      <a:pPr marL="12700" marR="0" lvl="0" indent="0" algn="ctr" defTabSz="342900" rtl="0" eaLnBrk="1" fontAlgn="auto" latinLnBrk="0" hangingPunct="1">
                        <a:lnSpc>
                          <a:spcPct val="100000"/>
                        </a:lnSpc>
                        <a:spcBef>
                          <a:spcPct val="20000"/>
                        </a:spcBef>
                        <a:spcAft>
                          <a:spcPts val="0"/>
                        </a:spcAft>
                        <a:buClrTx/>
                        <a:buSzTx/>
                        <a:buFont typeface="Arial"/>
                        <a:buNone/>
                        <a:tabLst/>
                        <a:defRPr/>
                      </a:pPr>
                      <a:r>
                        <a:rPr kumimoji="0" lang="en-US" sz="1400" b="0" i="0" u="none" strike="noStrike" kern="1200" cap="none" spc="0" normalizeH="0" baseline="0" noProof="0">
                          <a:ln>
                            <a:noFill/>
                          </a:ln>
                          <a:solidFill>
                            <a:schemeClr val="bg2"/>
                          </a:solidFill>
                          <a:effectLst/>
                          <a:uLnTx/>
                          <a:uFillTx/>
                          <a:latin typeface="+mn-lt"/>
                          <a:ea typeface="Segoe UI Emoji" panose="020B0502040204020203" pitchFamily="34" charset="0"/>
                          <a:cs typeface="Consolas" panose="020B0609020204030204" pitchFamily="49" charset="0"/>
                        </a:rPr>
                        <a:t>returns the number of digits an integer has (in base-10)</a:t>
                      </a:r>
                    </a:p>
                    <a:p>
                      <a:pPr marL="12700" marR="0" lvl="0" indent="0" algn="ctr" defTabSz="342900" rtl="0" eaLnBrk="1" fontAlgn="auto" latinLnBrk="0" hangingPunct="1">
                        <a:lnSpc>
                          <a:spcPct val="100000"/>
                        </a:lnSpc>
                        <a:spcBef>
                          <a:spcPct val="20000"/>
                        </a:spcBef>
                        <a:spcAft>
                          <a:spcPts val="0"/>
                        </a:spcAft>
                        <a:buClrTx/>
                        <a:buSzTx/>
                        <a:buFont typeface="Arial"/>
                        <a:buNone/>
                        <a:tabLst/>
                        <a:defRPr/>
                      </a:pPr>
                      <a:r>
                        <a:rPr kumimoji="0" lang="en-US" sz="1400" b="0" i="1" u="none" strike="noStrike" kern="1200" cap="none" spc="0" normalizeH="0" baseline="0" noProof="0">
                          <a:ln>
                            <a:noFill/>
                          </a:ln>
                          <a:solidFill>
                            <a:schemeClr val="bg2"/>
                          </a:solidFill>
                          <a:effectLst/>
                          <a:uLnTx/>
                          <a:uFillTx/>
                          <a:latin typeface="+mn-lt"/>
                          <a:ea typeface="Segoe UI Emoji" panose="020B0502040204020203" pitchFamily="34" charset="0"/>
                          <a:cs typeface="Consolas" panose="020B0609020204030204" pitchFamily="49" charset="0"/>
                        </a:rPr>
                        <a:t>e.g.,</a:t>
                      </a:r>
                      <a:r>
                        <a:rPr kumimoji="0" lang="en-US" sz="1400" b="0" i="0" u="none" strike="noStrike" kern="1200" cap="none" spc="0" normalizeH="0" baseline="0" noProof="0">
                          <a:ln>
                            <a:noFill/>
                          </a:ln>
                          <a:solidFill>
                            <a:schemeClr val="bg2"/>
                          </a:solidFill>
                          <a:effectLst/>
                          <a:uLnTx/>
                          <a:uFillTx/>
                          <a:latin typeface="+mn-lt"/>
                          <a:ea typeface="Segoe UI Emoji" panose="020B0502040204020203" pitchFamily="34" charset="0"/>
                          <a:cs typeface="Consolas" panose="020B0609020204030204" pitchFamily="49" charset="0"/>
                        </a:rPr>
                        <a:t> when called on 427, returns 3</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AFAFA"/>
                    </a:solidFill>
                  </a:tcPr>
                </a:tc>
                <a:extLst>
                  <a:ext uri="{0D108BD9-81ED-4DB2-BD59-A6C34878D82A}">
                    <a16:rowId xmlns:a16="http://schemas.microsoft.com/office/drawing/2014/main" val="1784446206"/>
                  </a:ext>
                </a:extLst>
              </a:tr>
              <a:tr h="683446">
                <a:tc>
                  <a:txBody>
                    <a:bodyPr/>
                    <a:lstStyle/>
                    <a:p>
                      <a:r>
                        <a:rPr lang="en-US" sz="1400" b="0" i="0">
                          <a:solidFill>
                            <a:schemeClr val="tx1"/>
                          </a:solidFill>
                          <a:effectLst/>
                          <a:latin typeface="+mj-lt"/>
                          <a:cs typeface="Consolas" panose="020B0609020204030204" pitchFamily="49" charset="0"/>
                        </a:rPr>
                        <a:t>int </a:t>
                      </a:r>
                      <a:r>
                        <a:rPr lang="en-US" sz="1400" b="0" i="0" err="1">
                          <a:solidFill>
                            <a:schemeClr val="tx1"/>
                          </a:solidFill>
                          <a:effectLst/>
                          <a:latin typeface="+mj-lt"/>
                          <a:cs typeface="Consolas" panose="020B0609020204030204" pitchFamily="49" charset="0"/>
                        </a:rPr>
                        <a:t>getNumberOfDigits</a:t>
                      </a:r>
                      <a:r>
                        <a:rPr lang="en-US" sz="1400" b="0" i="0">
                          <a:solidFill>
                            <a:schemeClr val="tx1"/>
                          </a:solidFill>
                          <a:effectLst/>
                          <a:latin typeface="+mj-lt"/>
                          <a:cs typeface="Consolas" panose="020B0609020204030204" pitchFamily="49" charset="0"/>
                        </a:rPr>
                        <a:t>(int n) {</a:t>
                      </a:r>
                    </a:p>
                    <a:p>
                      <a:r>
                        <a:rPr lang="en-US" sz="1400" b="0" i="0">
                          <a:solidFill>
                            <a:schemeClr val="tx1"/>
                          </a:solidFill>
                          <a:effectLst/>
                          <a:latin typeface="+mj-lt"/>
                          <a:cs typeface="Consolas" panose="020B0609020204030204" pitchFamily="49" charset="0"/>
                        </a:rPr>
                        <a:t>    int result = 0;</a:t>
                      </a:r>
                    </a:p>
                    <a:p>
                      <a:r>
                        <a:rPr lang="en-US" sz="1400" b="0" i="0">
                          <a:solidFill>
                            <a:schemeClr val="tx1"/>
                          </a:solidFill>
                          <a:effectLst/>
                          <a:latin typeface="+mj-lt"/>
                          <a:cs typeface="Consolas" panose="020B0609020204030204" pitchFamily="49" charset="0"/>
                        </a:rPr>
                        <a:t>    while (n != 0) {</a:t>
                      </a:r>
                    </a:p>
                    <a:p>
                      <a:r>
                        <a:rPr lang="en-US" sz="1400" b="0" i="0">
                          <a:solidFill>
                            <a:schemeClr val="tx1"/>
                          </a:solidFill>
                          <a:effectLst/>
                          <a:latin typeface="+mj-lt"/>
                          <a:cs typeface="Consolas" panose="020B0609020204030204" pitchFamily="49" charset="0"/>
                        </a:rPr>
                        <a:t>        ++result; </a:t>
                      </a:r>
                      <a:r>
                        <a:rPr lang="en-US" sz="1400" b="0" i="0">
                          <a:solidFill>
                            <a:schemeClr val="bg2"/>
                          </a:solidFill>
                          <a:effectLst/>
                          <a:latin typeface="+mj-lt"/>
                          <a:cs typeface="Consolas" panose="020B0609020204030204" pitchFamily="49" charset="0"/>
                        </a:rPr>
                        <a:t>// result = result + 1;</a:t>
                      </a:r>
                    </a:p>
                    <a:p>
                      <a:r>
                        <a:rPr lang="en-US" sz="1400" b="0" i="0">
                          <a:solidFill>
                            <a:schemeClr val="tx1"/>
                          </a:solidFill>
                          <a:effectLst/>
                          <a:latin typeface="+mj-lt"/>
                          <a:cs typeface="Consolas" panose="020B0609020204030204" pitchFamily="49" charset="0"/>
                        </a:rPr>
                        <a:t>        n /= 10; </a:t>
                      </a:r>
                      <a:r>
                        <a:rPr lang="en-US" sz="1400" b="0" i="0">
                          <a:solidFill>
                            <a:schemeClr val="bg2"/>
                          </a:solidFill>
                          <a:effectLst/>
                          <a:latin typeface="+mj-lt"/>
                          <a:cs typeface="Consolas" panose="020B0609020204030204" pitchFamily="49" charset="0"/>
                        </a:rPr>
                        <a:t> // n = n / 10;</a:t>
                      </a:r>
                    </a:p>
                    <a:p>
                      <a:r>
                        <a:rPr lang="en-US" sz="1400" b="0" i="0">
                          <a:solidFill>
                            <a:schemeClr val="tx1"/>
                          </a:solidFill>
                          <a:effectLst/>
                          <a:latin typeface="+mj-lt"/>
                          <a:cs typeface="Consolas" panose="020B0609020204030204" pitchFamily="49" charset="0"/>
                        </a:rPr>
                        <a:t>    }</a:t>
                      </a:r>
                    </a:p>
                    <a:p>
                      <a:r>
                        <a:rPr lang="en-US" sz="1400" b="0" i="0">
                          <a:solidFill>
                            <a:schemeClr val="tx1"/>
                          </a:solidFill>
                          <a:effectLst/>
                          <a:latin typeface="+mj-lt"/>
                          <a:cs typeface="Consolas" panose="020B0609020204030204" pitchFamily="49" charset="0"/>
                        </a:rPr>
                        <a:t>    return result;</a:t>
                      </a:r>
                    </a:p>
                    <a:p>
                      <a:r>
                        <a:rPr lang="en-US" sz="1400" b="0" i="0">
                          <a:solidFill>
                            <a:schemeClr val="tx1"/>
                          </a:solidFill>
                          <a:effectLst/>
                          <a:latin typeface="+mj-lt"/>
                          <a:cs typeface="Consolas" panose="020B0609020204030204" pitchFamily="49" charset="0"/>
                        </a:rPr>
                        <a:t>}</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0195477"/>
                  </a:ext>
                </a:extLst>
              </a:tr>
            </a:tbl>
          </a:graphicData>
        </a:graphic>
      </p:graphicFrame>
      <p:graphicFrame>
        <p:nvGraphicFramePr>
          <p:cNvPr id="10" name="Table 7">
            <a:extLst>
              <a:ext uri="{FF2B5EF4-FFF2-40B4-BE49-F238E27FC236}">
                <a16:creationId xmlns:a16="http://schemas.microsoft.com/office/drawing/2014/main" id="{C0B237DB-711D-A5F8-A392-51F6C28E2310}"/>
              </a:ext>
            </a:extLst>
          </p:cNvPr>
          <p:cNvGraphicFramePr>
            <a:graphicFrameLocks noGrp="1"/>
          </p:cNvGraphicFramePr>
          <p:nvPr>
            <p:extLst>
              <p:ext uri="{D42A27DB-BD31-4B8C-83A1-F6EECF244321}">
                <p14:modId xmlns:p14="http://schemas.microsoft.com/office/powerpoint/2010/main" val="2735871598"/>
              </p:ext>
            </p:extLst>
          </p:nvPr>
        </p:nvGraphicFramePr>
        <p:xfrm>
          <a:off x="2544223" y="3701888"/>
          <a:ext cx="4289399" cy="988246"/>
        </p:xfrm>
        <a:graphic>
          <a:graphicData uri="http://schemas.openxmlformats.org/drawingml/2006/table">
            <a:tbl>
              <a:tblPr firstRow="1">
                <a:tableStyleId>{073A0DAA-6AF3-43AB-8588-CEC1D06C72B9}</a:tableStyleId>
              </a:tblPr>
              <a:tblGrid>
                <a:gridCol w="4289399">
                  <a:extLst>
                    <a:ext uri="{9D8B030D-6E8A-4147-A177-3AD203B41FA5}">
                      <a16:colId xmlns:a16="http://schemas.microsoft.com/office/drawing/2014/main" val="2975339222"/>
                    </a:ext>
                  </a:extLst>
                </a:gridCol>
              </a:tblGrid>
              <a:tr h="0">
                <a:tc>
                  <a:txBody>
                    <a:bodyPr/>
                    <a:lstStyle/>
                    <a:p>
                      <a:pPr marL="12700" marR="0" lvl="0" indent="0" algn="ctr" defTabSz="342900" rtl="0" eaLnBrk="1" fontAlgn="auto" latinLnBrk="0" hangingPunct="1">
                        <a:lnSpc>
                          <a:spcPct val="100000"/>
                        </a:lnSpc>
                        <a:spcBef>
                          <a:spcPct val="20000"/>
                        </a:spcBef>
                        <a:spcAft>
                          <a:spcPts val="0"/>
                        </a:spcAft>
                        <a:buClrTx/>
                        <a:buSzTx/>
                        <a:buFont typeface="Arial"/>
                        <a:buNone/>
                        <a:tabLst/>
                        <a:defRPr/>
                      </a:pPr>
                      <a:r>
                        <a:rPr kumimoji="0" lang="en-US" sz="1400" b="0" i="0" u="none" strike="noStrike" kern="1200" cap="none" spc="0" normalizeH="0" baseline="0" noProof="0">
                          <a:ln>
                            <a:noFill/>
                          </a:ln>
                          <a:solidFill>
                            <a:schemeClr val="bg2"/>
                          </a:solidFill>
                          <a:effectLst/>
                          <a:highlight>
                            <a:srgbClr val="FFFF00"/>
                          </a:highlight>
                          <a:uLnTx/>
                          <a:uFillTx/>
                          <a:latin typeface="+mn-lt"/>
                          <a:ea typeface="Segoe UI Emoji" panose="020B0502040204020203" pitchFamily="34" charset="0"/>
                          <a:cs typeface="Helvetica" panose="020B0604020202020204" pitchFamily="34" charset="0"/>
                        </a:rPr>
                        <a:t>TODO: modding by length of array</a:t>
                      </a:r>
                      <a:endParaRPr kumimoji="0" lang="en-US" sz="1400" b="0" i="0" u="none" strike="noStrike" kern="1200" cap="none" spc="0" normalizeH="0" baseline="0" noProof="0">
                        <a:ln>
                          <a:noFill/>
                        </a:ln>
                        <a:solidFill>
                          <a:schemeClr val="bg2"/>
                        </a:solidFill>
                        <a:effectLst/>
                        <a:highlight>
                          <a:srgbClr val="FFFF00"/>
                        </a:highlight>
                        <a:uLnTx/>
                        <a:uFillTx/>
                        <a:latin typeface="+mj-lt"/>
                        <a:ea typeface="Segoe UI Emoji" panose="020B0502040204020203" pitchFamily="34" charset="0"/>
                        <a:cs typeface="Consolas" panose="020B0609020204030204" pitchFamily="49" charset="0"/>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AFAFA"/>
                    </a:solidFill>
                  </a:tcPr>
                </a:tc>
                <a:extLst>
                  <a:ext uri="{0D108BD9-81ED-4DB2-BD59-A6C34878D82A}">
                    <a16:rowId xmlns:a16="http://schemas.microsoft.com/office/drawing/2014/main" val="1784446206"/>
                  </a:ext>
                </a:extLst>
              </a:tr>
              <a:tr h="683446">
                <a:tc>
                  <a:txBody>
                    <a:bodyPr/>
                    <a:lstStyle/>
                    <a:p>
                      <a:endParaRPr lang="en-US" sz="1400" b="0" i="0">
                        <a:solidFill>
                          <a:schemeClr val="tx1"/>
                        </a:solidFill>
                        <a:effectLst/>
                        <a:latin typeface="+mj-lt"/>
                        <a:cs typeface="Consolas" panose="020B0609020204030204" pitchFamily="49" charset="0"/>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0195477"/>
                  </a:ext>
                </a:extLst>
              </a:tr>
            </a:tbl>
          </a:graphicData>
        </a:graphic>
      </p:graphicFrame>
      <p:graphicFrame>
        <p:nvGraphicFramePr>
          <p:cNvPr id="11" name="Table 7">
            <a:extLst>
              <a:ext uri="{FF2B5EF4-FFF2-40B4-BE49-F238E27FC236}">
                <a16:creationId xmlns:a16="http://schemas.microsoft.com/office/drawing/2014/main" id="{E655412F-B057-81A0-343B-E8EBB8BC74FE}"/>
              </a:ext>
            </a:extLst>
          </p:cNvPr>
          <p:cNvGraphicFramePr>
            <a:graphicFrameLocks noGrp="1"/>
          </p:cNvGraphicFramePr>
          <p:nvPr>
            <p:extLst>
              <p:ext uri="{D42A27DB-BD31-4B8C-83A1-F6EECF244321}">
                <p14:modId xmlns:p14="http://schemas.microsoft.com/office/powerpoint/2010/main" val="3828809090"/>
              </p:ext>
            </p:extLst>
          </p:nvPr>
        </p:nvGraphicFramePr>
        <p:xfrm>
          <a:off x="6106030" y="2897816"/>
          <a:ext cx="3404027" cy="2145792"/>
        </p:xfrm>
        <a:graphic>
          <a:graphicData uri="http://schemas.openxmlformats.org/drawingml/2006/table">
            <a:tbl>
              <a:tblPr firstRow="1">
                <a:tableStyleId>{073A0DAA-6AF3-43AB-8588-CEC1D06C72B9}</a:tableStyleId>
              </a:tblPr>
              <a:tblGrid>
                <a:gridCol w="3404027">
                  <a:extLst>
                    <a:ext uri="{9D8B030D-6E8A-4147-A177-3AD203B41FA5}">
                      <a16:colId xmlns:a16="http://schemas.microsoft.com/office/drawing/2014/main" val="2975339222"/>
                    </a:ext>
                  </a:extLst>
                </a:gridCol>
              </a:tblGrid>
              <a:tr h="0">
                <a:tc>
                  <a:txBody>
                    <a:bodyPr/>
                    <a:lstStyle/>
                    <a:p>
                      <a:pPr marL="12700" marR="0" lvl="0" indent="0" algn="ctr" defTabSz="342900" rtl="0" eaLnBrk="1" fontAlgn="auto" latinLnBrk="0" hangingPunct="1">
                        <a:lnSpc>
                          <a:spcPct val="100000"/>
                        </a:lnSpc>
                        <a:spcBef>
                          <a:spcPct val="20000"/>
                        </a:spcBef>
                        <a:spcAft>
                          <a:spcPts val="0"/>
                        </a:spcAft>
                        <a:buClrTx/>
                        <a:buSzTx/>
                        <a:buFont typeface="Arial"/>
                        <a:buNone/>
                        <a:tabLst/>
                        <a:defRPr/>
                      </a:pPr>
                      <a:r>
                        <a:rPr kumimoji="0" lang="en-US" sz="1400" b="0" i="0" u="none" strike="noStrike" kern="1200" cap="none" spc="0" normalizeH="0" baseline="0" noProof="0">
                          <a:ln>
                            <a:noFill/>
                          </a:ln>
                          <a:solidFill>
                            <a:schemeClr val="bg2"/>
                          </a:solidFill>
                          <a:effectLst/>
                          <a:uLnTx/>
                          <a:uFillTx/>
                          <a:latin typeface="+mn-lt"/>
                          <a:ea typeface="Segoe UI Emoji" panose="020B0502040204020203" pitchFamily="34" charset="0"/>
                          <a:cs typeface="Helvetica" panose="020B0604020202020204" pitchFamily="34" charset="0"/>
                        </a:rPr>
                        <a:t>print</a:t>
                      </a:r>
                      <a:r>
                        <a:rPr kumimoji="0" lang="en-US" sz="1400" b="0" i="0" u="none" strike="noStrike" kern="1200" cap="none" spc="0" normalizeH="0" baseline="0" noProof="0">
                          <a:ln>
                            <a:noFill/>
                          </a:ln>
                          <a:solidFill>
                            <a:schemeClr val="bg2"/>
                          </a:solidFill>
                          <a:effectLst/>
                          <a:uLnTx/>
                          <a:uFillTx/>
                          <a:latin typeface="+mn-lt"/>
                          <a:ea typeface="Segoe UI Emoji" panose="020B0502040204020203" pitchFamily="34" charset="0"/>
                          <a:cs typeface="Consolas" panose="020B0609020204030204" pitchFamily="49" charset="0"/>
                        </a:rPr>
                        <a:t> </a:t>
                      </a:r>
                      <a:r>
                        <a:rPr kumimoji="0" lang="en-US" sz="1400" b="0" i="0" u="none" strike="noStrike" kern="1200" cap="none" spc="0" normalizeH="0" baseline="0" noProof="0">
                          <a:ln>
                            <a:noFill/>
                          </a:ln>
                          <a:solidFill>
                            <a:schemeClr val="bg2"/>
                          </a:solidFill>
                          <a:effectLst/>
                          <a:uLnTx/>
                          <a:uFillTx/>
                          <a:latin typeface="+mj-lt"/>
                          <a:ea typeface="Segoe UI Emoji" panose="020B0502040204020203" pitchFamily="34" charset="0"/>
                          <a:cs typeface="Consolas" panose="020B0609020204030204" pitchFamily="49" charset="0"/>
                        </a:rPr>
                        <a:t> ☺☻♥♦♣</a:t>
                      </a:r>
                    </a:p>
                    <a:p>
                      <a:pPr marL="12700" marR="0" lvl="0" indent="0" algn="ctr" defTabSz="342900" rtl="0" eaLnBrk="1" fontAlgn="auto" latinLnBrk="0" hangingPunct="1">
                        <a:lnSpc>
                          <a:spcPct val="100000"/>
                        </a:lnSpc>
                        <a:spcBef>
                          <a:spcPct val="20000"/>
                        </a:spcBef>
                        <a:spcAft>
                          <a:spcPts val="0"/>
                        </a:spcAft>
                        <a:buClrTx/>
                        <a:buSzTx/>
                        <a:buFont typeface="Arial"/>
                        <a:buNone/>
                        <a:tabLst/>
                        <a:defRPr/>
                      </a:pPr>
                      <a:r>
                        <a:rPr kumimoji="0" lang="en-US" sz="1400" b="0" i="0" u="none" strike="noStrike" kern="1200" cap="none" spc="0" normalizeH="0" baseline="0" noProof="0">
                          <a:ln>
                            <a:noFill/>
                          </a:ln>
                          <a:solidFill>
                            <a:schemeClr val="bg2"/>
                          </a:solidFill>
                          <a:effectLst/>
                          <a:uLnTx/>
                          <a:uFillTx/>
                          <a:latin typeface="+mj-lt"/>
                          <a:ea typeface="Segoe UI Emoji" panose="020B0502040204020203" pitchFamily="34" charset="0"/>
                          <a:cs typeface="Consolas" panose="020B0609020204030204" pitchFamily="49" charset="0"/>
                        </a:rPr>
                        <a:t>♫☼►◄↕‼¶§▬↨↑↓→←∟↔▲▼ !"#$%&amp;'()*+,-./0123456789:;&lt;=&gt;?@ABCDEFGHIJKLMNOPQRSTUVWXYZ[\]^_`</a:t>
                      </a:r>
                      <a:r>
                        <a:rPr kumimoji="0" lang="en-US" sz="1400" b="0" i="0" u="none" strike="noStrike" kern="1200" cap="none" spc="0" normalizeH="0" baseline="0" noProof="0" err="1">
                          <a:ln>
                            <a:noFill/>
                          </a:ln>
                          <a:solidFill>
                            <a:schemeClr val="bg2"/>
                          </a:solidFill>
                          <a:effectLst/>
                          <a:uLnTx/>
                          <a:uFillTx/>
                          <a:latin typeface="+mj-lt"/>
                          <a:ea typeface="Segoe UI Emoji" panose="020B0502040204020203" pitchFamily="34" charset="0"/>
                          <a:cs typeface="Consolas" panose="020B0609020204030204" pitchFamily="49" charset="0"/>
                        </a:rPr>
                        <a:t>abcdefghijklmnopqrstuvwxyz</a:t>
                      </a:r>
                      <a:r>
                        <a:rPr kumimoji="0" lang="en-US" sz="1400" b="0" i="0" u="none" strike="noStrike" kern="1200" cap="none" spc="0" normalizeH="0" baseline="0" noProof="0">
                          <a:ln>
                            <a:noFill/>
                          </a:ln>
                          <a:solidFill>
                            <a:schemeClr val="bg2"/>
                          </a:solidFill>
                          <a:effectLst/>
                          <a:uLnTx/>
                          <a:uFillTx/>
                          <a:latin typeface="+mj-lt"/>
                          <a:ea typeface="Segoe UI Emoji" panose="020B0502040204020203" pitchFamily="34" charset="0"/>
                          <a:cs typeface="Consolas" panose="020B0609020204030204" pitchFamily="49" charset="0"/>
                        </a:rPr>
                        <a:t>{|}~⌂</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AFAFA"/>
                    </a:solidFill>
                  </a:tcPr>
                </a:tc>
                <a:extLst>
                  <a:ext uri="{0D108BD9-81ED-4DB2-BD59-A6C34878D82A}">
                    <a16:rowId xmlns:a16="http://schemas.microsoft.com/office/drawing/2014/main" val="1784446206"/>
                  </a:ext>
                </a:extLst>
              </a:tr>
              <a:tr h="601944">
                <a:tc>
                  <a:txBody>
                    <a:bodyPr/>
                    <a:lstStyle/>
                    <a:p>
                      <a:r>
                        <a:rPr lang="nn-NO" sz="1400" b="0" i="0">
                          <a:solidFill>
                            <a:schemeClr val="tx1"/>
                          </a:solidFill>
                          <a:effectLst/>
                          <a:latin typeface="+mj-lt"/>
                          <a:cs typeface="Consolas" panose="020B0609020204030204" pitchFamily="49" charset="0"/>
                        </a:rPr>
                        <a:t>for (char c = 0; c &lt; 128; ++c) {</a:t>
                      </a:r>
                    </a:p>
                    <a:p>
                      <a:r>
                        <a:rPr lang="nn-NO" sz="1400" b="0" i="0">
                          <a:solidFill>
                            <a:schemeClr val="tx1"/>
                          </a:solidFill>
                          <a:effectLst/>
                          <a:latin typeface="+mj-lt"/>
                          <a:cs typeface="Consolas" panose="020B0609020204030204" pitchFamily="49" charset="0"/>
                        </a:rPr>
                        <a:t>    System.out.print(c);</a:t>
                      </a:r>
                    </a:p>
                    <a:p>
                      <a:r>
                        <a:rPr lang="nn-NO" sz="1400" b="0" i="0">
                          <a:solidFill>
                            <a:schemeClr val="tx1"/>
                          </a:solidFill>
                          <a:effectLst/>
                          <a:latin typeface="+mj-lt"/>
                          <a:cs typeface="Consolas" panose="020B0609020204030204" pitchFamily="49" charset="0"/>
                        </a:rPr>
                        <a:t>}</a:t>
                      </a:r>
                      <a:endParaRPr lang="en-US" sz="1400" b="0" i="0">
                        <a:solidFill>
                          <a:schemeClr val="tx1"/>
                        </a:solidFill>
                        <a:effectLst/>
                        <a:latin typeface="+mj-lt"/>
                        <a:cs typeface="Consolas" panose="020B0609020204030204" pitchFamily="49" charset="0"/>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0195477"/>
                  </a:ext>
                </a:extLst>
              </a:tr>
            </a:tbl>
          </a:graphicData>
        </a:graphic>
      </p:graphicFrame>
    </p:spTree>
    <p:extLst>
      <p:ext uri="{BB962C8B-B14F-4D97-AF65-F5344CB8AC3E}">
        <p14:creationId xmlns:p14="http://schemas.microsoft.com/office/powerpoint/2010/main" val="3921765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onic X Theme - &quot;Gotta Go Fast&quot; (NateWantsToBattle Cover) - YouTube">
            <a:extLst>
              <a:ext uri="{FF2B5EF4-FFF2-40B4-BE49-F238E27FC236}">
                <a16:creationId xmlns:a16="http://schemas.microsoft.com/office/drawing/2014/main" id="{B8B20F98-C39E-E818-40E0-716D6FF9AE95}"/>
              </a:ext>
            </a:extLst>
          </p:cNvPr>
          <p:cNvPicPr>
            <a:picLocks noGrp="1" noChangeAspect="1" noChangeArrowheads="1"/>
          </p:cNvPicPr>
          <p:nvPr>
            <p:ph type="pic" sz="quarter" idx="10"/>
          </p:nvPr>
        </p:nvPicPr>
        <p:blipFill>
          <a:blip r:embed="rId3">
            <a:alphaModFix/>
            <a:extLst>
              <a:ext uri="{28A0092B-C50C-407E-A947-70E740481C1C}">
                <a14:useLocalDpi xmlns:a14="http://schemas.microsoft.com/office/drawing/2010/main" val="0"/>
              </a:ext>
            </a:extLst>
          </a:blip>
          <a:srcRect/>
          <a:stretch/>
        </p:blipFill>
        <p:spPr bwMode="auto">
          <a:xfrm>
            <a:off x="-1" y="0"/>
            <a:ext cx="9144000" cy="5143500"/>
          </a:xfr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16367D0E-77CC-7E4E-0448-3196779D71B7}"/>
              </a:ext>
            </a:extLst>
          </p:cNvPr>
          <p:cNvSpPr>
            <a:spLocks noGrp="1"/>
          </p:cNvSpPr>
          <p:nvPr>
            <p:ph type="title"/>
          </p:nvPr>
        </p:nvSpPr>
        <p:spPr>
          <a:xfrm>
            <a:off x="-2" y="0"/>
            <a:ext cx="9144001" cy="5143500"/>
          </a:xfrm>
        </p:spPr>
        <p:txBody>
          <a:bodyPr>
            <a:noAutofit/>
          </a:bodyPr>
          <a:lstStyle/>
          <a:p>
            <a:r>
              <a:rPr lang="en-US" sz="22599"/>
              <a:t>arrays</a:t>
            </a:r>
          </a:p>
        </p:txBody>
      </p:sp>
    </p:spTree>
    <p:extLst>
      <p:ext uri="{BB962C8B-B14F-4D97-AF65-F5344CB8AC3E}">
        <p14:creationId xmlns:p14="http://schemas.microsoft.com/office/powerpoint/2010/main" val="5622199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916"/>
            <a:ext cx="8229600" cy="667168"/>
          </a:xfrm>
        </p:spPr>
        <p:txBody>
          <a:bodyPr>
            <a:normAutofit/>
          </a:bodyPr>
          <a:lstStyle/>
          <a:p>
            <a:pPr lvl="0"/>
            <a:r>
              <a:rPr lang="en-US"/>
              <a:t>array</a:t>
            </a:r>
          </a:p>
        </p:txBody>
      </p:sp>
      <p:sp>
        <p:nvSpPr>
          <p:cNvPr id="3" name="Content Placeholder 2"/>
          <p:cNvSpPr>
            <a:spLocks noGrp="1"/>
          </p:cNvSpPr>
          <p:nvPr>
            <p:ph sz="quarter" idx="10"/>
          </p:nvPr>
        </p:nvSpPr>
        <p:spPr>
          <a:xfrm>
            <a:off x="457200" y="963338"/>
            <a:ext cx="8229600" cy="4080271"/>
          </a:xfrm>
        </p:spPr>
        <p:txBody>
          <a:bodyPr>
            <a:noAutofit/>
          </a:bodyPr>
          <a:lstStyle/>
          <a:p>
            <a:r>
              <a:rPr lang="en-US"/>
              <a:t>an </a:t>
            </a:r>
            <a:r>
              <a:rPr lang="en-US" b="1"/>
              <a:t>array</a:t>
            </a:r>
            <a:r>
              <a:rPr lang="en-US"/>
              <a:t> is</a:t>
            </a:r>
          </a:p>
        </p:txBody>
      </p:sp>
      <p:graphicFrame>
        <p:nvGraphicFramePr>
          <p:cNvPr id="4" name="Table 7">
            <a:extLst>
              <a:ext uri="{FF2B5EF4-FFF2-40B4-BE49-F238E27FC236}">
                <a16:creationId xmlns:a16="http://schemas.microsoft.com/office/drawing/2014/main" id="{FDAE14B6-E144-AD8A-3551-BC9653D50B1A}"/>
              </a:ext>
            </a:extLst>
          </p:cNvPr>
          <p:cNvGraphicFramePr>
            <a:graphicFrameLocks noGrp="1"/>
          </p:cNvGraphicFramePr>
          <p:nvPr>
            <p:extLst>
              <p:ext uri="{D42A27DB-BD31-4B8C-83A1-F6EECF244321}">
                <p14:modId xmlns:p14="http://schemas.microsoft.com/office/powerpoint/2010/main" val="2927158606"/>
              </p:ext>
            </p:extLst>
          </p:nvPr>
        </p:nvGraphicFramePr>
        <p:xfrm>
          <a:off x="457200" y="1613782"/>
          <a:ext cx="2763520" cy="1176330"/>
        </p:xfrm>
        <a:graphic>
          <a:graphicData uri="http://schemas.openxmlformats.org/drawingml/2006/table">
            <a:tbl>
              <a:tblPr firstRow="1">
                <a:tableStyleId>{073A0DAA-6AF3-43AB-8588-CEC1D06C72B9}</a:tableStyleId>
              </a:tblPr>
              <a:tblGrid>
                <a:gridCol w="2763520">
                  <a:extLst>
                    <a:ext uri="{9D8B030D-6E8A-4147-A177-3AD203B41FA5}">
                      <a16:colId xmlns:a16="http://schemas.microsoft.com/office/drawing/2014/main" val="2975339222"/>
                    </a:ext>
                  </a:extLst>
                </a:gridCol>
              </a:tblGrid>
              <a:tr h="392110">
                <a:tc>
                  <a:txBody>
                    <a:bodyPr/>
                    <a:lstStyle/>
                    <a:p>
                      <a:r>
                        <a:rPr lang="nn-NO" sz="1600" b="0" err="1">
                          <a:solidFill>
                            <a:srgbClr val="000000"/>
                          </a:solidFill>
                          <a:effectLst/>
                          <a:latin typeface="+mj-lt"/>
                        </a:rPr>
                        <a:t>int</a:t>
                      </a:r>
                      <a:r>
                        <a:rPr lang="nn-NO" sz="1600" b="0">
                          <a:solidFill>
                            <a:srgbClr val="000000"/>
                          </a:solidFill>
                          <a:effectLst/>
                          <a:latin typeface="+mj-lt"/>
                        </a:rPr>
                        <a:t>[] </a:t>
                      </a:r>
                      <a:r>
                        <a:rPr lang="nn-NO" sz="1600" b="0" err="1">
                          <a:solidFill>
                            <a:srgbClr val="000000"/>
                          </a:solidFill>
                          <a:effectLst/>
                          <a:latin typeface="+mj-lt"/>
                        </a:rPr>
                        <a:t>foo</a:t>
                      </a:r>
                      <a:r>
                        <a:rPr lang="nn-NO" sz="1600" b="0">
                          <a:solidFill>
                            <a:srgbClr val="000000"/>
                          </a:solidFill>
                          <a:effectLst/>
                          <a:latin typeface="+mj-lt"/>
                        </a:rPr>
                        <a:t>;</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0195477"/>
                  </a:ext>
                </a:extLst>
              </a:tr>
              <a:tr h="392110">
                <a:tc>
                  <a:txBody>
                    <a:bodyPr/>
                    <a:lstStyle/>
                    <a:p>
                      <a:r>
                        <a:rPr lang="nn-NO" sz="1600" b="0">
                          <a:solidFill>
                            <a:srgbClr val="000000"/>
                          </a:solidFill>
                          <a:effectLst/>
                          <a:latin typeface="+mj-lt"/>
                        </a:rPr>
                        <a:t>double[] </a:t>
                      </a:r>
                      <a:r>
                        <a:rPr lang="nn-NO" sz="1600" b="0" err="1">
                          <a:solidFill>
                            <a:srgbClr val="000000"/>
                          </a:solidFill>
                          <a:effectLst/>
                          <a:latin typeface="+mj-lt"/>
                        </a:rPr>
                        <a:t>baz</a:t>
                      </a:r>
                      <a:r>
                        <a:rPr lang="nn-NO" sz="1600" b="0">
                          <a:solidFill>
                            <a:srgbClr val="000000"/>
                          </a:solidFill>
                          <a:effectLst/>
                          <a:latin typeface="+mj-lt"/>
                        </a:rPr>
                        <a:t>;</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1515106"/>
                  </a:ext>
                </a:extLst>
              </a:tr>
              <a:tr h="392110">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nn-NO" sz="1600" b="0">
                          <a:solidFill>
                            <a:srgbClr val="000000"/>
                          </a:solidFill>
                          <a:effectLst/>
                          <a:latin typeface="+mj-lt"/>
                        </a:rPr>
                        <a:t>String[] bar;</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00363386"/>
                  </a:ext>
                </a:extLst>
              </a:tr>
            </a:tbl>
          </a:graphicData>
        </a:graphic>
      </p:graphicFrame>
    </p:spTree>
    <p:extLst>
      <p:ext uri="{BB962C8B-B14F-4D97-AF65-F5344CB8AC3E}">
        <p14:creationId xmlns:p14="http://schemas.microsoft.com/office/powerpoint/2010/main" val="176002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916"/>
            <a:ext cx="8229600" cy="667168"/>
          </a:xfrm>
        </p:spPr>
        <p:txBody>
          <a:bodyPr>
            <a:normAutofit/>
          </a:bodyPr>
          <a:lstStyle/>
          <a:p>
            <a:pPr lvl="0"/>
            <a:r>
              <a:rPr lang="en-US"/>
              <a:t>accessing an array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457200" y="963338"/>
                <a:ext cx="8229600" cy="4080271"/>
              </a:xfrm>
            </p:spPr>
            <p:txBody>
              <a:bodyPr>
                <a:noAutofit/>
              </a:bodyPr>
              <a:lstStyle/>
              <a:p>
                <a:r>
                  <a:rPr lang="en-US"/>
                  <a:t>⏱️ accessing an array is </a:t>
                </a:r>
                <a14:m>
                  <m:oMath xmlns:m="http://schemas.openxmlformats.org/officeDocument/2006/math">
                    <m:r>
                      <a:rPr lang="en-US" sz="1800" i="1" smtClean="0">
                        <a:latin typeface="Cambria Math" panose="02040503050406030204" pitchFamily="18" charset="0"/>
                      </a:rPr>
                      <m:t>𝒪</m:t>
                    </m:r>
                    <m:r>
                      <a:rPr lang="en-US" sz="1800" i="1" smtClean="0">
                        <a:latin typeface="Cambria Math" panose="02040503050406030204" pitchFamily="18" charset="0"/>
                      </a:rPr>
                      <m:t>(1)</m:t>
                    </m:r>
                  </m:oMath>
                </a14:m>
                <a:endParaRPr lang="en-US"/>
              </a:p>
              <a:p>
                <a:pPr lvl="1"/>
                <a:r>
                  <a:rPr lang="en-US" b="1"/>
                  <a:t>i.e.,</a:t>
                </a:r>
                <a:r>
                  <a:rPr lang="en-US"/>
                  <a:t> "accessing an array takes a constant number of CPU cycles"</a:t>
                </a:r>
                <a:endParaRPr lang="en-US" b="1"/>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457200" y="963338"/>
                <a:ext cx="8229600" cy="4080271"/>
              </a:xfrm>
              <a:blipFill>
                <a:blip r:embed="rId3"/>
                <a:stretch>
                  <a:fillRect l="-593" t="-598"/>
                </a:stretch>
              </a:blipFill>
            </p:spPr>
            <p:txBody>
              <a:bodyPr/>
              <a:lstStyle/>
              <a:p>
                <a:r>
                  <a:rPr lang="en-US">
                    <a:noFill/>
                  </a:rPr>
                  <a:t> </a:t>
                </a:r>
              </a:p>
            </p:txBody>
          </p:sp>
        </mc:Fallback>
      </mc:AlternateContent>
      <p:graphicFrame>
        <p:nvGraphicFramePr>
          <p:cNvPr id="13" name="Table 7">
            <a:extLst>
              <a:ext uri="{FF2B5EF4-FFF2-40B4-BE49-F238E27FC236}">
                <a16:creationId xmlns:a16="http://schemas.microsoft.com/office/drawing/2014/main" id="{CB6445AD-460C-C05D-E08C-080064744DDE}"/>
              </a:ext>
            </a:extLst>
          </p:cNvPr>
          <p:cNvGraphicFramePr>
            <a:graphicFrameLocks noGrp="1"/>
          </p:cNvGraphicFramePr>
          <p:nvPr>
            <p:extLst>
              <p:ext uri="{D42A27DB-BD31-4B8C-83A1-F6EECF244321}">
                <p14:modId xmlns:p14="http://schemas.microsoft.com/office/powerpoint/2010/main" val="3568627026"/>
              </p:ext>
            </p:extLst>
          </p:nvPr>
        </p:nvGraphicFramePr>
        <p:xfrm>
          <a:off x="924560" y="2180512"/>
          <a:ext cx="3891280" cy="727390"/>
        </p:xfrm>
        <a:graphic>
          <a:graphicData uri="http://schemas.openxmlformats.org/drawingml/2006/table">
            <a:tbl>
              <a:tblPr firstRow="1">
                <a:tableStyleId>{073A0DAA-6AF3-43AB-8588-CEC1D06C72B9}</a:tableStyleId>
              </a:tblPr>
              <a:tblGrid>
                <a:gridCol w="3891280">
                  <a:extLst>
                    <a:ext uri="{9D8B030D-6E8A-4147-A177-3AD203B41FA5}">
                      <a16:colId xmlns:a16="http://schemas.microsoft.com/office/drawing/2014/main" val="2975339222"/>
                    </a:ext>
                  </a:extLst>
                </a:gridCol>
              </a:tblGrid>
              <a:tr h="335280">
                <a:tc>
                  <a:txBody>
                    <a:bodyPr/>
                    <a:lstStyle/>
                    <a:p>
                      <a:pPr marL="12700" marR="0" lvl="0" indent="0" algn="ctr" defTabSz="342900" rtl="0" eaLnBrk="1" fontAlgn="auto" latinLnBrk="0" hangingPunct="1">
                        <a:lnSpc>
                          <a:spcPct val="100000"/>
                        </a:lnSpc>
                        <a:spcBef>
                          <a:spcPct val="20000"/>
                        </a:spcBef>
                        <a:spcAft>
                          <a:spcPts val="0"/>
                        </a:spcAft>
                        <a:buClrTx/>
                        <a:buSzTx/>
                        <a:buFont typeface="Arial"/>
                        <a:buNone/>
                        <a:tabLst/>
                        <a:defRPr/>
                      </a:pPr>
                      <a:r>
                        <a:rPr kumimoji="0" lang="en-US" sz="1600" b="0" i="0" u="none" strike="noStrike" kern="1200" cap="none" spc="0" normalizeH="0" baseline="0" noProof="0">
                          <a:ln>
                            <a:noFill/>
                          </a:ln>
                          <a:solidFill>
                            <a:schemeClr val="bg2"/>
                          </a:solidFill>
                          <a:effectLst/>
                          <a:uLnTx/>
                          <a:uFillTx/>
                          <a:latin typeface="+mn-lt"/>
                          <a:ea typeface="Segoe UI Emoji" panose="020B0502040204020203" pitchFamily="34" charset="0"/>
                          <a:cs typeface="Arabic Typesetting" panose="020F0502020204030204" pitchFamily="34" charset="0"/>
                        </a:rPr>
                        <a:t>getting the value of array’s </a:t>
                      </a:r>
                      <a:r>
                        <a:rPr kumimoji="0" lang="en-US" sz="1600" b="0" i="0" u="none" strike="noStrike" kern="1200" cap="none" spc="0" normalizeH="0" baseline="0" noProof="0" err="1">
                          <a:ln>
                            <a:noFill/>
                          </a:ln>
                          <a:solidFill>
                            <a:schemeClr val="bg2"/>
                          </a:solidFill>
                          <a:effectLst/>
                          <a:uLnTx/>
                          <a:uFillTx/>
                          <a:latin typeface="+mn-lt"/>
                          <a:ea typeface="Segoe UI Emoji" panose="020B0502040204020203" pitchFamily="34" charset="0"/>
                          <a:cs typeface="Arabic Typesetting" panose="020F0502020204030204" pitchFamily="34" charset="0"/>
                        </a:rPr>
                        <a:t>i-th</a:t>
                      </a:r>
                      <a:r>
                        <a:rPr kumimoji="0" lang="en-US" sz="1600" b="0" i="0" u="none" strike="noStrike" kern="1200" cap="none" spc="0" normalizeH="0" baseline="0" noProof="0">
                          <a:ln>
                            <a:noFill/>
                          </a:ln>
                          <a:solidFill>
                            <a:schemeClr val="bg2"/>
                          </a:solidFill>
                          <a:effectLst/>
                          <a:uLnTx/>
                          <a:uFillTx/>
                          <a:latin typeface="+mn-lt"/>
                          <a:ea typeface="Segoe UI Emoji" panose="020B0502040204020203" pitchFamily="34" charset="0"/>
                          <a:cs typeface="Arabic Typesetting" panose="020F0502020204030204" pitchFamily="34" charset="0"/>
                        </a:rPr>
                        <a:t> element</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84446206"/>
                  </a:ext>
                </a:extLst>
              </a:tr>
              <a:tr h="392110">
                <a:tc>
                  <a:txBody>
                    <a:bodyPr/>
                    <a:lstStyle/>
                    <a:p>
                      <a:r>
                        <a:rPr lang="nn-NO" sz="1600" b="0">
                          <a:solidFill>
                            <a:schemeClr val="tx1"/>
                          </a:solidFill>
                          <a:effectLst/>
                          <a:latin typeface="+mj-lt"/>
                        </a:rPr>
                        <a:t>int currentValue = array[i];</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0195477"/>
                  </a:ext>
                </a:extLst>
              </a:tr>
            </a:tbl>
          </a:graphicData>
        </a:graphic>
      </p:graphicFrame>
      <p:graphicFrame>
        <p:nvGraphicFramePr>
          <p:cNvPr id="4" name="Table 7">
            <a:extLst>
              <a:ext uri="{FF2B5EF4-FFF2-40B4-BE49-F238E27FC236}">
                <a16:creationId xmlns:a16="http://schemas.microsoft.com/office/drawing/2014/main" id="{FDAE14B6-E144-AD8A-3551-BC9653D50B1A}"/>
              </a:ext>
            </a:extLst>
          </p:cNvPr>
          <p:cNvGraphicFramePr>
            <a:graphicFrameLocks noGrp="1"/>
          </p:cNvGraphicFramePr>
          <p:nvPr>
            <p:extLst>
              <p:ext uri="{D42A27DB-BD31-4B8C-83A1-F6EECF244321}">
                <p14:modId xmlns:p14="http://schemas.microsoft.com/office/powerpoint/2010/main" val="3423685561"/>
              </p:ext>
            </p:extLst>
          </p:nvPr>
        </p:nvGraphicFramePr>
        <p:xfrm>
          <a:off x="924560" y="3248365"/>
          <a:ext cx="4359709" cy="727390"/>
        </p:xfrm>
        <a:graphic>
          <a:graphicData uri="http://schemas.openxmlformats.org/drawingml/2006/table">
            <a:tbl>
              <a:tblPr firstRow="1">
                <a:tableStyleId>{073A0DAA-6AF3-43AB-8588-CEC1D06C72B9}</a:tableStyleId>
              </a:tblPr>
              <a:tblGrid>
                <a:gridCol w="4359709">
                  <a:extLst>
                    <a:ext uri="{9D8B030D-6E8A-4147-A177-3AD203B41FA5}">
                      <a16:colId xmlns:a16="http://schemas.microsoft.com/office/drawing/2014/main" val="2975339222"/>
                    </a:ext>
                  </a:extLst>
                </a:gridCol>
              </a:tblGrid>
              <a:tr h="335280">
                <a:tc>
                  <a:txBody>
                    <a:bodyPr/>
                    <a:lstStyle/>
                    <a:p>
                      <a:pPr marL="12700" marR="0" lvl="0" indent="0" algn="ctr" defTabSz="342900" rtl="0" eaLnBrk="1" fontAlgn="auto" latinLnBrk="0" hangingPunct="1">
                        <a:lnSpc>
                          <a:spcPct val="100000"/>
                        </a:lnSpc>
                        <a:spcBef>
                          <a:spcPct val="20000"/>
                        </a:spcBef>
                        <a:spcAft>
                          <a:spcPts val="0"/>
                        </a:spcAft>
                        <a:buClrTx/>
                        <a:buSzTx/>
                        <a:buFont typeface="Arial"/>
                        <a:buNone/>
                        <a:tabLst/>
                        <a:defRPr/>
                      </a:pPr>
                      <a:r>
                        <a:rPr kumimoji="0" lang="en-US" sz="1600" b="0" i="0" u="none" strike="noStrike" kern="1200" cap="none" spc="0" normalizeH="0" baseline="0" noProof="0">
                          <a:ln>
                            <a:noFill/>
                          </a:ln>
                          <a:solidFill>
                            <a:schemeClr val="bg2"/>
                          </a:solidFill>
                          <a:effectLst/>
                          <a:uLnTx/>
                          <a:uFillTx/>
                          <a:latin typeface="+mn-lt"/>
                          <a:ea typeface="Segoe UI Emoji" panose="020B0502040204020203" pitchFamily="34" charset="0"/>
                          <a:cs typeface="Arabic Typesetting" panose="020F0502020204030204" pitchFamily="34" charset="0"/>
                        </a:rPr>
                        <a:t>setting the value of array’s </a:t>
                      </a:r>
                      <a:r>
                        <a:rPr kumimoji="0" lang="en-US" sz="1600" b="0" i="0" u="none" strike="noStrike" kern="1200" cap="none" spc="0" normalizeH="0" baseline="0" noProof="0" err="1">
                          <a:ln>
                            <a:noFill/>
                          </a:ln>
                          <a:solidFill>
                            <a:schemeClr val="bg2"/>
                          </a:solidFill>
                          <a:effectLst/>
                          <a:uLnTx/>
                          <a:uFillTx/>
                          <a:latin typeface="+mn-lt"/>
                          <a:ea typeface="Segoe UI Emoji" panose="020B0502040204020203" pitchFamily="34" charset="0"/>
                          <a:cs typeface="Arabic Typesetting" panose="020F0502020204030204" pitchFamily="34" charset="0"/>
                        </a:rPr>
                        <a:t>i-th</a:t>
                      </a:r>
                      <a:r>
                        <a:rPr kumimoji="0" lang="en-US" sz="1600" b="0" i="0" u="none" strike="noStrike" kern="1200" cap="none" spc="0" normalizeH="0" baseline="0" noProof="0">
                          <a:ln>
                            <a:noFill/>
                          </a:ln>
                          <a:solidFill>
                            <a:schemeClr val="bg2"/>
                          </a:solidFill>
                          <a:effectLst/>
                          <a:uLnTx/>
                          <a:uFillTx/>
                          <a:latin typeface="+mn-lt"/>
                          <a:ea typeface="Segoe UI Emoji" panose="020B0502040204020203" pitchFamily="34" charset="0"/>
                          <a:cs typeface="Arabic Typesetting" panose="020F0502020204030204" pitchFamily="34" charset="0"/>
                        </a:rPr>
                        <a:t> element</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84446206"/>
                  </a:ext>
                </a:extLst>
              </a:tr>
              <a:tr h="392110">
                <a:tc>
                  <a:txBody>
                    <a:bodyPr/>
                    <a:lstStyle/>
                    <a:p>
                      <a:r>
                        <a:rPr lang="nn-NO" sz="1600" b="0">
                          <a:solidFill>
                            <a:srgbClr val="000000"/>
                          </a:solidFill>
                          <a:effectLst/>
                          <a:latin typeface="+mj-lt"/>
                        </a:rPr>
                        <a:t>array[i] = newValue;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0195477"/>
                  </a:ext>
                </a:extLst>
              </a:tr>
            </a:tbl>
          </a:graphicData>
        </a:graphic>
      </p:graphicFrame>
    </p:spTree>
    <p:extLst>
      <p:ext uri="{BB962C8B-B14F-4D97-AF65-F5344CB8AC3E}">
        <p14:creationId xmlns:p14="http://schemas.microsoft.com/office/powerpoint/2010/main" val="428583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916"/>
            <a:ext cx="8229600" cy="667168"/>
          </a:xfrm>
        </p:spPr>
        <p:txBody>
          <a:bodyPr>
            <a:normAutofit/>
          </a:bodyPr>
          <a:lstStyle/>
          <a:p>
            <a:pPr lvl="0"/>
            <a:r>
              <a:rPr lang="en-US"/>
              <a:t>creating an array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457200" y="963338"/>
                <a:ext cx="8229600" cy="4080271"/>
              </a:xfrm>
            </p:spPr>
            <p:txBody>
              <a:bodyPr>
                <a:noAutofit/>
              </a:bodyPr>
              <a:lstStyle/>
              <a:p>
                <a:r>
                  <a:rPr lang="en-US"/>
                  <a:t>⏱️ creating an array is</a:t>
                </a:r>
                <a:r>
                  <a:rPr lang="en-US" sz="1800"/>
                  <a:t> </a:t>
                </a:r>
                <a14:m>
                  <m:oMath xmlns:m="http://schemas.openxmlformats.org/officeDocument/2006/math">
                    <m:r>
                      <a:rPr lang="en-US" sz="1800" i="1" smtClean="0">
                        <a:latin typeface="Cambria Math" panose="02040503050406030204" pitchFamily="18" charset="0"/>
                      </a:rPr>
                      <m:t>𝒪</m:t>
                    </m:r>
                    <m:r>
                      <a:rPr lang="en-US" sz="1800" i="1" smtClean="0">
                        <a:latin typeface="Cambria Math" panose="02040503050406030204" pitchFamily="18" charset="0"/>
                      </a:rPr>
                      <m:t>(</m:t>
                    </m:r>
                    <m:r>
                      <a:rPr lang="en-US" sz="1800" b="0" i="1" smtClean="0">
                        <a:latin typeface="Cambria Math" panose="02040503050406030204" pitchFamily="18" charset="0"/>
                      </a:rPr>
                      <m:t>𝑛</m:t>
                    </m:r>
                    <m:r>
                      <a:rPr lang="en-US" sz="1800" i="1" smtClean="0">
                        <a:latin typeface="Cambria Math" panose="02040503050406030204" pitchFamily="18" charset="0"/>
                      </a:rPr>
                      <m:t>)</m:t>
                    </m:r>
                  </m:oMath>
                </a14:m>
                <a:endParaRPr lang="en-US"/>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457200" y="963338"/>
                <a:ext cx="8229600" cy="4080271"/>
              </a:xfrm>
              <a:blipFill>
                <a:blip r:embed="rId3"/>
                <a:stretch>
                  <a:fillRect l="-593" t="-598"/>
                </a:stretch>
              </a:blipFill>
            </p:spPr>
            <p:txBody>
              <a:bodyPr/>
              <a:lstStyle/>
              <a:p>
                <a:r>
                  <a:rPr lang="en-US">
                    <a:noFill/>
                  </a:rPr>
                  <a:t> </a:t>
                </a:r>
              </a:p>
            </p:txBody>
          </p:sp>
        </mc:Fallback>
      </mc:AlternateContent>
      <p:graphicFrame>
        <p:nvGraphicFramePr>
          <p:cNvPr id="5" name="Table 7">
            <a:extLst>
              <a:ext uri="{FF2B5EF4-FFF2-40B4-BE49-F238E27FC236}">
                <a16:creationId xmlns:a16="http://schemas.microsoft.com/office/drawing/2014/main" id="{2B36BA14-4B15-4618-4B24-AA98166AB34E}"/>
              </a:ext>
            </a:extLst>
          </p:cNvPr>
          <p:cNvGraphicFramePr>
            <a:graphicFrameLocks noGrp="1"/>
          </p:cNvGraphicFramePr>
          <p:nvPr>
            <p:extLst>
              <p:ext uri="{D42A27DB-BD31-4B8C-83A1-F6EECF244321}">
                <p14:modId xmlns:p14="http://schemas.microsoft.com/office/powerpoint/2010/main" val="4111191050"/>
              </p:ext>
            </p:extLst>
          </p:nvPr>
        </p:nvGraphicFramePr>
        <p:xfrm>
          <a:off x="558800" y="1733472"/>
          <a:ext cx="4876800" cy="727390"/>
        </p:xfrm>
        <a:graphic>
          <a:graphicData uri="http://schemas.openxmlformats.org/drawingml/2006/table">
            <a:tbl>
              <a:tblPr firstRow="1">
                <a:tableStyleId>{073A0DAA-6AF3-43AB-8588-CEC1D06C72B9}</a:tableStyleId>
              </a:tblPr>
              <a:tblGrid>
                <a:gridCol w="4876800">
                  <a:extLst>
                    <a:ext uri="{9D8B030D-6E8A-4147-A177-3AD203B41FA5}">
                      <a16:colId xmlns:a16="http://schemas.microsoft.com/office/drawing/2014/main" val="2975339222"/>
                    </a:ext>
                  </a:extLst>
                </a:gridCol>
              </a:tblGrid>
              <a:tr h="335280">
                <a:tc>
                  <a:txBody>
                    <a:bodyPr/>
                    <a:lstStyle/>
                    <a:p>
                      <a:pPr marL="12700" marR="0" lvl="0" indent="0" algn="ctr" defTabSz="342900" rtl="0" eaLnBrk="1" fontAlgn="auto" latinLnBrk="0" hangingPunct="1">
                        <a:lnSpc>
                          <a:spcPct val="100000"/>
                        </a:lnSpc>
                        <a:spcBef>
                          <a:spcPct val="20000"/>
                        </a:spcBef>
                        <a:spcAft>
                          <a:spcPts val="0"/>
                        </a:spcAft>
                        <a:buClrTx/>
                        <a:buSzTx/>
                        <a:buFont typeface="Arial"/>
                        <a:buNone/>
                        <a:tabLst/>
                        <a:defRPr/>
                      </a:pPr>
                      <a:r>
                        <a:rPr kumimoji="0" lang="en-US" sz="1600" b="0" i="0" u="none" strike="noStrike" kern="1200" cap="none" spc="0" normalizeH="0" baseline="0" noProof="0">
                          <a:ln>
                            <a:noFill/>
                          </a:ln>
                          <a:solidFill>
                            <a:schemeClr val="bg2"/>
                          </a:solidFill>
                          <a:effectLst/>
                          <a:uLnTx/>
                          <a:uFillTx/>
                          <a:latin typeface="+mn-lt"/>
                          <a:ea typeface="Segoe UI Emoji" panose="020B0502040204020203" pitchFamily="34" charset="0"/>
                          <a:cs typeface="Arabic Typesetting" panose="020F0502020204030204" pitchFamily="34" charset="0"/>
                        </a:rPr>
                        <a:t>creating a new integer array with 7 elements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84446206"/>
                  </a:ext>
                </a:extLst>
              </a:tr>
              <a:tr h="392110">
                <a:tc>
                  <a:txBody>
                    <a:bodyPr/>
                    <a:lstStyle/>
                    <a:p>
                      <a:r>
                        <a:rPr lang="nn-NO" sz="1600" b="0">
                          <a:solidFill>
                            <a:schemeClr val="tx1"/>
                          </a:solidFill>
                          <a:effectLst/>
                          <a:latin typeface="+mj-lt"/>
                        </a:rPr>
                        <a:t>int[] array = new int[7];</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0195477"/>
                  </a:ext>
                </a:extLst>
              </a:tr>
            </a:tbl>
          </a:graphicData>
        </a:graphic>
      </p:graphicFrame>
      <p:graphicFrame>
        <p:nvGraphicFramePr>
          <p:cNvPr id="6" name="Table 7">
            <a:extLst>
              <a:ext uri="{FF2B5EF4-FFF2-40B4-BE49-F238E27FC236}">
                <a16:creationId xmlns:a16="http://schemas.microsoft.com/office/drawing/2014/main" id="{4EBC834C-DD88-FCA8-A182-05ECE0BA370E}"/>
              </a:ext>
            </a:extLst>
          </p:cNvPr>
          <p:cNvGraphicFramePr>
            <a:graphicFrameLocks noGrp="1"/>
          </p:cNvGraphicFramePr>
          <p:nvPr>
            <p:extLst>
              <p:ext uri="{D42A27DB-BD31-4B8C-83A1-F6EECF244321}">
                <p14:modId xmlns:p14="http://schemas.microsoft.com/office/powerpoint/2010/main" val="191315499"/>
              </p:ext>
            </p:extLst>
          </p:nvPr>
        </p:nvGraphicFramePr>
        <p:xfrm>
          <a:off x="558800" y="2633109"/>
          <a:ext cx="4876800" cy="727390"/>
        </p:xfrm>
        <a:graphic>
          <a:graphicData uri="http://schemas.openxmlformats.org/drawingml/2006/table">
            <a:tbl>
              <a:tblPr firstRow="1">
                <a:tableStyleId>{073A0DAA-6AF3-43AB-8588-CEC1D06C72B9}</a:tableStyleId>
              </a:tblPr>
              <a:tblGrid>
                <a:gridCol w="4876800">
                  <a:extLst>
                    <a:ext uri="{9D8B030D-6E8A-4147-A177-3AD203B41FA5}">
                      <a16:colId xmlns:a16="http://schemas.microsoft.com/office/drawing/2014/main" val="2975339222"/>
                    </a:ext>
                  </a:extLst>
                </a:gridCol>
              </a:tblGrid>
              <a:tr h="335280">
                <a:tc>
                  <a:txBody>
                    <a:bodyPr/>
                    <a:lstStyle/>
                    <a:p>
                      <a:pPr marL="12700" marR="0" lvl="0" indent="0" algn="ctr" defTabSz="342900" rtl="0" eaLnBrk="1" fontAlgn="auto" latinLnBrk="0" hangingPunct="1">
                        <a:lnSpc>
                          <a:spcPct val="100000"/>
                        </a:lnSpc>
                        <a:spcBef>
                          <a:spcPct val="20000"/>
                        </a:spcBef>
                        <a:spcAft>
                          <a:spcPts val="0"/>
                        </a:spcAft>
                        <a:buClrTx/>
                        <a:buSzTx/>
                        <a:buFont typeface="Arial"/>
                        <a:buNone/>
                        <a:tabLst/>
                        <a:defRPr/>
                      </a:pPr>
                      <a:r>
                        <a:rPr kumimoji="0" lang="en-US" sz="1600" b="0" i="0" u="none" strike="noStrike" kern="1200" cap="none" spc="0" normalizeH="0" baseline="0" noProof="0">
                          <a:ln>
                            <a:noFill/>
                          </a:ln>
                          <a:solidFill>
                            <a:schemeClr val="bg2"/>
                          </a:solidFill>
                          <a:effectLst/>
                          <a:uLnTx/>
                          <a:uFillTx/>
                          <a:latin typeface="+mn-lt"/>
                          <a:ea typeface="Segoe UI Emoji" panose="020B0502040204020203" pitchFamily="34" charset="0"/>
                          <a:cs typeface="Arabic Typesetting" panose="020F0502020204030204" pitchFamily="34" charset="0"/>
                        </a:rPr>
                        <a:t>creating a new String array with n elements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84446206"/>
                  </a:ext>
                </a:extLst>
              </a:tr>
              <a:tr h="392110">
                <a:tc>
                  <a:txBody>
                    <a:bodyPr/>
                    <a:lstStyle/>
                    <a:p>
                      <a:r>
                        <a:rPr lang="nn-NO" sz="1600" b="0">
                          <a:solidFill>
                            <a:schemeClr val="tx1"/>
                          </a:solidFill>
                          <a:effectLst/>
                          <a:latin typeface="+mj-lt"/>
                        </a:rPr>
                        <a:t>String[] array = new String[n];</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0195477"/>
                  </a:ext>
                </a:extLst>
              </a:tr>
            </a:tbl>
          </a:graphicData>
        </a:graphic>
      </p:graphicFrame>
    </p:spTree>
    <p:extLst>
      <p:ext uri="{BB962C8B-B14F-4D97-AF65-F5344CB8AC3E}">
        <p14:creationId xmlns:p14="http://schemas.microsoft.com/office/powerpoint/2010/main" val="90932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7C30B-E79F-B1A1-D3DB-33A13AB50922}"/>
              </a:ext>
            </a:extLst>
          </p:cNvPr>
          <p:cNvSpPr>
            <a:spLocks noGrp="1"/>
          </p:cNvSpPr>
          <p:nvPr>
            <p:ph type="title"/>
          </p:nvPr>
        </p:nvSpPr>
        <p:spPr/>
        <p:txBody>
          <a:bodyPr/>
          <a:lstStyle/>
          <a:p>
            <a:r>
              <a:rPr lang="en-US">
                <a:latin typeface="+mj-lt"/>
              </a:rPr>
              <a:t>while</a:t>
            </a:r>
          </a:p>
        </p:txBody>
      </p:sp>
      <p:sp>
        <p:nvSpPr>
          <p:cNvPr id="3" name="Content Placeholder 2">
            <a:extLst>
              <a:ext uri="{FF2B5EF4-FFF2-40B4-BE49-F238E27FC236}">
                <a16:creationId xmlns:a16="http://schemas.microsoft.com/office/drawing/2014/main" id="{222668E8-97E0-BF67-4DE3-5BAFA549F915}"/>
              </a:ext>
            </a:extLst>
          </p:cNvPr>
          <p:cNvSpPr>
            <a:spLocks noGrp="1"/>
          </p:cNvSpPr>
          <p:nvPr>
            <p:ph sz="quarter" idx="10"/>
          </p:nvPr>
        </p:nvSpPr>
        <p:spPr/>
        <p:txBody>
          <a:bodyPr/>
          <a:lstStyle/>
          <a:p>
            <a:r>
              <a:rPr lang="en-US"/>
              <a:t>a </a:t>
            </a:r>
            <a:r>
              <a:rPr lang="en-US" b="1"/>
              <a:t>while loop</a:t>
            </a:r>
            <a:r>
              <a:rPr lang="en-US"/>
              <a:t> repeats a block of code</a:t>
            </a:r>
          </a:p>
        </p:txBody>
      </p:sp>
    </p:spTree>
    <p:extLst>
      <p:ext uri="{BB962C8B-B14F-4D97-AF65-F5344CB8AC3E}">
        <p14:creationId xmlns:p14="http://schemas.microsoft.com/office/powerpoint/2010/main" val="699460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F9FA8-8073-2076-6911-E9568F2ECB82}"/>
              </a:ext>
            </a:extLst>
          </p:cNvPr>
          <p:cNvSpPr>
            <a:spLocks noGrp="1"/>
          </p:cNvSpPr>
          <p:nvPr>
            <p:ph type="title"/>
          </p:nvPr>
        </p:nvSpPr>
        <p:spPr/>
        <p:txBody>
          <a:bodyPr/>
          <a:lstStyle/>
          <a:p>
            <a:r>
              <a:rPr lang="en-US"/>
              <a:t>week at a glance</a:t>
            </a:r>
          </a:p>
        </p:txBody>
      </p:sp>
      <p:sp>
        <p:nvSpPr>
          <p:cNvPr id="3" name="Content Placeholder 2">
            <a:extLst>
              <a:ext uri="{FF2B5EF4-FFF2-40B4-BE49-F238E27FC236}">
                <a16:creationId xmlns:a16="http://schemas.microsoft.com/office/drawing/2014/main" id="{61DA71D9-D57B-3704-81A8-BE9A1F8F4F57}"/>
              </a:ext>
            </a:extLst>
          </p:cNvPr>
          <p:cNvSpPr>
            <a:spLocks noGrp="1"/>
          </p:cNvSpPr>
          <p:nvPr>
            <p:ph sz="quarter" idx="10"/>
          </p:nvPr>
        </p:nvSpPr>
        <p:spPr/>
        <p:txBody>
          <a:bodyPr/>
          <a:lstStyle/>
          <a:p>
            <a:r>
              <a:rPr lang="en-US"/>
              <a:t>👨‍🏫 Monday will be a lecture</a:t>
            </a:r>
          </a:p>
          <a:p>
            <a:pPr lvl="1"/>
            <a:r>
              <a:rPr lang="en-US"/>
              <a:t>often, i will explain a data structure</a:t>
            </a:r>
          </a:p>
          <a:p>
            <a:r>
              <a:rPr lang="en-US"/>
              <a:t>🧙 Wednesday will be a tutorial</a:t>
            </a:r>
          </a:p>
          <a:p>
            <a:pPr lvl="1"/>
            <a:r>
              <a:rPr lang="en-US"/>
              <a:t>often, we will implement a data structure together, step by step</a:t>
            </a:r>
            <a:br>
              <a:rPr lang="en-US"/>
            </a:br>
            <a:r>
              <a:rPr lang="en-US"/>
              <a:t>(bring your laptop!)</a:t>
            </a:r>
          </a:p>
          <a:p>
            <a:r>
              <a:rPr lang="en-US"/>
              <a:t>👨‍🔬 Thursday is lab</a:t>
            </a:r>
          </a:p>
          <a:p>
            <a:pPr lvl="1"/>
            <a:r>
              <a:rPr lang="en-US"/>
              <a:t>you work on the homework</a:t>
            </a:r>
            <a:br>
              <a:rPr lang="en-US"/>
            </a:br>
            <a:r>
              <a:rPr lang="en-US"/>
              <a:t>(definitely bring your laptop!)</a:t>
            </a:r>
          </a:p>
          <a:p>
            <a:r>
              <a:rPr lang="en-US"/>
              <a:t>🦉✨ Friday is time for Kahoot! and advanced topics</a:t>
            </a:r>
          </a:p>
          <a:p>
            <a:pPr lvl="2"/>
            <a:r>
              <a:rPr lang="en-US"/>
              <a:t>Kahoot’s are meant to prepare you for the exams’ shorter questions</a:t>
            </a:r>
          </a:p>
          <a:p>
            <a:pPr lvl="2"/>
            <a:r>
              <a:rPr lang="en-US"/>
              <a:t>advanced topics are meant to challenge and entertain you</a:t>
            </a:r>
          </a:p>
        </p:txBody>
      </p:sp>
    </p:spTree>
    <p:extLst>
      <p:ext uri="{BB962C8B-B14F-4D97-AF65-F5344CB8AC3E}">
        <p14:creationId xmlns:p14="http://schemas.microsoft.com/office/powerpoint/2010/main" val="12388049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7C30B-E79F-B1A1-D3DB-33A13AB50922}"/>
              </a:ext>
            </a:extLst>
          </p:cNvPr>
          <p:cNvSpPr>
            <a:spLocks noGrp="1"/>
          </p:cNvSpPr>
          <p:nvPr>
            <p:ph type="title"/>
          </p:nvPr>
        </p:nvSpPr>
        <p:spPr/>
        <p:txBody>
          <a:bodyPr/>
          <a:lstStyle/>
          <a:p>
            <a:r>
              <a:rPr lang="en-US">
                <a:latin typeface="+mj-lt"/>
              </a:rPr>
              <a:t>while</a:t>
            </a:r>
          </a:p>
        </p:txBody>
      </p:sp>
      <p:sp>
        <p:nvSpPr>
          <p:cNvPr id="3" name="Content Placeholder 2">
            <a:extLst>
              <a:ext uri="{FF2B5EF4-FFF2-40B4-BE49-F238E27FC236}">
                <a16:creationId xmlns:a16="http://schemas.microsoft.com/office/drawing/2014/main" id="{222668E8-97E0-BF67-4DE3-5BAFA549F915}"/>
              </a:ext>
            </a:extLst>
          </p:cNvPr>
          <p:cNvSpPr>
            <a:spLocks noGrp="1"/>
          </p:cNvSpPr>
          <p:nvPr>
            <p:ph sz="quarter" idx="10"/>
          </p:nvPr>
        </p:nvSpPr>
        <p:spPr/>
        <p:txBody>
          <a:bodyPr/>
          <a:lstStyle/>
          <a:p>
            <a:r>
              <a:rPr lang="en-US">
                <a:latin typeface="+mj-lt"/>
              </a:rPr>
              <a:t>while (true) { ... }</a:t>
            </a:r>
            <a:r>
              <a:rPr lang="en-US"/>
              <a:t> is useful for prototyping</a:t>
            </a:r>
          </a:p>
        </p:txBody>
      </p:sp>
    </p:spTree>
    <p:extLst>
      <p:ext uri="{BB962C8B-B14F-4D97-AF65-F5344CB8AC3E}">
        <p14:creationId xmlns:p14="http://schemas.microsoft.com/office/powerpoint/2010/main" val="27665758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367D0E-77CC-7E4E-0448-3196779D71B7}"/>
              </a:ext>
            </a:extLst>
          </p:cNvPr>
          <p:cNvSpPr>
            <a:spLocks noGrp="1"/>
          </p:cNvSpPr>
          <p:nvPr>
            <p:ph type="title"/>
          </p:nvPr>
        </p:nvSpPr>
        <p:spPr>
          <a:xfrm>
            <a:off x="-2" y="0"/>
            <a:ext cx="9144001" cy="5143500"/>
          </a:xfrm>
        </p:spPr>
        <p:txBody>
          <a:bodyPr>
            <a:noAutofit/>
          </a:bodyPr>
          <a:lstStyle/>
          <a:p>
            <a:r>
              <a:rPr lang="en-US" sz="22599"/>
              <a:t>array list</a:t>
            </a:r>
          </a:p>
        </p:txBody>
      </p:sp>
      <p:sp>
        <p:nvSpPr>
          <p:cNvPr id="5" name="Picture Placeholder 4">
            <a:extLst>
              <a:ext uri="{FF2B5EF4-FFF2-40B4-BE49-F238E27FC236}">
                <a16:creationId xmlns:a16="http://schemas.microsoft.com/office/drawing/2014/main" id="{EC5507BD-63A7-821C-D27C-E7DE330F6E7A}"/>
              </a:ext>
            </a:extLst>
          </p:cNvPr>
          <p:cNvSpPr>
            <a:spLocks noGrp="1"/>
          </p:cNvSpPr>
          <p:nvPr>
            <p:ph type="pic" sz="quarter" idx="10"/>
          </p:nvPr>
        </p:nvSpPr>
        <p:spPr/>
      </p:sp>
    </p:spTree>
    <p:extLst>
      <p:ext uri="{BB962C8B-B14F-4D97-AF65-F5344CB8AC3E}">
        <p14:creationId xmlns:p14="http://schemas.microsoft.com/office/powerpoint/2010/main" val="20312677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916"/>
            <a:ext cx="8229600" cy="667168"/>
          </a:xfrm>
        </p:spPr>
        <p:txBody>
          <a:bodyPr>
            <a:normAutofit/>
          </a:bodyPr>
          <a:lstStyle/>
          <a:p>
            <a:pPr lvl="0"/>
            <a:r>
              <a:rPr lang="en-US"/>
              <a:t>TODO list</a:t>
            </a:r>
          </a:p>
        </p:txBody>
      </p:sp>
      <p:sp>
        <p:nvSpPr>
          <p:cNvPr id="3" name="Content Placeholder 2"/>
          <p:cNvSpPr>
            <a:spLocks noGrp="1"/>
          </p:cNvSpPr>
          <p:nvPr>
            <p:ph sz="quarter" idx="10"/>
          </p:nvPr>
        </p:nvSpPr>
        <p:spPr>
          <a:xfrm>
            <a:off x="457200" y="963338"/>
            <a:ext cx="8229600" cy="4080271"/>
          </a:xfrm>
        </p:spPr>
        <p:txBody>
          <a:bodyPr>
            <a:noAutofit/>
          </a:bodyPr>
          <a:lstStyle/>
          <a:p>
            <a:r>
              <a:rPr lang="en-US"/>
              <a:t>the </a:t>
            </a:r>
            <a:r>
              <a:rPr lang="en-US" b="1"/>
              <a:t>list</a:t>
            </a:r>
            <a:r>
              <a:rPr lang="en-US"/>
              <a:t> (</a:t>
            </a:r>
            <a:r>
              <a:rPr lang="en-US" i="1"/>
              <a:t>aka</a:t>
            </a:r>
            <a:r>
              <a:rPr lang="en-US"/>
              <a:t> sequence) abstract data type is </a:t>
            </a:r>
          </a:p>
          <a:p>
            <a:pPr lvl="1"/>
            <a:r>
              <a:rPr lang="en-US"/>
              <a:t>  an array list's </a:t>
            </a:r>
            <a:r>
              <a:rPr lang="en-US" i="1"/>
              <a:t>length</a:t>
            </a:r>
            <a:r>
              <a:rPr lang="en-US"/>
              <a:t> is the number of elements stored inside it</a:t>
            </a:r>
          </a:p>
          <a:p>
            <a:pPr lvl="1"/>
            <a:r>
              <a:rPr lang="en-US"/>
              <a:t>  an array list stores its elements inside of an array</a:t>
            </a:r>
          </a:p>
          <a:p>
            <a:pPr lvl="2"/>
            <a:r>
              <a:rPr lang="en-US"/>
              <a:t>i call this array the array list’s “internal array”</a:t>
            </a:r>
          </a:p>
          <a:p>
            <a:pPr lvl="1"/>
            <a:r>
              <a:rPr lang="en-US"/>
              <a:t> an array list's </a:t>
            </a:r>
            <a:r>
              <a:rPr lang="en-US" b="1"/>
              <a:t>capacity</a:t>
            </a:r>
            <a:r>
              <a:rPr lang="en-US"/>
              <a:t> is the length of this internal array</a:t>
            </a:r>
          </a:p>
        </p:txBody>
      </p:sp>
    </p:spTree>
    <p:extLst>
      <p:ext uri="{BB962C8B-B14F-4D97-AF65-F5344CB8AC3E}">
        <p14:creationId xmlns:p14="http://schemas.microsoft.com/office/powerpoint/2010/main" val="37718505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916"/>
            <a:ext cx="8229600" cy="667168"/>
          </a:xfrm>
        </p:spPr>
        <p:txBody>
          <a:bodyPr>
            <a:normAutofit/>
          </a:bodyPr>
          <a:lstStyle/>
          <a:p>
            <a:pPr lvl="0"/>
            <a:r>
              <a:rPr lang="en-US"/>
              <a:t>array list</a:t>
            </a:r>
          </a:p>
        </p:txBody>
      </p:sp>
      <p:sp>
        <p:nvSpPr>
          <p:cNvPr id="3" name="Content Placeholder 2"/>
          <p:cNvSpPr>
            <a:spLocks noGrp="1"/>
          </p:cNvSpPr>
          <p:nvPr>
            <p:ph sz="quarter" idx="10"/>
          </p:nvPr>
        </p:nvSpPr>
        <p:spPr>
          <a:xfrm>
            <a:off x="457200" y="963338"/>
            <a:ext cx="8229600" cy="4080271"/>
          </a:xfrm>
        </p:spPr>
        <p:txBody>
          <a:bodyPr>
            <a:noAutofit/>
          </a:bodyPr>
          <a:lstStyle/>
          <a:p>
            <a:r>
              <a:rPr lang="en-US"/>
              <a:t>the </a:t>
            </a:r>
            <a:r>
              <a:rPr lang="en-US" b="1"/>
              <a:t>array list</a:t>
            </a:r>
            <a:r>
              <a:rPr lang="en-US"/>
              <a:t> (</a:t>
            </a:r>
            <a:r>
              <a:rPr lang="en-US" i="1"/>
              <a:t>aka</a:t>
            </a:r>
            <a:r>
              <a:rPr lang="en-US"/>
              <a:t> dynamic array, stretchy buffer, </a:t>
            </a:r>
            <a:r>
              <a:rPr lang="en-US" b="1"/>
              <a:t>vector</a:t>
            </a:r>
            <a:r>
              <a:rPr lang="en-US"/>
              <a:t>) data structure implements the list abstract data type using an array</a:t>
            </a:r>
          </a:p>
          <a:p>
            <a:pPr lvl="1"/>
            <a:r>
              <a:rPr lang="en-US"/>
              <a:t>  an array list's </a:t>
            </a:r>
            <a:r>
              <a:rPr lang="en-US" i="1"/>
              <a:t>length</a:t>
            </a:r>
            <a:r>
              <a:rPr lang="en-US"/>
              <a:t> is the number of elements stored inside it</a:t>
            </a:r>
          </a:p>
          <a:p>
            <a:pPr lvl="1"/>
            <a:r>
              <a:rPr lang="en-US"/>
              <a:t>  an array list stores its elements inside of an array</a:t>
            </a:r>
          </a:p>
          <a:p>
            <a:pPr lvl="2"/>
            <a:r>
              <a:rPr lang="en-US"/>
              <a:t>i call this array the array list’s “internal array”</a:t>
            </a:r>
          </a:p>
          <a:p>
            <a:pPr lvl="1"/>
            <a:r>
              <a:rPr lang="en-US"/>
              <a:t> an array list's </a:t>
            </a:r>
            <a:r>
              <a:rPr lang="en-US" b="1"/>
              <a:t>capacity</a:t>
            </a:r>
            <a:r>
              <a:rPr lang="en-US"/>
              <a:t> is the length of this internal array</a:t>
            </a:r>
          </a:p>
        </p:txBody>
      </p:sp>
    </p:spTree>
    <p:extLst>
      <p:ext uri="{BB962C8B-B14F-4D97-AF65-F5344CB8AC3E}">
        <p14:creationId xmlns:p14="http://schemas.microsoft.com/office/powerpoint/2010/main" val="22220588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916"/>
            <a:ext cx="8229600" cy="667168"/>
          </a:xfrm>
        </p:spPr>
        <p:txBody>
          <a:bodyPr>
            <a:normAutofit/>
          </a:bodyPr>
          <a:lstStyle/>
          <a:p>
            <a:pPr lvl="0"/>
            <a:r>
              <a:rPr lang="en-US"/>
              <a:t>array list</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457200" y="963338"/>
                <a:ext cx="8229600" cy="4080271"/>
              </a:xfrm>
            </p:spPr>
            <p:txBody>
              <a:bodyPr>
                <a:noAutofit/>
              </a:bodyPr>
              <a:lstStyle/>
              <a:p>
                <a:pPr lvl="1"/>
                <a:r>
                  <a:rPr lang="en-US"/>
                  <a:t>☠️ an array list's length is NOT the same thing as its capacity</a:t>
                </a:r>
              </a:p>
              <a:p>
                <a:pPr lvl="2"/>
                <a:r>
                  <a:rPr lang="en-US" i="1"/>
                  <a:t>e.g.,</a:t>
                </a:r>
                <a:r>
                  <a:rPr lang="en-US"/>
                  <a:t> imagine an array list that is currently storing </a:t>
                </a:r>
                <a14:m>
                  <m:oMath xmlns:m="http://schemas.openxmlformats.org/officeDocument/2006/math">
                    <m:r>
                      <a:rPr lang="en-US" b="0" i="1">
                        <a:latin typeface="Cambria Math" panose="02040503050406030204" pitchFamily="18" charset="0"/>
                      </a:rPr>
                      <m:t>3</m:t>
                    </m:r>
                  </m:oMath>
                </a14:m>
                <a:r>
                  <a:rPr lang="en-US"/>
                  <a:t> `String`'s in an internal </a:t>
                </a:r>
                <a:r>
                  <a:rPr lang="en-US">
                    <a:latin typeface="Consolas" panose="020B0609020204030204" pitchFamily="49" charset="0"/>
                    <a:cs typeface="Consolas" panose="020B0609020204030204" pitchFamily="49" charset="0"/>
                  </a:rPr>
                  <a:t>String[]</a:t>
                </a:r>
                <a:r>
                  <a:rPr lang="en-US"/>
                  <a:t> of length 8. This array list has length </a:t>
                </a:r>
                <a14:m>
                  <m:oMath xmlns:m="http://schemas.openxmlformats.org/officeDocument/2006/math">
                    <m:r>
                      <a:rPr lang="en-US" i="1">
                        <a:latin typeface="Cambria Math" panose="02040503050406030204" pitchFamily="18" charset="0"/>
                      </a:rPr>
                      <m:t>3 </m:t>
                    </m:r>
                  </m:oMath>
                </a14:m>
                <a:r>
                  <a:rPr lang="en-US"/>
                  <a:t>and capacity </a:t>
                </a:r>
                <a14:m>
                  <m:oMath xmlns:m="http://schemas.openxmlformats.org/officeDocument/2006/math">
                    <m:r>
                      <a:rPr lang="en-US" b="0" i="1">
                        <a:latin typeface="Cambria Math" panose="02040503050406030204" pitchFamily="18" charset="0"/>
                      </a:rPr>
                      <m:t>8</m:t>
                    </m:r>
                  </m:oMath>
                </a14:m>
                <a:r>
                  <a:rPr lang="en-US"/>
                  <a:t>. Its internal array might be </a:t>
                </a:r>
                <a:r>
                  <a:rPr lang="en-US">
                    <a:latin typeface="Consolas" panose="020B0609020204030204" pitchFamily="49" charset="0"/>
                    <a:cs typeface="Consolas" panose="020B0609020204030204" pitchFamily="49" charset="0"/>
                  </a:rPr>
                  <a:t>[ "Blango", "Sproot", "Sparket", null, null, null, null, null, ]</a:t>
                </a:r>
                <a:r>
                  <a:rPr lang="en-US"/>
                  <a:t>, where the </a:t>
                </a:r>
                <a:r>
                  <a:rPr lang="en-US">
                    <a:latin typeface="Consolas" panose="020B0609020204030204" pitchFamily="49" charset="0"/>
                    <a:cs typeface="Consolas" panose="020B0609020204030204" pitchFamily="49" charset="0"/>
                  </a:rPr>
                  <a:t>null</a:t>
                </a:r>
                <a:r>
                  <a:rPr lang="en-US"/>
                  <a:t> “elements” are empty slots in the internal array. There are </a:t>
                </a:r>
                <a14:m>
                  <m:oMath xmlns:m="http://schemas.openxmlformats.org/officeDocument/2006/math">
                    <m:r>
                      <a:rPr lang="en-US" b="0" i="0">
                        <a:latin typeface="Cambria Math" panose="02040503050406030204" pitchFamily="18" charset="0"/>
                      </a:rPr>
                      <m:t>8−3</m:t>
                    </m:r>
                    <m:r>
                      <a:rPr lang="en-US" b="0" i="1">
                        <a:latin typeface="Cambria Math" panose="02040503050406030204" pitchFamily="18" charset="0"/>
                      </a:rPr>
                      <m:t>=5</m:t>
                    </m:r>
                  </m:oMath>
                </a14:m>
                <a:r>
                  <a:rPr lang="en-US"/>
                  <a:t> empty slots</a:t>
                </a:r>
              </a:p>
              <a:p>
                <a:pPr lvl="1"/>
                <a:r>
                  <a:rPr lang="en-US"/>
                  <a:t>☠️ even though another name for an array list is a "vector," the array list is NOT related to the vector from math and physics</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457200" y="963338"/>
                <a:ext cx="8229600" cy="4080271"/>
              </a:xfrm>
              <a:blipFill>
                <a:blip r:embed="rId3"/>
                <a:stretch>
                  <a:fillRect t="-621" r="-772"/>
                </a:stretch>
              </a:blipFill>
            </p:spPr>
            <p:txBody>
              <a:bodyPr/>
              <a:lstStyle/>
              <a:p>
                <a:r>
                  <a:rPr lang="en-US">
                    <a:noFill/>
                  </a:rPr>
                  <a:t> </a:t>
                </a:r>
              </a:p>
            </p:txBody>
          </p:sp>
        </mc:Fallback>
      </mc:AlternateContent>
    </p:spTree>
    <p:extLst>
      <p:ext uri="{BB962C8B-B14F-4D97-AF65-F5344CB8AC3E}">
        <p14:creationId xmlns:p14="http://schemas.microsoft.com/office/powerpoint/2010/main" val="35283928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916"/>
            <a:ext cx="8229600" cy="667168"/>
          </a:xfrm>
        </p:spPr>
        <p:txBody>
          <a:bodyPr>
            <a:normAutofit/>
          </a:bodyPr>
          <a:lstStyle/>
          <a:p>
            <a:pPr lvl="0"/>
            <a:r>
              <a:rPr lang="en-US">
                <a:latin typeface="Consolas" panose="020B0609020204030204" pitchFamily="49" charset="0"/>
                <a:cs typeface="Consolas" panose="020B0609020204030204" pitchFamily="49" charset="0"/>
              </a:rPr>
              <a:t>ArrayList() { ... }</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457200" y="963338"/>
                <a:ext cx="8229600" cy="4080271"/>
              </a:xfrm>
            </p:spPr>
            <p:txBody>
              <a:bodyPr>
                <a:noAutofit/>
              </a:bodyPr>
              <a:lstStyle/>
              <a:p>
                <a:r>
                  <a:rPr lang="en-US"/>
                  <a:t>a new array list should have...</a:t>
                </a:r>
              </a:p>
              <a:p>
                <a:pPr lvl="1"/>
                <a:r>
                  <a:rPr lang="en-US"/>
                  <a:t>  </a:t>
                </a:r>
                <a:r>
                  <a:rPr lang="en-US">
                    <a:latin typeface="Consolas" panose="020B0609020204030204" pitchFamily="49" charset="0"/>
                    <a:cs typeface="Consolas" panose="020B0609020204030204" pitchFamily="49" charset="0"/>
                  </a:rPr>
                  <a:t>length</a:t>
                </a:r>
                <a:r>
                  <a:rPr lang="en-US"/>
                  <a:t> equal to </a:t>
                </a:r>
                <a14:m>
                  <m:oMath xmlns:m="http://schemas.openxmlformats.org/officeDocument/2006/math">
                    <m:r>
                      <a:rPr lang="en-US" b="0" i="0">
                        <a:latin typeface="Cambria Math" panose="02040503050406030204" pitchFamily="18" charset="0"/>
                      </a:rPr>
                      <m:t>0</m:t>
                    </m:r>
                  </m:oMath>
                </a14:m>
                <a:endParaRPr lang="en-US"/>
              </a:p>
              <a:p>
                <a:pPr lvl="1"/>
                <a:r>
                  <a:rPr lang="en-US"/>
                  <a:t>  </a:t>
                </a:r>
                <a:r>
                  <a:rPr lang="en-US">
                    <a:latin typeface="Consolas" panose="020B0609020204030204" pitchFamily="49" charset="0"/>
                    <a:cs typeface="Consolas" panose="020B0609020204030204" pitchFamily="49" charset="0"/>
                  </a:rPr>
                  <a:t>internalArray</a:t>
                </a:r>
                <a:r>
                  <a:rPr lang="en-US"/>
                  <a:t> equal to a new array with length equal to some starting capacity, e.g., </a:t>
                </a:r>
                <a14:m>
                  <m:oMath xmlns:m="http://schemas.openxmlformats.org/officeDocument/2006/math">
                    <m:r>
                      <a:rPr lang="en-US" b="0" i="1">
                        <a:latin typeface="Cambria Math" panose="02040503050406030204" pitchFamily="18" charset="0"/>
                      </a:rPr>
                      <m:t>4</m:t>
                    </m:r>
                  </m:oMath>
                </a14:m>
                <a:endParaRPr lang="en-US"/>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457200" y="963338"/>
                <a:ext cx="8229600" cy="4080271"/>
              </a:xfrm>
              <a:blipFill>
                <a:blip r:embed="rId3"/>
                <a:stretch>
                  <a:fillRect l="-617" t="-621" r="-1080"/>
                </a:stretch>
              </a:blipFill>
            </p:spPr>
            <p:txBody>
              <a:bodyPr/>
              <a:lstStyle/>
              <a:p>
                <a:r>
                  <a:rPr lang="en-US">
                    <a:noFill/>
                  </a:rPr>
                  <a:t> </a:t>
                </a:r>
              </a:p>
            </p:txBody>
          </p:sp>
        </mc:Fallback>
      </mc:AlternateContent>
    </p:spTree>
    <p:extLst>
      <p:ext uri="{BB962C8B-B14F-4D97-AF65-F5344CB8AC3E}">
        <p14:creationId xmlns:p14="http://schemas.microsoft.com/office/powerpoint/2010/main" val="18549709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916"/>
            <a:ext cx="8229600" cy="667168"/>
          </a:xfrm>
        </p:spPr>
        <p:txBody>
          <a:bodyPr>
            <a:noAutofit/>
          </a:bodyPr>
          <a:lstStyle/>
          <a:p>
            <a:pPr lvl="0"/>
            <a:r>
              <a:rPr lang="en-US" sz="2800">
                <a:latin typeface="Consolas" panose="020B0609020204030204" pitchFamily="49" charset="0"/>
                <a:cs typeface="Consolas" panose="020B0609020204030204" pitchFamily="49" charset="0"/>
              </a:rPr>
              <a:t>void add(ElementType element) { ... }</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457200" y="963338"/>
                <a:ext cx="8229600" cy="4080271"/>
              </a:xfrm>
            </p:spPr>
            <p:txBody>
              <a:bodyPr>
                <a:noAutofit/>
              </a:bodyPr>
              <a:lstStyle/>
              <a:p>
                <a:r>
                  <a:rPr lang="en-US"/>
                  <a:t>to </a:t>
                </a:r>
                <a:r>
                  <a:rPr lang="en-US" b="1"/>
                  <a:t>add</a:t>
                </a:r>
                <a:r>
                  <a:rPr lang="en-US"/>
                  <a:t> (</a:t>
                </a:r>
                <a:r>
                  <a:rPr lang="en-US" i="1"/>
                  <a:t>aka</a:t>
                </a:r>
                <a:r>
                  <a:rPr lang="en-US"/>
                  <a:t> </a:t>
                </a:r>
                <a:r>
                  <a:rPr lang="en-US" b="1"/>
                  <a:t>append</a:t>
                </a:r>
                <a:r>
                  <a:rPr lang="en-US"/>
                  <a:t>, </a:t>
                </a:r>
                <a:r>
                  <a:rPr lang="en-US" b="1"/>
                  <a:t>push back</a:t>
                </a:r>
                <a:r>
                  <a:rPr lang="en-US"/>
                  <a:t>) an element to an array list...</a:t>
                </a:r>
              </a:p>
              <a:p>
                <a:pPr lvl="1"/>
                <a:r>
                  <a:rPr lang="en-US"/>
                  <a:t>if the internal array is full...</a:t>
                </a:r>
              </a:p>
              <a:p>
                <a:pPr lvl="2"/>
                <a:r>
                  <a:rPr lang="en-US"/>
                  <a:t>create a new array two times the length of the current internal array</a:t>
                </a:r>
              </a:p>
              <a:p>
                <a:pPr lvl="2"/>
                <a:r>
                  <a:rPr lang="en-US"/>
                  <a:t>copy the elements of the current internal array over into the new array</a:t>
                </a:r>
              </a:p>
              <a:p>
                <a:pPr lvl="2"/>
                <a:r>
                  <a:rPr lang="en-US"/>
                  <a:t>update the array list’s internal array reference to refer to the new array</a:t>
                </a:r>
              </a:p>
              <a:p>
                <a:pPr lvl="1"/>
                <a:r>
                  <a:rPr lang="en-US"/>
                  <a:t>write the element to the first available empty slot in the internal array</a:t>
                </a:r>
              </a:p>
              <a:p>
                <a:pPr lvl="1"/>
                <a:r>
                  <a:rPr lang="en-US"/>
                  <a:t>i	ncrement the array list’s length</a:t>
                </a:r>
              </a:p>
              <a:p>
                <a:endParaRPr lang="en-US"/>
              </a:p>
              <a:p>
                <a:r>
                  <a:rPr lang="en-US"/>
                  <a:t>⏱ adding an element to an array list has worst-case runtime of </a:t>
                </a:r>
                <a14:m>
                  <m:oMath xmlns:m="http://schemas.openxmlformats.org/officeDocument/2006/math">
                    <m:r>
                      <a:rPr lang="en-US" i="1">
                        <a:latin typeface="Cambria Math" panose="02040503050406030204" pitchFamily="18" charset="0"/>
                        <a:ea typeface="Cambria Math" panose="02040503050406030204" pitchFamily="18" charset="0"/>
                      </a:rPr>
                      <m:t>𝒪</m:t>
                    </m:r>
                    <m:r>
                      <a:rPr lang="en-US" b="0"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𝑛</m:t>
                    </m:r>
                    <m:r>
                      <a:rPr lang="en-US" b="0" i="1">
                        <a:latin typeface="Cambria Math" panose="02040503050406030204" pitchFamily="18" charset="0"/>
                        <a:ea typeface="Cambria Math" panose="02040503050406030204" pitchFamily="18" charset="0"/>
                      </a:rPr>
                      <m:t>)</m:t>
                    </m:r>
                  </m:oMath>
                </a14:m>
                <a:r>
                  <a:rPr lang="en-US"/>
                  <a:t> and amortized worst-case runtime of </a:t>
                </a:r>
                <a14:m>
                  <m:oMath xmlns:m="http://schemas.openxmlformats.org/officeDocument/2006/math">
                    <m:r>
                      <a:rPr lang="en-US" i="1">
                        <a:latin typeface="Cambria Math" panose="02040503050406030204" pitchFamily="18" charset="0"/>
                        <a:ea typeface="Cambria Math" panose="02040503050406030204" pitchFamily="18" charset="0"/>
                      </a:rPr>
                      <m:t>𝒪</m:t>
                    </m:r>
                    <m:r>
                      <a:rPr lang="en-US" i="1">
                        <a:latin typeface="Cambria Math" panose="02040503050406030204" pitchFamily="18" charset="0"/>
                        <a:ea typeface="Cambria Math" panose="02040503050406030204" pitchFamily="18" charset="0"/>
                      </a:rPr>
                      <m:t>(1)</m:t>
                    </m:r>
                  </m:oMath>
                </a14:m>
                <a:endParaRPr lang="en-US"/>
              </a:p>
              <a:p>
                <a:pPr lvl="1"/>
                <a:r>
                  <a:rPr lang="en-US"/>
                  <a:t>if we’re out of space, it takes </a:t>
                </a:r>
                <a14:m>
                  <m:oMath xmlns:m="http://schemas.openxmlformats.org/officeDocument/2006/math">
                    <m:r>
                      <a:rPr lang="en-US" i="1">
                        <a:latin typeface="Cambria Math" panose="02040503050406030204" pitchFamily="18" charset="0"/>
                        <a:ea typeface="Cambria Math" panose="02040503050406030204" pitchFamily="18" charset="0"/>
                      </a:rPr>
                      <m:t>𝒪</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e>
                    </m:d>
                  </m:oMath>
                </a14:m>
                <a:r>
                  <a:rPr lang="en-US"/>
                  <a:t> time to copy the elements over, however this happens only every </a:t>
                </a:r>
                <a14:m>
                  <m:oMath xmlns:m="http://schemas.openxmlformats.org/officeDocument/2006/math">
                    <m:r>
                      <a:rPr lang="en-US" i="1">
                        <a:latin typeface="Cambria Math" panose="02040503050406030204" pitchFamily="18" charset="0"/>
                        <a:ea typeface="Cambria Math" panose="02040503050406030204" pitchFamily="18" charset="0"/>
                      </a:rPr>
                      <m:t>𝒪</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oMath>
                </a14:m>
                <a:r>
                  <a:rPr lang="en-US"/>
                  <a:t> adds</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457200" y="963338"/>
                <a:ext cx="8229600" cy="4080271"/>
              </a:xfrm>
              <a:blipFill>
                <a:blip r:embed="rId3"/>
                <a:stretch>
                  <a:fillRect l="-617" t="-621" r="-309"/>
                </a:stretch>
              </a:blipFill>
            </p:spPr>
            <p:txBody>
              <a:bodyPr/>
              <a:lstStyle/>
              <a:p>
                <a:r>
                  <a:rPr lang="en-US">
                    <a:noFill/>
                  </a:rPr>
                  <a:t> </a:t>
                </a:r>
              </a:p>
            </p:txBody>
          </p:sp>
        </mc:Fallback>
      </mc:AlternateContent>
    </p:spTree>
    <p:extLst>
      <p:ext uri="{BB962C8B-B14F-4D97-AF65-F5344CB8AC3E}">
        <p14:creationId xmlns:p14="http://schemas.microsoft.com/office/powerpoint/2010/main" val="37267177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E9D42-63D4-B560-99C8-0E2CDD61585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744D74-E251-94B1-0DAB-45A62B8275EE}"/>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7292413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0F773048-27B6-00FD-DF7B-11C7A647F38B}"/>
              </a:ext>
            </a:extLst>
          </p:cNvPr>
          <p:cNvPicPr>
            <a:picLocks noGrp="1" noChangeAspect="1"/>
          </p:cNvPicPr>
          <p:nvPr>
            <p:ph type="pic" sz="quarter" idx="10"/>
          </p:nvPr>
        </p:nvPicPr>
        <p:blipFill>
          <a:blip r:embed="rId3">
            <a:alphaModFix/>
          </a:blip>
          <a:srcRect t="19957" b="19957"/>
          <a:stretch/>
        </p:blipFill>
        <p:spPr>
          <a:xfrm>
            <a:off x="-1" y="0"/>
            <a:ext cx="9144000" cy="5143500"/>
          </a:xfrm>
        </p:spPr>
      </p:pic>
      <p:sp>
        <p:nvSpPr>
          <p:cNvPr id="4" name="Title 3">
            <a:extLst>
              <a:ext uri="{FF2B5EF4-FFF2-40B4-BE49-F238E27FC236}">
                <a16:creationId xmlns:a16="http://schemas.microsoft.com/office/drawing/2014/main" id="{16367D0E-77CC-7E4E-0448-3196779D71B7}"/>
              </a:ext>
            </a:extLst>
          </p:cNvPr>
          <p:cNvSpPr>
            <a:spLocks noGrp="1"/>
          </p:cNvSpPr>
          <p:nvPr>
            <p:ph type="title"/>
          </p:nvPr>
        </p:nvSpPr>
        <p:spPr>
          <a:xfrm>
            <a:off x="-2" y="0"/>
            <a:ext cx="9144001" cy="5143500"/>
          </a:xfrm>
        </p:spPr>
        <p:txBody>
          <a:bodyPr>
            <a:noAutofit/>
          </a:bodyPr>
          <a:lstStyle/>
          <a:p>
            <a:r>
              <a:rPr lang="en-US" sz="13099"/>
              <a:t>Java</a:t>
            </a:r>
          </a:p>
        </p:txBody>
      </p:sp>
    </p:spTree>
    <p:extLst>
      <p:ext uri="{BB962C8B-B14F-4D97-AF65-F5344CB8AC3E}">
        <p14:creationId xmlns:p14="http://schemas.microsoft.com/office/powerpoint/2010/main" val="38372100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9954A8-1969-2C36-A783-87DC2D1A836C}"/>
              </a:ext>
            </a:extLst>
          </p:cNvPr>
          <p:cNvSpPr>
            <a:spLocks noGrp="1"/>
          </p:cNvSpPr>
          <p:nvPr>
            <p:ph type="title"/>
          </p:nvPr>
        </p:nvSpPr>
        <p:spPr/>
        <p:txBody>
          <a:bodyPr/>
          <a:lstStyle/>
          <a:p>
            <a:r>
              <a:rPr lang="en-US"/>
              <a:t>primitives</a:t>
            </a:r>
          </a:p>
        </p:txBody>
      </p:sp>
    </p:spTree>
    <p:extLst>
      <p:ext uri="{BB962C8B-B14F-4D97-AF65-F5344CB8AC3E}">
        <p14:creationId xmlns:p14="http://schemas.microsoft.com/office/powerpoint/2010/main" val="3098321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98128-7533-E39B-9E1F-018767FA7BE9}"/>
              </a:ext>
            </a:extLst>
          </p:cNvPr>
          <p:cNvSpPr>
            <a:spLocks noGrp="1"/>
          </p:cNvSpPr>
          <p:nvPr>
            <p:ph type="title"/>
          </p:nvPr>
        </p:nvSpPr>
        <p:spPr/>
        <p:txBody>
          <a:bodyPr/>
          <a:lstStyle/>
          <a:p>
            <a:r>
              <a:rPr lang="en-US"/>
              <a:t>are you guinea pigs?</a:t>
            </a:r>
          </a:p>
        </p:txBody>
      </p:sp>
      <p:sp>
        <p:nvSpPr>
          <p:cNvPr id="3" name="Content Placeholder 2">
            <a:extLst>
              <a:ext uri="{FF2B5EF4-FFF2-40B4-BE49-F238E27FC236}">
                <a16:creationId xmlns:a16="http://schemas.microsoft.com/office/drawing/2014/main" id="{EE25CDEF-0543-4EF5-3370-305D65662912}"/>
              </a:ext>
            </a:extLst>
          </p:cNvPr>
          <p:cNvSpPr>
            <a:spLocks noGrp="1"/>
          </p:cNvSpPr>
          <p:nvPr>
            <p:ph sz="quarter" idx="10"/>
          </p:nvPr>
        </p:nvSpPr>
        <p:spPr/>
        <p:txBody>
          <a:bodyPr/>
          <a:lstStyle/>
          <a:p>
            <a:r>
              <a:rPr lang="en-US"/>
              <a:t>yes</a:t>
            </a:r>
          </a:p>
          <a:p>
            <a:pPr lvl="1"/>
            <a:r>
              <a:rPr lang="en-US"/>
              <a:t>however</a:t>
            </a:r>
          </a:p>
          <a:p>
            <a:pPr lvl="2"/>
            <a:r>
              <a:rPr lang="en-US"/>
              <a:t>1) guinea pigs are awesome, and</a:t>
            </a:r>
          </a:p>
          <a:p>
            <a:pPr lvl="2"/>
            <a:r>
              <a:rPr lang="en-US"/>
              <a:t>2) i am very excited to teach this course </a:t>
            </a:r>
            <a:r>
              <a:rPr lang="en-US">
                <a:sym typeface="Wingdings" pitchFamily="2" charset="2"/>
              </a:rPr>
              <a:t>🙂👍</a:t>
            </a:r>
            <a:endParaRPr lang="en-US"/>
          </a:p>
          <a:p>
            <a:pPr marL="0" indent="0">
              <a:buNone/>
            </a:pPr>
            <a:endParaRPr lang="en-US"/>
          </a:p>
        </p:txBody>
      </p:sp>
      <p:pic>
        <p:nvPicPr>
          <p:cNvPr id="4" name="Picture 2" descr="Mecha Guinea Pig">
            <a:extLst>
              <a:ext uri="{FF2B5EF4-FFF2-40B4-BE49-F238E27FC236}">
                <a16:creationId xmlns:a16="http://schemas.microsoft.com/office/drawing/2014/main" id="{E09C8FE2-FA6D-A737-6676-6865F8C04CDD}"/>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t="19778" b="19778"/>
          <a:stretch/>
        </p:blipFill>
        <p:spPr bwMode="auto">
          <a:xfrm>
            <a:off x="1513489" y="2382564"/>
            <a:ext cx="4572000"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229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9954A8-1969-2C36-A783-87DC2D1A836C}"/>
              </a:ext>
            </a:extLst>
          </p:cNvPr>
          <p:cNvSpPr>
            <a:spLocks noGrp="1"/>
          </p:cNvSpPr>
          <p:nvPr>
            <p:ph type="title"/>
          </p:nvPr>
        </p:nvSpPr>
        <p:spPr/>
        <p:txBody>
          <a:bodyPr/>
          <a:lstStyle/>
          <a:p>
            <a:r>
              <a:rPr lang="en-US"/>
              <a:t>operators</a:t>
            </a:r>
          </a:p>
        </p:txBody>
      </p:sp>
    </p:spTree>
    <p:extLst>
      <p:ext uri="{BB962C8B-B14F-4D97-AF65-F5344CB8AC3E}">
        <p14:creationId xmlns:p14="http://schemas.microsoft.com/office/powerpoint/2010/main" val="22995177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9954A8-1969-2C36-A783-87DC2D1A836C}"/>
              </a:ext>
            </a:extLst>
          </p:cNvPr>
          <p:cNvSpPr>
            <a:spLocks noGrp="1"/>
          </p:cNvSpPr>
          <p:nvPr>
            <p:ph type="title"/>
          </p:nvPr>
        </p:nvSpPr>
        <p:spPr/>
        <p:txBody>
          <a:bodyPr/>
          <a:lstStyle/>
          <a:p>
            <a:r>
              <a:rPr lang="en-US"/>
              <a:t>scope</a:t>
            </a:r>
          </a:p>
        </p:txBody>
      </p:sp>
    </p:spTree>
    <p:extLst>
      <p:ext uri="{BB962C8B-B14F-4D97-AF65-F5344CB8AC3E}">
        <p14:creationId xmlns:p14="http://schemas.microsoft.com/office/powerpoint/2010/main" val="26034152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850B1-EEEE-4CEB-4D32-61DC083E96D4}"/>
              </a:ext>
            </a:extLst>
          </p:cNvPr>
          <p:cNvSpPr>
            <a:spLocks noGrp="1"/>
          </p:cNvSpPr>
          <p:nvPr>
            <p:ph type="title"/>
          </p:nvPr>
        </p:nvSpPr>
        <p:spPr/>
        <p:txBody>
          <a:bodyPr/>
          <a:lstStyle/>
          <a:p>
            <a:r>
              <a:rPr lang="en-US"/>
              <a:t>scope</a:t>
            </a:r>
          </a:p>
        </p:txBody>
      </p:sp>
      <p:sp>
        <p:nvSpPr>
          <p:cNvPr id="3" name="Content Placeholder 2">
            <a:extLst>
              <a:ext uri="{FF2B5EF4-FFF2-40B4-BE49-F238E27FC236}">
                <a16:creationId xmlns:a16="http://schemas.microsoft.com/office/drawing/2014/main" id="{CA6F332B-D6E6-4A6D-D707-244A3C439E39}"/>
              </a:ext>
            </a:extLst>
          </p:cNvPr>
          <p:cNvSpPr>
            <a:spLocks noGrp="1"/>
          </p:cNvSpPr>
          <p:nvPr>
            <p:ph sz="quarter" idx="10"/>
          </p:nvPr>
        </p:nvSpPr>
        <p:spPr/>
        <p:txBody>
          <a:bodyPr/>
          <a:lstStyle/>
          <a:p>
            <a:r>
              <a:rPr lang="en-US"/>
              <a:t>a </a:t>
            </a:r>
            <a:r>
              <a:rPr lang="en-US" b="1"/>
              <a:t>scope</a:t>
            </a:r>
            <a:r>
              <a:rPr lang="en-US"/>
              <a:t> is a region of code in which variables live</a:t>
            </a:r>
          </a:p>
          <a:p>
            <a:pPr lvl="1"/>
            <a:r>
              <a:rPr lang="en-US"/>
              <a:t>in Java, a scope is define by a pair of curly braces</a:t>
            </a:r>
          </a:p>
          <a:p>
            <a:pPr lvl="2"/>
            <a:r>
              <a:rPr lang="en-US">
                <a:latin typeface="Consolas" panose="020B0609020204030204" pitchFamily="49" charset="0"/>
              </a:rPr>
              <a:t>OUTSIDE_SCOPE { INSIDE_SCOPE } OUTSIDE_SCOPE</a:t>
            </a:r>
          </a:p>
          <a:p>
            <a:pPr lvl="2"/>
            <a:r>
              <a:rPr lang="en-US"/>
              <a:t>remember, Java doesn't care about whitespace</a:t>
            </a:r>
          </a:p>
        </p:txBody>
      </p:sp>
    </p:spTree>
    <p:extLst>
      <p:ext uri="{BB962C8B-B14F-4D97-AF65-F5344CB8AC3E}">
        <p14:creationId xmlns:p14="http://schemas.microsoft.com/office/powerpoint/2010/main" val="8770657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916"/>
            <a:ext cx="8229600" cy="667168"/>
          </a:xfrm>
        </p:spPr>
        <p:txBody>
          <a:bodyPr>
            <a:normAutofit/>
          </a:bodyPr>
          <a:lstStyle/>
          <a:p>
            <a:pPr lvl="0"/>
            <a:r>
              <a:rPr lang="en-US"/>
              <a:t>whitespace</a:t>
            </a:r>
          </a:p>
        </p:txBody>
      </p:sp>
      <p:sp>
        <p:nvSpPr>
          <p:cNvPr id="3" name="Content Placeholder 2"/>
          <p:cNvSpPr>
            <a:spLocks noGrp="1"/>
          </p:cNvSpPr>
          <p:nvPr>
            <p:ph sz="quarter" idx="10"/>
          </p:nvPr>
        </p:nvSpPr>
        <p:spPr>
          <a:xfrm>
            <a:off x="457200" y="963338"/>
            <a:ext cx="8229600" cy="4080271"/>
          </a:xfrm>
        </p:spPr>
        <p:txBody>
          <a:bodyPr>
            <a:noAutofit/>
          </a:bodyPr>
          <a:lstStyle/>
          <a:p>
            <a:pPr lvl="0"/>
            <a:r>
              <a:rPr lang="en-US" sz="1600" b="1"/>
              <a:t>whitespace</a:t>
            </a:r>
            <a:r>
              <a:rPr lang="en-US" sz="1600"/>
              <a:t> includes spaces and newlines</a:t>
            </a:r>
          </a:p>
          <a:p>
            <a:pPr lvl="0"/>
            <a:r>
              <a:rPr lang="en-US" sz="1600"/>
              <a:t>🐍 Python does care about whitespace (indentation </a:t>
            </a:r>
            <a:r>
              <a:rPr lang="en-US" sz="1600" i="1"/>
              <a:t>changes what code does</a:t>
            </a:r>
            <a:r>
              <a:rPr lang="en-US" sz="1600"/>
              <a:t>)</a:t>
            </a:r>
          </a:p>
          <a:p>
            <a:pPr lvl="0"/>
            <a:r>
              <a:rPr lang="en-US" sz="1600"/>
              <a:t>Java does NOT care about whitespace</a:t>
            </a:r>
          </a:p>
          <a:p>
            <a:pPr lvl="1"/>
            <a:r>
              <a:rPr lang="en-US">
                <a:solidFill>
                  <a:schemeClr val="bg2"/>
                </a:solidFill>
              </a:rPr>
              <a:t>🗣️ </a:t>
            </a:r>
            <a:r>
              <a:rPr lang="en-US" sz="1600">
                <a:solidFill>
                  <a:schemeClr val="accent6"/>
                </a:solidFill>
              </a:rPr>
              <a:t>do </a:t>
            </a:r>
            <a:r>
              <a:rPr lang="en-US" sz="1600" i="1">
                <a:solidFill>
                  <a:schemeClr val="accent6"/>
                </a:solidFill>
              </a:rPr>
              <a:t>you</a:t>
            </a:r>
            <a:r>
              <a:rPr lang="en-US" sz="1600">
                <a:solidFill>
                  <a:schemeClr val="accent6"/>
                </a:solidFill>
              </a:rPr>
              <a:t> care about whitespace?</a:t>
            </a:r>
          </a:p>
          <a:p>
            <a:pPr lvl="1"/>
            <a:r>
              <a:rPr lang="en-US" sz="1600"/>
              <a:t>some guidelines:</a:t>
            </a:r>
          </a:p>
          <a:p>
            <a:pPr lvl="2"/>
            <a:r>
              <a:rPr lang="en-US" sz="1600"/>
              <a:t>be consistent!</a:t>
            </a:r>
          </a:p>
          <a:p>
            <a:pPr lvl="2"/>
            <a:r>
              <a:rPr lang="en-US" sz="1600"/>
              <a:t>carefully indent your scopes (and make sure your curly braces line up)</a:t>
            </a:r>
          </a:p>
          <a:p>
            <a:pPr lvl="3"/>
            <a:r>
              <a:rPr lang="en-US" sz="1600">
                <a:solidFill>
                  <a:schemeClr val="accent2"/>
                </a:solidFill>
              </a:rPr>
              <a:t>✨ your text editor can do this for you!</a:t>
            </a:r>
          </a:p>
        </p:txBody>
      </p:sp>
      <p:graphicFrame>
        <p:nvGraphicFramePr>
          <p:cNvPr id="13" name="Table 7">
            <a:extLst>
              <a:ext uri="{FF2B5EF4-FFF2-40B4-BE49-F238E27FC236}">
                <a16:creationId xmlns:a16="http://schemas.microsoft.com/office/drawing/2014/main" id="{CB6445AD-460C-C05D-E08C-080064744DDE}"/>
              </a:ext>
            </a:extLst>
          </p:cNvPr>
          <p:cNvGraphicFramePr>
            <a:graphicFrameLocks noGrp="1"/>
          </p:cNvGraphicFramePr>
          <p:nvPr>
            <p:extLst>
              <p:ext uri="{D42A27DB-BD31-4B8C-83A1-F6EECF244321}">
                <p14:modId xmlns:p14="http://schemas.microsoft.com/office/powerpoint/2010/main" val="3169240506"/>
              </p:ext>
            </p:extLst>
          </p:nvPr>
        </p:nvGraphicFramePr>
        <p:xfrm>
          <a:off x="0" y="3497580"/>
          <a:ext cx="9144000" cy="1645920"/>
        </p:xfrm>
        <a:graphic>
          <a:graphicData uri="http://schemas.openxmlformats.org/drawingml/2006/table">
            <a:tbl>
              <a:tblPr firstRow="1">
                <a:tableStyleId>{073A0DAA-6AF3-43AB-8588-CEC1D06C72B9}</a:tableStyleId>
              </a:tblPr>
              <a:tblGrid>
                <a:gridCol w="4327071">
                  <a:extLst>
                    <a:ext uri="{9D8B030D-6E8A-4147-A177-3AD203B41FA5}">
                      <a16:colId xmlns:a16="http://schemas.microsoft.com/office/drawing/2014/main" val="2975339222"/>
                    </a:ext>
                  </a:extLst>
                </a:gridCol>
                <a:gridCol w="4816929">
                  <a:extLst>
                    <a:ext uri="{9D8B030D-6E8A-4147-A177-3AD203B41FA5}">
                      <a16:colId xmlns:a16="http://schemas.microsoft.com/office/drawing/2014/main" val="1028628246"/>
                    </a:ext>
                  </a:extLst>
                </a:gridCol>
              </a:tblGrid>
              <a:tr h="335280">
                <a:tc>
                  <a:txBody>
                    <a:bodyPr/>
                    <a:lstStyle/>
                    <a:p>
                      <a:pPr marL="12700" marR="0" lvl="0" indent="0" algn="ctr" defTabSz="342900" rtl="0" eaLnBrk="1" fontAlgn="auto" latinLnBrk="0" hangingPunct="1">
                        <a:lnSpc>
                          <a:spcPct val="100000"/>
                        </a:lnSpc>
                        <a:spcBef>
                          <a:spcPct val="20000"/>
                        </a:spcBef>
                        <a:spcAft>
                          <a:spcPts val="0"/>
                        </a:spcAft>
                        <a:buClrTx/>
                        <a:buSzTx/>
                        <a:buFont typeface="Arial"/>
                        <a:buNone/>
                        <a:tabLst/>
                        <a:defRPr/>
                      </a:pPr>
                      <a:r>
                        <a:rPr kumimoji="0" lang="en-US" sz="1600" b="0" i="0" u="none" strike="noStrike" kern="1200" cap="none" spc="0" normalizeH="0" baseline="0" noProof="0">
                          <a:ln>
                            <a:noFill/>
                          </a:ln>
                          <a:solidFill>
                            <a:schemeClr val="bg2"/>
                          </a:solidFill>
                          <a:effectLst/>
                          <a:uLnTx/>
                          <a:uFillTx/>
                          <a:latin typeface="+mn-lt"/>
                          <a:ea typeface="Segoe UI Emoji" panose="020B0502040204020203" pitchFamily="34" charset="0"/>
                          <a:cs typeface="Consolas" panose="020B0609020204030204" pitchFamily="49" charset="0"/>
                        </a:rPr>
                        <a:t>sparks joy</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2700" marR="0" lvl="0" indent="0" algn="ctr" defTabSz="342900" rtl="0" eaLnBrk="1" fontAlgn="auto" latinLnBrk="0" hangingPunct="1">
                        <a:lnSpc>
                          <a:spcPct val="100000"/>
                        </a:lnSpc>
                        <a:spcBef>
                          <a:spcPct val="20000"/>
                        </a:spcBef>
                        <a:spcAft>
                          <a:spcPts val="0"/>
                        </a:spcAft>
                        <a:buClrTx/>
                        <a:buSzTx/>
                        <a:buFont typeface="Arial"/>
                        <a:buNone/>
                        <a:tabLst/>
                        <a:defRPr/>
                      </a:pPr>
                      <a:r>
                        <a:rPr kumimoji="0" lang="en-US" sz="1600" b="0" i="0" u="none" strike="noStrike" kern="1200" cap="none" spc="0" normalizeH="0" baseline="0" noProof="0">
                          <a:ln>
                            <a:noFill/>
                          </a:ln>
                          <a:solidFill>
                            <a:schemeClr val="bg2"/>
                          </a:solidFill>
                          <a:effectLst/>
                          <a:uLnTx/>
                          <a:uFillTx/>
                          <a:latin typeface="+mn-lt"/>
                          <a:ea typeface="Segoe UI Emoji" panose="020B0502040204020203" pitchFamily="34" charset="0"/>
                          <a:cs typeface="Consolas" panose="020B0609020204030204" pitchFamily="49" charset="0"/>
                        </a:rPr>
                        <a:t>NOT equivalent -- doesn’t spark joy</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84446206"/>
                  </a:ext>
                </a:extLst>
              </a:tr>
              <a:tr h="1310640">
                <a:tc>
                  <a:txBody>
                    <a:bodyPr/>
                    <a:lstStyle/>
                    <a:p>
                      <a:r>
                        <a:rPr lang="nn-NO" sz="1600" b="0">
                          <a:solidFill>
                            <a:srgbClr val="0000FF"/>
                          </a:solidFill>
                          <a:effectLst/>
                          <a:latin typeface="+mj-lt"/>
                        </a:rPr>
                        <a:t>for</a:t>
                      </a:r>
                      <a:r>
                        <a:rPr lang="nn-NO" sz="1600" b="0">
                          <a:solidFill>
                            <a:srgbClr val="000000"/>
                          </a:solidFill>
                          <a:effectLst/>
                          <a:latin typeface="+mj-lt"/>
                        </a:rPr>
                        <a:t> (</a:t>
                      </a:r>
                      <a:r>
                        <a:rPr lang="nn-NO" sz="1600" b="0">
                          <a:solidFill>
                            <a:srgbClr val="0000FF"/>
                          </a:solidFill>
                          <a:effectLst/>
                          <a:latin typeface="+mj-lt"/>
                        </a:rPr>
                        <a:t>int</a:t>
                      </a:r>
                      <a:r>
                        <a:rPr lang="nn-NO" sz="1600" b="0">
                          <a:solidFill>
                            <a:srgbClr val="000000"/>
                          </a:solidFill>
                          <a:effectLst/>
                          <a:latin typeface="+mj-lt"/>
                        </a:rPr>
                        <a:t> i = </a:t>
                      </a:r>
                      <a:r>
                        <a:rPr lang="nn-NO" sz="1600" b="0">
                          <a:solidFill>
                            <a:srgbClr val="098658"/>
                          </a:solidFill>
                          <a:effectLst/>
                          <a:latin typeface="+mj-lt"/>
                        </a:rPr>
                        <a:t>0</a:t>
                      </a:r>
                      <a:r>
                        <a:rPr lang="nn-NO" sz="1600" b="0">
                          <a:solidFill>
                            <a:srgbClr val="000000"/>
                          </a:solidFill>
                          <a:effectLst/>
                          <a:latin typeface="+mj-lt"/>
                        </a:rPr>
                        <a:t>; i &lt; </a:t>
                      </a:r>
                      <a:r>
                        <a:rPr lang="nn-NO" sz="1600" b="0">
                          <a:solidFill>
                            <a:srgbClr val="098658"/>
                          </a:solidFill>
                          <a:effectLst/>
                          <a:latin typeface="+mj-lt"/>
                        </a:rPr>
                        <a:t>10</a:t>
                      </a:r>
                      <a:r>
                        <a:rPr lang="nn-NO" sz="1600" b="0">
                          <a:solidFill>
                            <a:srgbClr val="000000"/>
                          </a:solidFill>
                          <a:effectLst/>
                          <a:latin typeface="+mj-lt"/>
                        </a:rPr>
                        <a:t>; ++i) {</a:t>
                      </a:r>
                    </a:p>
                    <a:p>
                      <a:r>
                        <a:rPr lang="nn-NO" sz="1600" b="0">
                          <a:solidFill>
                            <a:srgbClr val="000000"/>
                          </a:solidFill>
                          <a:effectLst/>
                          <a:latin typeface="+mj-lt"/>
                        </a:rPr>
                        <a:t>    </a:t>
                      </a:r>
                      <a:r>
                        <a:rPr lang="nn-NO" sz="1600" b="0">
                          <a:solidFill>
                            <a:srgbClr val="0000FF"/>
                          </a:solidFill>
                          <a:effectLst/>
                          <a:latin typeface="+mj-lt"/>
                        </a:rPr>
                        <a:t>if</a:t>
                      </a:r>
                      <a:r>
                        <a:rPr lang="nn-NO" sz="1600" b="0">
                          <a:solidFill>
                            <a:srgbClr val="000000"/>
                          </a:solidFill>
                          <a:effectLst/>
                          <a:latin typeface="+mj-lt"/>
                        </a:rPr>
                        <a:t> (i % </a:t>
                      </a:r>
                      <a:r>
                        <a:rPr lang="nn-NO" sz="1600" b="0">
                          <a:solidFill>
                            <a:srgbClr val="098658"/>
                          </a:solidFill>
                          <a:effectLst/>
                          <a:latin typeface="+mj-lt"/>
                        </a:rPr>
                        <a:t>3</a:t>
                      </a:r>
                      <a:r>
                        <a:rPr lang="nn-NO" sz="1600" b="0">
                          <a:solidFill>
                            <a:srgbClr val="000000"/>
                          </a:solidFill>
                          <a:effectLst/>
                          <a:latin typeface="+mj-lt"/>
                        </a:rPr>
                        <a:t> == </a:t>
                      </a:r>
                      <a:r>
                        <a:rPr lang="nn-NO" sz="1600" b="0">
                          <a:solidFill>
                            <a:srgbClr val="098658"/>
                          </a:solidFill>
                          <a:effectLst/>
                          <a:latin typeface="+mj-lt"/>
                        </a:rPr>
                        <a:t>0</a:t>
                      </a:r>
                      <a:r>
                        <a:rPr lang="nn-NO" sz="1600" b="0">
                          <a:solidFill>
                            <a:srgbClr val="000000"/>
                          </a:solidFill>
                          <a:effectLst/>
                          <a:latin typeface="+mj-lt"/>
                        </a:rPr>
                        <a:t>) {</a:t>
                      </a:r>
                    </a:p>
                    <a:p>
                      <a:r>
                        <a:rPr lang="nn-NO" sz="1600" b="0">
                          <a:solidFill>
                            <a:srgbClr val="000000"/>
                          </a:solidFill>
                          <a:effectLst/>
                          <a:latin typeface="+mj-lt"/>
                        </a:rPr>
                        <a:t>        System.out.println(</a:t>
                      </a:r>
                      <a:r>
                        <a:rPr lang="nn-NO" sz="1600" b="0">
                          <a:solidFill>
                            <a:srgbClr val="A31515"/>
                          </a:solidFill>
                          <a:effectLst/>
                          <a:latin typeface="+mj-lt"/>
                        </a:rPr>
                        <a:t>"fizz"</a:t>
                      </a:r>
                      <a:r>
                        <a:rPr lang="nn-NO" sz="1600" b="0">
                          <a:solidFill>
                            <a:srgbClr val="000000"/>
                          </a:solidFill>
                          <a:effectLst/>
                          <a:latin typeface="+mj-lt"/>
                        </a:rPr>
                        <a:t>);</a:t>
                      </a:r>
                    </a:p>
                    <a:p>
                      <a:r>
                        <a:rPr lang="nn-NO" sz="1600" b="0">
                          <a:solidFill>
                            <a:srgbClr val="000000"/>
                          </a:solidFill>
                          <a:effectLst/>
                          <a:latin typeface="+mj-lt"/>
                        </a:rPr>
                        <a:t>    }</a:t>
                      </a:r>
                    </a:p>
                    <a:p>
                      <a:r>
                        <a:rPr lang="nn-NO" sz="1600" b="0">
                          <a:solidFill>
                            <a:srgbClr val="000000"/>
                          </a:solidFill>
                          <a:effectLst/>
                          <a:latin typeface="+mj-lt"/>
                        </a:rPr>
                        <a:t>}</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n-NO" sz="1600" b="0">
                          <a:solidFill>
                            <a:srgbClr val="0000FF"/>
                          </a:solidFill>
                          <a:effectLst/>
                          <a:latin typeface="+mj-lt"/>
                        </a:rPr>
                        <a:t>for</a:t>
                      </a:r>
                      <a:r>
                        <a:rPr lang="nn-NO" sz="1600" b="0">
                          <a:solidFill>
                            <a:srgbClr val="000000"/>
                          </a:solidFill>
                          <a:effectLst/>
                          <a:latin typeface="+mj-lt"/>
                        </a:rPr>
                        <a:t> (</a:t>
                      </a:r>
                      <a:r>
                        <a:rPr lang="nn-NO" sz="1600" b="0">
                          <a:solidFill>
                            <a:srgbClr val="0000FF"/>
                          </a:solidFill>
                          <a:effectLst/>
                          <a:latin typeface="+mj-lt"/>
                        </a:rPr>
                        <a:t>int</a:t>
                      </a:r>
                      <a:r>
                        <a:rPr lang="nn-NO" sz="1600" b="0">
                          <a:solidFill>
                            <a:srgbClr val="000000"/>
                          </a:solidFill>
                          <a:effectLst/>
                          <a:latin typeface="+mj-lt"/>
                        </a:rPr>
                        <a:t> i = </a:t>
                      </a:r>
                      <a:r>
                        <a:rPr lang="nn-NO" sz="1600" b="0">
                          <a:solidFill>
                            <a:srgbClr val="098658"/>
                          </a:solidFill>
                          <a:effectLst/>
                          <a:latin typeface="+mj-lt"/>
                        </a:rPr>
                        <a:t>0</a:t>
                      </a:r>
                      <a:r>
                        <a:rPr lang="nn-NO" sz="1600" b="0">
                          <a:solidFill>
                            <a:srgbClr val="000000"/>
                          </a:solidFill>
                          <a:effectLst/>
                          <a:latin typeface="+mj-lt"/>
                        </a:rPr>
                        <a:t>; i &lt; </a:t>
                      </a:r>
                      <a:r>
                        <a:rPr lang="nn-NO" sz="1600" b="0">
                          <a:solidFill>
                            <a:srgbClr val="098658"/>
                          </a:solidFill>
                          <a:effectLst/>
                          <a:latin typeface="+mj-lt"/>
                        </a:rPr>
                        <a:t>10</a:t>
                      </a:r>
                      <a:r>
                        <a:rPr lang="nn-NO" sz="1600" b="0">
                          <a:solidFill>
                            <a:srgbClr val="000000"/>
                          </a:solidFill>
                          <a:effectLst/>
                          <a:latin typeface="+mj-lt"/>
                        </a:rPr>
                        <a:t>; ++i) {</a:t>
                      </a:r>
                    </a:p>
                    <a:p>
                      <a:r>
                        <a:rPr lang="nn-NO" sz="1600" b="0">
                          <a:solidFill>
                            <a:srgbClr val="000000"/>
                          </a:solidFill>
                          <a:effectLst/>
                          <a:latin typeface="+mj-lt"/>
                        </a:rPr>
                        <a:t>    </a:t>
                      </a:r>
                      <a:r>
                        <a:rPr lang="nn-NO" sz="1600" b="0">
                          <a:solidFill>
                            <a:srgbClr val="0000FF"/>
                          </a:solidFill>
                          <a:effectLst/>
                          <a:latin typeface="+mj-lt"/>
                        </a:rPr>
                        <a:t>if</a:t>
                      </a:r>
                      <a:r>
                        <a:rPr lang="nn-NO" sz="1600" b="0">
                          <a:solidFill>
                            <a:srgbClr val="000000"/>
                          </a:solidFill>
                          <a:effectLst/>
                          <a:latin typeface="+mj-lt"/>
                        </a:rPr>
                        <a:t> (i % </a:t>
                      </a:r>
                      <a:r>
                        <a:rPr lang="nn-NO" sz="1600" b="0">
                          <a:solidFill>
                            <a:srgbClr val="098658"/>
                          </a:solidFill>
                          <a:effectLst/>
                          <a:latin typeface="+mj-lt"/>
                        </a:rPr>
                        <a:t>3</a:t>
                      </a:r>
                      <a:r>
                        <a:rPr lang="nn-NO" sz="1600" b="0">
                          <a:solidFill>
                            <a:srgbClr val="000000"/>
                          </a:solidFill>
                          <a:effectLst/>
                          <a:latin typeface="+mj-lt"/>
                        </a:rPr>
                        <a:t> == </a:t>
                      </a:r>
                      <a:r>
                        <a:rPr lang="nn-NO" sz="1600" b="0">
                          <a:solidFill>
                            <a:srgbClr val="098658"/>
                          </a:solidFill>
                          <a:effectLst/>
                          <a:latin typeface="+mj-lt"/>
                        </a:rPr>
                        <a:t>0</a:t>
                      </a:r>
                      <a:r>
                        <a:rPr lang="nn-NO" sz="1600" b="0">
                          <a:solidFill>
                            <a:srgbClr val="000000"/>
                          </a:solidFill>
                          <a:effectLst/>
                          <a:latin typeface="+mj-lt"/>
                        </a:rPr>
                        <a:t>) {                   }</a:t>
                      </a:r>
                    </a:p>
                    <a:p>
                      <a:r>
                        <a:rPr lang="nn-NO" sz="1600" b="0">
                          <a:solidFill>
                            <a:srgbClr val="000000"/>
                          </a:solidFill>
                          <a:effectLst/>
                          <a:latin typeface="+mj-lt"/>
                        </a:rPr>
                        <a:t>        System.out.println(</a:t>
                      </a:r>
                      <a:r>
                        <a:rPr lang="nn-NO" sz="1600" b="0">
                          <a:solidFill>
                            <a:srgbClr val="A31515"/>
                          </a:solidFill>
                          <a:effectLst/>
                          <a:latin typeface="+mj-lt"/>
                        </a:rPr>
                        <a:t>"fizz"</a:t>
                      </a:r>
                      <a:r>
                        <a:rPr lang="nn-NO" sz="1600" b="0">
                          <a:solidFill>
                            <a:srgbClr val="000000"/>
                          </a:solidFill>
                          <a:effectLst/>
                          <a:latin typeface="+mj-lt"/>
                        </a:rPr>
                        <a:t>);</a:t>
                      </a:r>
                    </a:p>
                    <a:p>
                      <a:endParaRPr lang="nn-NO" sz="1600" b="0">
                        <a:solidFill>
                          <a:srgbClr val="000000"/>
                        </a:solidFill>
                        <a:effectLst/>
                        <a:latin typeface="+mj-lt"/>
                      </a:endParaRPr>
                    </a:p>
                    <a:p>
                      <a:r>
                        <a:rPr lang="nn-NO" sz="1600" b="0">
                          <a:solidFill>
                            <a:srgbClr val="000000"/>
                          </a:solidFill>
                          <a:effectLst/>
                          <a:latin typeface="+mj-lt"/>
                        </a:rPr>
                        <a:t>}</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0195477"/>
                  </a:ext>
                </a:extLst>
              </a:tr>
            </a:tbl>
          </a:graphicData>
        </a:graphic>
      </p:graphicFrame>
    </p:spTree>
    <p:extLst>
      <p:ext uri="{BB962C8B-B14F-4D97-AF65-F5344CB8AC3E}">
        <p14:creationId xmlns:p14="http://schemas.microsoft.com/office/powerpoint/2010/main" val="3731764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41878-D5F5-9065-CCAF-30B90CC5F84D}"/>
              </a:ext>
            </a:extLst>
          </p:cNvPr>
          <p:cNvSpPr>
            <a:spLocks noGrp="1"/>
          </p:cNvSpPr>
          <p:nvPr>
            <p:ph type="title"/>
          </p:nvPr>
        </p:nvSpPr>
        <p:spPr/>
        <p:txBody>
          <a:bodyPr/>
          <a:lstStyle/>
          <a:p>
            <a:r>
              <a:rPr lang="en-US"/>
              <a:t>about the lectures</a:t>
            </a:r>
          </a:p>
        </p:txBody>
      </p:sp>
    </p:spTree>
    <p:extLst>
      <p:ext uri="{BB962C8B-B14F-4D97-AF65-F5344CB8AC3E}">
        <p14:creationId xmlns:p14="http://schemas.microsoft.com/office/powerpoint/2010/main" val="38472242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A28124-4892-6AA8-D99C-4A30F8253E2A}"/>
              </a:ext>
            </a:extLst>
          </p:cNvPr>
          <p:cNvSpPr>
            <a:spLocks noGrp="1"/>
          </p:cNvSpPr>
          <p:nvPr>
            <p:ph type="title"/>
          </p:nvPr>
        </p:nvSpPr>
        <p:spPr/>
        <p:txBody>
          <a:bodyPr/>
          <a:lstStyle/>
          <a:p>
            <a:r>
              <a:rPr lang="en-US"/>
              <a:t>🐮 how to read side by side code</a:t>
            </a:r>
          </a:p>
        </p:txBody>
      </p:sp>
      <p:sp>
        <p:nvSpPr>
          <p:cNvPr id="9" name="Content Placeholder 8">
            <a:extLst>
              <a:ext uri="{FF2B5EF4-FFF2-40B4-BE49-F238E27FC236}">
                <a16:creationId xmlns:a16="http://schemas.microsoft.com/office/drawing/2014/main" id="{99841267-28AC-80B7-D7CA-A6B24D4AD304}"/>
              </a:ext>
            </a:extLst>
          </p:cNvPr>
          <p:cNvSpPr>
            <a:spLocks noGrp="1"/>
          </p:cNvSpPr>
          <p:nvPr>
            <p:ph sz="quarter" idx="10"/>
          </p:nvPr>
        </p:nvSpPr>
        <p:spPr/>
        <p:txBody>
          <a:bodyPr/>
          <a:lstStyle/>
          <a:p>
            <a:r>
              <a:rPr lang="en-US" err="1"/>
              <a:t>i</a:t>
            </a:r>
            <a:r>
              <a:rPr lang="en-US"/>
              <a:t> often show equivalent code side by side in order to...</a:t>
            </a:r>
          </a:p>
          <a:p>
            <a:pPr lvl="1"/>
            <a:r>
              <a:rPr lang="en-US"/>
              <a:t>relate new concepts to old concepts</a:t>
            </a:r>
          </a:p>
          <a:p>
            <a:pPr lvl="1"/>
            <a:r>
              <a:rPr lang="en-US"/>
              <a:t>compare and contrast different design decisions, </a:t>
            </a:r>
            <a:r>
              <a:rPr lang="en-US" i="1"/>
              <a:t>e.g.,</a:t>
            </a:r>
          </a:p>
          <a:p>
            <a:pPr lvl="1"/>
            <a:endParaRPr lang="en-US" i="1"/>
          </a:p>
        </p:txBody>
      </p:sp>
      <p:graphicFrame>
        <p:nvGraphicFramePr>
          <p:cNvPr id="3" name="Table 7">
            <a:extLst>
              <a:ext uri="{FF2B5EF4-FFF2-40B4-BE49-F238E27FC236}">
                <a16:creationId xmlns:a16="http://schemas.microsoft.com/office/drawing/2014/main" id="{2E1551C0-1B80-260E-42DB-72446E8C7999}"/>
              </a:ext>
            </a:extLst>
          </p:cNvPr>
          <p:cNvGraphicFramePr>
            <a:graphicFrameLocks noGrp="1"/>
          </p:cNvGraphicFramePr>
          <p:nvPr>
            <p:extLst>
              <p:ext uri="{D42A27DB-BD31-4B8C-83A1-F6EECF244321}">
                <p14:modId xmlns:p14="http://schemas.microsoft.com/office/powerpoint/2010/main" val="1312259512"/>
              </p:ext>
            </p:extLst>
          </p:nvPr>
        </p:nvGraphicFramePr>
        <p:xfrm>
          <a:off x="1" y="2274763"/>
          <a:ext cx="9143999" cy="2194560"/>
        </p:xfrm>
        <a:graphic>
          <a:graphicData uri="http://schemas.openxmlformats.org/drawingml/2006/table">
            <a:tbl>
              <a:tblPr firstRow="1">
                <a:tableStyleId>{073A0DAA-6AF3-43AB-8588-CEC1D06C72B9}</a:tableStyleId>
              </a:tblPr>
              <a:tblGrid>
                <a:gridCol w="2380342">
                  <a:extLst>
                    <a:ext uri="{9D8B030D-6E8A-4147-A177-3AD203B41FA5}">
                      <a16:colId xmlns:a16="http://schemas.microsoft.com/office/drawing/2014/main" val="2975339222"/>
                    </a:ext>
                  </a:extLst>
                </a:gridCol>
                <a:gridCol w="2104571">
                  <a:extLst>
                    <a:ext uri="{9D8B030D-6E8A-4147-A177-3AD203B41FA5}">
                      <a16:colId xmlns:a16="http://schemas.microsoft.com/office/drawing/2014/main" val="2736015586"/>
                    </a:ext>
                  </a:extLst>
                </a:gridCol>
                <a:gridCol w="2946402">
                  <a:extLst>
                    <a:ext uri="{9D8B030D-6E8A-4147-A177-3AD203B41FA5}">
                      <a16:colId xmlns:a16="http://schemas.microsoft.com/office/drawing/2014/main" val="3350882962"/>
                    </a:ext>
                  </a:extLst>
                </a:gridCol>
                <a:gridCol w="1712684">
                  <a:extLst>
                    <a:ext uri="{9D8B030D-6E8A-4147-A177-3AD203B41FA5}">
                      <a16:colId xmlns:a16="http://schemas.microsoft.com/office/drawing/2014/main" val="1028628246"/>
                    </a:ext>
                  </a:extLst>
                </a:gridCol>
              </a:tblGrid>
              <a:tr h="274320">
                <a:tc>
                  <a:txBody>
                    <a:bodyPr/>
                    <a:lstStyle/>
                    <a:p>
                      <a:pPr marL="12700" marR="0" lvl="0" indent="0" algn="ctr" defTabSz="342900" rtl="0" eaLnBrk="1" fontAlgn="auto" latinLnBrk="0" hangingPunct="1">
                        <a:lnSpc>
                          <a:spcPct val="100000"/>
                        </a:lnSpc>
                        <a:spcBef>
                          <a:spcPct val="20000"/>
                        </a:spcBef>
                        <a:spcAft>
                          <a:spcPts val="0"/>
                        </a:spcAft>
                        <a:buClrTx/>
                        <a:buSzTx/>
                        <a:buFont typeface="Arial"/>
                        <a:buNone/>
                        <a:tabLst/>
                        <a:defRPr/>
                      </a:pPr>
                      <a:r>
                        <a:rPr kumimoji="0" lang="en-US" sz="1200" b="0" i="0" u="none" strike="noStrike" kern="1200" cap="none" spc="0" normalizeH="0" baseline="0" noProof="0">
                          <a:ln>
                            <a:noFill/>
                          </a:ln>
                          <a:solidFill>
                            <a:schemeClr val="bg2"/>
                          </a:solidFill>
                          <a:effectLst/>
                          <a:uLnTx/>
                          <a:uFillTx/>
                          <a:latin typeface="Segoe UI Emoji" panose="020B0502040204020203" pitchFamily="34" charset="0"/>
                          <a:ea typeface="Segoe UI Emoji" panose="020B0502040204020203" pitchFamily="34" charset="0"/>
                          <a:cs typeface="Consolas" panose="020B0609020204030204" pitchFamily="49" charset="0"/>
                        </a:rPr>
                        <a:t>a piece of code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AFAFA"/>
                    </a:solidFill>
                  </a:tcPr>
                </a:tc>
                <a:tc>
                  <a:txBody>
                    <a:bodyPr/>
                    <a:lstStyle/>
                    <a:p>
                      <a:pPr marL="12700" marR="0" lvl="0" indent="0" algn="ctr" defTabSz="342900" rtl="0" eaLnBrk="1" fontAlgn="auto" latinLnBrk="0" hangingPunct="1">
                        <a:lnSpc>
                          <a:spcPct val="100000"/>
                        </a:lnSpc>
                        <a:spcBef>
                          <a:spcPct val="20000"/>
                        </a:spcBef>
                        <a:spcAft>
                          <a:spcPts val="0"/>
                        </a:spcAft>
                        <a:buClrTx/>
                        <a:buSzTx/>
                        <a:buFont typeface="Arial"/>
                        <a:buNone/>
                        <a:tabLst/>
                        <a:defRPr/>
                      </a:pPr>
                      <a:r>
                        <a:rPr kumimoji="0" lang="en-US" sz="1200" b="0" i="0" u="none" strike="noStrike" kern="1200" cap="none" spc="0" normalizeH="0" baseline="0" noProof="0">
                          <a:ln>
                            <a:noFill/>
                          </a:ln>
                          <a:solidFill>
                            <a:schemeClr val="bg2"/>
                          </a:solidFill>
                          <a:effectLst/>
                          <a:uLnTx/>
                          <a:uFillTx/>
                          <a:latin typeface="Segoe UI Emoji" panose="020B0502040204020203" pitchFamily="34" charset="0"/>
                          <a:ea typeface="Segoe UI Emoji" panose="020B0502040204020203" pitchFamily="34" charset="0"/>
                          <a:cs typeface="Consolas" panose="020B0609020204030204" pitchFamily="49" charset="0"/>
                        </a:rPr>
                        <a:t>equivalent code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AFAFA"/>
                    </a:solidFill>
                  </a:tcPr>
                </a:tc>
                <a:tc>
                  <a:txBody>
                    <a:bodyPr/>
                    <a:lstStyle/>
                    <a:p>
                      <a:pPr marL="12700" marR="0" lvl="0" indent="0" algn="ctr" defTabSz="342900" rtl="0" eaLnBrk="1" fontAlgn="auto" latinLnBrk="0" hangingPunct="1">
                        <a:lnSpc>
                          <a:spcPct val="100000"/>
                        </a:lnSpc>
                        <a:spcBef>
                          <a:spcPct val="20000"/>
                        </a:spcBef>
                        <a:spcAft>
                          <a:spcPts val="0"/>
                        </a:spcAft>
                        <a:buClrTx/>
                        <a:buSzTx/>
                        <a:buFont typeface="Arial"/>
                        <a:buNone/>
                        <a:tabLst/>
                        <a:defRPr/>
                      </a:pPr>
                      <a:r>
                        <a:rPr kumimoji="0" lang="en-US" sz="1200" b="0" i="0" u="none" strike="noStrike" kern="1200" cap="none" spc="0" normalizeH="0" baseline="0" noProof="0">
                          <a:ln>
                            <a:noFill/>
                          </a:ln>
                          <a:solidFill>
                            <a:schemeClr val="bg2"/>
                          </a:solidFill>
                          <a:effectLst/>
                          <a:uLnTx/>
                          <a:uFillTx/>
                          <a:latin typeface="Segoe UI Emoji" panose="020B0502040204020203" pitchFamily="34" charset="0"/>
                          <a:ea typeface="Segoe UI Emoji" panose="020B0502040204020203" pitchFamily="34" charset="0"/>
                          <a:cs typeface="Consolas" panose="020B0609020204030204" pitchFamily="49" charset="0"/>
                        </a:rPr>
                        <a:t>equivalent code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AFAFA"/>
                    </a:solidFill>
                  </a:tcPr>
                </a:tc>
                <a:tc>
                  <a:txBody>
                    <a:bodyPr/>
                    <a:lstStyle/>
                    <a:p>
                      <a:pPr marL="12700" marR="0" lvl="0" indent="0" algn="ctr" defTabSz="342900" rtl="0" eaLnBrk="1" fontAlgn="auto" latinLnBrk="0" hangingPunct="1">
                        <a:lnSpc>
                          <a:spcPct val="100000"/>
                        </a:lnSpc>
                        <a:spcBef>
                          <a:spcPct val="20000"/>
                        </a:spcBef>
                        <a:spcAft>
                          <a:spcPts val="0"/>
                        </a:spcAft>
                        <a:buClrTx/>
                        <a:buSzTx/>
                        <a:buFont typeface="Arial"/>
                        <a:buNone/>
                        <a:tabLst/>
                        <a:defRPr/>
                      </a:pPr>
                      <a:r>
                        <a:rPr kumimoji="0" lang="en-US" sz="1200" b="0" i="0" u="none" strike="noStrike" kern="1200" cap="none" spc="0" normalizeH="0" baseline="0" noProof="0">
                          <a:ln>
                            <a:noFill/>
                          </a:ln>
                          <a:solidFill>
                            <a:schemeClr val="bg2"/>
                          </a:solidFill>
                          <a:effectLst/>
                          <a:uLnTx/>
                          <a:uFillTx/>
                          <a:latin typeface="Segoe UI Emoji" panose="020B0502040204020203" pitchFamily="34" charset="0"/>
                          <a:ea typeface="Segoe UI Emoji" panose="020B0502040204020203" pitchFamily="34" charset="0"/>
                          <a:cs typeface="Consolas" panose="020B0609020204030204" pitchFamily="49" charset="0"/>
                        </a:rPr>
                        <a:t>equivalent code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AFAFA"/>
                    </a:solidFill>
                  </a:tcPr>
                </a:tc>
                <a:extLst>
                  <a:ext uri="{0D108BD9-81ED-4DB2-BD59-A6C34878D82A}">
                    <a16:rowId xmlns:a16="http://schemas.microsoft.com/office/drawing/2014/main" val="1784446206"/>
                  </a:ext>
                </a:extLst>
              </a:tr>
              <a:tr h="1920240">
                <a:tc>
                  <a:txBody>
                    <a:bodyPr/>
                    <a:lstStyle/>
                    <a:p>
                      <a:r>
                        <a:rPr lang="en-US" sz="1200" i="1" err="1">
                          <a:solidFill>
                            <a:srgbClr val="592FA4"/>
                          </a:solidFill>
                          <a:latin typeface="Consolas" panose="020B0609020204030204" pitchFamily="49" charset="0"/>
                          <a:cs typeface="Consolas" panose="020B0609020204030204" pitchFamily="49" charset="0"/>
                        </a:rPr>
                        <a:t>boolean</a:t>
                      </a:r>
                      <a:r>
                        <a:rPr lang="en-US" sz="1200" i="0">
                          <a:solidFill>
                            <a:srgbClr val="592FA4"/>
                          </a:solidFill>
                          <a:latin typeface="Consolas" panose="020B0609020204030204" pitchFamily="49" charset="0"/>
                          <a:cs typeface="Consolas" panose="020B0609020204030204" pitchFamily="49" charset="0"/>
                        </a:rPr>
                        <a:t> </a:t>
                      </a:r>
                      <a:r>
                        <a:rPr lang="en-US" sz="1200" i="0" err="1">
                          <a:solidFill>
                            <a:srgbClr val="592FA4"/>
                          </a:solidFill>
                          <a:latin typeface="Consolas" panose="020B0609020204030204" pitchFamily="49" charset="0"/>
                          <a:cs typeface="Consolas" panose="020B0609020204030204" pitchFamily="49" charset="0"/>
                        </a:rPr>
                        <a:t>isEven</a:t>
                      </a:r>
                      <a:r>
                        <a:rPr lang="en-US" sz="1200" i="0">
                          <a:solidFill>
                            <a:srgbClr val="592FA4"/>
                          </a:solidFill>
                          <a:latin typeface="Consolas" panose="020B0609020204030204" pitchFamily="49" charset="0"/>
                          <a:cs typeface="Consolas" panose="020B0609020204030204" pitchFamily="49" charset="0"/>
                        </a:rPr>
                        <a:t>;</a:t>
                      </a:r>
                    </a:p>
                    <a:p>
                      <a:r>
                        <a:rPr lang="en-US" sz="1200" i="0">
                          <a:solidFill>
                            <a:srgbClr val="592FA4"/>
                          </a:solidFill>
                          <a:latin typeface="Consolas" panose="020B0609020204030204" pitchFamily="49" charset="0"/>
                          <a:cs typeface="Consolas" panose="020B0609020204030204" pitchFamily="49" charset="0"/>
                        </a:rPr>
                        <a:t>if (</a:t>
                      </a:r>
                      <a:r>
                        <a:rPr lang="en-US" sz="1200" i="0" err="1">
                          <a:solidFill>
                            <a:srgbClr val="592FA4"/>
                          </a:solidFill>
                          <a:latin typeface="Consolas" panose="020B0609020204030204" pitchFamily="49" charset="0"/>
                          <a:cs typeface="Consolas" panose="020B0609020204030204" pitchFamily="49" charset="0"/>
                        </a:rPr>
                        <a:t>i</a:t>
                      </a:r>
                      <a:r>
                        <a:rPr lang="en-US" sz="1200" i="0">
                          <a:solidFill>
                            <a:srgbClr val="592FA4"/>
                          </a:solidFill>
                          <a:latin typeface="Consolas" panose="020B0609020204030204" pitchFamily="49" charset="0"/>
                          <a:cs typeface="Consolas" panose="020B0609020204030204" pitchFamily="49" charset="0"/>
                        </a:rPr>
                        <a:t> % 2 == 0) {</a:t>
                      </a:r>
                    </a:p>
                    <a:p>
                      <a:r>
                        <a:rPr lang="en-US" sz="1200" i="0">
                          <a:solidFill>
                            <a:srgbClr val="592FA4"/>
                          </a:solidFill>
                          <a:latin typeface="Consolas" panose="020B0609020204030204" pitchFamily="49" charset="0"/>
                          <a:cs typeface="Consolas" panose="020B0609020204030204" pitchFamily="49" charset="0"/>
                        </a:rPr>
                        <a:t>    </a:t>
                      </a:r>
                      <a:r>
                        <a:rPr lang="en-US" sz="1200" i="0" err="1">
                          <a:solidFill>
                            <a:srgbClr val="592FA4"/>
                          </a:solidFill>
                          <a:latin typeface="Consolas" panose="020B0609020204030204" pitchFamily="49" charset="0"/>
                          <a:cs typeface="Consolas" panose="020B0609020204030204" pitchFamily="49" charset="0"/>
                        </a:rPr>
                        <a:t>isEven</a:t>
                      </a:r>
                      <a:r>
                        <a:rPr lang="en-US" sz="1200" i="0">
                          <a:solidFill>
                            <a:srgbClr val="592FA4"/>
                          </a:solidFill>
                          <a:latin typeface="Consolas" panose="020B0609020204030204" pitchFamily="49" charset="0"/>
                          <a:cs typeface="Consolas" panose="020B0609020204030204" pitchFamily="49" charset="0"/>
                        </a:rPr>
                        <a:t> = true;</a:t>
                      </a:r>
                    </a:p>
                    <a:p>
                      <a:r>
                        <a:rPr lang="en-US" sz="1200" i="0">
                          <a:solidFill>
                            <a:srgbClr val="592FA4"/>
                          </a:solidFill>
                          <a:latin typeface="Consolas" panose="020B0609020204030204" pitchFamily="49" charset="0"/>
                          <a:cs typeface="Consolas" panose="020B0609020204030204" pitchFamily="49" charset="0"/>
                        </a:rPr>
                        <a:t>} else if (</a:t>
                      </a:r>
                      <a:r>
                        <a:rPr lang="en-US" sz="1200" i="0" err="1">
                          <a:solidFill>
                            <a:srgbClr val="592FA4"/>
                          </a:solidFill>
                          <a:latin typeface="Consolas" panose="020B0609020204030204" pitchFamily="49" charset="0"/>
                          <a:cs typeface="Consolas" panose="020B0609020204030204" pitchFamily="49" charset="0"/>
                        </a:rPr>
                        <a:t>i</a:t>
                      </a:r>
                      <a:r>
                        <a:rPr lang="en-US" sz="1200" i="0">
                          <a:solidFill>
                            <a:srgbClr val="592FA4"/>
                          </a:solidFill>
                          <a:latin typeface="Consolas" panose="020B0609020204030204" pitchFamily="49" charset="0"/>
                          <a:cs typeface="Consolas" panose="020B0609020204030204" pitchFamily="49" charset="0"/>
                        </a:rPr>
                        <a:t> % 2 != 0) {</a:t>
                      </a:r>
                    </a:p>
                    <a:p>
                      <a:r>
                        <a:rPr lang="en-US" sz="1200" i="0">
                          <a:solidFill>
                            <a:srgbClr val="592FA4"/>
                          </a:solidFill>
                          <a:latin typeface="Consolas" panose="020B0609020204030204" pitchFamily="49" charset="0"/>
                          <a:cs typeface="Consolas" panose="020B0609020204030204" pitchFamily="49" charset="0"/>
                        </a:rPr>
                        <a:t>    </a:t>
                      </a:r>
                      <a:r>
                        <a:rPr lang="en-US" sz="1200" i="0" err="1">
                          <a:solidFill>
                            <a:srgbClr val="592FA4"/>
                          </a:solidFill>
                          <a:latin typeface="Consolas" panose="020B0609020204030204" pitchFamily="49" charset="0"/>
                          <a:cs typeface="Consolas" panose="020B0609020204030204" pitchFamily="49" charset="0"/>
                        </a:rPr>
                        <a:t>isEven</a:t>
                      </a:r>
                      <a:r>
                        <a:rPr lang="en-US" sz="1200" i="0">
                          <a:solidFill>
                            <a:srgbClr val="592FA4"/>
                          </a:solidFill>
                          <a:latin typeface="Consolas" panose="020B0609020204030204" pitchFamily="49" charset="0"/>
                          <a:cs typeface="Consolas" panose="020B0609020204030204" pitchFamily="49" charset="0"/>
                        </a:rPr>
                        <a:t> = false;</a:t>
                      </a:r>
                    </a:p>
                    <a:p>
                      <a:r>
                        <a:rPr lang="en-US" sz="1200" i="0">
                          <a:solidFill>
                            <a:srgbClr val="592FA4"/>
                          </a:solidFill>
                          <a:latin typeface="Consolas" panose="020B0609020204030204" pitchFamily="49" charset="0"/>
                          <a:cs typeface="Consolas" panose="020B0609020204030204" pitchFamily="49" charset="0"/>
                        </a:rPr>
                        <a:t>}</a:t>
                      </a:r>
                    </a:p>
                    <a:p>
                      <a:endParaRPr lang="en-US" sz="1200" i="0">
                        <a:solidFill>
                          <a:srgbClr val="592FA4"/>
                        </a:solidFill>
                        <a:latin typeface="Consolas" panose="020B0609020204030204" pitchFamily="49" charset="0"/>
                        <a:cs typeface="Consolas" panose="020B0609020204030204" pitchFamily="49" charset="0"/>
                      </a:endParaRPr>
                    </a:p>
                    <a:p>
                      <a:r>
                        <a:rPr lang="en-US" sz="1200" i="0">
                          <a:solidFill>
                            <a:srgbClr val="592FA4"/>
                          </a:solidFill>
                          <a:latin typeface="Consolas" panose="020B0609020204030204" pitchFamily="49" charset="0"/>
                          <a:cs typeface="Consolas" panose="020B0609020204030204" pitchFamily="49" charset="0"/>
                        </a:rPr>
                        <a:t>if (</a:t>
                      </a:r>
                      <a:r>
                        <a:rPr lang="en-US" sz="1200" i="0" err="1">
                          <a:solidFill>
                            <a:srgbClr val="592FA4"/>
                          </a:solidFill>
                          <a:latin typeface="Consolas" panose="020B0609020204030204" pitchFamily="49" charset="0"/>
                          <a:cs typeface="Consolas" panose="020B0609020204030204" pitchFamily="49" charset="0"/>
                        </a:rPr>
                        <a:t>isEven</a:t>
                      </a:r>
                      <a:r>
                        <a:rPr lang="en-US" sz="1200" i="0">
                          <a:solidFill>
                            <a:srgbClr val="592FA4"/>
                          </a:solidFill>
                          <a:latin typeface="Consolas" panose="020B0609020204030204" pitchFamily="49" charset="0"/>
                          <a:cs typeface="Consolas" panose="020B0609020204030204" pitchFamily="49" charset="0"/>
                        </a:rPr>
                        <a:t>) {</a:t>
                      </a:r>
                    </a:p>
                    <a:p>
                      <a:r>
                        <a:rPr lang="en-US" sz="1200" i="0">
                          <a:solidFill>
                            <a:srgbClr val="592FA4"/>
                          </a:solidFill>
                          <a:latin typeface="Consolas" panose="020B0609020204030204" pitchFamily="49" charset="0"/>
                          <a:cs typeface="Consolas" panose="020B0609020204030204" pitchFamily="49" charset="0"/>
                        </a:rPr>
                        <a:t>    ...</a:t>
                      </a:r>
                    </a:p>
                    <a:p>
                      <a:r>
                        <a:rPr lang="en-US" sz="1200" i="0">
                          <a:solidFill>
                            <a:srgbClr val="592FA4"/>
                          </a:solidFill>
                          <a:latin typeface="Consolas" panose="020B0609020204030204" pitchFamily="49" charset="0"/>
                          <a:cs typeface="Consolas" panose="020B0609020204030204" pitchFamily="49" charset="0"/>
                        </a:rPr>
                        <a:t>}</a:t>
                      </a:r>
                      <a:endParaRPr lang="en-US" sz="1200" b="0">
                        <a:solidFill>
                          <a:srgbClr val="592FA4"/>
                        </a:solidFill>
                        <a:effectLst/>
                        <a:latin typeface="Consolas" panose="020B0609020204030204" pitchFamily="49" charset="0"/>
                        <a:cs typeface="Consolas" panose="020B0609020204030204" pitchFamily="49" charset="0"/>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i="1" err="1">
                          <a:solidFill>
                            <a:srgbClr val="592FA4"/>
                          </a:solidFill>
                          <a:latin typeface="Consolas" panose="020B0609020204030204" pitchFamily="49" charset="0"/>
                          <a:cs typeface="Consolas" panose="020B0609020204030204" pitchFamily="49" charset="0"/>
                        </a:rPr>
                        <a:t>boolean</a:t>
                      </a:r>
                      <a:r>
                        <a:rPr lang="en-US" sz="1200" i="0">
                          <a:solidFill>
                            <a:srgbClr val="592FA4"/>
                          </a:solidFill>
                          <a:latin typeface="Consolas" panose="020B0609020204030204" pitchFamily="49" charset="0"/>
                          <a:cs typeface="Consolas" panose="020B0609020204030204" pitchFamily="49" charset="0"/>
                        </a:rPr>
                        <a:t> </a:t>
                      </a:r>
                      <a:r>
                        <a:rPr lang="en-US" sz="1200" i="0" err="1">
                          <a:solidFill>
                            <a:srgbClr val="592FA4"/>
                          </a:solidFill>
                          <a:latin typeface="Consolas" panose="020B0609020204030204" pitchFamily="49" charset="0"/>
                          <a:cs typeface="Consolas" panose="020B0609020204030204" pitchFamily="49" charset="0"/>
                        </a:rPr>
                        <a:t>isEven</a:t>
                      </a:r>
                      <a:r>
                        <a:rPr lang="en-US" sz="1200" i="0">
                          <a:solidFill>
                            <a:srgbClr val="592FA4"/>
                          </a:solidFill>
                          <a:latin typeface="Consolas" panose="020B0609020204030204" pitchFamily="49" charset="0"/>
                          <a:cs typeface="Consolas" panose="020B0609020204030204" pitchFamily="49" charset="0"/>
                        </a:rPr>
                        <a:t>;</a:t>
                      </a:r>
                    </a:p>
                    <a:p>
                      <a:r>
                        <a:rPr lang="en-US" sz="1200" i="0">
                          <a:solidFill>
                            <a:srgbClr val="592FA4"/>
                          </a:solidFill>
                          <a:latin typeface="Consolas" panose="020B0609020204030204" pitchFamily="49" charset="0"/>
                          <a:cs typeface="Consolas" panose="020B0609020204030204" pitchFamily="49" charset="0"/>
                        </a:rPr>
                        <a:t>if (</a:t>
                      </a:r>
                      <a:r>
                        <a:rPr lang="en-US" sz="1200" i="0" err="1">
                          <a:solidFill>
                            <a:srgbClr val="592FA4"/>
                          </a:solidFill>
                          <a:latin typeface="Consolas" panose="020B0609020204030204" pitchFamily="49" charset="0"/>
                          <a:cs typeface="Consolas" panose="020B0609020204030204" pitchFamily="49" charset="0"/>
                        </a:rPr>
                        <a:t>i</a:t>
                      </a:r>
                      <a:r>
                        <a:rPr lang="en-US" sz="1200" i="0">
                          <a:solidFill>
                            <a:srgbClr val="592FA4"/>
                          </a:solidFill>
                          <a:latin typeface="Consolas" panose="020B0609020204030204" pitchFamily="49" charset="0"/>
                          <a:cs typeface="Consolas" panose="020B0609020204030204" pitchFamily="49" charset="0"/>
                        </a:rPr>
                        <a:t> % 2 == 0) {</a:t>
                      </a:r>
                    </a:p>
                    <a:p>
                      <a:r>
                        <a:rPr lang="en-US" sz="1200" i="0">
                          <a:solidFill>
                            <a:srgbClr val="592FA4"/>
                          </a:solidFill>
                          <a:latin typeface="Consolas" panose="020B0609020204030204" pitchFamily="49" charset="0"/>
                          <a:cs typeface="Consolas" panose="020B0609020204030204" pitchFamily="49" charset="0"/>
                        </a:rPr>
                        <a:t>    </a:t>
                      </a:r>
                      <a:r>
                        <a:rPr lang="en-US" sz="1200" i="0" err="1">
                          <a:solidFill>
                            <a:srgbClr val="592FA4"/>
                          </a:solidFill>
                          <a:latin typeface="Consolas" panose="020B0609020204030204" pitchFamily="49" charset="0"/>
                          <a:cs typeface="Consolas" panose="020B0609020204030204" pitchFamily="49" charset="0"/>
                        </a:rPr>
                        <a:t>isEven</a:t>
                      </a:r>
                      <a:r>
                        <a:rPr lang="en-US" sz="1200" i="0">
                          <a:solidFill>
                            <a:srgbClr val="592FA4"/>
                          </a:solidFill>
                          <a:latin typeface="Consolas" panose="020B0609020204030204" pitchFamily="49" charset="0"/>
                          <a:cs typeface="Consolas" panose="020B0609020204030204" pitchFamily="49" charset="0"/>
                        </a:rPr>
                        <a:t> = true;</a:t>
                      </a:r>
                    </a:p>
                    <a:p>
                      <a:r>
                        <a:rPr lang="en-US" sz="1200" i="0">
                          <a:solidFill>
                            <a:srgbClr val="592FA4"/>
                          </a:solidFill>
                          <a:latin typeface="Consolas" panose="020B0609020204030204" pitchFamily="49" charset="0"/>
                          <a:cs typeface="Consolas" panose="020B0609020204030204" pitchFamily="49" charset="0"/>
                        </a:rPr>
                        <a:t>} else {</a:t>
                      </a:r>
                    </a:p>
                    <a:p>
                      <a:r>
                        <a:rPr lang="en-US" sz="1200" i="0">
                          <a:solidFill>
                            <a:srgbClr val="592FA4"/>
                          </a:solidFill>
                          <a:latin typeface="Consolas" panose="020B0609020204030204" pitchFamily="49" charset="0"/>
                          <a:cs typeface="Consolas" panose="020B0609020204030204" pitchFamily="49" charset="0"/>
                        </a:rPr>
                        <a:t>    </a:t>
                      </a:r>
                      <a:r>
                        <a:rPr lang="en-US" sz="1200" i="0" err="1">
                          <a:solidFill>
                            <a:srgbClr val="592FA4"/>
                          </a:solidFill>
                          <a:latin typeface="Consolas" panose="020B0609020204030204" pitchFamily="49" charset="0"/>
                          <a:cs typeface="Consolas" panose="020B0609020204030204" pitchFamily="49" charset="0"/>
                        </a:rPr>
                        <a:t>isEven</a:t>
                      </a:r>
                      <a:r>
                        <a:rPr lang="en-US" sz="1200" i="0">
                          <a:solidFill>
                            <a:srgbClr val="592FA4"/>
                          </a:solidFill>
                          <a:latin typeface="Consolas" panose="020B0609020204030204" pitchFamily="49" charset="0"/>
                          <a:cs typeface="Consolas" panose="020B0609020204030204" pitchFamily="49" charset="0"/>
                        </a:rPr>
                        <a:t> = false;</a:t>
                      </a:r>
                    </a:p>
                    <a:p>
                      <a:r>
                        <a:rPr lang="en-US" sz="1200" i="0">
                          <a:solidFill>
                            <a:srgbClr val="592FA4"/>
                          </a:solidFill>
                          <a:latin typeface="Consolas" panose="020B0609020204030204" pitchFamily="49" charset="0"/>
                          <a:cs typeface="Consolas" panose="020B0609020204030204" pitchFamily="49" charset="0"/>
                        </a:rPr>
                        <a:t>}</a:t>
                      </a:r>
                    </a:p>
                    <a:p>
                      <a:endParaRPr lang="en-US" sz="1200" i="0">
                        <a:solidFill>
                          <a:srgbClr val="592FA4"/>
                        </a:solidFill>
                        <a:latin typeface="Consolas" panose="020B0609020204030204" pitchFamily="49" charset="0"/>
                        <a:cs typeface="Consolas" panose="020B0609020204030204" pitchFamily="49" charset="0"/>
                      </a:endParaRPr>
                    </a:p>
                    <a:p>
                      <a:r>
                        <a:rPr lang="en-US" sz="1200" i="0">
                          <a:solidFill>
                            <a:srgbClr val="592FA4"/>
                          </a:solidFill>
                          <a:latin typeface="Consolas" panose="020B0609020204030204" pitchFamily="49" charset="0"/>
                          <a:cs typeface="Consolas" panose="020B0609020204030204" pitchFamily="49" charset="0"/>
                        </a:rPr>
                        <a:t>if (</a:t>
                      </a:r>
                      <a:r>
                        <a:rPr lang="en-US" sz="1200" i="0" err="1">
                          <a:solidFill>
                            <a:srgbClr val="592FA4"/>
                          </a:solidFill>
                          <a:latin typeface="Consolas" panose="020B0609020204030204" pitchFamily="49" charset="0"/>
                          <a:cs typeface="Consolas" panose="020B0609020204030204" pitchFamily="49" charset="0"/>
                        </a:rPr>
                        <a:t>isEven</a:t>
                      </a:r>
                      <a:r>
                        <a:rPr lang="en-US" sz="1200" i="0">
                          <a:solidFill>
                            <a:srgbClr val="592FA4"/>
                          </a:solidFill>
                          <a:latin typeface="Consolas" panose="020B0609020204030204" pitchFamily="49" charset="0"/>
                          <a:cs typeface="Consolas" panose="020B0609020204030204" pitchFamily="49" charset="0"/>
                        </a:rPr>
                        <a:t>) {</a:t>
                      </a:r>
                    </a:p>
                    <a:p>
                      <a:r>
                        <a:rPr lang="en-US" sz="1200" i="0">
                          <a:solidFill>
                            <a:srgbClr val="592FA4"/>
                          </a:solidFill>
                          <a:latin typeface="Consolas" panose="020B0609020204030204" pitchFamily="49" charset="0"/>
                          <a:cs typeface="Consolas" panose="020B0609020204030204" pitchFamily="49" charset="0"/>
                        </a:rPr>
                        <a:t>    ...</a:t>
                      </a:r>
                    </a:p>
                    <a:p>
                      <a:r>
                        <a:rPr lang="en-US" sz="1200" i="0">
                          <a:solidFill>
                            <a:srgbClr val="592FA4"/>
                          </a:solidFill>
                          <a:latin typeface="Consolas" panose="020B0609020204030204" pitchFamily="49" charset="0"/>
                          <a:cs typeface="Consolas" panose="020B0609020204030204" pitchFamily="49" charset="0"/>
                        </a:rPr>
                        <a:t>}</a:t>
                      </a:r>
                      <a:endParaRPr lang="en-US" sz="1200" b="0">
                        <a:solidFill>
                          <a:srgbClr val="592FA4"/>
                        </a:solidFill>
                        <a:effectLst/>
                        <a:latin typeface="Consolas" panose="020B0609020204030204" pitchFamily="49" charset="0"/>
                        <a:cs typeface="Consolas" panose="020B0609020204030204" pitchFamily="49" charset="0"/>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i="1">
                          <a:solidFill>
                            <a:srgbClr val="592FA4"/>
                          </a:solidFill>
                          <a:latin typeface="Consolas" panose="020B0609020204030204" pitchFamily="49" charset="0"/>
                          <a:cs typeface="Consolas" panose="020B0609020204030204" pitchFamily="49" charset="0"/>
                        </a:rPr>
                        <a:t>boolean</a:t>
                      </a:r>
                      <a:r>
                        <a:rPr lang="en-US" sz="1200" i="0">
                          <a:solidFill>
                            <a:srgbClr val="592FA4"/>
                          </a:solidFill>
                          <a:latin typeface="Consolas" panose="020B0609020204030204" pitchFamily="49" charset="0"/>
                          <a:cs typeface="Consolas" panose="020B0609020204030204" pitchFamily="49" charset="0"/>
                        </a:rPr>
                        <a:t> </a:t>
                      </a:r>
                      <a:r>
                        <a:rPr lang="en-US" sz="1200" i="0" err="1">
                          <a:solidFill>
                            <a:srgbClr val="592FA4"/>
                          </a:solidFill>
                          <a:latin typeface="Consolas" panose="020B0609020204030204" pitchFamily="49" charset="0"/>
                          <a:cs typeface="Consolas" panose="020B0609020204030204" pitchFamily="49" charset="0"/>
                        </a:rPr>
                        <a:t>isEven</a:t>
                      </a:r>
                      <a:r>
                        <a:rPr lang="en-US" sz="1200" i="0">
                          <a:solidFill>
                            <a:srgbClr val="592FA4"/>
                          </a:solidFill>
                          <a:latin typeface="Consolas" panose="020B0609020204030204" pitchFamily="49" charset="0"/>
                          <a:cs typeface="Consolas" panose="020B0609020204030204" pitchFamily="49" charset="0"/>
                        </a:rPr>
                        <a:t> = (</a:t>
                      </a:r>
                      <a:r>
                        <a:rPr lang="en-US" sz="1200" i="0" err="1">
                          <a:solidFill>
                            <a:srgbClr val="592FA4"/>
                          </a:solidFill>
                          <a:latin typeface="Consolas" panose="020B0609020204030204" pitchFamily="49" charset="0"/>
                          <a:cs typeface="Consolas" panose="020B0609020204030204" pitchFamily="49" charset="0"/>
                        </a:rPr>
                        <a:t>i</a:t>
                      </a:r>
                      <a:r>
                        <a:rPr lang="en-US" sz="1200" i="0">
                          <a:solidFill>
                            <a:srgbClr val="592FA4"/>
                          </a:solidFill>
                          <a:latin typeface="Consolas" panose="020B0609020204030204" pitchFamily="49" charset="0"/>
                          <a:cs typeface="Consolas" panose="020B0609020204030204" pitchFamily="49" charset="0"/>
                        </a:rPr>
                        <a:t> % 2 == 0);</a:t>
                      </a:r>
                    </a:p>
                    <a:p>
                      <a:endParaRPr lang="en-US" sz="1200" i="0">
                        <a:solidFill>
                          <a:srgbClr val="592FA4"/>
                        </a:solidFill>
                        <a:latin typeface="Consolas" panose="020B0609020204030204" pitchFamily="49" charset="0"/>
                        <a:cs typeface="Consolas" panose="020B0609020204030204" pitchFamily="49" charset="0"/>
                      </a:endParaRPr>
                    </a:p>
                    <a:p>
                      <a:r>
                        <a:rPr lang="en-US" sz="1200" i="0">
                          <a:solidFill>
                            <a:srgbClr val="592FA4"/>
                          </a:solidFill>
                          <a:latin typeface="Consolas" panose="020B0609020204030204" pitchFamily="49" charset="0"/>
                          <a:cs typeface="Consolas" panose="020B0609020204030204" pitchFamily="49" charset="0"/>
                        </a:rPr>
                        <a:t>if (</a:t>
                      </a:r>
                      <a:r>
                        <a:rPr lang="en-US" sz="1200" i="0" err="1">
                          <a:solidFill>
                            <a:srgbClr val="592FA4"/>
                          </a:solidFill>
                          <a:latin typeface="Consolas" panose="020B0609020204030204" pitchFamily="49" charset="0"/>
                          <a:cs typeface="Consolas" panose="020B0609020204030204" pitchFamily="49" charset="0"/>
                        </a:rPr>
                        <a:t>isEven</a:t>
                      </a:r>
                      <a:r>
                        <a:rPr lang="en-US" sz="1200" i="0">
                          <a:solidFill>
                            <a:srgbClr val="592FA4"/>
                          </a:solidFill>
                          <a:latin typeface="Consolas" panose="020B0609020204030204" pitchFamily="49" charset="0"/>
                          <a:cs typeface="Consolas" panose="020B0609020204030204" pitchFamily="49" charset="0"/>
                        </a:rPr>
                        <a:t>) {</a:t>
                      </a:r>
                    </a:p>
                    <a:p>
                      <a:r>
                        <a:rPr lang="en-US" sz="1200" i="0">
                          <a:solidFill>
                            <a:srgbClr val="592FA4"/>
                          </a:solidFill>
                          <a:latin typeface="Consolas" panose="020B0609020204030204" pitchFamily="49" charset="0"/>
                          <a:cs typeface="Consolas" panose="020B0609020204030204" pitchFamily="49" charset="0"/>
                        </a:rPr>
                        <a:t>    ...</a:t>
                      </a:r>
                    </a:p>
                    <a:p>
                      <a:r>
                        <a:rPr lang="en-US" sz="1200" i="0">
                          <a:solidFill>
                            <a:srgbClr val="592FA4"/>
                          </a:solidFill>
                          <a:latin typeface="Consolas" panose="020B0609020204030204" pitchFamily="49" charset="0"/>
                          <a:cs typeface="Consolas" panose="020B0609020204030204" pitchFamily="49" charset="0"/>
                        </a:rPr>
                        <a:t>}</a:t>
                      </a:r>
                      <a:endParaRPr lang="en-US" sz="1200" b="0">
                        <a:solidFill>
                          <a:srgbClr val="592FA4"/>
                        </a:solidFill>
                        <a:effectLst/>
                        <a:latin typeface="Consolas" panose="020B0609020204030204" pitchFamily="49" charset="0"/>
                        <a:cs typeface="Consolas" panose="020B0609020204030204" pitchFamily="49" charset="0"/>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i="0">
                          <a:solidFill>
                            <a:srgbClr val="592FA4"/>
                          </a:solidFill>
                          <a:latin typeface="Consolas" panose="020B0609020204030204" pitchFamily="49" charset="0"/>
                          <a:cs typeface="Consolas" panose="020B0609020204030204" pitchFamily="49" charset="0"/>
                        </a:rPr>
                        <a:t>if (</a:t>
                      </a:r>
                      <a:r>
                        <a:rPr lang="en-US" sz="1200" i="0" err="1">
                          <a:solidFill>
                            <a:srgbClr val="592FA4"/>
                          </a:solidFill>
                          <a:latin typeface="Consolas" panose="020B0609020204030204" pitchFamily="49" charset="0"/>
                          <a:cs typeface="Consolas" panose="020B0609020204030204" pitchFamily="49" charset="0"/>
                        </a:rPr>
                        <a:t>i</a:t>
                      </a:r>
                      <a:r>
                        <a:rPr lang="en-US" sz="1200" i="0">
                          <a:solidFill>
                            <a:srgbClr val="592FA4"/>
                          </a:solidFill>
                          <a:latin typeface="Consolas" panose="020B0609020204030204" pitchFamily="49" charset="0"/>
                          <a:cs typeface="Consolas" panose="020B0609020204030204" pitchFamily="49" charset="0"/>
                        </a:rPr>
                        <a:t> % 2 == 0) {</a:t>
                      </a:r>
                    </a:p>
                    <a:p>
                      <a:r>
                        <a:rPr lang="en-US" sz="1200" i="0">
                          <a:solidFill>
                            <a:srgbClr val="592FA4"/>
                          </a:solidFill>
                          <a:latin typeface="Consolas" panose="020B0609020204030204" pitchFamily="49" charset="0"/>
                          <a:cs typeface="Consolas" panose="020B0609020204030204" pitchFamily="49" charset="0"/>
                        </a:rPr>
                        <a:t>    ...</a:t>
                      </a:r>
                    </a:p>
                    <a:p>
                      <a:r>
                        <a:rPr lang="en-US" sz="1200" i="0">
                          <a:solidFill>
                            <a:srgbClr val="592FA4"/>
                          </a:solidFill>
                          <a:latin typeface="Consolas" panose="020B0609020204030204" pitchFamily="49" charset="0"/>
                          <a:cs typeface="Consolas" panose="020B0609020204030204" pitchFamily="49" charset="0"/>
                        </a:rPr>
                        <a:t>}</a:t>
                      </a:r>
                      <a:endParaRPr lang="en-US" sz="1200" b="0">
                        <a:solidFill>
                          <a:srgbClr val="592FA4"/>
                        </a:solidFill>
                        <a:effectLst/>
                        <a:latin typeface="Consolas" panose="020B0609020204030204" pitchFamily="49" charset="0"/>
                        <a:cs typeface="Consolas" panose="020B0609020204030204" pitchFamily="49" charset="0"/>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0195477"/>
                  </a:ext>
                </a:extLst>
              </a:tr>
            </a:tbl>
          </a:graphicData>
        </a:graphic>
      </p:graphicFrame>
    </p:spTree>
    <p:extLst>
      <p:ext uri="{BB962C8B-B14F-4D97-AF65-F5344CB8AC3E}">
        <p14:creationId xmlns:p14="http://schemas.microsoft.com/office/powerpoint/2010/main" val="1038033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A28124-4892-6AA8-D99C-4A30F8253E2A}"/>
              </a:ext>
            </a:extLst>
          </p:cNvPr>
          <p:cNvSpPr>
            <a:spLocks noGrp="1"/>
          </p:cNvSpPr>
          <p:nvPr>
            <p:ph type="title"/>
          </p:nvPr>
        </p:nvSpPr>
        <p:spPr>
          <a:xfrm>
            <a:off x="457200" y="254916"/>
            <a:ext cx="8229600" cy="667168"/>
          </a:xfrm>
        </p:spPr>
        <p:txBody>
          <a:bodyPr/>
          <a:lstStyle/>
          <a:p>
            <a:pPr lvl="0"/>
            <a:r>
              <a:rPr lang="en-US"/>
              <a:t>🐮 how to read emojis</a:t>
            </a:r>
          </a:p>
        </p:txBody>
      </p:sp>
      <p:sp>
        <p:nvSpPr>
          <p:cNvPr id="9" name="Content Placeholder 8">
            <a:extLst>
              <a:ext uri="{FF2B5EF4-FFF2-40B4-BE49-F238E27FC236}">
                <a16:creationId xmlns:a16="http://schemas.microsoft.com/office/drawing/2014/main" id="{99841267-28AC-80B7-D7CA-A6B24D4AD304}"/>
              </a:ext>
            </a:extLst>
          </p:cNvPr>
          <p:cNvSpPr>
            <a:spLocks noGrp="1"/>
          </p:cNvSpPr>
          <p:nvPr>
            <p:ph sz="quarter" idx="10"/>
          </p:nvPr>
        </p:nvSpPr>
        <p:spPr>
          <a:xfrm>
            <a:off x="457200" y="963338"/>
            <a:ext cx="8229600" cy="4080271"/>
          </a:xfrm>
        </p:spPr>
        <p:txBody>
          <a:bodyPr>
            <a:noAutofit/>
          </a:bodyPr>
          <a:lstStyle/>
          <a:p>
            <a:pPr lvl="0"/>
            <a:r>
              <a:rPr lang="en-US" sz="1600" err="1"/>
              <a:t>i</a:t>
            </a:r>
            <a:r>
              <a:rPr lang="en-US" sz="1600"/>
              <a:t> use emojis to help you read and study</a:t>
            </a:r>
          </a:p>
          <a:p>
            <a:pPr lvl="1"/>
            <a:r>
              <a:rPr lang="en-US" sz="1600"/>
              <a:t>🐮 info only relevant inside the world of CS136</a:t>
            </a:r>
          </a:p>
          <a:p>
            <a:pPr lvl="1"/>
            <a:r>
              <a:rPr lang="en-US" sz="1600"/>
              <a:t>☕ fun Java fact! (</a:t>
            </a:r>
            <a:r>
              <a:rPr lang="en-US" sz="1600" i="1"/>
              <a:t>i.e., </a:t>
            </a:r>
            <a:r>
              <a:rPr lang="en-US" sz="1600"/>
              <a:t>NOT relevant to C/C++; please forget after CS136)</a:t>
            </a:r>
          </a:p>
          <a:p>
            <a:pPr lvl="1"/>
            <a:r>
              <a:rPr lang="en-US" sz="1600"/>
              <a:t>🐍 comparison to Python</a:t>
            </a:r>
          </a:p>
          <a:p>
            <a:pPr lvl="1"/>
            <a:r>
              <a:rPr lang="en-US" sz="1600" b="1"/>
              <a:t>☠ common misconception or potential source of bugs</a:t>
            </a:r>
          </a:p>
          <a:p>
            <a:pPr lvl="1"/>
            <a:r>
              <a:rPr lang="en-US" sz="1600"/>
              <a:t>👀 spoilers/hints</a:t>
            </a:r>
          </a:p>
          <a:p>
            <a:pPr lvl="1"/>
            <a:r>
              <a:rPr lang="en-US" sz="1600"/>
              <a:t>⏱ big O runtime</a:t>
            </a:r>
          </a:p>
          <a:p>
            <a:pPr lvl="1"/>
            <a:r>
              <a:rPr lang="en-US" sz="1600">
                <a:solidFill>
                  <a:schemeClr val="accent2"/>
                </a:solidFill>
              </a:rPr>
              <a:t>✨ optional (NOT on exams) but sparks joy</a:t>
            </a:r>
          </a:p>
          <a:p>
            <a:pPr lvl="1"/>
            <a:r>
              <a:rPr lang="en-US" sz="1600">
                <a:solidFill>
                  <a:srgbClr val="FF6DC6"/>
                </a:solidFill>
              </a:rPr>
              <a:t>🧠 question for you to think about</a:t>
            </a:r>
          </a:p>
          <a:p>
            <a:pPr lvl="1"/>
            <a:r>
              <a:rPr lang="en-US" sz="1600">
                <a:solidFill>
                  <a:srgbClr val="FF6DC6"/>
                </a:solidFill>
              </a:rPr>
              <a:t>🗣️ </a:t>
            </a:r>
            <a:r>
              <a:rPr lang="en-US" sz="1600">
                <a:solidFill>
                  <a:schemeClr val="accent6"/>
                </a:solidFill>
              </a:rPr>
              <a:t>question for your to talk about</a:t>
            </a:r>
            <a:endParaRPr lang="en-US" sz="1600">
              <a:solidFill>
                <a:schemeClr val="accent1"/>
              </a:solidFill>
            </a:endParaRPr>
          </a:p>
          <a:p>
            <a:pPr lvl="1"/>
            <a:r>
              <a:rPr lang="en-US" sz="1600">
                <a:solidFill>
                  <a:schemeClr val="accent4"/>
                </a:solidFill>
              </a:rPr>
              <a:t>🧪 question for you to experiment with</a:t>
            </a:r>
            <a:endParaRPr lang="en-US" sz="1600"/>
          </a:p>
          <a:p>
            <a:pPr lvl="1"/>
            <a:r>
              <a:rPr lang="en-US" sz="1600"/>
              <a:t>🙂👍</a:t>
            </a:r>
          </a:p>
        </p:txBody>
      </p:sp>
    </p:spTree>
    <p:extLst>
      <p:ext uri="{BB962C8B-B14F-4D97-AF65-F5344CB8AC3E}">
        <p14:creationId xmlns:p14="http://schemas.microsoft.com/office/powerpoint/2010/main" val="15881168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5FE3D-C440-81C5-BF47-B322040E310F}"/>
              </a:ext>
            </a:extLst>
          </p:cNvPr>
          <p:cNvSpPr>
            <a:spLocks noGrp="1"/>
          </p:cNvSpPr>
          <p:nvPr>
            <p:ph type="title"/>
          </p:nvPr>
        </p:nvSpPr>
        <p:spPr/>
        <p:txBody>
          <a:bodyPr/>
          <a:lstStyle/>
          <a:p>
            <a:r>
              <a:rPr lang="en-US"/>
              <a:t>🐮 how to read emojis</a:t>
            </a:r>
          </a:p>
        </p:txBody>
      </p:sp>
      <p:sp>
        <p:nvSpPr>
          <p:cNvPr id="3" name="Content Placeholder 2">
            <a:extLst>
              <a:ext uri="{FF2B5EF4-FFF2-40B4-BE49-F238E27FC236}">
                <a16:creationId xmlns:a16="http://schemas.microsoft.com/office/drawing/2014/main" id="{EF6BFCB7-3DA8-BE6E-5918-E9C3DEC04ED3}"/>
              </a:ext>
            </a:extLst>
          </p:cNvPr>
          <p:cNvSpPr>
            <a:spLocks noGrp="1"/>
          </p:cNvSpPr>
          <p:nvPr>
            <p:ph sz="quarter" idx="10"/>
          </p:nvPr>
        </p:nvSpPr>
        <p:spPr/>
        <p:txBody>
          <a:bodyPr/>
          <a:lstStyle/>
          <a:p>
            <a:pPr lvl="1"/>
            <a:r>
              <a:rPr lang="en-US">
                <a:solidFill>
                  <a:schemeClr val="accent5"/>
                </a:solidFill>
              </a:rPr>
              <a:t>🧠 </a:t>
            </a:r>
            <a:r>
              <a:rPr lang="en-US">
                <a:solidFill>
                  <a:srgbClr val="FF6DC6"/>
                </a:solidFill>
              </a:rPr>
              <a:t>what is code?</a:t>
            </a:r>
          </a:p>
          <a:p>
            <a:pPr lvl="2"/>
            <a:r>
              <a:rPr lang="en-US" b="1"/>
              <a:t>code</a:t>
            </a:r>
            <a:r>
              <a:rPr lang="en-US"/>
              <a:t> tells a computer how to do something</a:t>
            </a:r>
          </a:p>
          <a:p>
            <a:pPr lvl="1"/>
            <a:r>
              <a:rPr lang="en-US">
                <a:solidFill>
                  <a:srgbClr val="FF6DC6"/>
                </a:solidFill>
              </a:rPr>
              <a:t>🗣️ </a:t>
            </a:r>
            <a:r>
              <a:rPr lang="en-US">
                <a:solidFill>
                  <a:schemeClr val="accent6"/>
                </a:solidFill>
              </a:rPr>
              <a:t>what makes code </a:t>
            </a:r>
            <a:r>
              <a:rPr lang="en-US" i="1">
                <a:solidFill>
                  <a:schemeClr val="accent6"/>
                </a:solidFill>
              </a:rPr>
              <a:t>good</a:t>
            </a:r>
            <a:r>
              <a:rPr lang="en-US">
                <a:solidFill>
                  <a:schemeClr val="accent6"/>
                </a:solidFill>
              </a:rPr>
              <a:t>?</a:t>
            </a:r>
          </a:p>
          <a:p>
            <a:pPr lvl="2"/>
            <a:r>
              <a:rPr lang="en-US"/>
              <a:t>good code makes your computer do the thing you want it to do, and...</a:t>
            </a:r>
          </a:p>
          <a:p>
            <a:pPr lvl="3"/>
            <a:r>
              <a:rPr lang="en-US"/>
              <a:t>runs fast</a:t>
            </a:r>
          </a:p>
          <a:p>
            <a:pPr lvl="3"/>
            <a:r>
              <a:rPr lang="en-US"/>
              <a:t>is small</a:t>
            </a:r>
          </a:p>
          <a:p>
            <a:pPr lvl="3"/>
            <a:r>
              <a:rPr lang="en-US"/>
              <a:t>is easy to read</a:t>
            </a:r>
          </a:p>
          <a:p>
            <a:pPr lvl="1"/>
            <a:r>
              <a:rPr lang="en-US">
                <a:solidFill>
                  <a:schemeClr val="accent4"/>
                </a:solidFill>
              </a:rPr>
              <a:t>🧪 make this code </a:t>
            </a:r>
            <a:r>
              <a:rPr lang="en-US" i="1">
                <a:solidFill>
                  <a:schemeClr val="accent4"/>
                </a:solidFill>
              </a:rPr>
              <a:t>worse</a:t>
            </a:r>
          </a:p>
        </p:txBody>
      </p:sp>
      <p:graphicFrame>
        <p:nvGraphicFramePr>
          <p:cNvPr id="4" name="Table 7">
            <a:extLst>
              <a:ext uri="{FF2B5EF4-FFF2-40B4-BE49-F238E27FC236}">
                <a16:creationId xmlns:a16="http://schemas.microsoft.com/office/drawing/2014/main" id="{E5F80A52-89ED-82AC-F0B7-33A968B4047F}"/>
              </a:ext>
            </a:extLst>
          </p:cNvPr>
          <p:cNvGraphicFramePr>
            <a:graphicFrameLocks noGrp="1"/>
          </p:cNvGraphicFramePr>
          <p:nvPr>
            <p:extLst>
              <p:ext uri="{D42A27DB-BD31-4B8C-83A1-F6EECF244321}">
                <p14:modId xmlns:p14="http://schemas.microsoft.com/office/powerpoint/2010/main" val="2911336703"/>
              </p:ext>
            </p:extLst>
          </p:nvPr>
        </p:nvGraphicFramePr>
        <p:xfrm>
          <a:off x="3992880" y="3425544"/>
          <a:ext cx="4693920" cy="1478280"/>
        </p:xfrm>
        <a:graphic>
          <a:graphicData uri="http://schemas.openxmlformats.org/drawingml/2006/table">
            <a:tbl>
              <a:tblPr firstRow="1">
                <a:tableStyleId>{073A0DAA-6AF3-43AB-8588-CEC1D06C72B9}</a:tableStyleId>
              </a:tblPr>
              <a:tblGrid>
                <a:gridCol w="4693920">
                  <a:extLst>
                    <a:ext uri="{9D8B030D-6E8A-4147-A177-3AD203B41FA5}">
                      <a16:colId xmlns:a16="http://schemas.microsoft.com/office/drawing/2014/main" val="2975339222"/>
                    </a:ext>
                  </a:extLst>
                </a:gridCol>
              </a:tblGrid>
              <a:tr h="307340">
                <a:tc>
                  <a:txBody>
                    <a:bodyPr/>
                    <a:lstStyle/>
                    <a:p>
                      <a:pPr marL="12700" marR="0" lvl="0" indent="0" algn="ctr" defTabSz="342900" rtl="0" eaLnBrk="1" fontAlgn="auto" latinLnBrk="0" hangingPunct="1">
                        <a:lnSpc>
                          <a:spcPct val="100000"/>
                        </a:lnSpc>
                        <a:spcBef>
                          <a:spcPct val="20000"/>
                        </a:spcBef>
                        <a:spcAft>
                          <a:spcPts val="0"/>
                        </a:spcAft>
                        <a:buClrTx/>
                        <a:buSzTx/>
                        <a:buFont typeface="Arial"/>
                        <a:buNone/>
                        <a:tabLst/>
                        <a:defRPr/>
                      </a:pPr>
                      <a:r>
                        <a:rPr kumimoji="0" lang="en-US" sz="1400" b="0" i="0" u="none" strike="noStrike" kern="1200" cap="none" spc="0" normalizeH="0" baseline="0" noProof="0">
                          <a:ln>
                            <a:noFill/>
                          </a:ln>
                          <a:solidFill>
                            <a:schemeClr val="tx1"/>
                          </a:solidFill>
                          <a:effectLst/>
                          <a:uLnTx/>
                          <a:uFillTx/>
                          <a:latin typeface="+mn-lt"/>
                          <a:ea typeface="Segoe UI Emoji" panose="020B0502040204020203" pitchFamily="34" charset="0"/>
                          <a:cs typeface="Arabic Typesetting" panose="020F0502020204030204" pitchFamily="34" charset="0"/>
                        </a:rPr>
                        <a:t>Java code to make your computer print </a:t>
                      </a:r>
                      <a:r>
                        <a:rPr kumimoji="0" lang="en-US" sz="1400" b="0" i="0" u="none" strike="noStrike" kern="1200" cap="none" spc="0" normalizeH="0" baseline="0" noProof="0">
                          <a:ln>
                            <a:noFill/>
                          </a:ln>
                          <a:solidFill>
                            <a:schemeClr val="tx1"/>
                          </a:solidFill>
                          <a:effectLst/>
                          <a:uLnTx/>
                          <a:uFillTx/>
                          <a:latin typeface="Consolas" panose="020B0609020204030204" pitchFamily="49" charset="0"/>
                          <a:ea typeface="Segoe UI Emoji" panose="020B0502040204020203" pitchFamily="34" charset="0"/>
                          <a:cs typeface="Consolas" panose="020B0609020204030204" pitchFamily="49" charset="0"/>
                        </a:rPr>
                        <a:t>Hello World!</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784446206"/>
                  </a:ext>
                </a:extLst>
              </a:tr>
              <a:tr h="1170940">
                <a:tc>
                  <a:txBody>
                    <a:bodyPr/>
                    <a:lstStyle/>
                    <a:p>
                      <a:r>
                        <a:rPr lang="en-US" sz="1400">
                          <a:solidFill>
                            <a:schemeClr val="tx1"/>
                          </a:solidFill>
                          <a:effectLst/>
                          <a:latin typeface="Consolas" panose="020B0609020204030204" pitchFamily="49" charset="0"/>
                          <a:cs typeface="Consolas" panose="020B0609020204030204" pitchFamily="49" charset="0"/>
                        </a:rPr>
                        <a:t>class HelloWorld </a:t>
                      </a:r>
                      <a:r>
                        <a:rPr lang="en-US" sz="1400">
                          <a:solidFill>
                            <a:schemeClr val="tx1"/>
                          </a:solidFill>
                          <a:latin typeface="Consolas" panose="020B0609020204030204" pitchFamily="49" charset="0"/>
                          <a:cs typeface="Consolas" panose="020B0609020204030204" pitchFamily="49" charset="0"/>
                        </a:rPr>
                        <a:t>{</a:t>
                      </a:r>
                    </a:p>
                    <a:p>
                      <a:r>
                        <a:rPr lang="en-US" sz="1400">
                          <a:solidFill>
                            <a:schemeClr val="tx1"/>
                          </a:solidFill>
                          <a:effectLst/>
                          <a:latin typeface="Consolas" panose="020B0609020204030204" pitchFamily="49" charset="0"/>
                          <a:cs typeface="Consolas" panose="020B0609020204030204" pitchFamily="49" charset="0"/>
                        </a:rPr>
                        <a:t>    public static void main(String[] </a:t>
                      </a:r>
                      <a:r>
                        <a:rPr lang="en-US" sz="1400" err="1">
                          <a:solidFill>
                            <a:schemeClr val="tx1"/>
                          </a:solidFill>
                          <a:effectLst/>
                          <a:latin typeface="Consolas" panose="020B0609020204030204" pitchFamily="49" charset="0"/>
                          <a:cs typeface="Consolas" panose="020B0609020204030204" pitchFamily="49" charset="0"/>
                        </a:rPr>
                        <a:t>args</a:t>
                      </a:r>
                      <a:r>
                        <a:rPr lang="en-US" sz="1400">
                          <a:solidFill>
                            <a:schemeClr val="tx1"/>
                          </a:solidFill>
                          <a:effectLst/>
                          <a:latin typeface="Consolas" panose="020B0609020204030204" pitchFamily="49" charset="0"/>
                          <a:cs typeface="Consolas" panose="020B0609020204030204" pitchFamily="49" charset="0"/>
                        </a:rPr>
                        <a:t>) </a:t>
                      </a:r>
                      <a:r>
                        <a:rPr lang="en-US" sz="1400">
                          <a:solidFill>
                            <a:schemeClr val="tx1"/>
                          </a:solidFill>
                          <a:latin typeface="Consolas" panose="020B0609020204030204" pitchFamily="49" charset="0"/>
                          <a:cs typeface="Consolas" panose="020B0609020204030204" pitchFamily="49" charset="0"/>
                        </a:rPr>
                        <a:t>{</a:t>
                      </a:r>
                    </a:p>
                    <a:p>
                      <a:r>
                        <a:rPr lang="en-US" sz="1400">
                          <a:solidFill>
                            <a:schemeClr val="tx1"/>
                          </a:solidFill>
                          <a:latin typeface="Consolas" panose="020B0609020204030204" pitchFamily="49" charset="0"/>
                          <a:cs typeface="Consolas" panose="020B0609020204030204" pitchFamily="49" charset="0"/>
                        </a:rPr>
                        <a:t>        </a:t>
                      </a:r>
                      <a:r>
                        <a:rPr lang="en-US" sz="1400" err="1">
                          <a:solidFill>
                            <a:schemeClr val="tx1"/>
                          </a:solidFill>
                          <a:latin typeface="Consolas" panose="020B0609020204030204" pitchFamily="49" charset="0"/>
                          <a:cs typeface="Consolas" panose="020B0609020204030204" pitchFamily="49" charset="0"/>
                        </a:rPr>
                        <a:t>System.out.println</a:t>
                      </a:r>
                      <a:r>
                        <a:rPr lang="en-US" sz="1400">
                          <a:solidFill>
                            <a:schemeClr val="tx1"/>
                          </a:solidFill>
                          <a:latin typeface="Consolas" panose="020B0609020204030204" pitchFamily="49" charset="0"/>
                          <a:cs typeface="Consolas" panose="020B0609020204030204" pitchFamily="49" charset="0"/>
                        </a:rPr>
                        <a:t>(</a:t>
                      </a:r>
                      <a:r>
                        <a:rPr lang="en-US" sz="1400">
                          <a:solidFill>
                            <a:schemeClr val="tx1"/>
                          </a:solidFill>
                          <a:effectLst/>
                          <a:latin typeface="Consolas" panose="020B0609020204030204" pitchFamily="49" charset="0"/>
                          <a:cs typeface="Consolas" panose="020B0609020204030204" pitchFamily="49" charset="0"/>
                        </a:rPr>
                        <a:t>"Hello, World!"</a:t>
                      </a:r>
                      <a:r>
                        <a:rPr lang="en-US" sz="1400">
                          <a:solidFill>
                            <a:schemeClr val="tx1"/>
                          </a:solidFill>
                          <a:latin typeface="Consolas" panose="020B0609020204030204" pitchFamily="49" charset="0"/>
                          <a:cs typeface="Consolas" panose="020B0609020204030204" pitchFamily="49" charset="0"/>
                        </a:rPr>
                        <a:t>);</a:t>
                      </a:r>
                    </a:p>
                    <a:p>
                      <a:r>
                        <a:rPr lang="en-US" sz="1400">
                          <a:solidFill>
                            <a:schemeClr val="tx1"/>
                          </a:solidFill>
                          <a:latin typeface="Consolas" panose="020B0609020204030204" pitchFamily="49" charset="0"/>
                          <a:cs typeface="Consolas" panose="020B0609020204030204" pitchFamily="49" charset="0"/>
                        </a:rPr>
                        <a:t>    }</a:t>
                      </a:r>
                    </a:p>
                    <a:p>
                      <a:r>
                        <a:rPr lang="en-US" sz="1400">
                          <a:solidFill>
                            <a:schemeClr val="tx1"/>
                          </a:solidFill>
                          <a:latin typeface="Consolas" panose="020B0609020204030204" pitchFamily="49" charset="0"/>
                          <a:cs typeface="Consolas" panose="020B0609020204030204" pitchFamily="49" charset="0"/>
                        </a:rPr>
                        <a:t>}</a:t>
                      </a:r>
                      <a:endParaRPr lang="nn-NO" sz="1400" b="0">
                        <a:solidFill>
                          <a:schemeClr val="tx1"/>
                        </a:solidFill>
                        <a:effectLst/>
                        <a:latin typeface="Consolas" panose="020B0609020204030204" pitchFamily="49" charset="0"/>
                        <a:cs typeface="Consolas" panose="020B0609020204030204" pitchFamily="49" charset="0"/>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0195477"/>
                  </a:ext>
                </a:extLst>
              </a:tr>
            </a:tbl>
          </a:graphicData>
        </a:graphic>
      </p:graphicFrame>
    </p:spTree>
    <p:extLst>
      <p:ext uri="{BB962C8B-B14F-4D97-AF65-F5344CB8AC3E}">
        <p14:creationId xmlns:p14="http://schemas.microsoft.com/office/powerpoint/2010/main" val="606935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381AC-EA73-3C2F-63A7-2FD18B980009}"/>
              </a:ext>
            </a:extLst>
          </p:cNvPr>
          <p:cNvSpPr>
            <a:spLocks noGrp="1"/>
          </p:cNvSpPr>
          <p:nvPr>
            <p:ph type="title"/>
          </p:nvPr>
        </p:nvSpPr>
        <p:spPr/>
        <p:txBody>
          <a:bodyPr/>
          <a:lstStyle/>
          <a:p>
            <a:r>
              <a:rPr lang="en-US"/>
              <a:t>🧪</a:t>
            </a:r>
          </a:p>
        </p:txBody>
      </p:sp>
      <p:sp>
        <p:nvSpPr>
          <p:cNvPr id="3" name="Content Placeholder 2">
            <a:extLst>
              <a:ext uri="{FF2B5EF4-FFF2-40B4-BE49-F238E27FC236}">
                <a16:creationId xmlns:a16="http://schemas.microsoft.com/office/drawing/2014/main" id="{F4956CEE-32BA-627D-7FB9-9872F144B80E}"/>
              </a:ext>
            </a:extLst>
          </p:cNvPr>
          <p:cNvSpPr>
            <a:spLocks noGrp="1"/>
          </p:cNvSpPr>
          <p:nvPr>
            <p:ph sz="quarter" idx="10"/>
          </p:nvPr>
        </p:nvSpPr>
        <p:spPr/>
        <p:txBody>
          <a:bodyPr/>
          <a:lstStyle/>
          <a:p>
            <a:pPr marL="0" indent="0" fontAlgn="t">
              <a:spcBef>
                <a:spcPts val="0"/>
              </a:spcBef>
              <a:buNone/>
            </a:pPr>
            <a:r>
              <a:rPr lang="en-US">
                <a:solidFill>
                  <a:srgbClr val="000000"/>
                </a:solidFill>
                <a:latin typeface="Consolas" panose="020B0609020204030204" pitchFamily="49" charset="0"/>
                <a:cs typeface="Consolas" panose="020B0609020204030204" pitchFamily="49" charset="0"/>
              </a:rPr>
              <a:t>public class HelloWorld {public static void main(String[] </a:t>
            </a:r>
            <a:r>
              <a:rPr lang="en-US" err="1">
                <a:solidFill>
                  <a:srgbClr val="000000"/>
                </a:solidFill>
                <a:latin typeface="Consolas" panose="020B0609020204030204" pitchFamily="49" charset="0"/>
                <a:cs typeface="Consolas" panose="020B0609020204030204" pitchFamily="49" charset="0"/>
              </a:rPr>
              <a:t>args</a:t>
            </a:r>
            <a:r>
              <a:rPr lang="en-US">
                <a:solidFill>
                  <a:srgbClr val="000000"/>
                </a:solidFill>
                <a:latin typeface="Consolas" panose="020B0609020204030204" pitchFamily="49" charset="0"/>
                <a:cs typeface="Consolas" panose="020B0609020204030204" pitchFamily="49" charset="0"/>
              </a:rPr>
              <a:t>){ int[][] t = new int[][]{{202,1026,1100,396,324,1080,192,609,555,888,72,432}, {3,9,8,5},{2,2,5,9},{4,6,1,9,2,11},{4,6,1,9,3,2,11,7,0,5,10},{2,1,5,9},{1,9,2,5},{0,2,10,5,1,6,3,11,8,4},{10,4,2,6}, {1,10,2,3,5,9,7,4,11,6},{7,0,3,6},{2,9,10,1},{7,1,10,6},{12,0,-0}};do{while(t[13][1]+1&lt;t[t[13][0]].length){ t[13][2]=t[0][t[t[13][0]][t[13][1]]];t[0][t[t[13][0]][t[13][1]]]=t[0][t[t[13][0]][++t[13][1]]];t[0][t[t[13][0]][t[13][1]++]]=t[13][2];} }while(!(--t[13][0]&lt;=(int)</a:t>
            </a:r>
            <a:r>
              <a:rPr lang="en-US" err="1">
                <a:solidFill>
                  <a:srgbClr val="000000"/>
                </a:solidFill>
                <a:latin typeface="Consolas" panose="020B0609020204030204" pitchFamily="49" charset="0"/>
                <a:cs typeface="Consolas" panose="020B0609020204030204" pitchFamily="49" charset="0"/>
              </a:rPr>
              <a:t>Math.sin</a:t>
            </a:r>
            <a:r>
              <a:rPr lang="en-US">
                <a:solidFill>
                  <a:srgbClr val="000000"/>
                </a:solidFill>
                <a:latin typeface="Consolas" panose="020B0609020204030204" pitchFamily="49" charset="0"/>
                <a:cs typeface="Consolas" panose="020B0609020204030204" pitchFamily="49" charset="0"/>
              </a:rPr>
              <a:t>(</a:t>
            </a:r>
            <a:r>
              <a:rPr lang="en-US" err="1">
                <a:solidFill>
                  <a:srgbClr val="000000"/>
                </a:solidFill>
                <a:latin typeface="Consolas" panose="020B0609020204030204" pitchFamily="49" charset="0"/>
                <a:cs typeface="Consolas" panose="020B0609020204030204" pitchFamily="49" charset="0"/>
              </a:rPr>
              <a:t>Math.PI</a:t>
            </a:r>
            <a:r>
              <a:rPr lang="en-US">
                <a:solidFill>
                  <a:srgbClr val="000000"/>
                </a:solidFill>
                <a:latin typeface="Consolas" panose="020B0609020204030204" pitchFamily="49" charset="0"/>
                <a:cs typeface="Consolas" panose="020B0609020204030204" pitchFamily="49" charset="0"/>
              </a:rPr>
              <a:t>))&amp;&amp;((t[13][1]=0)&lt;1));while(t[4][2]&lt;=t[9][5]+3)</a:t>
            </a:r>
            <a:r>
              <a:rPr lang="en-US" err="1">
                <a:solidFill>
                  <a:srgbClr val="000000"/>
                </a:solidFill>
                <a:latin typeface="Consolas" panose="020B0609020204030204" pitchFamily="49" charset="0"/>
                <a:cs typeface="Consolas" panose="020B0609020204030204" pitchFamily="49" charset="0"/>
              </a:rPr>
              <a:t>System.out.print</a:t>
            </a:r>
            <a:r>
              <a:rPr lang="en-US">
                <a:solidFill>
                  <a:srgbClr val="000000"/>
                </a:solidFill>
                <a:latin typeface="Consolas" panose="020B0609020204030204" pitchFamily="49" charset="0"/>
                <a:cs typeface="Consolas" panose="020B0609020204030204" pitchFamily="49" charset="0"/>
              </a:rPr>
              <a:t>((char)(t[0][t[4][2]-1]/t[4][2]++));}}</a:t>
            </a:r>
          </a:p>
        </p:txBody>
      </p:sp>
    </p:spTree>
    <p:extLst>
      <p:ext uri="{BB962C8B-B14F-4D97-AF65-F5344CB8AC3E}">
        <p14:creationId xmlns:p14="http://schemas.microsoft.com/office/powerpoint/2010/main" val="42554291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A28124-4892-6AA8-D99C-4A30F8253E2A}"/>
              </a:ext>
            </a:extLst>
          </p:cNvPr>
          <p:cNvSpPr>
            <a:spLocks noGrp="1"/>
          </p:cNvSpPr>
          <p:nvPr>
            <p:ph type="title"/>
          </p:nvPr>
        </p:nvSpPr>
        <p:spPr>
          <a:xfrm>
            <a:off x="457200" y="254916"/>
            <a:ext cx="8229600" cy="667168"/>
          </a:xfrm>
        </p:spPr>
        <p:txBody>
          <a:bodyPr/>
          <a:lstStyle/>
          <a:p>
            <a:r>
              <a:rPr lang="en-US"/>
              <a:t>🐮 how to read a step-by-step diff?</a:t>
            </a:r>
          </a:p>
        </p:txBody>
      </p:sp>
      <p:sp>
        <p:nvSpPr>
          <p:cNvPr id="9" name="Content Placeholder 8">
            <a:extLst>
              <a:ext uri="{FF2B5EF4-FFF2-40B4-BE49-F238E27FC236}">
                <a16:creationId xmlns:a16="http://schemas.microsoft.com/office/drawing/2014/main" id="{99841267-28AC-80B7-D7CA-A6B24D4AD304}"/>
              </a:ext>
            </a:extLst>
          </p:cNvPr>
          <p:cNvSpPr>
            <a:spLocks noGrp="1"/>
          </p:cNvSpPr>
          <p:nvPr>
            <p:ph sz="quarter" idx="10"/>
          </p:nvPr>
        </p:nvSpPr>
        <p:spPr>
          <a:xfrm>
            <a:off x="457200" y="963337"/>
            <a:ext cx="8229600" cy="4080271"/>
          </a:xfrm>
        </p:spPr>
        <p:txBody>
          <a:bodyPr/>
          <a:lstStyle/>
          <a:p>
            <a:pPr lvl="0"/>
            <a:r>
              <a:rPr lang="en-US"/>
              <a:t>to show you the step-by-step process by which </a:t>
            </a:r>
            <a:r>
              <a:rPr lang="en-US" err="1"/>
              <a:t>i</a:t>
            </a:r>
            <a:r>
              <a:rPr lang="en-US"/>
              <a:t> write code, </a:t>
            </a:r>
            <a:r>
              <a:rPr lang="en-US" err="1"/>
              <a:t>i</a:t>
            </a:r>
            <a:r>
              <a:rPr lang="en-US"/>
              <a:t> will use something called a diff, which shows us the “difference” between two files</a:t>
            </a:r>
          </a:p>
          <a:p>
            <a:pPr lvl="1"/>
            <a:r>
              <a:rPr lang="en-US" err="1"/>
              <a:t>i</a:t>
            </a:r>
            <a:r>
              <a:rPr lang="en-US"/>
              <a:t> will basically always be diffing the code at the current step with the code at the previous step, </a:t>
            </a:r>
            <a:r>
              <a:rPr lang="en-US" i="1"/>
              <a:t>i.e.,</a:t>
            </a:r>
          </a:p>
        </p:txBody>
      </p:sp>
      <p:graphicFrame>
        <p:nvGraphicFramePr>
          <p:cNvPr id="10" name="Table 7">
            <a:extLst>
              <a:ext uri="{FF2B5EF4-FFF2-40B4-BE49-F238E27FC236}">
                <a16:creationId xmlns:a16="http://schemas.microsoft.com/office/drawing/2014/main" id="{53DC94A0-FBD8-23EB-5898-E7E09E71085D}"/>
              </a:ext>
            </a:extLst>
          </p:cNvPr>
          <p:cNvGraphicFramePr>
            <a:graphicFrameLocks noGrp="1"/>
          </p:cNvGraphicFramePr>
          <p:nvPr/>
        </p:nvGraphicFramePr>
        <p:xfrm>
          <a:off x="457200" y="2375142"/>
          <a:ext cx="8229600" cy="857250"/>
        </p:xfrm>
        <a:graphic>
          <a:graphicData uri="http://schemas.openxmlformats.org/drawingml/2006/table">
            <a:tbl>
              <a:tblPr firstRow="1">
                <a:tableStyleId>{073A0DAA-6AF3-43AB-8588-CEC1D06C72B9}</a:tableStyleId>
              </a:tblPr>
              <a:tblGrid>
                <a:gridCol w="8229600">
                  <a:extLst>
                    <a:ext uri="{9D8B030D-6E8A-4147-A177-3AD203B41FA5}">
                      <a16:colId xmlns:a16="http://schemas.microsoft.com/office/drawing/2014/main" val="2975339222"/>
                    </a:ext>
                  </a:extLst>
                </a:gridCol>
              </a:tblGrid>
              <a:tr h="857250">
                <a:tc>
                  <a:txBody>
                    <a:bodyPr/>
                    <a:lstStyle/>
                    <a:p>
                      <a:pPr lvl="0" indent="0">
                        <a:buNone/>
                      </a:pPr>
                      <a:r>
                        <a:rPr lang="en-US" sz="1600" b="0">
                          <a:solidFill>
                            <a:schemeClr val="accent4"/>
                          </a:solidFill>
                          <a:latin typeface="Consolas" panose="020B0609020204030204" pitchFamily="49" charset="0"/>
                          <a:cs typeface="Consolas" panose="020B0609020204030204" pitchFamily="49" charset="0"/>
                        </a:rPr>
                        <a:t>+ this line of code was just added</a:t>
                      </a:r>
                      <a:br>
                        <a:rPr lang="en-US" sz="1600" b="0">
                          <a:latin typeface="Consolas" panose="020B0609020204030204" pitchFamily="49" charset="0"/>
                          <a:cs typeface="Consolas" panose="020B0609020204030204" pitchFamily="49" charset="0"/>
                        </a:rPr>
                      </a:br>
                      <a:r>
                        <a:rPr lang="en-US" sz="1600" b="0">
                          <a:solidFill>
                            <a:schemeClr val="accent1"/>
                          </a:solidFill>
                          <a:latin typeface="Consolas" panose="020B0609020204030204" pitchFamily="49" charset="0"/>
                          <a:cs typeface="Consolas" panose="020B0609020204030204" pitchFamily="49" charset="0"/>
                        </a:rPr>
                        <a:t>- this line of code was just deleted</a:t>
                      </a:r>
                      <a:br>
                        <a:rPr lang="en-US" sz="1600" b="0">
                          <a:latin typeface="Consolas" panose="020B0609020204030204" pitchFamily="49" charset="0"/>
                          <a:cs typeface="Consolas" panose="020B0609020204030204" pitchFamily="49" charset="0"/>
                        </a:rPr>
                      </a:br>
                      <a:r>
                        <a:rPr lang="en-US" sz="1600" b="0">
                          <a:solidFill>
                            <a:schemeClr val="bg1"/>
                          </a:solidFill>
                          <a:latin typeface="Consolas" panose="020B0609020204030204" pitchFamily="49" charset="0"/>
                          <a:cs typeface="Consolas" panose="020B0609020204030204" pitchFamily="49" charset="0"/>
                        </a:rPr>
                        <a:t>this line of code was here last step and is still here now</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90195477"/>
                  </a:ext>
                </a:extLst>
              </a:tr>
            </a:tbl>
          </a:graphicData>
        </a:graphic>
      </p:graphicFrame>
    </p:spTree>
    <p:extLst>
      <p:ext uri="{BB962C8B-B14F-4D97-AF65-F5344CB8AC3E}">
        <p14:creationId xmlns:p14="http://schemas.microsoft.com/office/powerpoint/2010/main" val="172314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41878-D5F5-9065-CCAF-30B90CC5F84D}"/>
              </a:ext>
            </a:extLst>
          </p:cNvPr>
          <p:cNvSpPr>
            <a:spLocks noGrp="1"/>
          </p:cNvSpPr>
          <p:nvPr>
            <p:ph type="title"/>
          </p:nvPr>
        </p:nvSpPr>
        <p:spPr/>
        <p:txBody>
          <a:bodyPr/>
          <a:lstStyle/>
          <a:p>
            <a:r>
              <a:rPr lang="en-US"/>
              <a:t>difficulty, inclusivity, and programming and a lifetime of coding</a:t>
            </a:r>
          </a:p>
        </p:txBody>
      </p:sp>
    </p:spTree>
    <p:extLst>
      <p:ext uri="{BB962C8B-B14F-4D97-AF65-F5344CB8AC3E}">
        <p14:creationId xmlns:p14="http://schemas.microsoft.com/office/powerpoint/2010/main" val="2285374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8AD82-C8AF-FD76-8E37-ED1CC06A0622}"/>
              </a:ext>
            </a:extLst>
          </p:cNvPr>
          <p:cNvSpPr>
            <a:spLocks noGrp="1"/>
          </p:cNvSpPr>
          <p:nvPr>
            <p:ph type="title"/>
          </p:nvPr>
        </p:nvSpPr>
        <p:spPr/>
        <p:txBody>
          <a:bodyPr/>
          <a:lstStyle/>
          <a:p>
            <a:r>
              <a:rPr lang="en-US"/>
              <a:t>how different are our backgrounds? </a:t>
            </a:r>
          </a:p>
        </p:txBody>
      </p:sp>
      <p:sp>
        <p:nvSpPr>
          <p:cNvPr id="3" name="Content Placeholder 2">
            <a:extLst>
              <a:ext uri="{FF2B5EF4-FFF2-40B4-BE49-F238E27FC236}">
                <a16:creationId xmlns:a16="http://schemas.microsoft.com/office/drawing/2014/main" id="{5E18B6FE-CBA7-CA3B-60B6-1015ED31C67D}"/>
              </a:ext>
            </a:extLst>
          </p:cNvPr>
          <p:cNvSpPr>
            <a:spLocks noGrp="1"/>
          </p:cNvSpPr>
          <p:nvPr>
            <p:ph sz="quarter" idx="10"/>
          </p:nvPr>
        </p:nvSpPr>
        <p:spPr/>
        <p:txBody>
          <a:bodyPr/>
          <a:lstStyle/>
          <a:p>
            <a:r>
              <a:rPr lang="en-US"/>
              <a:t>let’s find out!</a:t>
            </a:r>
          </a:p>
          <a:p>
            <a:pPr lvl="1"/>
            <a:r>
              <a:rPr lang="en-US"/>
              <a:t>what is an ArrayList?</a:t>
            </a:r>
          </a:p>
          <a:p>
            <a:pPr lvl="1"/>
            <a:r>
              <a:rPr lang="en-US"/>
              <a:t>what does </a:t>
            </a:r>
            <a:r>
              <a:rPr lang="en-US" i="1"/>
              <a:t>mens rea</a:t>
            </a:r>
            <a:r>
              <a:rPr lang="en-US"/>
              <a:t> mean?</a:t>
            </a:r>
          </a:p>
          <a:p>
            <a:pPr lvl="1"/>
            <a:r>
              <a:rPr lang="en-US"/>
              <a:t>what is the integral of x^2 + 5x?</a:t>
            </a:r>
          </a:p>
          <a:p>
            <a:pPr lvl="1"/>
            <a:r>
              <a:rPr lang="en-US"/>
              <a:t>what happened in Guatemala in 1954?</a:t>
            </a:r>
          </a:p>
          <a:p>
            <a:pPr lvl="1"/>
            <a:r>
              <a:rPr lang="en-US"/>
              <a:t>what does it mean to ”shower” in juggling?</a:t>
            </a:r>
          </a:p>
          <a:p>
            <a:pPr lvl="1"/>
            <a:r>
              <a:rPr lang="en-US"/>
              <a:t>what is the Nash Equilibium of the Prisoners’ Dilemna?</a:t>
            </a:r>
          </a:p>
          <a:p>
            <a:pPr lvl="1"/>
            <a:r>
              <a:rPr lang="en-US"/>
              <a:t>consider two cups that are just about to overflow with water. one also has some ice floating in it. which weighs more? why?</a:t>
            </a:r>
          </a:p>
          <a:p>
            <a:r>
              <a:rPr lang="en-US">
                <a:solidFill>
                  <a:srgbClr val="FF6DC6"/>
                </a:solidFill>
              </a:rPr>
              <a:t>🗣️ </a:t>
            </a:r>
            <a:r>
              <a:rPr lang="en-US">
                <a:solidFill>
                  <a:schemeClr val="accent6"/>
                </a:solidFill>
              </a:rPr>
              <a:t>is there anyone here who knows the answer to all the questions?</a:t>
            </a:r>
          </a:p>
          <a:p>
            <a:r>
              <a:rPr lang="en-US">
                <a:solidFill>
                  <a:srgbClr val="FF6DC6"/>
                </a:solidFill>
              </a:rPr>
              <a:t>🗣️ </a:t>
            </a:r>
            <a:r>
              <a:rPr lang="en-US">
                <a:solidFill>
                  <a:schemeClr val="accent6"/>
                </a:solidFill>
              </a:rPr>
              <a:t>is there any question that </a:t>
            </a:r>
            <a:r>
              <a:rPr lang="en-US" i="1">
                <a:solidFill>
                  <a:schemeClr val="accent6"/>
                </a:solidFill>
              </a:rPr>
              <a:t>no one</a:t>
            </a:r>
            <a:r>
              <a:rPr lang="en-US">
                <a:solidFill>
                  <a:schemeClr val="accent6"/>
                </a:solidFill>
              </a:rPr>
              <a:t> knows the answer to?</a:t>
            </a:r>
            <a:endParaRPr lang="en-US">
              <a:solidFill>
                <a:schemeClr val="accent1"/>
              </a:solidFill>
            </a:endParaRPr>
          </a:p>
          <a:p>
            <a:pPr marL="0" indent="0">
              <a:buNone/>
            </a:pPr>
            <a:endParaRPr lang="en-US"/>
          </a:p>
        </p:txBody>
      </p:sp>
    </p:spTree>
    <p:extLst>
      <p:ext uri="{BB962C8B-B14F-4D97-AF65-F5344CB8AC3E}">
        <p14:creationId xmlns:p14="http://schemas.microsoft.com/office/powerpoint/2010/main" val="926467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24E8D-9D87-8EA9-ABEE-AA254F63E49F}"/>
              </a:ext>
            </a:extLst>
          </p:cNvPr>
          <p:cNvSpPr>
            <a:spLocks noGrp="1"/>
          </p:cNvSpPr>
          <p:nvPr>
            <p:ph type="title"/>
          </p:nvPr>
        </p:nvSpPr>
        <p:spPr/>
        <p:txBody>
          <a:bodyPr/>
          <a:lstStyle/>
          <a:p>
            <a:r>
              <a:rPr lang="en-US"/>
              <a:t>our backgrounds are very different...</a:t>
            </a:r>
          </a:p>
        </p:txBody>
      </p:sp>
      <p:sp>
        <p:nvSpPr>
          <p:cNvPr id="3" name="Content Placeholder 2">
            <a:extLst>
              <a:ext uri="{FF2B5EF4-FFF2-40B4-BE49-F238E27FC236}">
                <a16:creationId xmlns:a16="http://schemas.microsoft.com/office/drawing/2014/main" id="{9EF6E97B-BC7F-4064-8676-A681C2D53932}"/>
              </a:ext>
            </a:extLst>
          </p:cNvPr>
          <p:cNvSpPr>
            <a:spLocks noGrp="1"/>
          </p:cNvSpPr>
          <p:nvPr>
            <p:ph sz="quarter" idx="10"/>
          </p:nvPr>
        </p:nvSpPr>
        <p:spPr/>
        <p:txBody>
          <a:bodyPr/>
          <a:lstStyle/>
          <a:p>
            <a:r>
              <a:rPr lang="en-US"/>
              <a:t>...but my goal is for this class to be fun and accessible for everyone here</a:t>
            </a:r>
          </a:p>
          <a:p>
            <a:pPr lvl="1"/>
            <a:r>
              <a:rPr lang="en-US"/>
              <a:t>each week of lecture will follow an easy-to-hard difficulty ramp</a:t>
            </a:r>
          </a:p>
          <a:p>
            <a:pPr lvl="2"/>
            <a:r>
              <a:rPr lang="en-US"/>
              <a:t>Monday is easier</a:t>
            </a:r>
          </a:p>
          <a:p>
            <a:pPr lvl="2"/>
            <a:r>
              <a:rPr lang="en-US"/>
              <a:t>Wednesday is harder</a:t>
            </a:r>
          </a:p>
          <a:p>
            <a:pPr lvl="2"/>
            <a:r>
              <a:rPr lang="en-US"/>
              <a:t>Friday is hardest</a:t>
            </a:r>
          </a:p>
          <a:p>
            <a:pPr lvl="1"/>
            <a:r>
              <a:rPr lang="en-US"/>
              <a:t>each homework will follow an easy-to-hard difficulty ramp</a:t>
            </a:r>
          </a:p>
          <a:p>
            <a:pPr lvl="2"/>
            <a:r>
              <a:rPr lang="en-US"/>
              <a:t>B is easier</a:t>
            </a:r>
          </a:p>
          <a:p>
            <a:pPr lvl="2"/>
            <a:r>
              <a:rPr lang="en-US"/>
              <a:t>A is harder</a:t>
            </a:r>
          </a:p>
          <a:p>
            <a:pPr lvl="2"/>
            <a:r>
              <a:rPr lang="en-US"/>
              <a:t>S is hardest</a:t>
            </a:r>
          </a:p>
        </p:txBody>
      </p:sp>
    </p:spTree>
    <p:extLst>
      <p:ext uri="{BB962C8B-B14F-4D97-AF65-F5344CB8AC3E}">
        <p14:creationId xmlns:p14="http://schemas.microsoft.com/office/powerpoint/2010/main" val="3600834179"/>
      </p:ext>
    </p:extLst>
  </p:cSld>
  <p:clrMapOvr>
    <a:masterClrMapping/>
  </p:clrMapOvr>
</p:sld>
</file>

<file path=ppt/theme/theme1.xml><?xml version="1.0" encoding="utf-8"?>
<a:theme xmlns:a="http://schemas.openxmlformats.org/drawingml/2006/main" name="Jim">
  <a:themeElements>
    <a:clrScheme name="Jim">
      <a:dk1>
        <a:srgbClr val="000000"/>
      </a:dk1>
      <a:lt1>
        <a:srgbClr val="FFFFFF"/>
      </a:lt1>
      <a:dk2>
        <a:srgbClr val="7B3F00"/>
      </a:dk2>
      <a:lt2>
        <a:srgbClr val="7F7F7F"/>
      </a:lt2>
      <a:accent1>
        <a:srgbClr val="F92671"/>
      </a:accent1>
      <a:accent2>
        <a:srgbClr val="FD971F"/>
      </a:accent2>
      <a:accent3>
        <a:srgbClr val="FFFF32"/>
      </a:accent3>
      <a:accent4>
        <a:srgbClr val="A6E22E"/>
      </a:accent4>
      <a:accent5>
        <a:srgbClr val="66D9ED"/>
      </a:accent5>
      <a:accent6>
        <a:srgbClr val="AE81FF"/>
      </a:accent6>
      <a:hlink>
        <a:srgbClr val="0000FF"/>
      </a:hlink>
      <a:folHlink>
        <a:srgbClr val="666699"/>
      </a:folHlink>
    </a:clrScheme>
    <a:fontScheme name="Jim Heading is Code Body is Everything Else">
      <a:majorFont>
        <a:latin typeface="Consola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11786</TotalTime>
  <Words>3955</Words>
  <Application>Microsoft Macintosh PowerPoint</Application>
  <PresentationFormat>On-screen Show (16:9)</PresentationFormat>
  <Paragraphs>437</Paragraphs>
  <Slides>69</Slides>
  <Notes>43</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69</vt:i4>
      </vt:variant>
    </vt:vector>
  </HeadingPairs>
  <TitlesOfParts>
    <vt:vector size="77" baseType="lpstr">
      <vt:lpstr>Arial</vt:lpstr>
      <vt:lpstr>Calibri</vt:lpstr>
      <vt:lpstr>Cambria Math</vt:lpstr>
      <vt:lpstr>Consolas</vt:lpstr>
      <vt:lpstr>Google Sans</vt:lpstr>
      <vt:lpstr>Segoe UI Emoji</vt:lpstr>
      <vt:lpstr>System Font Regular</vt:lpstr>
      <vt:lpstr>Jim</vt:lpstr>
      <vt:lpstr>hello</vt:lpstr>
      <vt:lpstr>about the class </vt:lpstr>
      <vt:lpstr>goals</vt:lpstr>
      <vt:lpstr>what to expect</vt:lpstr>
      <vt:lpstr>week at a glance</vt:lpstr>
      <vt:lpstr>are you guinea pigs?</vt:lpstr>
      <vt:lpstr>difficulty, inclusivity, and programming and a lifetime of coding</vt:lpstr>
      <vt:lpstr>how different are our backgrounds? </vt:lpstr>
      <vt:lpstr>our backgrounds are very different...</vt:lpstr>
      <vt:lpstr>the course as a whole should follow a saw </vt:lpstr>
      <vt:lpstr>there is no finish line</vt:lpstr>
      <vt:lpstr>big O</vt:lpstr>
      <vt:lpstr>how to read/write big O notation</vt:lpstr>
      <vt:lpstr>how to read/write big O notation</vt:lpstr>
      <vt:lpstr>how to read/write big O notation</vt:lpstr>
      <vt:lpstr>Java primitive data types</vt:lpstr>
      <vt:lpstr>most popular Java primitive data types</vt:lpstr>
      <vt:lpstr>boolean, char, double, int</vt:lpstr>
      <vt:lpstr>primitive data type Venn diagram</vt:lpstr>
      <vt:lpstr>char is an integer type</vt:lpstr>
      <vt:lpstr>zero</vt:lpstr>
      <vt:lpstr>Java operators (except for bitwise operators, which we'll do later maybe)</vt:lpstr>
      <vt:lpstr>assignment operator</vt:lpstr>
      <vt:lpstr>assignment operator</vt:lpstr>
      <vt:lpstr>arithmetic operators</vt:lpstr>
      <vt:lpstr>basic arithmetic (number) operators</vt:lpstr>
      <vt:lpstr>modulo</vt:lpstr>
      <vt:lpstr>logical operators</vt:lpstr>
      <vt:lpstr>logical operators</vt:lpstr>
      <vt:lpstr>logical operators</vt:lpstr>
      <vt:lpstr>☠ logical operator short-circuiting</vt:lpstr>
      <vt:lpstr>comparison operators</vt:lpstr>
      <vt:lpstr>☠ equality (is equal to)</vt:lpstr>
      <vt:lpstr>is greater than, is less than</vt:lpstr>
      <vt:lpstr>convenient operators (feel free to ignore these for now)</vt:lpstr>
      <vt:lpstr>inequality</vt:lpstr>
      <vt:lpstr>greater than or equal to, less than or equal to</vt:lpstr>
      <vt:lpstr>arithmetic assignment operators</vt:lpstr>
      <vt:lpstr>String concatenation</vt:lpstr>
      <vt:lpstr>increment operator</vt:lpstr>
      <vt:lpstr>decrement operator</vt:lpstr>
      <vt:lpstr>examples</vt:lpstr>
      <vt:lpstr>// return whether n is prime</vt:lpstr>
      <vt:lpstr>PowerPoint Presentation</vt:lpstr>
      <vt:lpstr>arrays</vt:lpstr>
      <vt:lpstr>array</vt:lpstr>
      <vt:lpstr>accessing an array</vt:lpstr>
      <vt:lpstr>creating an array</vt:lpstr>
      <vt:lpstr>while</vt:lpstr>
      <vt:lpstr>while</vt:lpstr>
      <vt:lpstr>array list</vt:lpstr>
      <vt:lpstr>TODO list</vt:lpstr>
      <vt:lpstr>array list</vt:lpstr>
      <vt:lpstr>array list</vt:lpstr>
      <vt:lpstr>ArrayList() { ... }</vt:lpstr>
      <vt:lpstr>void add(ElementType element) { ... }</vt:lpstr>
      <vt:lpstr>PowerPoint Presentation</vt:lpstr>
      <vt:lpstr>Java</vt:lpstr>
      <vt:lpstr>primitives</vt:lpstr>
      <vt:lpstr>operators</vt:lpstr>
      <vt:lpstr>scope</vt:lpstr>
      <vt:lpstr>scope</vt:lpstr>
      <vt:lpstr>whitespace</vt:lpstr>
      <vt:lpstr>about the lectures</vt:lpstr>
      <vt:lpstr>🐮 how to read side by side code</vt:lpstr>
      <vt:lpstr>🐮 how to read emojis</vt:lpstr>
      <vt:lpstr>🐮 how to read emojis</vt:lpstr>
      <vt:lpstr>🧪</vt:lpstr>
      <vt:lpstr>🐮 how to read a step-by-step diff?</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8</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Helvetica</vt:lpstr>
      <vt:lpstr>System Font Regular</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how to read step-by-step diffs</dc:title>
  <dc:creator/>
  <cp:keywords/>
  <cp:lastModifiedBy>James Bern</cp:lastModifiedBy>
  <cp:revision>87</cp:revision>
  <cp:lastPrinted>2023-07-05T21:55:34Z</cp:lastPrinted>
  <dcterms:created xsi:type="dcterms:W3CDTF">2023-06-11T17:47:53Z</dcterms:created>
  <dcterms:modified xsi:type="dcterms:W3CDTF">2023-07-18T20:18:41Z</dcterms:modified>
</cp:coreProperties>
</file>