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0" r:id="rId2"/>
    <p:sldId id="301" r:id="rId3"/>
    <p:sldId id="316" r:id="rId4"/>
    <p:sldId id="299" r:id="rId5"/>
    <p:sldId id="322" r:id="rId6"/>
    <p:sldId id="318" r:id="rId7"/>
    <p:sldId id="319" r:id="rId8"/>
    <p:sldId id="321" r:id="rId9"/>
    <p:sldId id="320" r:id="rId10"/>
    <p:sldId id="315" r:id="rId11"/>
    <p:sldId id="308" r:id="rId12"/>
    <p:sldId id="313" r:id="rId13"/>
    <p:sldId id="328" r:id="rId14"/>
    <p:sldId id="323" r:id="rId15"/>
    <p:sldId id="325" r:id="rId16"/>
    <p:sldId id="303" r:id="rId17"/>
    <p:sldId id="300" r:id="rId18"/>
    <p:sldId id="305" r:id="rId19"/>
    <p:sldId id="302" r:id="rId20"/>
    <p:sldId id="329" r:id="rId21"/>
    <p:sldId id="326" r:id="rId22"/>
    <p:sldId id="327" r:id="rId23"/>
    <p:sldId id="306" r:id="rId24"/>
    <p:sldId id="311" r:id="rId25"/>
    <p:sldId id="310" r:id="rId26"/>
    <p:sldId id="312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AB7942"/>
    <a:srgbClr val="0000FF"/>
    <a:srgbClr val="FF00FF"/>
    <a:srgbClr val="75715E"/>
    <a:srgbClr val="A6A6A6"/>
    <a:srgbClr val="3DAEC5"/>
    <a:srgbClr val="00B2B2"/>
    <a:srgbClr val="0A0A81"/>
    <a:srgbClr val="0F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88" autoAdjust="0"/>
    <p:restoredTop sz="96406" autoAdjust="0"/>
  </p:normalViewPr>
  <p:slideViewPr>
    <p:cSldViewPr snapToGrid="0" snapToObjects="1">
      <p:cViewPr varScale="1">
        <p:scale>
          <a:sx n="153" d="100"/>
          <a:sy n="153" d="100"/>
        </p:scale>
        <p:origin x="176" y="4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2850"/>
    </p:cViewPr>
  </p:sorterViewPr>
  <p:notesViewPr>
    <p:cSldViewPr snapToGrid="0" snapToObjects="1">
      <p:cViewPr varScale="1">
        <p:scale>
          <a:sx n="97" d="100"/>
          <a:sy n="97" d="100"/>
        </p:scale>
        <p:origin x="397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0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022DE-6AFB-7B42-B89D-CD8E93E79A8E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C4E7A-80A7-5241-AF5C-0BCAFE71C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648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2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37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03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2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95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96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00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86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41267-28AC-80B7-D7CA-A6B24D4AD3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8229600" cy="40802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4916"/>
            <a:ext cx="8229600" cy="6671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NO ANIMATION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41267-28AC-80B7-D7CA-A6B24D4AD3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8229600" cy="40802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011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5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55B9670-E5F5-777E-2D53-28A28BB936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91440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73B8D-22D2-77BA-916C-19712204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5143500"/>
          </a:xfrm>
          <a:solidFill>
            <a:schemeClr val="accent6">
              <a:alpha val="50000"/>
            </a:schemeClr>
          </a:solidFill>
        </p:spPr>
        <p:txBody>
          <a:bodyPr wrap="square">
            <a:noAutofit/>
          </a:bodyPr>
          <a:lstStyle>
            <a:lvl1pPr>
              <a:lnSpc>
                <a:spcPct val="80000"/>
              </a:lnSpc>
              <a:defRPr sz="1090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23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0" r:id="rId3"/>
    <p:sldLayoutId id="2147483659" r:id="rId4"/>
    <p:sldLayoutId id="2147483655" r:id="rId5"/>
    <p:sldLayoutId id="2147483656" r:id="rId6"/>
  </p:sldLayoutIdLst>
  <p:txStyles>
    <p:titleStyle>
      <a:lvl1pPr algn="ctr" defTabSz="342886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Segoe UI Emoji" panose="020B0502040204020203" pitchFamily="34" charset="0"/>
          <a:cs typeface="+mj-cs"/>
        </a:defRPr>
      </a:lvl1pPr>
    </p:titleStyle>
    <p:bodyStyle>
      <a:lvl1pPr marL="285739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1pPr>
      <a:lvl2pPr marL="628625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2pPr>
      <a:lvl3pPr marL="971511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3pPr>
      <a:lvl4pPr marL="1314397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4pPr>
      <a:lvl5pPr marL="1657284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5pPr>
      <a:lvl6pPr marL="2057318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204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090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5977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3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1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0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367D0E-77CC-7E4E-0448-3196779D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3099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683268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CEA2B5-3F6A-0780-E784-DC890CBC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CS 136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40BFE-594F-F64A-A5C6-D36BF74F220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get students excited about programming independently</a:t>
            </a:r>
          </a:p>
          <a:p>
            <a:pPr lvl="1"/>
            <a:r>
              <a:rPr lang="en-US"/>
              <a:t>in my perfect world, all students would be coding every day for fun</a:t>
            </a:r>
          </a:p>
          <a:p>
            <a:pPr lvl="1"/>
            <a:r>
              <a:rPr lang="en-US"/>
              <a:t>in the real world...let's see what we can do 🙂👍</a:t>
            </a:r>
          </a:p>
          <a:p>
            <a:pPr lvl="1"/>
            <a:endParaRPr lang="en-US"/>
          </a:p>
          <a:p>
            <a:r>
              <a:rPr lang="en-US"/>
              <a:t> experiment with a simpler, more scalable course</a:t>
            </a:r>
          </a:p>
          <a:p>
            <a:pPr lvl="1"/>
            <a:r>
              <a:rPr lang="en-US"/>
              <a:t>we dropped 21 students this semester</a:t>
            </a:r>
          </a:p>
          <a:p>
            <a:pPr lvl="2"/>
            <a:r>
              <a:rPr lang="en-US"/>
              <a:t>let's move towards a future where we don't have to do this</a:t>
            </a:r>
          </a:p>
          <a:p>
            <a:pPr lvl="1"/>
            <a:endParaRPr lang="en-US"/>
          </a:p>
          <a:p>
            <a:r>
              <a:rPr lang="en-US"/>
              <a:t>try very hard NOT to "weed students out"</a:t>
            </a:r>
          </a:p>
          <a:p>
            <a:pPr lvl="1"/>
            <a:r>
              <a:rPr lang="en-US"/>
              <a:t>every student in the course should have the opportunity to succeed</a:t>
            </a:r>
          </a:p>
          <a:p>
            <a:pPr lvl="2"/>
            <a:r>
              <a:rPr lang="en-US"/>
              <a:t>(success ~ B)</a:t>
            </a:r>
          </a:p>
        </p:txBody>
      </p:sp>
    </p:spTree>
    <p:extLst>
      <p:ext uri="{BB962C8B-B14F-4D97-AF65-F5344CB8AC3E}">
        <p14:creationId xmlns:p14="http://schemas.microsoft.com/office/powerpoint/2010/main" val="916305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A0F9-58B8-ADC7-8885-A93EFC89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4511675" algn="l"/>
              </a:tabLst>
            </a:pPr>
            <a:r>
              <a:rPr lang="en-US" sz="4000" b="1"/>
              <a:t>ask 3+ questions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438988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A0F9-58B8-ADC7-8885-A93EFC89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4511675" algn="l"/>
              </a:tabLst>
            </a:pPr>
            <a:r>
              <a:rPr lang="en-US" sz="4000" b="1"/>
              <a:t>3+ minutes of getting to know your fellow TA's</a:t>
            </a:r>
            <a:br>
              <a:rPr lang="en-US" sz="4000" b="1"/>
            </a:br>
            <a:r>
              <a:rPr lang="en-US" sz="2000" b="1"/>
              <a:t>(and me, if we haven't met)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60744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A0F9-58B8-ADC7-8885-A93EFC89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/>
              <a:t>activity:</a:t>
            </a:r>
            <a:r>
              <a:rPr lang="en-US" sz="5400"/>
              <a:t> what is CS 136?</a:t>
            </a:r>
          </a:p>
        </p:txBody>
      </p:sp>
    </p:spTree>
    <p:extLst>
      <p:ext uri="{BB962C8B-B14F-4D97-AF65-F5344CB8AC3E}">
        <p14:creationId xmlns:p14="http://schemas.microsoft.com/office/powerpoint/2010/main" val="2738195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A0F9-58B8-ADC7-8885-A93EFC89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let's look at the homeworks</a:t>
            </a:r>
          </a:p>
        </p:txBody>
      </p:sp>
    </p:spTree>
    <p:extLst>
      <p:ext uri="{BB962C8B-B14F-4D97-AF65-F5344CB8AC3E}">
        <p14:creationId xmlns:p14="http://schemas.microsoft.com/office/powerpoint/2010/main" val="18476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A0F9-58B8-ADC7-8885-A93EFC89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7183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81CBB5-E7F8-B8C1-E504-24D31F84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pros and cons of TA'ing CS136 this semester</a:t>
            </a:r>
            <a:endParaRPr lang="en-US" sz="2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CD52D-3A53-74BC-4344-87218EB603E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learn something new!</a:t>
            </a:r>
          </a:p>
          <a:p>
            <a:pPr lvl="1"/>
            <a:r>
              <a:rPr lang="en-US" dirty="0"/>
              <a:t>spend way less time grading</a:t>
            </a:r>
          </a:p>
          <a:p>
            <a:pPr lvl="1"/>
            <a:r>
              <a:rPr lang="en-US" dirty="0"/>
              <a:t>experience the thrill of the unknown 🚀</a:t>
            </a:r>
          </a:p>
          <a:p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spend more time prepping for Lab and Help Hours</a:t>
            </a:r>
          </a:p>
          <a:p>
            <a:pPr lvl="2"/>
            <a:r>
              <a:rPr lang="en-US" dirty="0">
                <a:solidFill>
                  <a:srgbClr val="0432FF"/>
                </a:solidFill>
                <a:latin typeface="+mj-lt"/>
                <a:cs typeface="Consolas" panose="020B0609020204030204" pitchFamily="49" charset="0"/>
              </a:rPr>
              <a:t>assert timeSpentPrepping &gt; 0.0;</a:t>
            </a:r>
          </a:p>
          <a:p>
            <a:pPr lvl="1"/>
            <a:r>
              <a:rPr lang="en-US" dirty="0"/>
              <a:t>experience may not be what you were expecting</a:t>
            </a:r>
          </a:p>
          <a:p>
            <a:pPr lvl="2"/>
            <a:r>
              <a:rPr lang="en-US" dirty="0"/>
              <a:t>if you have concerns, please talk to me after the meeting or reach out over email 🙂👍</a:t>
            </a:r>
          </a:p>
          <a:p>
            <a:pPr lvl="2"/>
            <a:endParaRPr lang="en-US" dirty="0">
              <a:solidFill>
                <a:srgbClr val="0432FF"/>
              </a:solidFill>
              <a:latin typeface="+mj-lt"/>
              <a:cs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38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81CBB5-E7F8-B8C1-E504-24D31F84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>
            <a:noAutofit/>
          </a:bodyPr>
          <a:lstStyle/>
          <a:p>
            <a:r>
              <a:rPr lang="en-US" dirty="0"/>
              <a:t>my asks of you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CD52D-3A53-74BC-4344-87218EB603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8229600" cy="4080271"/>
          </a:xfrm>
        </p:spPr>
        <p:txBody>
          <a:bodyPr>
            <a:noAutofit/>
          </a:bodyPr>
          <a:lstStyle/>
          <a:p>
            <a:r>
              <a:rPr lang="en-US" dirty="0"/>
              <a:t>please tell me if something seems wrong/bad/confusing/worse than before...</a:t>
            </a:r>
          </a:p>
          <a:p>
            <a:pPr lvl="1"/>
            <a:r>
              <a:rPr lang="en-US" dirty="0"/>
              <a:t>i will try to address your feedback</a:t>
            </a:r>
          </a:p>
          <a:p>
            <a:pPr lvl="1"/>
            <a:endParaRPr lang="en-US" dirty="0"/>
          </a:p>
          <a:p>
            <a:r>
              <a:rPr lang="en-US" dirty="0"/>
              <a:t>come to the TA meetings (TODO: schedule these)</a:t>
            </a:r>
          </a:p>
          <a:p>
            <a:pPr lvl="1"/>
            <a:r>
              <a:rPr lang="en-US" dirty="0"/>
              <a:t>i will try not to waste our time</a:t>
            </a:r>
          </a:p>
          <a:p>
            <a:pPr lvl="1"/>
            <a:endParaRPr lang="en-US" dirty="0"/>
          </a:p>
          <a:p>
            <a:r>
              <a:rPr lang="en-US" dirty="0"/>
              <a:t>try to have a somewhat open mind...</a:t>
            </a:r>
          </a:p>
          <a:p>
            <a:pPr lvl="1"/>
            <a:r>
              <a:rPr lang="en-US" dirty="0"/>
              <a:t>...though not too open; see first point 🙂👍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77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A0F9-58B8-ADC7-8885-A93EFC89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/>
              <a:t>tl;dr</a:t>
            </a:r>
            <a:r>
              <a:rPr lang="en-US" sz="2800"/>
              <a:t> i'm sure everything is going to be just fine</a:t>
            </a:r>
          </a:p>
        </p:txBody>
      </p:sp>
    </p:spTree>
    <p:extLst>
      <p:ext uri="{BB962C8B-B14F-4D97-AF65-F5344CB8AC3E}">
        <p14:creationId xmlns:p14="http://schemas.microsoft.com/office/powerpoint/2010/main" val="1493959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A0F9-58B8-ADC7-8885-A93EFC89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ask 1+ question</a:t>
            </a:r>
          </a:p>
        </p:txBody>
      </p:sp>
    </p:spTree>
    <p:extLst>
      <p:ext uri="{BB962C8B-B14F-4D97-AF65-F5344CB8AC3E}">
        <p14:creationId xmlns:p14="http://schemas.microsoft.com/office/powerpoint/2010/main" val="238565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A0F9-58B8-ADC7-8885-A93EFC89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i am very excited to have you all on the 136 team</a:t>
            </a:r>
          </a:p>
        </p:txBody>
      </p:sp>
    </p:spTree>
    <p:extLst>
      <p:ext uri="{BB962C8B-B14F-4D97-AF65-F5344CB8AC3E}">
        <p14:creationId xmlns:p14="http://schemas.microsoft.com/office/powerpoint/2010/main" val="2530187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7E63-161F-1E50-C597-12C11501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logistics: volunteers for 1st class (on Friday)</a:t>
            </a:r>
            <a:br>
              <a:rPr lang="en-US" sz="3200"/>
            </a:br>
            <a:br>
              <a:rPr lang="en-US" sz="3200"/>
            </a:br>
            <a:r>
              <a:rPr lang="en-US" sz="3200"/>
              <a:t>logistics: TA meeting (virtual/multiple meetings/Tuesday @ 6.....?)</a:t>
            </a:r>
          </a:p>
        </p:txBody>
      </p:sp>
    </p:spTree>
    <p:extLst>
      <p:ext uri="{BB962C8B-B14F-4D97-AF65-F5344CB8AC3E}">
        <p14:creationId xmlns:p14="http://schemas.microsoft.com/office/powerpoint/2010/main" val="729159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A0F9-58B8-ADC7-8885-A93EFC89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your ticket out – make a GitHub account</a:t>
            </a:r>
            <a:br>
              <a:rPr lang="en-US" sz="3200"/>
            </a:br>
            <a:r>
              <a:rPr lang="en-US" sz="3200"/>
              <a:t>if you don't already have one and email me your username / email so I can add you to our homework solutions repo</a:t>
            </a:r>
            <a:br>
              <a:rPr lang="en-US" sz="3200"/>
            </a:br>
            <a:r>
              <a:rPr lang="en-US" sz="2400"/>
              <a:t>(reply to the email thread about this meting) 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40293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0CDD8D-7BFF-A168-318E-44598BD1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b-b-b-b-bonus slides!</a:t>
            </a:r>
          </a:p>
        </p:txBody>
      </p:sp>
    </p:spTree>
    <p:extLst>
      <p:ext uri="{BB962C8B-B14F-4D97-AF65-F5344CB8AC3E}">
        <p14:creationId xmlns:p14="http://schemas.microsoft.com/office/powerpoint/2010/main" val="3132146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81CBB5-E7F8-B8C1-E504-24D31F84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we will also experiment with simplified coding style</a:t>
            </a:r>
            <a:endParaRPr lang="en-US" sz="2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CD52D-3A53-74BC-4344-87218EB603E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homeworks will be one file each</a:t>
            </a:r>
          </a:p>
          <a:p>
            <a:pPr lvl="1"/>
            <a:r>
              <a:rPr lang="en-US" sz="1400" b="1" dirty="0"/>
              <a:t>note:</a:t>
            </a:r>
            <a:r>
              <a:rPr lang="en-US" sz="1400" dirty="0"/>
              <a:t> i will sometimes go to bizarre, extraordinary lengths to pull this off (nested classes)</a:t>
            </a:r>
          </a:p>
          <a:p>
            <a:pPr lvl="2"/>
            <a:r>
              <a:rPr lang="en-US" sz="1400" dirty="0"/>
              <a:t>i recognize that this has risks, but for now it seems worth</a:t>
            </a:r>
            <a:endParaRPr lang="en-US" sz="1400" b="1" dirty="0"/>
          </a:p>
          <a:p>
            <a:pPr lvl="1"/>
            <a:r>
              <a:rPr lang="en-US" sz="1400" b="1" dirty="0"/>
              <a:t>note:</a:t>
            </a:r>
            <a:r>
              <a:rPr lang="en-US" sz="1400" dirty="0"/>
              <a:t> some homeworks will use our game library Cow.java, and so are technically two files</a:t>
            </a:r>
          </a:p>
          <a:p>
            <a:endParaRPr lang="en-US" sz="1400" dirty="0"/>
          </a:p>
          <a:p>
            <a:r>
              <a:rPr lang="en-US" sz="1400" dirty="0"/>
              <a:t>we will use fewer Java features</a:t>
            </a:r>
          </a:p>
          <a:p>
            <a:pPr lvl="1"/>
            <a:r>
              <a:rPr lang="en-US" sz="1400" dirty="0"/>
              <a:t>less use of interfaces</a:t>
            </a:r>
          </a:p>
          <a:p>
            <a:pPr lvl="1"/>
            <a:r>
              <a:rPr lang="en-US" sz="1400" dirty="0"/>
              <a:t>less use of inheritance</a:t>
            </a:r>
            <a:endParaRPr lang="en-US" sz="1400"/>
          </a:p>
          <a:p>
            <a:pPr lvl="1"/>
            <a:r>
              <a:rPr lang="en-US" sz="1400" dirty="0"/>
              <a:t>less use of access modifiers</a:t>
            </a:r>
          </a:p>
          <a:p>
            <a:pPr lvl="2"/>
            <a:r>
              <a:rPr lang="en-US" sz="1400" b="1" dirty="0"/>
              <a:t>note:</a:t>
            </a:r>
            <a:r>
              <a:rPr lang="en-US" sz="1400" dirty="0"/>
              <a:t> occassionally Java will force us to use </a:t>
            </a:r>
            <a:r>
              <a:rPr lang="en-US" sz="1400" dirty="0">
                <a:latin typeface="+mj-lt"/>
              </a:rPr>
              <a:t>public</a:t>
            </a:r>
            <a:r>
              <a:rPr lang="en-US" sz="1400" dirty="0"/>
              <a:t> (e.g., </a:t>
            </a:r>
            <a:r>
              <a:rPr lang="en-US" sz="1400" dirty="0">
                <a:latin typeface="+mj-lt"/>
              </a:rPr>
              <a:t>main</a:t>
            </a:r>
            <a:r>
              <a:rPr lang="en-US" sz="1400" dirty="0"/>
              <a:t>, </a:t>
            </a:r>
            <a:r>
              <a:rPr lang="en-US" sz="1400" dirty="0">
                <a:latin typeface="+mj-lt"/>
              </a:rPr>
              <a:t>toString</a:t>
            </a:r>
            <a:r>
              <a:rPr lang="en-US" sz="1400" dirty="0"/>
              <a:t>);</a:t>
            </a:r>
          </a:p>
          <a:p>
            <a:pPr lvl="3"/>
            <a:r>
              <a:rPr lang="en-US" sz="1400" dirty="0"/>
              <a:t>i will take care of this for the students</a:t>
            </a:r>
          </a:p>
          <a:p>
            <a:pPr lvl="1"/>
            <a:r>
              <a:rPr lang="en-US" sz="1400" dirty="0"/>
              <a:t>less use of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try...catch</a:t>
            </a:r>
          </a:p>
          <a:p>
            <a:pPr lvl="2"/>
            <a:r>
              <a:rPr lang="en-US" sz="1400" b="1" dirty="0"/>
              <a:t>note:</a:t>
            </a:r>
            <a:r>
              <a:rPr lang="en-US" sz="1400" dirty="0"/>
              <a:t> occassionally Java will force us to use a </a:t>
            </a:r>
            <a:r>
              <a:rPr lang="en-US" sz="1400" dirty="0">
                <a:latin typeface="+mj-lt"/>
              </a:rPr>
              <a:t>try...catch</a:t>
            </a:r>
            <a:r>
              <a:rPr lang="en-US" sz="1400" dirty="0"/>
              <a:t>;</a:t>
            </a:r>
          </a:p>
          <a:p>
            <a:pPr lvl="3"/>
            <a:r>
              <a:rPr lang="en-US" sz="1400" dirty="0"/>
              <a:t>i will take care of this for the students, and wrap it up into a helper function</a:t>
            </a:r>
          </a:p>
        </p:txBody>
      </p:sp>
    </p:spTree>
    <p:extLst>
      <p:ext uri="{BB962C8B-B14F-4D97-AF65-F5344CB8AC3E}">
        <p14:creationId xmlns:p14="http://schemas.microsoft.com/office/powerpoint/2010/main" val="1676483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6B2E-D131-1B7F-7392-17009073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will try to emphasize 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B0F2-267E-5C88-64B1-587CF1BDF2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/>
              <a:t>tend to use easy to read variable names, even if they are longer</a:t>
            </a:r>
          </a:p>
          <a:p>
            <a:pPr lvl="1"/>
            <a:r>
              <a:rPr lang="en-US" sz="1400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Scanner sc = new Scanner();</a:t>
            </a:r>
          </a:p>
          <a:p>
            <a:pPr lvl="1"/>
            <a:r>
              <a:rPr lang="en-US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Scanner scanner = new Scanner();</a:t>
            </a:r>
          </a:p>
        </p:txBody>
      </p:sp>
    </p:spTree>
    <p:extLst>
      <p:ext uri="{BB962C8B-B14F-4D97-AF65-F5344CB8AC3E}">
        <p14:creationId xmlns:p14="http://schemas.microsoft.com/office/powerpoint/2010/main" val="3250680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ABFD-DBE7-C617-F39A-147296B5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/>
              <a:t>general philosophy:</a:t>
            </a:r>
            <a:r>
              <a:rPr lang="en-US" sz="2000"/>
              <a:t> more important that YOU like reading your code than that, e.g., checkstyle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B20E3-C56F-E739-D28B-26B45FE6CB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r>
              <a:rPr lang="en-US" sz="12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2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2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sz="12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2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TYPE_BOOLEAN</a:t>
            </a:r>
            <a:r>
              <a:rPr lang="en-US" sz="12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2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_valueIfTypeBoolean</a:t>
            </a:r>
            <a:r>
              <a:rPr lang="en-US" sz="12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2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2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r>
              <a:rPr lang="en-US" sz="12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2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2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sz="12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2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TYPE_DOUBLE</a:t>
            </a:r>
            <a:r>
              <a:rPr lang="en-US" sz="12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12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_valueIfTypeDouble</a:t>
            </a:r>
            <a:r>
              <a:rPr lang="en-US" sz="12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sz="12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2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  <a:br>
              <a:rPr lang="en-US" sz="12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r>
              <a:rPr lang="en-US" sz="12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2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2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sz="12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2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TYPE_STRING</a:t>
            </a:r>
            <a:r>
              <a:rPr lang="en-US" sz="12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12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_valueIfTypeString </a:t>
            </a:r>
            <a:r>
              <a:rPr lang="en-US" sz="12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2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  <a:br>
              <a:rPr lang="en-US" sz="12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r>
              <a:rPr lang="en-US" sz="12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    </a:t>
            </a:r>
            <a:r>
              <a:rPr lang="en-US" sz="12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2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sz="12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2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TYPE_LIST</a:t>
            </a:r>
            <a:r>
              <a:rPr lang="en-US" sz="12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sz="12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_valueIfTypeList</a:t>
            </a:r>
            <a:r>
              <a:rPr lang="en-US" sz="12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= </a:t>
            </a:r>
            <a:r>
              <a:rPr lang="en-US" sz="12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2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120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public Token(double value)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// post: constructs a double token with value value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kind = NumberKind;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this.number = value;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600">
              <a:solidFill>
                <a:schemeClr val="accent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public Token(boolean bool)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// post: constructs a boolean token with value bool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kind = BooleanKind;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this.bool = bool;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600">
              <a:solidFill>
                <a:schemeClr val="accent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public Token(String symbol)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// post: constructs a symbol token with value symbol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kind = SymbolKind;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this.symbol = symbol;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600">
              <a:solidFill>
                <a:schemeClr val="accent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public Token(List proc)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// post: constructs a procedure token with values from List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kind = ProcedureKind;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this.procedure = proc;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42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ABFD-DBE7-C617-F39A-147296B5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/>
              <a:t>general philosophy:</a:t>
            </a:r>
            <a:r>
              <a:rPr lang="en-US" sz="2000"/>
              <a:t> more important that YOU like reading your code than that, e.g., checkstyle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B20E3-C56F-E739-D28B-26B45FE6CB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sz="12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TYPE_BOOLEAN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2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_valueIfTypeBoolean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2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sz="12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TYPE_DOUBLE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12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_valueIfTypeDouble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sz="12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  <a:b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sz="12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TYPE_STRING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12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_valueIfTypeString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  <a:b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    </a:t>
            </a:r>
            <a:r>
              <a:rPr lang="en-US" sz="12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sz="12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TYPE_LIST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sz="12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_valueIfTypeList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= </a:t>
            </a:r>
            <a:r>
              <a:rPr lang="en-US" sz="12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120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0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6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public Token(double value)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// post: constructs a double token with value value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kind = NumberKind;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this.number = value;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600">
              <a:solidFill>
                <a:schemeClr val="accent4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public Token(boolean bool)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// post: constructs a boolean token with value bool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kind = BooleanKind;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this.bool = bool;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600">
              <a:solidFill>
                <a:schemeClr val="accent4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public Token(String symbol)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// post: constructs a symbol token with value symbol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kind = SymbolKind;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this.symbol = symbol;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600">
              <a:solidFill>
                <a:schemeClr val="accent4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public Token(List proc)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// post: constructs a procedure token with values from List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kind = ProcedureKind;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this.procedure = proc;</a:t>
            </a:r>
          </a:p>
          <a:p>
            <a:pPr marL="0" indent="0">
              <a:buNone/>
            </a:pPr>
            <a:r>
              <a:rPr lang="en-US" sz="60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60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50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A0F9-58B8-ADC7-8885-A93EFC89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this semester will be a bit different</a:t>
            </a:r>
          </a:p>
        </p:txBody>
      </p:sp>
    </p:spTree>
    <p:extLst>
      <p:ext uri="{BB962C8B-B14F-4D97-AF65-F5344CB8AC3E}">
        <p14:creationId xmlns:p14="http://schemas.microsoft.com/office/powerpoint/2010/main" val="39601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81CBB5-E7F8-B8C1-E504-24D31F84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specifically...</a:t>
            </a:r>
            <a:endParaRPr lang="en-US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CD52D-3A53-74BC-4344-87218EB603E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1050" dirty="0"/>
              <a:t>no more structure5</a:t>
            </a:r>
          </a:p>
          <a:p>
            <a:r>
              <a:rPr lang="en-US" sz="1050" dirty="0"/>
              <a:t>no more textbook</a:t>
            </a:r>
          </a:p>
          <a:p>
            <a:r>
              <a:rPr lang="en-US" sz="1050" dirty="0"/>
              <a:t>no more quizzes</a:t>
            </a:r>
          </a:p>
          <a:p>
            <a:r>
              <a:rPr lang="en-US" sz="1050" dirty="0"/>
              <a:t>no more evolene</a:t>
            </a:r>
          </a:p>
          <a:p>
            <a:r>
              <a:rPr lang="en-US" sz="1050" dirty="0"/>
              <a:t>no more git pull/add/commit/pull</a:t>
            </a:r>
          </a:p>
          <a:p>
            <a:r>
              <a:rPr lang="en-US" sz="1050" dirty="0"/>
              <a:t>no more checkstyle</a:t>
            </a:r>
          </a:p>
          <a:p>
            <a:r>
              <a:rPr lang="en-US" sz="1050" dirty="0"/>
              <a:t>no more JavaDoc comments</a:t>
            </a:r>
          </a:p>
          <a:p>
            <a:r>
              <a:rPr lang="en-US" sz="1050" dirty="0"/>
              <a:t>no more CoinStrip (various new labs)</a:t>
            </a:r>
          </a:p>
          <a:p>
            <a:r>
              <a:rPr lang="en-US" sz="1050" dirty="0"/>
              <a:t>we now have a game engine called Cow.java</a:t>
            </a:r>
          </a:p>
          <a:p>
            <a:r>
              <a:rPr lang="en-US" sz="1050" dirty="0"/>
              <a:t>our course website is now a GitHub wiki</a:t>
            </a:r>
          </a:p>
          <a:p>
            <a:r>
              <a:rPr lang="en-US" sz="1050" dirty="0"/>
              <a:t>VSCode is now DrJava</a:t>
            </a:r>
          </a:p>
          <a:p>
            <a:r>
              <a:rPr lang="en-US" sz="1050" dirty="0"/>
              <a:t>practice midterm and final will be released as we go</a:t>
            </a:r>
          </a:p>
          <a:p>
            <a:r>
              <a:rPr lang="en-US" sz="1050" dirty="0"/>
              <a:t>midterm and final are in-person and on-paper</a:t>
            </a:r>
          </a:p>
          <a:p>
            <a:r>
              <a:rPr lang="en-US" sz="1050" dirty="0"/>
              <a:t>every TA will come to a lab section</a:t>
            </a:r>
          </a:p>
          <a:p>
            <a:r>
              <a:rPr lang="en-US" sz="1050" dirty="0"/>
              <a:t>Jim will come to some TA help hours 🙂👍</a:t>
            </a:r>
          </a:p>
          <a:p>
            <a:r>
              <a:rPr lang="en-US" sz="1050" dirty="0"/>
              <a:t>homework is now called homework</a:t>
            </a:r>
          </a:p>
          <a:p>
            <a:r>
              <a:rPr lang="en-US" sz="1050" dirty="0"/>
              <a:t>homeworks are one file each (ish)</a:t>
            </a:r>
          </a:p>
          <a:p>
            <a:r>
              <a:rPr lang="en-US" sz="1050" dirty="0"/>
              <a:t>homeworks are easier to get an A on</a:t>
            </a:r>
          </a:p>
          <a:p>
            <a:r>
              <a:rPr lang="en-US" sz="1050" dirty="0"/>
              <a:t>homeworks are harder to get an A+ on</a:t>
            </a:r>
          </a:p>
          <a:p>
            <a:r>
              <a:rPr lang="en-US" sz="1050" dirty="0"/>
              <a:t>homeworks are submitted on gradescope</a:t>
            </a:r>
          </a:p>
          <a:p>
            <a:r>
              <a:rPr lang="en-US" sz="1050" dirty="0"/>
              <a:t>homeworks are graded by live demo/checklist during lab </a:t>
            </a:r>
            <a:r>
              <a:rPr lang="en-US" sz="700" dirty="0"/>
              <a:t>or autograder</a:t>
            </a:r>
            <a:r>
              <a:rPr lang="en-US" sz="1050" dirty="0"/>
              <a:t> (TA's will never run tests by hand as they did in the past)</a:t>
            </a:r>
          </a:p>
          <a:p>
            <a:r>
              <a:rPr lang="en-US" sz="1050" dirty="0"/>
              <a:t>students can collaborate with whoever they want provided they follow the 50 ft. rule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4DD729-32AA-8657-CA15-D0D94FB08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397" y="2459368"/>
            <a:ext cx="4916458" cy="232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3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A0F9-58B8-ADC7-8885-A93EFC89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39201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C47057-03E9-6714-2CF5-50E9CC535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6737"/>
            <a:ext cx="7772400" cy="465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0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32DF8B-163F-DFD1-592B-5582E1493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28" y="0"/>
            <a:ext cx="6932543" cy="514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B598B6-1D6C-CC08-5F38-F894EA26AFF8}"/>
              </a:ext>
            </a:extLst>
          </p:cNvPr>
          <p:cNvSpPr/>
          <p:nvPr/>
        </p:nvSpPr>
        <p:spPr>
          <a:xfrm>
            <a:off x="2021305" y="1564105"/>
            <a:ext cx="1900990" cy="2005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6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4DDA75-7040-C57F-AE16-9CB95AC88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48460"/>
            <a:ext cx="7772400" cy="104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8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76CD9F-D078-5CE9-7C0F-5980A5619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710" y="0"/>
            <a:ext cx="553858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11325"/>
      </p:ext>
    </p:extLst>
  </p:cSld>
  <p:clrMapOvr>
    <a:masterClrMapping/>
  </p:clrMapOvr>
</p:sld>
</file>

<file path=ppt/theme/theme1.xml><?xml version="1.0" encoding="utf-8"?>
<a:theme xmlns:a="http://schemas.openxmlformats.org/drawingml/2006/main" name="Jim">
  <a:themeElements>
    <a:clrScheme name="Jim">
      <a:dk1>
        <a:srgbClr val="000000"/>
      </a:dk1>
      <a:lt1>
        <a:srgbClr val="FFFFFF"/>
      </a:lt1>
      <a:dk2>
        <a:srgbClr val="7B3F00"/>
      </a:dk2>
      <a:lt2>
        <a:srgbClr val="7F7F7F"/>
      </a:lt2>
      <a:accent1>
        <a:srgbClr val="F92671"/>
      </a:accent1>
      <a:accent2>
        <a:srgbClr val="FD971F"/>
      </a:accent2>
      <a:accent3>
        <a:srgbClr val="FFFF32"/>
      </a:accent3>
      <a:accent4>
        <a:srgbClr val="A6E22E"/>
      </a:accent4>
      <a:accent5>
        <a:srgbClr val="66D9ED"/>
      </a:accent5>
      <a:accent6>
        <a:srgbClr val="AE81FF"/>
      </a:accent6>
      <a:hlink>
        <a:srgbClr val="0000FF"/>
      </a:hlink>
      <a:folHlink>
        <a:srgbClr val="666699"/>
      </a:folHlink>
    </a:clrScheme>
    <a:fontScheme name="Jim Heading is Code Body is Everything Else">
      <a:majorFont>
        <a:latin typeface="Consola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27185</TotalTime>
  <Words>1182</Words>
  <Application>Microsoft Macintosh PowerPoint</Application>
  <PresentationFormat>On-screen Show (16:9)</PresentationFormat>
  <Paragraphs>150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System Font Regular</vt:lpstr>
      <vt:lpstr>Jim</vt:lpstr>
      <vt:lpstr>hello</vt:lpstr>
      <vt:lpstr>i am very excited to have you all on the 136 team</vt:lpstr>
      <vt:lpstr>this semester will be a bit different</vt:lpstr>
      <vt:lpstr>specifically...</vt:lpstr>
      <vt:lpstr>why?</vt:lpstr>
      <vt:lpstr>PowerPoint Presentation</vt:lpstr>
      <vt:lpstr>PowerPoint Presentation</vt:lpstr>
      <vt:lpstr>PowerPoint Presentation</vt:lpstr>
      <vt:lpstr>PowerPoint Presentation</vt:lpstr>
      <vt:lpstr>goals for CS 136</vt:lpstr>
      <vt:lpstr>ask 3+ questions</vt:lpstr>
      <vt:lpstr>3+ minutes of getting to know your fellow TA's (and me, if we haven't met)</vt:lpstr>
      <vt:lpstr>activity: what is CS 136?</vt:lpstr>
      <vt:lpstr>let's look at the homeworks</vt:lpstr>
      <vt:lpstr>conclusion</vt:lpstr>
      <vt:lpstr>pros and cons of TA'ing CS136 this semester</vt:lpstr>
      <vt:lpstr>my asks of you</vt:lpstr>
      <vt:lpstr>tl;dr i'm sure everything is going to be just fine</vt:lpstr>
      <vt:lpstr>ask 1+ question</vt:lpstr>
      <vt:lpstr>logistics: volunteers for 1st class (on Friday)  logistics: TA meeting (virtual/multiple meetings/Tuesday @ 6.....?)</vt:lpstr>
      <vt:lpstr>your ticket out – make a GitHub account if you don't already have one and email me your username / email so I can add you to our homework solutions repo (reply to the email thread about this meting) </vt:lpstr>
      <vt:lpstr>b-b-b-b-bonus slides!</vt:lpstr>
      <vt:lpstr>we will also experiment with simplified coding style</vt:lpstr>
      <vt:lpstr>we will try to emphasize readability</vt:lpstr>
      <vt:lpstr>general philosophy: more important that YOU like reading your code than that, e.g., checkstyle does</vt:lpstr>
      <vt:lpstr>general philosophy: more important that YOU like reading your code than that, e.g., checkstyle does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8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Helvetica</vt:lpstr>
      <vt:lpstr>System Font Regular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🐮 how to read step-by-step diffs</dc:title>
  <dc:creator/>
  <cp:keywords/>
  <cp:lastModifiedBy>James Bern</cp:lastModifiedBy>
  <cp:revision>124</cp:revision>
  <cp:lastPrinted>2023-07-18T20:39:07Z</cp:lastPrinted>
  <dcterms:created xsi:type="dcterms:W3CDTF">2023-06-11T17:47:53Z</dcterms:created>
  <dcterms:modified xsi:type="dcterms:W3CDTF">2023-09-06T19:04:34Z</dcterms:modified>
</cp:coreProperties>
</file>