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6" r:id="rId2"/>
  </p:sldMasterIdLst>
  <p:notesMasterIdLst>
    <p:notesMasterId r:id="rId121"/>
  </p:notesMasterIdLst>
  <p:handoutMasterIdLst>
    <p:handoutMasterId r:id="rId122"/>
  </p:handoutMasterIdLst>
  <p:sldIdLst>
    <p:sldId id="2659" r:id="rId3"/>
    <p:sldId id="2660" r:id="rId4"/>
    <p:sldId id="2661" r:id="rId5"/>
    <p:sldId id="2662" r:id="rId6"/>
    <p:sldId id="2663" r:id="rId7"/>
    <p:sldId id="2668" r:id="rId8"/>
    <p:sldId id="2669" r:id="rId9"/>
    <p:sldId id="2670" r:id="rId10"/>
    <p:sldId id="2671" r:id="rId11"/>
    <p:sldId id="2901" r:id="rId12"/>
    <p:sldId id="2902" r:id="rId13"/>
    <p:sldId id="2903" r:id="rId14"/>
    <p:sldId id="2904" r:id="rId15"/>
    <p:sldId id="2920" r:id="rId16"/>
    <p:sldId id="2672" r:id="rId17"/>
    <p:sldId id="2673" r:id="rId18"/>
    <p:sldId id="2872" r:id="rId19"/>
    <p:sldId id="2873" r:id="rId20"/>
    <p:sldId id="2921" r:id="rId21"/>
    <p:sldId id="2874" r:id="rId22"/>
    <p:sldId id="2875" r:id="rId23"/>
    <p:sldId id="2664" r:id="rId24"/>
    <p:sldId id="2674" r:id="rId25"/>
    <p:sldId id="2696" r:id="rId26"/>
    <p:sldId id="2698" r:id="rId27"/>
    <p:sldId id="2677" r:id="rId28"/>
    <p:sldId id="2688" r:id="rId29"/>
    <p:sldId id="2877" r:id="rId30"/>
    <p:sldId id="2878" r:id="rId31"/>
    <p:sldId id="2918" r:id="rId32"/>
    <p:sldId id="2879" r:id="rId33"/>
    <p:sldId id="2880" r:id="rId34"/>
    <p:sldId id="2881" r:id="rId35"/>
    <p:sldId id="2882" r:id="rId36"/>
    <p:sldId id="2883" r:id="rId37"/>
    <p:sldId id="2884" r:id="rId38"/>
    <p:sldId id="2885" r:id="rId39"/>
    <p:sldId id="2886" r:id="rId40"/>
    <p:sldId id="2887" r:id="rId41"/>
    <p:sldId id="2888" r:id="rId42"/>
    <p:sldId id="2889" r:id="rId43"/>
    <p:sldId id="2890" r:id="rId44"/>
    <p:sldId id="2891" r:id="rId45"/>
    <p:sldId id="2892" r:id="rId46"/>
    <p:sldId id="2893" r:id="rId47"/>
    <p:sldId id="2894" r:id="rId48"/>
    <p:sldId id="2895" r:id="rId49"/>
    <p:sldId id="2896" r:id="rId50"/>
    <p:sldId id="2906" r:id="rId51"/>
    <p:sldId id="2907" r:id="rId52"/>
    <p:sldId id="2908" r:id="rId53"/>
    <p:sldId id="2909" r:id="rId54"/>
    <p:sldId id="2910" r:id="rId55"/>
    <p:sldId id="2911" r:id="rId56"/>
    <p:sldId id="2912" r:id="rId57"/>
    <p:sldId id="2913" r:id="rId58"/>
    <p:sldId id="2914" r:id="rId59"/>
    <p:sldId id="2915" r:id="rId60"/>
    <p:sldId id="2916" r:id="rId61"/>
    <p:sldId id="2919" r:id="rId62"/>
    <p:sldId id="2897" r:id="rId63"/>
    <p:sldId id="2905" r:id="rId64"/>
    <p:sldId id="2917" r:id="rId65"/>
    <p:sldId id="2900" r:id="rId66"/>
    <p:sldId id="2876" r:id="rId67"/>
    <p:sldId id="2675" r:id="rId68"/>
    <p:sldId id="2680" r:id="rId69"/>
    <p:sldId id="2689" r:id="rId70"/>
    <p:sldId id="2681" r:id="rId71"/>
    <p:sldId id="2899" r:id="rId72"/>
    <p:sldId id="2678" r:id="rId73"/>
    <p:sldId id="2923" r:id="rId74"/>
    <p:sldId id="2701" r:id="rId75"/>
    <p:sldId id="2926" r:id="rId76"/>
    <p:sldId id="2927" r:id="rId77"/>
    <p:sldId id="2928" r:id="rId78"/>
    <p:sldId id="2929" r:id="rId79"/>
    <p:sldId id="2930" r:id="rId80"/>
    <p:sldId id="2937" r:id="rId81"/>
    <p:sldId id="2938" r:id="rId82"/>
    <p:sldId id="2788" r:id="rId83"/>
    <p:sldId id="2778" r:id="rId84"/>
    <p:sldId id="2779" r:id="rId85"/>
    <p:sldId id="2780" r:id="rId86"/>
    <p:sldId id="2781" r:id="rId87"/>
    <p:sldId id="2782" r:id="rId88"/>
    <p:sldId id="2783" r:id="rId89"/>
    <p:sldId id="2784" r:id="rId90"/>
    <p:sldId id="2785" r:id="rId91"/>
    <p:sldId id="2786" r:id="rId92"/>
    <p:sldId id="2787" r:id="rId93"/>
    <p:sldId id="2752" r:id="rId94"/>
    <p:sldId id="2771" r:id="rId95"/>
    <p:sldId id="2676" r:id="rId96"/>
    <p:sldId id="2924" r:id="rId97"/>
    <p:sldId id="2925" r:id="rId98"/>
    <p:sldId id="2682" r:id="rId99"/>
    <p:sldId id="2942" r:id="rId100"/>
    <p:sldId id="2943" r:id="rId101"/>
    <p:sldId id="2690" r:id="rId102"/>
    <p:sldId id="2002" r:id="rId103"/>
    <p:sldId id="2751" r:id="rId104"/>
    <p:sldId id="2941" r:id="rId105"/>
    <p:sldId id="2940" r:id="rId106"/>
    <p:sldId id="2041" r:id="rId107"/>
    <p:sldId id="2934" r:id="rId108"/>
    <p:sldId id="2935" r:id="rId109"/>
    <p:sldId id="2936" r:id="rId110"/>
    <p:sldId id="2745" r:id="rId111"/>
    <p:sldId id="2932" r:id="rId112"/>
    <p:sldId id="2746" r:id="rId113"/>
    <p:sldId id="2747" r:id="rId114"/>
    <p:sldId id="2748" r:id="rId115"/>
    <p:sldId id="2749" r:id="rId116"/>
    <p:sldId id="2933" r:id="rId117"/>
    <p:sldId id="2721" r:id="rId118"/>
    <p:sldId id="2722" r:id="rId119"/>
    <p:sldId id="2939" r:id="rId1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ek 8" id="{B8FB4125-9F9F-1F42-BFB5-1BFDF0C7BAEB}">
          <p14:sldIdLst>
            <p14:sldId id="2659"/>
            <p14:sldId id="2660"/>
            <p14:sldId id="2661"/>
            <p14:sldId id="2662"/>
            <p14:sldId id="2663"/>
            <p14:sldId id="2668"/>
            <p14:sldId id="2669"/>
            <p14:sldId id="2670"/>
            <p14:sldId id="2671"/>
            <p14:sldId id="2901"/>
            <p14:sldId id="2902"/>
            <p14:sldId id="2903"/>
            <p14:sldId id="2904"/>
            <p14:sldId id="2920"/>
            <p14:sldId id="2672"/>
            <p14:sldId id="2673"/>
            <p14:sldId id="2872"/>
            <p14:sldId id="2873"/>
            <p14:sldId id="2921"/>
            <p14:sldId id="2874"/>
            <p14:sldId id="2875"/>
            <p14:sldId id="2664"/>
            <p14:sldId id="2674"/>
            <p14:sldId id="2696"/>
            <p14:sldId id="2698"/>
            <p14:sldId id="2677"/>
            <p14:sldId id="2688"/>
            <p14:sldId id="2877"/>
            <p14:sldId id="2878"/>
            <p14:sldId id="2918"/>
            <p14:sldId id="2879"/>
            <p14:sldId id="2880"/>
            <p14:sldId id="2881"/>
            <p14:sldId id="2882"/>
            <p14:sldId id="2883"/>
            <p14:sldId id="2884"/>
            <p14:sldId id="2885"/>
            <p14:sldId id="2886"/>
            <p14:sldId id="2887"/>
            <p14:sldId id="2888"/>
            <p14:sldId id="2889"/>
            <p14:sldId id="2890"/>
            <p14:sldId id="2891"/>
            <p14:sldId id="2892"/>
            <p14:sldId id="2893"/>
            <p14:sldId id="2894"/>
            <p14:sldId id="2895"/>
            <p14:sldId id="2896"/>
            <p14:sldId id="2906"/>
            <p14:sldId id="2907"/>
            <p14:sldId id="2908"/>
            <p14:sldId id="2909"/>
            <p14:sldId id="2910"/>
            <p14:sldId id="2911"/>
            <p14:sldId id="2912"/>
            <p14:sldId id="2913"/>
            <p14:sldId id="2914"/>
            <p14:sldId id="2915"/>
            <p14:sldId id="2916"/>
            <p14:sldId id="2919"/>
            <p14:sldId id="2897"/>
            <p14:sldId id="2905"/>
            <p14:sldId id="2917"/>
            <p14:sldId id="2900"/>
            <p14:sldId id="2876"/>
            <p14:sldId id="2675"/>
            <p14:sldId id="2680"/>
            <p14:sldId id="2689"/>
            <p14:sldId id="2681"/>
            <p14:sldId id="2899"/>
            <p14:sldId id="2678"/>
            <p14:sldId id="2923"/>
            <p14:sldId id="2701"/>
            <p14:sldId id="2926"/>
            <p14:sldId id="2927"/>
            <p14:sldId id="2928"/>
            <p14:sldId id="2929"/>
            <p14:sldId id="2930"/>
            <p14:sldId id="2937"/>
            <p14:sldId id="2938"/>
            <p14:sldId id="2788"/>
            <p14:sldId id="2778"/>
            <p14:sldId id="2779"/>
            <p14:sldId id="2780"/>
            <p14:sldId id="2781"/>
            <p14:sldId id="2782"/>
            <p14:sldId id="2783"/>
            <p14:sldId id="2784"/>
            <p14:sldId id="2785"/>
            <p14:sldId id="2786"/>
            <p14:sldId id="2787"/>
            <p14:sldId id="2752"/>
            <p14:sldId id="2771"/>
            <p14:sldId id="2676"/>
            <p14:sldId id="2924"/>
            <p14:sldId id="2925"/>
            <p14:sldId id="2682"/>
            <p14:sldId id="2942"/>
            <p14:sldId id="2943"/>
            <p14:sldId id="2690"/>
            <p14:sldId id="2002"/>
            <p14:sldId id="2751"/>
            <p14:sldId id="2941"/>
            <p14:sldId id="2940"/>
            <p14:sldId id="2041"/>
            <p14:sldId id="2934"/>
            <p14:sldId id="2935"/>
            <p14:sldId id="2936"/>
            <p14:sldId id="2745"/>
            <p14:sldId id="2932"/>
            <p14:sldId id="2746"/>
            <p14:sldId id="2747"/>
            <p14:sldId id="2748"/>
            <p14:sldId id="2749"/>
            <p14:sldId id="2933"/>
            <p14:sldId id="2721"/>
            <p14:sldId id="2722"/>
            <p14:sldId id="293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EE5A"/>
    <a:srgbClr val="00007F"/>
    <a:srgbClr val="F80B8D"/>
    <a:srgbClr val="007B00"/>
    <a:srgbClr val="04A6ED"/>
    <a:srgbClr val="0432FF"/>
    <a:srgbClr val="00D26A"/>
    <a:srgbClr val="7121FF"/>
    <a:srgbClr val="F3E8B2"/>
    <a:srgbClr val="EDF9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3" autoAdjust="0"/>
    <p:restoredTop sz="94994" autoAdjust="0"/>
  </p:normalViewPr>
  <p:slideViewPr>
    <p:cSldViewPr snapToGrid="0" snapToObjects="1">
      <p:cViewPr>
        <p:scale>
          <a:sx n="125" d="100"/>
          <a:sy n="125" d="100"/>
        </p:scale>
        <p:origin x="480" y="84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-2850"/>
    </p:cViewPr>
  </p:sorterViewPr>
  <p:notesViewPr>
    <p:cSldViewPr snapToGrid="0" snapToObjects="1">
      <p:cViewPr varScale="1">
        <p:scale>
          <a:sx n="97" d="100"/>
          <a:sy n="97" d="100"/>
        </p:scale>
        <p:origin x="397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presProps" Target="presProps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viewProps" Target="viewProps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303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022DE-6AFB-7B42-B89D-CD8E93E79A8E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C4E7A-80A7-5241-AF5C-0BCAFE71C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46484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85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69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38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420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97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34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16000C-FE29-2AED-E497-C6386ED587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9803E9-5868-5AA2-9130-B1FCC0255B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1D2A06-2F1D-F083-AE3A-E813961827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0139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305BB0-78DD-6803-86DF-47EC851C8D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EF2054-BE90-7150-34AD-DBFD814710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48626A-DDAB-CC01-5C7C-DEE35809F1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33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14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1C270-9E2A-9887-1791-BAD605BD7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43125"/>
            <a:ext cx="8229600" cy="857250"/>
          </a:xfrm>
        </p:spPr>
        <p:txBody>
          <a:bodyPr>
            <a:noAutofit/>
          </a:bodyPr>
          <a:lstStyle>
            <a:lvl1pPr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5002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FEDB34C-A1CA-EC0E-2233-20F47B557B83}"/>
              </a:ext>
            </a:extLst>
          </p:cNvPr>
          <p:cNvSpPr txBox="1"/>
          <p:nvPr userDrawn="1"/>
        </p:nvSpPr>
        <p:spPr>
          <a:xfrm>
            <a:off x="1996079" y="1599029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3600" b="0" i="0" u="none" strike="noStrike" kern="1200" cap="none" spc="300" normalizeH="0" baseline="0" noProof="0">
                <a:ln w="0"/>
                <a:solidFill>
                  <a:srgbClr val="7121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Segoe UI Emoji" panose="020B0502040204020203" pitchFamily="34" charset="0"/>
                <a:cs typeface="Consolas" panose="020B0609020204030204" pitchFamily="49" charset="0"/>
              </a:rPr>
              <a:t> questions?</a:t>
            </a:r>
            <a:endParaRPr lang="en-US" sz="1200" b="0" cap="none" spc="300" baseline="0">
              <a:ln w="0"/>
              <a:solidFill>
                <a:srgbClr val="7121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cs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0728FC-A0A7-2C5E-73E0-FFC7598E9FB1}"/>
              </a:ext>
            </a:extLst>
          </p:cNvPr>
          <p:cNvSpPr txBox="1"/>
          <p:nvPr userDrawn="1"/>
        </p:nvSpPr>
        <p:spPr>
          <a:xfrm>
            <a:off x="2767876" y="2222364"/>
            <a:ext cx="32112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Segoe UI Emoji" panose="020B0502040204020203" pitchFamily="34" charset="0"/>
                <a:cs typeface="+mn-cs"/>
              </a:rPr>
              <a:t> 🙋  🙋‍♂️  🙋‍♀️</a:t>
            </a:r>
            <a:endParaRPr lang="en-US" sz="1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D8E335-76A3-8597-71D6-87CB9A2A96CB}"/>
              </a:ext>
            </a:extLst>
          </p:cNvPr>
          <p:cNvSpPr/>
          <p:nvPr userDrawn="1"/>
        </p:nvSpPr>
        <p:spPr>
          <a:xfrm>
            <a:off x="2926080" y="2824480"/>
            <a:ext cx="2895600" cy="67183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1260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gradFill flip="none" rotWithShape="1">
          <a:gsLst>
            <a:gs pos="0">
              <a:schemeClr val="accent1"/>
            </a:gs>
            <a:gs pos="15000">
              <a:schemeClr val="accent2"/>
            </a:gs>
            <a:gs pos="27000">
              <a:schemeClr val="accent3"/>
            </a:gs>
            <a:gs pos="42000">
              <a:schemeClr val="accent4"/>
            </a:gs>
            <a:gs pos="51000">
              <a:schemeClr val="accent5"/>
            </a:gs>
            <a:gs pos="75000">
              <a:schemeClr val="accent6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3463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1C270-9E2A-9887-1791-BAD605BD7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43125"/>
            <a:ext cx="8229600" cy="857250"/>
          </a:xfrm>
        </p:spPr>
        <p:txBody>
          <a:bodyPr>
            <a:noAutofit/>
          </a:bodyPr>
          <a:lstStyle>
            <a:lvl1pPr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6338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1C270-9E2A-9887-1791-BAD605BD7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43125"/>
            <a:ext cx="8229600" cy="857250"/>
          </a:xfrm>
        </p:spPr>
        <p:txBody>
          <a:bodyPr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33429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A28124-4892-6AA8-D99C-4A30F8253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4916"/>
            <a:ext cx="8229600" cy="66716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9841267-28AC-80B7-D7CA-A6B24D4AD30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963337"/>
            <a:ext cx="8229600" cy="40802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178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A28124-4892-6AA8-D99C-4A30F8253E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54916"/>
            <a:ext cx="8229600" cy="66716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NO BODY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107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purp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sz="360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6871"/>
            <a:ext cx="7886700" cy="3263504"/>
          </a:xfr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spcBef>
                <a:spcPts val="375"/>
              </a:spcBef>
              <a:buFontTx/>
              <a:buChar char="–"/>
              <a:defRPr sz="1350">
                <a:latin typeface="+mj-lt"/>
                <a:cs typeface="Arial" panose="020B0604020202020204" pitchFamily="34" charset="0"/>
              </a:defRPr>
            </a:lvl1pPr>
            <a:lvl2pPr marL="685800" indent="-342900">
              <a:lnSpc>
                <a:spcPct val="100000"/>
              </a:lnSpc>
              <a:spcBef>
                <a:spcPts val="375"/>
              </a:spcBef>
              <a:buFontTx/>
              <a:buChar char="–"/>
              <a:defRPr sz="1350">
                <a:latin typeface="+mj-lt"/>
                <a:cs typeface="Arial" panose="020B0604020202020204" pitchFamily="34" charset="0"/>
              </a:defRPr>
            </a:lvl2pPr>
            <a:lvl3pPr marL="1028700" indent="-342900">
              <a:lnSpc>
                <a:spcPct val="100000"/>
              </a:lnSpc>
              <a:spcBef>
                <a:spcPts val="375"/>
              </a:spcBef>
              <a:buFontTx/>
              <a:buChar char="–"/>
              <a:defRPr sz="1350">
                <a:latin typeface="+mj-lt"/>
                <a:cs typeface="Arial" panose="020B0604020202020204" pitchFamily="34" charset="0"/>
              </a:defRPr>
            </a:lvl3pPr>
            <a:lvl4pPr marL="1371600" indent="-342900">
              <a:lnSpc>
                <a:spcPct val="100000"/>
              </a:lnSpc>
              <a:spcBef>
                <a:spcPts val="375"/>
              </a:spcBef>
              <a:buFontTx/>
              <a:buChar char="–"/>
              <a:defRPr sz="1350">
                <a:latin typeface="+mj-lt"/>
                <a:cs typeface="Arial" panose="020B0604020202020204" pitchFamily="34" charset="0"/>
              </a:defRPr>
            </a:lvl4pPr>
            <a:lvl5pPr marL="1714500" indent="-342900">
              <a:lnSpc>
                <a:spcPct val="100000"/>
              </a:lnSpc>
              <a:spcBef>
                <a:spcPts val="375"/>
              </a:spcBef>
              <a:buFontTx/>
              <a:buChar char="–"/>
              <a:defRPr sz="135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4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50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1C270-9E2A-9887-1791-BAD605BD7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43125"/>
            <a:ext cx="8229600" cy="857250"/>
          </a:xfrm>
        </p:spPr>
        <p:txBody>
          <a:bodyPr>
            <a:noAutofit/>
          </a:bodyPr>
          <a:lstStyle>
            <a:lvl1pPr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648856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1C270-9E2A-9887-1791-BAD605BD7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43125"/>
            <a:ext cx="8229600" cy="857250"/>
          </a:xfrm>
        </p:spPr>
        <p:txBody>
          <a:bodyPr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2861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1C270-9E2A-9887-1791-BAD605BD7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43125"/>
            <a:ext cx="8229600" cy="857250"/>
          </a:xfrm>
        </p:spPr>
        <p:txBody>
          <a:bodyPr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10937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A28124-4892-6AA8-D99C-4A30F8253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4916"/>
            <a:ext cx="8229600" cy="66716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9841267-28AC-80B7-D7CA-A6B24D4AD30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963337"/>
            <a:ext cx="8229600" cy="40802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ANI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A28124-4892-6AA8-D99C-4A30F8253E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54916"/>
            <a:ext cx="8229600" cy="66716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NO ANIMATION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9841267-28AC-80B7-D7CA-A6B24D4AD30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963337"/>
            <a:ext cx="8229600" cy="40802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0116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A28124-4892-6AA8-D99C-4A30F8253E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54916"/>
            <a:ext cx="8229600" cy="66716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NO BODY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657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A28124-4892-6AA8-D99C-4A30F8253E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54916"/>
            <a:ext cx="8229600" cy="1893924"/>
          </a:xfrm>
        </p:spPr>
        <p:txBody>
          <a:bodyPr>
            <a:noAutofit/>
          </a:bodyPr>
          <a:lstStyle>
            <a:lvl1pPr algn="l">
              <a:defRPr sz="11500"/>
            </a:lvl1pPr>
          </a:lstStyle>
          <a:p>
            <a:r>
              <a:rPr lang="en-US" dirty="0"/>
              <a:t>WeekXX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9841267-28AC-80B7-D7CA-A6B24D4AD30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2148840"/>
            <a:ext cx="8229600" cy="2894768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2800"/>
            </a:lvl1pPr>
            <a:lvl2pPr>
              <a:buClr>
                <a:schemeClr val="tx1"/>
              </a:buClr>
              <a:defRPr sz="2800"/>
            </a:lvl2pPr>
            <a:lvl3pPr>
              <a:buClr>
                <a:schemeClr val="tx1"/>
              </a:buClr>
              <a:defRPr sz="2800"/>
            </a:lvl3pPr>
            <a:lvl4pPr>
              <a:buClr>
                <a:schemeClr val="tx1"/>
              </a:buClr>
              <a:defRPr sz="2800"/>
            </a:lvl4pPr>
            <a:lvl5pPr>
              <a:buClr>
                <a:schemeClr val="tx1"/>
              </a:buClr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60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61" r:id="rId2"/>
    <p:sldLayoutId id="2147483657" r:id="rId3"/>
    <p:sldLayoutId id="2147483660" r:id="rId4"/>
    <p:sldLayoutId id="2147483650" r:id="rId5"/>
    <p:sldLayoutId id="2147483659" r:id="rId6"/>
    <p:sldLayoutId id="2147483662" r:id="rId7"/>
    <p:sldLayoutId id="2147483655" r:id="rId8"/>
    <p:sldLayoutId id="2147483664" r:id="rId9"/>
    <p:sldLayoutId id="2147483665" r:id="rId10"/>
    <p:sldLayoutId id="2147483663" r:id="rId11"/>
  </p:sldLayoutIdLst>
  <p:txStyles>
    <p:titleStyle>
      <a:lvl1pPr algn="ctr" defTabSz="342886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n-lt"/>
          <a:ea typeface="Segoe UI Emoji" panose="020B0502040204020203" pitchFamily="34" charset="0"/>
          <a:cs typeface="+mj-cs"/>
        </a:defRPr>
      </a:lvl1pPr>
    </p:titleStyle>
    <p:bodyStyle>
      <a:lvl1pPr marL="285739" indent="-285739" algn="l" defTabSz="342886" rtl="0" eaLnBrk="1" latinLnBrk="0" hangingPunct="1">
        <a:spcBef>
          <a:spcPct val="20000"/>
        </a:spcBef>
        <a:buClr>
          <a:schemeClr val="bg1">
            <a:lumMod val="65000"/>
          </a:schemeClr>
        </a:buClr>
        <a:buFont typeface="System Font Regular"/>
        <a:buChar char="−"/>
        <a:defRPr sz="1800" kern="1200">
          <a:solidFill>
            <a:schemeClr val="tx1"/>
          </a:solidFill>
          <a:latin typeface="+mn-lt"/>
          <a:ea typeface="Segoe UI Emoji" panose="020B0502040204020203" pitchFamily="34" charset="0"/>
          <a:cs typeface="+mn-cs"/>
        </a:defRPr>
      </a:lvl1pPr>
      <a:lvl2pPr marL="628625" indent="-285739" algn="l" defTabSz="342886" rtl="0" eaLnBrk="1" latinLnBrk="0" hangingPunct="1">
        <a:spcBef>
          <a:spcPct val="20000"/>
        </a:spcBef>
        <a:buClr>
          <a:schemeClr val="bg1">
            <a:lumMod val="65000"/>
          </a:schemeClr>
        </a:buClr>
        <a:buFont typeface="System Font Regular"/>
        <a:buChar char="−"/>
        <a:defRPr sz="1800" kern="1200">
          <a:solidFill>
            <a:schemeClr val="tx1"/>
          </a:solidFill>
          <a:latin typeface="+mn-lt"/>
          <a:ea typeface="Segoe UI Emoji" panose="020B0502040204020203" pitchFamily="34" charset="0"/>
          <a:cs typeface="+mn-cs"/>
        </a:defRPr>
      </a:lvl2pPr>
      <a:lvl3pPr marL="971511" indent="-285739" algn="l" defTabSz="342886" rtl="0" eaLnBrk="1" latinLnBrk="0" hangingPunct="1">
        <a:spcBef>
          <a:spcPct val="20000"/>
        </a:spcBef>
        <a:buClr>
          <a:schemeClr val="bg1">
            <a:lumMod val="65000"/>
          </a:schemeClr>
        </a:buClr>
        <a:buFont typeface="System Font Regular"/>
        <a:buChar char="−"/>
        <a:defRPr sz="1800" kern="1200">
          <a:solidFill>
            <a:schemeClr val="tx1"/>
          </a:solidFill>
          <a:latin typeface="+mn-lt"/>
          <a:ea typeface="Segoe UI Emoji" panose="020B0502040204020203" pitchFamily="34" charset="0"/>
          <a:cs typeface="+mn-cs"/>
        </a:defRPr>
      </a:lvl3pPr>
      <a:lvl4pPr marL="1314397" indent="-285739" algn="l" defTabSz="342886" rtl="0" eaLnBrk="1" latinLnBrk="0" hangingPunct="1">
        <a:spcBef>
          <a:spcPct val="20000"/>
        </a:spcBef>
        <a:buClr>
          <a:schemeClr val="bg1">
            <a:lumMod val="65000"/>
          </a:schemeClr>
        </a:buClr>
        <a:buFont typeface="System Font Regular"/>
        <a:buChar char="−"/>
        <a:defRPr sz="1800" kern="1200">
          <a:solidFill>
            <a:schemeClr val="tx1"/>
          </a:solidFill>
          <a:latin typeface="+mn-lt"/>
          <a:ea typeface="Segoe UI Emoji" panose="020B0502040204020203" pitchFamily="34" charset="0"/>
          <a:cs typeface="+mn-cs"/>
        </a:defRPr>
      </a:lvl4pPr>
      <a:lvl5pPr marL="1657284" indent="-285739" algn="l" defTabSz="342886" rtl="0" eaLnBrk="1" latinLnBrk="0" hangingPunct="1">
        <a:spcBef>
          <a:spcPct val="20000"/>
        </a:spcBef>
        <a:buClr>
          <a:schemeClr val="bg1">
            <a:lumMod val="65000"/>
          </a:schemeClr>
        </a:buClr>
        <a:buFont typeface="System Font Regular"/>
        <a:buChar char="−"/>
        <a:defRPr sz="1800" kern="1200">
          <a:solidFill>
            <a:schemeClr val="tx1"/>
          </a:solidFill>
          <a:latin typeface="+mn-lt"/>
          <a:ea typeface="Segoe UI Emoji" panose="020B0502040204020203" pitchFamily="34" charset="0"/>
          <a:cs typeface="+mn-cs"/>
        </a:defRPr>
      </a:lvl5pPr>
      <a:lvl6pPr marL="2057318" indent="-342886" algn="l" defTabSz="34288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204" indent="-342886" algn="l" defTabSz="34288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090" indent="-342886" algn="l" defTabSz="34288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5977" indent="-342886" algn="l" defTabSz="34288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8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34288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3" algn="l" defTabSz="34288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59" algn="l" defTabSz="34288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45" algn="l" defTabSz="34288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31" algn="l" defTabSz="34288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18" algn="l" defTabSz="34288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04" algn="l" defTabSz="34288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90" algn="l" defTabSz="34288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6500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71" r:id="rId3"/>
    <p:sldLayoutId id="2147483673" r:id="rId4"/>
    <p:sldLayoutId id="2147483678" r:id="rId5"/>
  </p:sldLayoutIdLst>
  <p:txStyles>
    <p:titleStyle>
      <a:lvl1pPr algn="ctr" defTabSz="342886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n-lt"/>
          <a:ea typeface="Segoe UI Emoji" panose="020B0502040204020203" pitchFamily="34" charset="0"/>
          <a:cs typeface="+mj-cs"/>
        </a:defRPr>
      </a:lvl1pPr>
    </p:titleStyle>
    <p:bodyStyle>
      <a:lvl1pPr marL="285739" indent="-285739" algn="l" defTabSz="342886" rtl="0" eaLnBrk="1" latinLnBrk="0" hangingPunct="1">
        <a:spcBef>
          <a:spcPct val="20000"/>
        </a:spcBef>
        <a:buClr>
          <a:schemeClr val="bg1">
            <a:lumMod val="65000"/>
          </a:schemeClr>
        </a:buClr>
        <a:buFont typeface="System Font Regular"/>
        <a:buChar char="−"/>
        <a:defRPr sz="1800" kern="1200">
          <a:solidFill>
            <a:schemeClr val="tx1"/>
          </a:solidFill>
          <a:latin typeface="+mn-lt"/>
          <a:ea typeface="Segoe UI Emoji" panose="020B0502040204020203" pitchFamily="34" charset="0"/>
          <a:cs typeface="+mn-cs"/>
        </a:defRPr>
      </a:lvl1pPr>
      <a:lvl2pPr marL="628625" indent="-285739" algn="l" defTabSz="342886" rtl="0" eaLnBrk="1" latinLnBrk="0" hangingPunct="1">
        <a:spcBef>
          <a:spcPct val="20000"/>
        </a:spcBef>
        <a:buClr>
          <a:schemeClr val="bg1">
            <a:lumMod val="65000"/>
          </a:schemeClr>
        </a:buClr>
        <a:buFont typeface="System Font Regular"/>
        <a:buChar char="−"/>
        <a:defRPr sz="1800" kern="1200">
          <a:solidFill>
            <a:schemeClr val="tx1"/>
          </a:solidFill>
          <a:latin typeface="+mn-lt"/>
          <a:ea typeface="Segoe UI Emoji" panose="020B0502040204020203" pitchFamily="34" charset="0"/>
          <a:cs typeface="+mn-cs"/>
        </a:defRPr>
      </a:lvl2pPr>
      <a:lvl3pPr marL="971511" indent="-285739" algn="l" defTabSz="342886" rtl="0" eaLnBrk="1" latinLnBrk="0" hangingPunct="1">
        <a:spcBef>
          <a:spcPct val="20000"/>
        </a:spcBef>
        <a:buClr>
          <a:schemeClr val="bg1">
            <a:lumMod val="65000"/>
          </a:schemeClr>
        </a:buClr>
        <a:buFont typeface="System Font Regular"/>
        <a:buChar char="−"/>
        <a:defRPr sz="1800" kern="1200">
          <a:solidFill>
            <a:schemeClr val="tx1"/>
          </a:solidFill>
          <a:latin typeface="+mn-lt"/>
          <a:ea typeface="Segoe UI Emoji" panose="020B0502040204020203" pitchFamily="34" charset="0"/>
          <a:cs typeface="+mn-cs"/>
        </a:defRPr>
      </a:lvl3pPr>
      <a:lvl4pPr marL="1314397" indent="-285739" algn="l" defTabSz="342886" rtl="0" eaLnBrk="1" latinLnBrk="0" hangingPunct="1">
        <a:spcBef>
          <a:spcPct val="20000"/>
        </a:spcBef>
        <a:buClr>
          <a:schemeClr val="bg1">
            <a:lumMod val="65000"/>
          </a:schemeClr>
        </a:buClr>
        <a:buFont typeface="System Font Regular"/>
        <a:buChar char="−"/>
        <a:defRPr sz="1800" kern="1200">
          <a:solidFill>
            <a:schemeClr val="tx1"/>
          </a:solidFill>
          <a:latin typeface="+mn-lt"/>
          <a:ea typeface="Segoe UI Emoji" panose="020B0502040204020203" pitchFamily="34" charset="0"/>
          <a:cs typeface="+mn-cs"/>
        </a:defRPr>
      </a:lvl4pPr>
      <a:lvl5pPr marL="1657284" indent="-285739" algn="l" defTabSz="342886" rtl="0" eaLnBrk="1" latinLnBrk="0" hangingPunct="1">
        <a:spcBef>
          <a:spcPct val="20000"/>
        </a:spcBef>
        <a:buClr>
          <a:schemeClr val="bg1">
            <a:lumMod val="65000"/>
          </a:schemeClr>
        </a:buClr>
        <a:buFont typeface="System Font Regular"/>
        <a:buChar char="−"/>
        <a:defRPr sz="1800" kern="1200">
          <a:solidFill>
            <a:schemeClr val="tx1"/>
          </a:solidFill>
          <a:latin typeface="+mn-lt"/>
          <a:ea typeface="Segoe UI Emoji" panose="020B0502040204020203" pitchFamily="34" charset="0"/>
          <a:cs typeface="+mn-cs"/>
        </a:defRPr>
      </a:lvl5pPr>
      <a:lvl6pPr marL="2057318" indent="-342886" algn="l" defTabSz="34288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204" indent="-342886" algn="l" defTabSz="34288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090" indent="-342886" algn="l" defTabSz="34288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5977" indent="-342886" algn="l" defTabSz="34288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8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34288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3" algn="l" defTabSz="34288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59" algn="l" defTabSz="34288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45" algn="l" defTabSz="34288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31" algn="l" defTabSz="34288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18" algn="l" defTabSz="34288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04" algn="l" defTabSz="34288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90" algn="l" defTabSz="34288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5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8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s://x.com/_kzr/status/1672497446705037312" TargetMode="External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654E2F1-5BE2-EE9E-FB6C-4769FC00C4FB}"/>
              </a:ext>
            </a:extLst>
          </p:cNvPr>
          <p:cNvSpPr txBox="1"/>
          <p:nvPr/>
        </p:nvSpPr>
        <p:spPr>
          <a:xfrm>
            <a:off x="358346" y="309594"/>
            <a:ext cx="8396548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FFFF3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ANNOUNCEMENTS</a:t>
            </a:r>
            <a:b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FF3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3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today is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FF3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No Laptop Monday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3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!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FD971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WARMUP</a:t>
            </a:r>
            <a:b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D971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D971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Wingdings" pitchFamily="2" charset="2"/>
              </a:rPr>
              <a:t>"a chain is only as strong as its weakest link"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D971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Wingdings" pitchFamily="2" charset="2"/>
              </a:rPr>
              <a:t>- what does this expression mean?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D971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Wingdings" pitchFamily="2" charset="2"/>
              </a:rPr>
              <a:t>- what is a chain?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D971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Wingdings" pitchFamily="2" charset="2"/>
              </a:rPr>
              <a:t>- what is a link?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D971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Wingdings" pitchFamily="2" charset="2"/>
              </a:rPr>
              <a:t>- is this true for real-world metal chains? why or why not?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F9267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TODAY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9267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9267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linked lists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B9841C-2E93-BE94-AEBC-6D108BE2CAED}"/>
              </a:ext>
            </a:extLst>
          </p:cNvPr>
          <p:cNvSpPr txBox="1"/>
          <p:nvPr/>
        </p:nvSpPr>
        <p:spPr>
          <a:xfrm>
            <a:off x="4664323" y="309591"/>
            <a:ext cx="41213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1">
                <a:solidFill>
                  <a:schemeClr val="bg1"/>
                </a:solidFill>
              </a:rPr>
              <a:t>Week08a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03D241-0A89-E0FA-812A-C50A1647592D}"/>
              </a:ext>
            </a:extLst>
          </p:cNvPr>
          <p:cNvSpPr txBox="1"/>
          <p:nvPr/>
        </p:nvSpPr>
        <p:spPr>
          <a:xfrm>
            <a:off x="4852851" y="1343733"/>
            <a:ext cx="4023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</a:rPr>
              <a:t>🦜🦜🦜🦜🦜🦜🦜🦜</a:t>
            </a:r>
          </a:p>
        </p:txBody>
      </p:sp>
    </p:spTree>
    <p:extLst>
      <p:ext uri="{BB962C8B-B14F-4D97-AF65-F5344CB8AC3E}">
        <p14:creationId xmlns:p14="http://schemas.microsoft.com/office/powerpoint/2010/main" val="3277336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78F992-CCF2-9FF5-6050-719E7FF73C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640EF-4597-EE73-FB36-A8CAF6979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note</a:t>
            </a:r>
          </a:p>
        </p:txBody>
      </p:sp>
    </p:spTree>
    <p:extLst>
      <p:ext uri="{BB962C8B-B14F-4D97-AF65-F5344CB8AC3E}">
        <p14:creationId xmlns:p14="http://schemas.microsoft.com/office/powerpoint/2010/main" val="29217015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618E74-8369-0618-1461-2043BAAE3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126" y="665018"/>
            <a:ext cx="4445748" cy="381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34378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1D785E-E8E6-3132-DFCE-61CB974B4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47B6C3-7E47-27CE-A1CF-0A9094AEB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size()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A7D72-7DBC-FD8F-DE19-197DD662A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12429"/>
            <a:ext cx="7886700" cy="3263504"/>
          </a:xfrm>
        </p:spPr>
        <p:txBody>
          <a:bodyPr>
            <a:no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+mn-lt"/>
              </a:rPr>
              <a:t>what is the big O runtime of this method?</a:t>
            </a:r>
          </a:p>
          <a:p>
            <a:pPr lvl="1"/>
            <a:r>
              <a:rPr lang="en-US" sz="1600" dirty="0">
                <a:latin typeface="+mn-lt"/>
              </a:rPr>
              <a:t>O(n) </a:t>
            </a:r>
            <a:r>
              <a:rPr lang="en-US" sz="1600" dirty="0">
                <a:latin typeface="+mn-lt"/>
                <a:sym typeface="Wingdings" panose="05000000000000000000" pitchFamily="2" charset="2"/>
              </a:rPr>
              <a:t>☹️</a:t>
            </a:r>
          </a:p>
          <a:p>
            <a:pPr lvl="1"/>
            <a:endParaRPr lang="en-US" sz="1600" dirty="0">
              <a:latin typeface="+mn-lt"/>
            </a:endParaRPr>
          </a:p>
          <a:p>
            <a:r>
              <a:rPr lang="en-US" sz="1600" dirty="0">
                <a:solidFill>
                  <a:srgbClr val="0000FF"/>
                </a:solidFill>
                <a:latin typeface="+mn-lt"/>
              </a:rPr>
              <a:t>this seems like a pretty steep cost to pay just to know the list’s size...</a:t>
            </a:r>
            <a:br>
              <a:rPr lang="en-US" sz="1600" dirty="0">
                <a:solidFill>
                  <a:srgbClr val="0000FF"/>
                </a:solidFill>
                <a:latin typeface="+mn-lt"/>
              </a:rPr>
            </a:br>
            <a:r>
              <a:rPr lang="en-US" sz="1600" dirty="0">
                <a:solidFill>
                  <a:srgbClr val="0000FF"/>
                </a:solidFill>
                <a:latin typeface="+mn-lt"/>
              </a:rPr>
              <a:t>what would be a more efficient approach?</a:t>
            </a:r>
          </a:p>
          <a:p>
            <a:pPr lvl="1"/>
            <a:r>
              <a:rPr lang="en-US" sz="1600" dirty="0">
                <a:latin typeface="+mn-lt"/>
              </a:rPr>
              <a:t>store size as an instance variable</a:t>
            </a:r>
          </a:p>
          <a:p>
            <a:pPr lvl="2"/>
            <a:r>
              <a:rPr lang="en-US" sz="1600" dirty="0">
                <a:latin typeface="+mn-lt"/>
              </a:rPr>
              <a:t>update it every time you change the number of elements in the list</a:t>
            </a:r>
            <a:br>
              <a:rPr lang="en-US" sz="1600" dirty="0">
                <a:latin typeface="+mn-lt"/>
              </a:rPr>
            </a:br>
            <a:r>
              <a:rPr lang="en-US" sz="1600" dirty="0">
                <a:latin typeface="+mn-lt"/>
              </a:rPr>
              <a:t>(inside of </a:t>
            </a:r>
            <a:r>
              <a:rPr lang="en-US" sz="1600" dirty="0"/>
              <a:t>add, remove</a:t>
            </a:r>
            <a:r>
              <a:rPr lang="en-US" sz="1600" dirty="0">
                <a:latin typeface="+mn-lt"/>
              </a:rPr>
              <a:t>, etc.)</a:t>
            </a:r>
          </a:p>
          <a:p>
            <a:pPr lvl="2"/>
            <a:endParaRPr lang="en-US" sz="1600" dirty="0">
              <a:latin typeface="+mn-lt"/>
            </a:endParaRPr>
          </a:p>
          <a:p>
            <a:pPr lvl="1"/>
            <a:r>
              <a:rPr lang="en-US" sz="1600" dirty="0">
                <a:solidFill>
                  <a:srgbClr val="0000FF"/>
                </a:solidFill>
                <a:latin typeface="+mn-lt"/>
              </a:rPr>
              <a:t>what is the runtime of this approach?</a:t>
            </a:r>
          </a:p>
          <a:p>
            <a:pPr lvl="2"/>
            <a:r>
              <a:rPr lang="en-US" sz="1600" dirty="0">
                <a:latin typeface="+mn-lt"/>
              </a:rPr>
              <a:t>O(1) </a:t>
            </a:r>
            <a:r>
              <a:rPr lang="en-US" sz="1600" dirty="0">
                <a:latin typeface="+mn-lt"/>
                <a:sym typeface="Wingdings" panose="05000000000000000000" pitchFamily="2" charset="2"/>
              </a:rPr>
              <a:t>🙂</a:t>
            </a: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2355029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11E178-A00D-7932-CA10-1A8DD7C606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E52E44-2969-6980-0A76-E52D81D77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/>
              <a:t>while way more efficient, this approach is perhaps a bit spooky 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Segoe UI Emoji" panose="020B0502040204020203" pitchFamily="34" charset="0"/>
                <a:cs typeface="+mj-cs"/>
              </a:rPr>
              <a:t>👻</a:t>
            </a:r>
            <a:b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Segoe UI Emoji" panose="020B0502040204020203" pitchFamily="34" charset="0"/>
                <a:cs typeface="+mj-cs"/>
              </a:rPr>
            </a:br>
            <a:b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Segoe UI Emoji" panose="020B0502040204020203" pitchFamily="34" charset="0"/>
                <a:cs typeface="+mj-cs"/>
              </a:rPr>
            </a:b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Segoe UI Emoji" panose="020B0502040204020203" pitchFamily="34" charset="0"/>
                <a:cs typeface="+mj-cs"/>
              </a:rPr>
              <a:t>multiple functions are now also responsible for carefully modifying an instance variable</a:t>
            </a:r>
            <a:b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Segoe UI Emoji" panose="020B0502040204020203" pitchFamily="34" charset="0"/>
                <a:cs typeface="+mj-cs"/>
              </a:rPr>
            </a:b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Segoe UI Emoji" panose="020B0502040204020203" pitchFamily="34" charset="0"/>
                <a:cs typeface="+mj-cs"/>
              </a:rPr>
              <a:t>(mess up, and any code that depends on size will be very weirdly broken)</a:t>
            </a:r>
            <a:endParaRPr lang="en-US" sz="3200">
              <a:solidFill>
                <a:srgbClr val="007B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69410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C30600-A7F9-8C63-13D9-5242DC1EA3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E4977-7CAF-A5AE-040A-D5C60272F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Segoe UI Emoji" panose="020B0502040204020203" pitchFamily="34" charset="0"/>
                <a:cs typeface="+mj-cs"/>
              </a:rPr>
              <a:t>note: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Segoe UI Emoji" panose="020B0502040204020203" pitchFamily="34" charset="0"/>
                <a:cs typeface="+mj-cs"/>
              </a:rPr>
              <a:t> the A homework doesn't use size at all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95139035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557EF-DB0B-177E-BD5F-B07F2D82B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24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Segoe UI Emoji" panose="020B0502040204020203" pitchFamily="34" charset="0"/>
                <a:cs typeface="+mj-cs"/>
              </a:rPr>
              <a:t>but if you </a:t>
            </a:r>
            <a:r>
              <a:rPr kumimoji="0" lang="en-US" sz="240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Segoe UI Emoji" panose="020B0502040204020203" pitchFamily="34" charset="0"/>
                <a:cs typeface="+mj-cs"/>
              </a:rPr>
              <a:t>were</a:t>
            </a:r>
            <a:r>
              <a:rPr kumimoji="0" lang="en-US" sz="240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Segoe UI Emoji" panose="020B0502040204020203" pitchFamily="34" charset="0"/>
                <a:cs typeface="+mj-cs"/>
              </a:rPr>
              <a:t> going to implement/use the list's size...</a:t>
            </a:r>
            <a:br>
              <a:rPr kumimoji="0" lang="en-US" sz="240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Segoe UI Emoji" panose="020B0502040204020203" pitchFamily="34" charset="0"/>
                <a:cs typeface="+mj-cs"/>
              </a:rPr>
            </a:br>
            <a:r>
              <a:rPr kumimoji="0" lang="en-US" sz="240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Segoe UI Emoji" panose="020B0502040204020203" pitchFamily="34" charset="0"/>
                <a:cs typeface="+mj-cs"/>
              </a:rPr>
              <a:t>i would start with size() as a function,</a:t>
            </a:r>
            <a:br>
              <a:rPr kumimoji="0" lang="en-US" sz="240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Segoe UI Emoji" panose="020B0502040204020203" pitchFamily="34" charset="0"/>
                <a:cs typeface="+mj-cs"/>
              </a:rPr>
            </a:br>
            <a:r>
              <a:rPr kumimoji="0" lang="en-US" sz="240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Segoe UI Emoji" panose="020B0502040204020203" pitchFamily="34" charset="0"/>
                <a:cs typeface="+mj-cs"/>
              </a:rPr>
              <a:t>get everything working perfectly,</a:t>
            </a:r>
            <a:br>
              <a:rPr kumimoji="0" lang="en-US" sz="240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Segoe UI Emoji" panose="020B0502040204020203" pitchFamily="34" charset="0"/>
                <a:cs typeface="+mj-cs"/>
              </a:rPr>
            </a:br>
            <a:r>
              <a:rPr kumimoji="0" lang="en-US" sz="240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Segoe UI Emoji" panose="020B0502040204020203" pitchFamily="34" charset="0"/>
                <a:cs typeface="+mj-cs"/>
              </a:rPr>
              <a:t>and only then carefully turn it into an instance variable 🙂👍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59899694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2946D-A084-BC44-E240-AC703B9EF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(it's this thing again)</a:t>
            </a:r>
          </a:p>
        </p:txBody>
      </p:sp>
      <p:pic>
        <p:nvPicPr>
          <p:cNvPr id="3" name="Picture 4" descr="Housing Market 'In Free Fall' As New Construction Plummets—Here's When  'Reset' Could Cool Prices">
            <a:extLst>
              <a:ext uri="{FF2B5EF4-FFF2-40B4-BE49-F238E27FC236}">
                <a16:creationId xmlns:a16="http://schemas.microsoft.com/office/drawing/2014/main" id="{9D9F8BA9-C8D1-772B-6D0E-DCC85E812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212" y="1425742"/>
            <a:ext cx="4074696" cy="229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Most Efficient Solar Panels Of 2023 – Forbes Home">
            <a:extLst>
              <a:ext uri="{FF2B5EF4-FFF2-40B4-BE49-F238E27FC236}">
                <a16:creationId xmlns:a16="http://schemas.microsoft.com/office/drawing/2014/main" id="{0504C028-0748-9D8D-8D79-BCA97521C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92" y="1425742"/>
            <a:ext cx="4076709" cy="229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26218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0C1FA0-EAE5-440F-51D2-DD03D6D7C2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C8C210-0851-CF46-2605-7788E842C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/>
              <a:t>tail reference</a:t>
            </a:r>
          </a:p>
        </p:txBody>
      </p:sp>
    </p:spTree>
    <p:extLst>
      <p:ext uri="{BB962C8B-B14F-4D97-AF65-F5344CB8AC3E}">
        <p14:creationId xmlns:p14="http://schemas.microsoft.com/office/powerpoint/2010/main" val="25628934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D9A55-258F-8DDB-60BC-2A2857591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A5C56B-76ED-9399-ED31-E2E83FF40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singly-linked list with reference to tail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8F04B60-08B8-961A-FDB7-453148978490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1860202" y="1440475"/>
            <a:ext cx="870860" cy="272180"/>
          </a:xfrm>
          <a:prstGeom prst="straightConnector1">
            <a:avLst/>
          </a:prstGeom>
          <a:ln w="25400" cap="rnd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88BE30C-03F1-E528-015E-1F3B305D2B00}"/>
              </a:ext>
            </a:extLst>
          </p:cNvPr>
          <p:cNvSpPr txBox="1"/>
          <p:nvPr/>
        </p:nvSpPr>
        <p:spPr>
          <a:xfrm>
            <a:off x="1153621" y="1549510"/>
            <a:ext cx="110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head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678A596-276D-12F4-8B25-A289C15C3A76}"/>
              </a:ext>
            </a:extLst>
          </p:cNvPr>
          <p:cNvCxnSpPr>
            <a:cxnSpLocks/>
          </p:cNvCxnSpPr>
          <p:nvPr/>
        </p:nvCxnSpPr>
        <p:spPr>
          <a:xfrm>
            <a:off x="3227551" y="1450778"/>
            <a:ext cx="558433" cy="0"/>
          </a:xfrm>
          <a:prstGeom prst="straightConnector1">
            <a:avLst/>
          </a:prstGeom>
          <a:ln w="254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EADE263-D0E8-E853-F365-D210E47D24E9}"/>
              </a:ext>
            </a:extLst>
          </p:cNvPr>
          <p:cNvGraphicFramePr>
            <a:graphicFrameLocks noGrp="1"/>
          </p:cNvGraphicFramePr>
          <p:nvPr/>
        </p:nvGraphicFramePr>
        <p:xfrm>
          <a:off x="2731062" y="1262564"/>
          <a:ext cx="570015" cy="355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015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</a:tblGrid>
              <a:tr h="355823"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CB5B5"/>
                        </a:solidFill>
                        <a:latin typeface="+mj-lt"/>
                      </a:endParaRPr>
                    </a:p>
                  </a:txBody>
                  <a:tcPr marL="70799" marR="70799" marT="35400" marB="3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7CC0BAD-4B70-03D2-6ECA-E8D83ACD3CBE}"/>
              </a:ext>
            </a:extLst>
          </p:cNvPr>
          <p:cNvCxnSpPr>
            <a:cxnSpLocks/>
          </p:cNvCxnSpPr>
          <p:nvPr/>
        </p:nvCxnSpPr>
        <p:spPr>
          <a:xfrm>
            <a:off x="4280494" y="1436036"/>
            <a:ext cx="558433" cy="0"/>
          </a:xfrm>
          <a:prstGeom prst="straightConnector1">
            <a:avLst/>
          </a:prstGeom>
          <a:ln w="254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96FFFC9-5514-6728-6449-17F6DBAC1AB2}"/>
              </a:ext>
            </a:extLst>
          </p:cNvPr>
          <p:cNvGraphicFramePr>
            <a:graphicFrameLocks noGrp="1"/>
          </p:cNvGraphicFramePr>
          <p:nvPr/>
        </p:nvGraphicFramePr>
        <p:xfrm>
          <a:off x="3784005" y="1247822"/>
          <a:ext cx="570015" cy="355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015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</a:tblGrid>
              <a:tr h="355823"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CB5B5"/>
                        </a:solidFill>
                        <a:latin typeface="+mj-lt"/>
                      </a:endParaRPr>
                    </a:p>
                  </a:txBody>
                  <a:tcPr marL="70799" marR="70799" marT="35400" marB="3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618BB9A-8F44-2DA0-59A2-95AAEDD1E33D}"/>
              </a:ext>
            </a:extLst>
          </p:cNvPr>
          <p:cNvCxnSpPr>
            <a:cxnSpLocks/>
          </p:cNvCxnSpPr>
          <p:nvPr/>
        </p:nvCxnSpPr>
        <p:spPr>
          <a:xfrm>
            <a:off x="5333440" y="1444504"/>
            <a:ext cx="558433" cy="0"/>
          </a:xfrm>
          <a:prstGeom prst="straightConnector1">
            <a:avLst/>
          </a:prstGeom>
          <a:ln w="254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AC6B480-5712-6CC9-9A1E-835BA95D7C75}"/>
              </a:ext>
            </a:extLst>
          </p:cNvPr>
          <p:cNvGraphicFramePr>
            <a:graphicFrameLocks noGrp="1"/>
          </p:cNvGraphicFramePr>
          <p:nvPr/>
        </p:nvGraphicFramePr>
        <p:xfrm>
          <a:off x="4836951" y="1256290"/>
          <a:ext cx="570015" cy="355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015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</a:tblGrid>
              <a:tr h="355823"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CB5B5"/>
                        </a:solidFill>
                        <a:latin typeface="+mj-lt"/>
                      </a:endParaRPr>
                    </a:p>
                  </a:txBody>
                  <a:tcPr marL="70799" marR="70799" marT="35400" marB="3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2557C68-C31D-BC2D-792F-8F11A17AA794}"/>
              </a:ext>
            </a:extLst>
          </p:cNvPr>
          <p:cNvCxnSpPr>
            <a:cxnSpLocks/>
          </p:cNvCxnSpPr>
          <p:nvPr/>
        </p:nvCxnSpPr>
        <p:spPr>
          <a:xfrm>
            <a:off x="6386383" y="1429762"/>
            <a:ext cx="558433" cy="0"/>
          </a:xfrm>
          <a:prstGeom prst="straightConnector1">
            <a:avLst/>
          </a:prstGeom>
          <a:ln w="254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99303AB-8C8D-DA06-3F1A-271E0BC4D9CA}"/>
              </a:ext>
            </a:extLst>
          </p:cNvPr>
          <p:cNvGraphicFramePr>
            <a:graphicFrameLocks noGrp="1"/>
          </p:cNvGraphicFramePr>
          <p:nvPr/>
        </p:nvGraphicFramePr>
        <p:xfrm>
          <a:off x="5889894" y="1241548"/>
          <a:ext cx="570015" cy="355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015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</a:tblGrid>
              <a:tr h="355823"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CB5B5"/>
                        </a:solidFill>
                        <a:latin typeface="+mj-lt"/>
                      </a:endParaRPr>
                    </a:p>
                  </a:txBody>
                  <a:tcPr marL="70799" marR="70799" marT="35400" marB="3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85F22E3-CE22-447D-B949-4F8CA61392C9}"/>
              </a:ext>
            </a:extLst>
          </p:cNvPr>
          <p:cNvGraphicFramePr>
            <a:graphicFrameLocks noGrp="1"/>
          </p:cNvGraphicFramePr>
          <p:nvPr/>
        </p:nvGraphicFramePr>
        <p:xfrm>
          <a:off x="6924726" y="1278464"/>
          <a:ext cx="570015" cy="355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015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</a:tblGrid>
              <a:tr h="355823"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CB5B5"/>
                        </a:solidFill>
                        <a:latin typeface="+mj-lt"/>
                      </a:endParaRPr>
                    </a:p>
                  </a:txBody>
                  <a:tcPr marL="70799" marR="70799" marT="35400" marB="3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84AB261-DAF7-4839-BD94-D42F1C34EF1F}"/>
              </a:ext>
            </a:extLst>
          </p:cNvPr>
          <p:cNvSpPr txBox="1"/>
          <p:nvPr/>
        </p:nvSpPr>
        <p:spPr>
          <a:xfrm>
            <a:off x="3470404" y="2138709"/>
            <a:ext cx="2217557" cy="12249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class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LinkedList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{</a:t>
            </a:r>
          </a:p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   Node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head;</a:t>
            </a:r>
          </a:p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   Node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tail;</a:t>
            </a:r>
          </a:p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A9E2A0-9D9A-4268-85B1-C239A9E8F617}"/>
              </a:ext>
            </a:extLst>
          </p:cNvPr>
          <p:cNvSpPr txBox="1"/>
          <p:nvPr/>
        </p:nvSpPr>
        <p:spPr>
          <a:xfrm>
            <a:off x="3456038" y="3546890"/>
            <a:ext cx="2231923" cy="12249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class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Node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{</a:t>
            </a:r>
          </a:p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  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Value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value;</a:t>
            </a:r>
          </a:p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  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Node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next;</a:t>
            </a:r>
          </a:p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DCC9914-CEB8-F954-4B1D-98EAD2E25E9F}"/>
              </a:ext>
            </a:extLst>
          </p:cNvPr>
          <p:cNvCxnSpPr>
            <a:cxnSpLocks/>
            <a:endCxn id="16" idx="1"/>
          </p:cNvCxnSpPr>
          <p:nvPr/>
        </p:nvCxnSpPr>
        <p:spPr>
          <a:xfrm flipH="1" flipV="1">
            <a:off x="6924726" y="1456375"/>
            <a:ext cx="644474" cy="534292"/>
          </a:xfrm>
          <a:prstGeom prst="straightConnector1">
            <a:avLst/>
          </a:prstGeom>
          <a:ln w="25400" cap="rnd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D25E17E-6C60-334E-7FDE-0F7F9B351B49}"/>
              </a:ext>
            </a:extLst>
          </p:cNvPr>
          <p:cNvSpPr txBox="1"/>
          <p:nvPr/>
        </p:nvSpPr>
        <p:spPr>
          <a:xfrm>
            <a:off x="7569200" y="1832613"/>
            <a:ext cx="110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tail</a:t>
            </a:r>
          </a:p>
        </p:txBody>
      </p:sp>
    </p:spTree>
    <p:extLst>
      <p:ext uri="{BB962C8B-B14F-4D97-AF65-F5344CB8AC3E}">
        <p14:creationId xmlns:p14="http://schemas.microsoft.com/office/powerpoint/2010/main" val="411663422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D8AE90-8D1D-A006-CAAD-E625D16279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2C336FB-DB35-311E-A446-95A848B3C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/>
            </a:br>
            <a:r>
              <a:rPr lang="en-US"/>
              <a:t>singly-linked list with reference to tail</a:t>
            </a:r>
            <a:br>
              <a:rPr lang="en-US"/>
            </a:br>
            <a:r>
              <a:rPr lang="en-US"/>
              <a:t>worst case</a:t>
            </a:r>
            <a:br>
              <a:rPr lang="en-US"/>
            </a:br>
            <a:r>
              <a:rPr lang="en-US"/>
              <a:t>runtimes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A3E6D88-5409-EEDD-E36A-B7074F7E8BF1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2439322" y="1023915"/>
            <a:ext cx="870860" cy="272180"/>
          </a:xfrm>
          <a:prstGeom prst="straightConnector1">
            <a:avLst/>
          </a:prstGeom>
          <a:ln w="25400" cap="rnd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2B992F8-EE0F-CCE0-1FA2-829C53FA841D}"/>
              </a:ext>
            </a:extLst>
          </p:cNvPr>
          <p:cNvSpPr txBox="1"/>
          <p:nvPr/>
        </p:nvSpPr>
        <p:spPr>
          <a:xfrm>
            <a:off x="2071871" y="1295164"/>
            <a:ext cx="110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head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3AAEF48-BC92-B58B-E459-C4C99DC4881E}"/>
              </a:ext>
            </a:extLst>
          </p:cNvPr>
          <p:cNvCxnSpPr>
            <a:cxnSpLocks/>
          </p:cNvCxnSpPr>
          <p:nvPr/>
        </p:nvCxnSpPr>
        <p:spPr>
          <a:xfrm>
            <a:off x="3806671" y="1034218"/>
            <a:ext cx="558433" cy="0"/>
          </a:xfrm>
          <a:prstGeom prst="straightConnector1">
            <a:avLst/>
          </a:prstGeom>
          <a:ln w="254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33796DD0-7821-7A8E-FCCB-37BFEA84E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926137"/>
              </p:ext>
            </p:extLst>
          </p:nvPr>
        </p:nvGraphicFramePr>
        <p:xfrm>
          <a:off x="3310182" y="846004"/>
          <a:ext cx="570015" cy="355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015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</a:tblGrid>
              <a:tr h="355823"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CB5B5"/>
                        </a:solidFill>
                        <a:latin typeface="+mj-lt"/>
                      </a:endParaRPr>
                    </a:p>
                  </a:txBody>
                  <a:tcPr marL="70799" marR="70799" marT="35400" marB="3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082400C-66E0-1378-AAD7-67D1882BD093}"/>
              </a:ext>
            </a:extLst>
          </p:cNvPr>
          <p:cNvCxnSpPr>
            <a:cxnSpLocks/>
          </p:cNvCxnSpPr>
          <p:nvPr/>
        </p:nvCxnSpPr>
        <p:spPr>
          <a:xfrm>
            <a:off x="4859614" y="1019476"/>
            <a:ext cx="558433" cy="0"/>
          </a:xfrm>
          <a:prstGeom prst="straightConnector1">
            <a:avLst/>
          </a:prstGeom>
          <a:ln w="254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649D9B2E-F00C-41C8-B72F-F487385939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824371"/>
              </p:ext>
            </p:extLst>
          </p:nvPr>
        </p:nvGraphicFramePr>
        <p:xfrm>
          <a:off x="4363125" y="831262"/>
          <a:ext cx="570015" cy="355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015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</a:tblGrid>
              <a:tr h="355823"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CB5B5"/>
                        </a:solidFill>
                        <a:latin typeface="+mj-lt"/>
                      </a:endParaRPr>
                    </a:p>
                  </a:txBody>
                  <a:tcPr marL="70799" marR="70799" marT="35400" marB="3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1E29E1F-BF4E-4101-8C2D-8E2E8856EFA1}"/>
              </a:ext>
            </a:extLst>
          </p:cNvPr>
          <p:cNvCxnSpPr>
            <a:cxnSpLocks/>
          </p:cNvCxnSpPr>
          <p:nvPr/>
        </p:nvCxnSpPr>
        <p:spPr>
          <a:xfrm>
            <a:off x="5912560" y="1027944"/>
            <a:ext cx="558433" cy="0"/>
          </a:xfrm>
          <a:prstGeom prst="straightConnector1">
            <a:avLst/>
          </a:prstGeom>
          <a:ln w="254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D26D2A9F-5623-F358-28CD-0967106FF3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804730"/>
              </p:ext>
            </p:extLst>
          </p:nvPr>
        </p:nvGraphicFramePr>
        <p:xfrm>
          <a:off x="5416071" y="839730"/>
          <a:ext cx="570015" cy="355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015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</a:tblGrid>
              <a:tr h="355823"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CB5B5"/>
                        </a:solidFill>
                        <a:latin typeface="+mj-lt"/>
                      </a:endParaRPr>
                    </a:p>
                  </a:txBody>
                  <a:tcPr marL="70799" marR="70799" marT="35400" marB="3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349AC17-FCEE-510C-EC09-4BC0D7F2EF0F}"/>
              </a:ext>
            </a:extLst>
          </p:cNvPr>
          <p:cNvCxnSpPr>
            <a:cxnSpLocks/>
          </p:cNvCxnSpPr>
          <p:nvPr/>
        </p:nvCxnSpPr>
        <p:spPr>
          <a:xfrm>
            <a:off x="6965503" y="1013202"/>
            <a:ext cx="558433" cy="0"/>
          </a:xfrm>
          <a:prstGeom prst="straightConnector1">
            <a:avLst/>
          </a:prstGeom>
          <a:ln w="254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DB822512-C356-174B-CEEC-87B59DF830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870118"/>
              </p:ext>
            </p:extLst>
          </p:nvPr>
        </p:nvGraphicFramePr>
        <p:xfrm>
          <a:off x="6469014" y="824988"/>
          <a:ext cx="570015" cy="355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015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</a:tblGrid>
              <a:tr h="355823"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CB5B5"/>
                        </a:solidFill>
                        <a:latin typeface="+mj-lt"/>
                      </a:endParaRPr>
                    </a:p>
                  </a:txBody>
                  <a:tcPr marL="70799" marR="70799" marT="35400" marB="3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EB37D14D-297F-4CEF-43C7-770E7CE48A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77514"/>
              </p:ext>
            </p:extLst>
          </p:nvPr>
        </p:nvGraphicFramePr>
        <p:xfrm>
          <a:off x="7503846" y="861904"/>
          <a:ext cx="570015" cy="355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015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</a:tblGrid>
              <a:tr h="355823"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CB5B5"/>
                        </a:solidFill>
                        <a:latin typeface="+mj-lt"/>
                      </a:endParaRPr>
                    </a:p>
                  </a:txBody>
                  <a:tcPr marL="70799" marR="70799" marT="35400" marB="3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EED4A39-CC27-E324-E87B-208777BD755D}"/>
              </a:ext>
            </a:extLst>
          </p:cNvPr>
          <p:cNvCxnSpPr>
            <a:cxnSpLocks/>
          </p:cNvCxnSpPr>
          <p:nvPr/>
        </p:nvCxnSpPr>
        <p:spPr>
          <a:xfrm flipH="1">
            <a:off x="0" y="1744831"/>
            <a:ext cx="9144000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2128A4E-852C-6F12-3DAE-826B676C265F}"/>
              </a:ext>
            </a:extLst>
          </p:cNvPr>
          <p:cNvCxnSpPr>
            <a:cxnSpLocks/>
            <a:endCxn id="52" idx="1"/>
          </p:cNvCxnSpPr>
          <p:nvPr/>
        </p:nvCxnSpPr>
        <p:spPr>
          <a:xfrm flipH="1" flipV="1">
            <a:off x="7503846" y="1039815"/>
            <a:ext cx="695274" cy="369332"/>
          </a:xfrm>
          <a:prstGeom prst="straightConnector1">
            <a:avLst/>
          </a:prstGeom>
          <a:ln w="25400" cap="rnd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0EC907E-18ED-5346-84F4-4E6A1ABD7FF7}"/>
              </a:ext>
            </a:extLst>
          </p:cNvPr>
          <p:cNvSpPr txBox="1"/>
          <p:nvPr/>
        </p:nvSpPr>
        <p:spPr>
          <a:xfrm>
            <a:off x="8199120" y="1220613"/>
            <a:ext cx="805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tail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D6226990-D1E0-E37A-1315-958DB6131E6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45718" y="2007514"/>
            <a:ext cx="4001161" cy="2896153"/>
          </a:xfrm>
        </p:spPr>
        <p:txBody>
          <a:bodyPr>
            <a:noAutofit/>
          </a:bodyPr>
          <a:lstStyle/>
          <a:p>
            <a:r>
              <a:rPr lang="en-US">
                <a:latin typeface="+mj-lt"/>
              </a:rPr>
              <a:t>list.add(index, value)</a:t>
            </a:r>
          </a:p>
          <a:p>
            <a:pPr lvl="1"/>
            <a:r>
              <a:rPr lang="en-US">
                <a:solidFill>
                  <a:srgbClr val="007B00"/>
                </a:solidFill>
                <a:latin typeface="+mj-lt"/>
              </a:rPr>
              <a:t>// O(n)</a:t>
            </a:r>
          </a:p>
          <a:p>
            <a:r>
              <a:rPr lang="en-US">
                <a:latin typeface="+mj-lt"/>
              </a:rPr>
              <a:t>list.removeByIndex(index)</a:t>
            </a:r>
          </a:p>
          <a:p>
            <a:pPr lvl="1"/>
            <a:r>
              <a:rPr lang="en-US">
                <a:solidFill>
                  <a:srgbClr val="007B00"/>
                </a:solidFill>
                <a:latin typeface="+mj-lt"/>
              </a:rPr>
              <a:t>// O(n)</a:t>
            </a:r>
          </a:p>
          <a:p>
            <a:r>
              <a:rPr lang="en-US">
                <a:latin typeface="+mj-lt"/>
              </a:rPr>
              <a:t>list.size()</a:t>
            </a:r>
          </a:p>
          <a:p>
            <a:pPr lvl="1"/>
            <a:r>
              <a:rPr lang="en-US">
                <a:solidFill>
                  <a:srgbClr val="007B00"/>
                </a:solidFill>
                <a:latin typeface="+mj-lt"/>
              </a:rPr>
              <a:t>// O(n)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DD876BCA-44C1-F742-33DB-054DB2304079}"/>
              </a:ext>
            </a:extLst>
          </p:cNvPr>
          <p:cNvSpPr txBox="1">
            <a:spLocks/>
          </p:cNvSpPr>
          <p:nvPr/>
        </p:nvSpPr>
        <p:spPr>
          <a:xfrm>
            <a:off x="4246879" y="2007513"/>
            <a:ext cx="5368177" cy="28961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39" indent="-285739" algn="l" defTabSz="342886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System Font Regular"/>
              <a:buChar char="−"/>
              <a:defRPr sz="1800" kern="1200">
                <a:solidFill>
                  <a:schemeClr val="tx1"/>
                </a:solidFill>
                <a:latin typeface="+mn-lt"/>
                <a:ea typeface="Segoe UI Emoji" panose="020B0502040204020203" pitchFamily="34" charset="0"/>
                <a:cs typeface="+mn-cs"/>
              </a:defRPr>
            </a:lvl1pPr>
            <a:lvl2pPr marL="628625" indent="-285739" algn="l" defTabSz="342886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System Font Regular"/>
              <a:buChar char="−"/>
              <a:defRPr sz="1800" kern="1200">
                <a:solidFill>
                  <a:schemeClr val="tx1"/>
                </a:solidFill>
                <a:latin typeface="+mn-lt"/>
                <a:ea typeface="Segoe UI Emoji" panose="020B0502040204020203" pitchFamily="34" charset="0"/>
                <a:cs typeface="+mn-cs"/>
              </a:defRPr>
            </a:lvl2pPr>
            <a:lvl3pPr marL="971511" indent="-285739" algn="l" defTabSz="342886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System Font Regular"/>
              <a:buChar char="−"/>
              <a:defRPr sz="1800" kern="1200">
                <a:solidFill>
                  <a:schemeClr val="tx1"/>
                </a:solidFill>
                <a:latin typeface="+mn-lt"/>
                <a:ea typeface="Segoe UI Emoji" panose="020B0502040204020203" pitchFamily="34" charset="0"/>
                <a:cs typeface="+mn-cs"/>
              </a:defRPr>
            </a:lvl3pPr>
            <a:lvl4pPr marL="1314397" indent="-285739" algn="l" defTabSz="342886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System Font Regular"/>
              <a:buChar char="−"/>
              <a:defRPr sz="1800" kern="1200">
                <a:solidFill>
                  <a:schemeClr val="tx1"/>
                </a:solidFill>
                <a:latin typeface="+mn-lt"/>
                <a:ea typeface="Segoe UI Emoji" panose="020B0502040204020203" pitchFamily="34" charset="0"/>
                <a:cs typeface="+mn-cs"/>
              </a:defRPr>
            </a:lvl4pPr>
            <a:lvl5pPr marL="1657284" indent="-285739" algn="l" defTabSz="342886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System Font Regular"/>
              <a:buChar char="−"/>
              <a:defRPr sz="1800" kern="1200">
                <a:solidFill>
                  <a:schemeClr val="tx1"/>
                </a:solidFill>
                <a:latin typeface="+mn-lt"/>
                <a:ea typeface="Segoe UI Emoji" panose="020B0502040204020203" pitchFamily="34" charset="0"/>
                <a:cs typeface="+mn-cs"/>
              </a:defRPr>
            </a:lvl5pPr>
            <a:lvl6pPr marL="2057318" indent="-342886" algn="l" defTabSz="342886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204" indent="-342886" algn="l" defTabSz="342886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090" indent="-342886" algn="l" defTabSz="342886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5977" indent="-342886" algn="l" defTabSz="342886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39" marR="0" lvl="0" indent="-285739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 typeface="System Font Regular"/>
              <a:buChar char="−"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+mn-cs"/>
              </a:rPr>
              <a:t>list.addFront()</a:t>
            </a: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007B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+mn-cs"/>
            </a:endParaRPr>
          </a:p>
          <a:p>
            <a:pPr marL="628625" marR="0" lvl="1" indent="-285739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 typeface="System Font Regular"/>
              <a:buChar char="−"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007B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+mn-cs"/>
              </a:rPr>
              <a:t>// O(1)</a:t>
            </a:r>
          </a:p>
          <a:p>
            <a:pPr marL="285739" marR="0" lvl="0" indent="-285739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 typeface="System Font Regular"/>
              <a:buChar char="−"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+mn-cs"/>
              </a:rPr>
              <a:t>list.removeFront()</a:t>
            </a: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007B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+mn-cs"/>
            </a:endParaRPr>
          </a:p>
          <a:p>
            <a:pPr marL="628625" marR="0" lvl="1" indent="-285739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 typeface="System Font Regular"/>
              <a:buChar char="−"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007B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+mn-cs"/>
              </a:rPr>
              <a:t>// O(1)</a:t>
            </a:r>
          </a:p>
          <a:p>
            <a:pPr marL="285739" marR="0" lvl="0" indent="-285739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 typeface="System Font Regular"/>
              <a:buChar char="−"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+mn-cs"/>
              </a:rPr>
              <a:t>list.addBack()</a:t>
            </a:r>
          </a:p>
          <a:p>
            <a:pPr marL="628625" marR="0" lvl="1" indent="-285739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 typeface="System Font Regular"/>
              <a:buChar char="−"/>
              <a:tabLst/>
              <a:defRPr/>
            </a:pPr>
            <a:r>
              <a:rPr kumimoji="0" lang="en-US" b="1" i="0" u="none" strike="noStrike" kern="1200" cap="none" spc="0" normalizeH="0" baseline="0" noProof="0">
                <a:ln>
                  <a:noFill/>
                </a:ln>
                <a:solidFill>
                  <a:srgbClr val="007B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+mn-cs"/>
              </a:rPr>
              <a:t>// O(1) 😀</a:t>
            </a:r>
          </a:p>
          <a:p>
            <a:pPr marL="285739" marR="0" lvl="0" indent="-285739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 typeface="System Font Regular"/>
              <a:buChar char="−"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+mn-cs"/>
              </a:rPr>
              <a:t>list.removeBack()</a:t>
            </a:r>
          </a:p>
          <a:p>
            <a:pPr marL="628625" marR="0" lvl="1" indent="-285739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 typeface="System Font Regular"/>
              <a:buChar char="−"/>
              <a:tabLst/>
              <a:defRPr/>
            </a:pPr>
            <a:r>
              <a:rPr kumimoji="0" lang="en-US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+mn-cs"/>
              </a:rPr>
              <a:t>// O(n) 😡</a:t>
            </a:r>
          </a:p>
        </p:txBody>
      </p:sp>
    </p:spTree>
    <p:extLst>
      <p:ext uri="{BB962C8B-B14F-4D97-AF65-F5344CB8AC3E}">
        <p14:creationId xmlns:p14="http://schemas.microsoft.com/office/powerpoint/2010/main" val="1983739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p"/>
      <p:bldP spid="20" grpId="0" uiExpand="1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82E40E-ED41-FBD1-B3ED-2948156F4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/>
              <a:t>doubly-linked list</a:t>
            </a:r>
          </a:p>
        </p:txBody>
      </p:sp>
    </p:spTree>
    <p:extLst>
      <p:ext uri="{BB962C8B-B14F-4D97-AF65-F5344CB8AC3E}">
        <p14:creationId xmlns:p14="http://schemas.microsoft.com/office/powerpoint/2010/main" val="3225824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D80ACC-6822-79C0-314E-A3F68AF8C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 we will be discussing the simplest possible linked list</a:t>
            </a:r>
            <a:br>
              <a:rPr lang="en-US"/>
            </a:br>
            <a:br>
              <a:rPr lang="en-US"/>
            </a:br>
            <a:r>
              <a:rPr lang="en-US"/>
              <a:t>(LinkedList literally just has a reference to Node head.)</a:t>
            </a:r>
          </a:p>
        </p:txBody>
      </p:sp>
    </p:spTree>
    <p:extLst>
      <p:ext uri="{BB962C8B-B14F-4D97-AF65-F5344CB8AC3E}">
        <p14:creationId xmlns:p14="http://schemas.microsoft.com/office/powerpoint/2010/main" val="403179279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A42576-269E-EC2C-8D11-D1D60BAC7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singly- vs. doubly-linked</a:t>
            </a:r>
          </a:p>
        </p:txBody>
      </p:sp>
    </p:spTree>
    <p:extLst>
      <p:ext uri="{BB962C8B-B14F-4D97-AF65-F5344CB8AC3E}">
        <p14:creationId xmlns:p14="http://schemas.microsoft.com/office/powerpoint/2010/main" val="192368925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0AD041-9FC2-EB27-DE8F-065E2B712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singly-linked list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3DBB2A1-6FC0-8910-69B4-22764A81D64C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1860202" y="1440475"/>
            <a:ext cx="870860" cy="272180"/>
          </a:xfrm>
          <a:prstGeom prst="straightConnector1">
            <a:avLst/>
          </a:prstGeom>
          <a:ln w="25400" cap="rnd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F566319-5FEC-CAFC-C6C5-38EA78988FDE}"/>
              </a:ext>
            </a:extLst>
          </p:cNvPr>
          <p:cNvSpPr txBox="1"/>
          <p:nvPr/>
        </p:nvSpPr>
        <p:spPr>
          <a:xfrm>
            <a:off x="1153621" y="1549510"/>
            <a:ext cx="110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head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249AD36-1BCC-E6AB-4BFE-42AF4718931B}"/>
              </a:ext>
            </a:extLst>
          </p:cNvPr>
          <p:cNvCxnSpPr>
            <a:cxnSpLocks/>
          </p:cNvCxnSpPr>
          <p:nvPr/>
        </p:nvCxnSpPr>
        <p:spPr>
          <a:xfrm>
            <a:off x="3227551" y="1450778"/>
            <a:ext cx="558433" cy="0"/>
          </a:xfrm>
          <a:prstGeom prst="straightConnector1">
            <a:avLst/>
          </a:prstGeom>
          <a:ln w="254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F216E4B-E991-2D47-5103-5D9A4DA3B28D}"/>
              </a:ext>
            </a:extLst>
          </p:cNvPr>
          <p:cNvGraphicFramePr>
            <a:graphicFrameLocks noGrp="1"/>
          </p:cNvGraphicFramePr>
          <p:nvPr/>
        </p:nvGraphicFramePr>
        <p:xfrm>
          <a:off x="2731062" y="1262564"/>
          <a:ext cx="570015" cy="355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015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</a:tblGrid>
              <a:tr h="355823"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CB5B5"/>
                        </a:solidFill>
                        <a:latin typeface="+mj-lt"/>
                      </a:endParaRPr>
                    </a:p>
                  </a:txBody>
                  <a:tcPr marL="70799" marR="70799" marT="35400" marB="3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97E306A-9C82-7DD6-110E-C5BFCCFC2432}"/>
              </a:ext>
            </a:extLst>
          </p:cNvPr>
          <p:cNvCxnSpPr>
            <a:cxnSpLocks/>
          </p:cNvCxnSpPr>
          <p:nvPr/>
        </p:nvCxnSpPr>
        <p:spPr>
          <a:xfrm>
            <a:off x="4280494" y="1436036"/>
            <a:ext cx="558433" cy="0"/>
          </a:xfrm>
          <a:prstGeom prst="straightConnector1">
            <a:avLst/>
          </a:prstGeom>
          <a:ln w="254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BC711B1-B9E1-062D-DA2A-A8EBC33C69B9}"/>
              </a:ext>
            </a:extLst>
          </p:cNvPr>
          <p:cNvGraphicFramePr>
            <a:graphicFrameLocks noGrp="1"/>
          </p:cNvGraphicFramePr>
          <p:nvPr/>
        </p:nvGraphicFramePr>
        <p:xfrm>
          <a:off x="3784005" y="1247822"/>
          <a:ext cx="570015" cy="355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015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</a:tblGrid>
              <a:tr h="355823"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CB5B5"/>
                        </a:solidFill>
                        <a:latin typeface="+mj-lt"/>
                      </a:endParaRPr>
                    </a:p>
                  </a:txBody>
                  <a:tcPr marL="70799" marR="70799" marT="35400" marB="3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F0262DE-5083-674D-AA50-37D83E42F6BC}"/>
              </a:ext>
            </a:extLst>
          </p:cNvPr>
          <p:cNvCxnSpPr>
            <a:cxnSpLocks/>
          </p:cNvCxnSpPr>
          <p:nvPr/>
        </p:nvCxnSpPr>
        <p:spPr>
          <a:xfrm>
            <a:off x="5333440" y="1444504"/>
            <a:ext cx="558433" cy="0"/>
          </a:xfrm>
          <a:prstGeom prst="straightConnector1">
            <a:avLst/>
          </a:prstGeom>
          <a:ln w="254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9196E3D-25A4-FB57-188A-F138444B150E}"/>
              </a:ext>
            </a:extLst>
          </p:cNvPr>
          <p:cNvGraphicFramePr>
            <a:graphicFrameLocks noGrp="1"/>
          </p:cNvGraphicFramePr>
          <p:nvPr/>
        </p:nvGraphicFramePr>
        <p:xfrm>
          <a:off x="4836951" y="1256290"/>
          <a:ext cx="570015" cy="355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015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</a:tblGrid>
              <a:tr h="355823"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CB5B5"/>
                        </a:solidFill>
                        <a:latin typeface="+mj-lt"/>
                      </a:endParaRPr>
                    </a:p>
                  </a:txBody>
                  <a:tcPr marL="70799" marR="70799" marT="35400" marB="3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459DE03-6600-D553-2DC1-12D12F1C6C20}"/>
              </a:ext>
            </a:extLst>
          </p:cNvPr>
          <p:cNvCxnSpPr>
            <a:cxnSpLocks/>
          </p:cNvCxnSpPr>
          <p:nvPr/>
        </p:nvCxnSpPr>
        <p:spPr>
          <a:xfrm>
            <a:off x="6386383" y="1429762"/>
            <a:ext cx="558433" cy="0"/>
          </a:xfrm>
          <a:prstGeom prst="straightConnector1">
            <a:avLst/>
          </a:prstGeom>
          <a:ln w="254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A894E4D-DB7A-4FD6-EF2E-87F56D5530A3}"/>
              </a:ext>
            </a:extLst>
          </p:cNvPr>
          <p:cNvGraphicFramePr>
            <a:graphicFrameLocks noGrp="1"/>
          </p:cNvGraphicFramePr>
          <p:nvPr/>
        </p:nvGraphicFramePr>
        <p:xfrm>
          <a:off x="5889894" y="1241548"/>
          <a:ext cx="570015" cy="355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015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</a:tblGrid>
              <a:tr h="355823"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CB5B5"/>
                        </a:solidFill>
                        <a:latin typeface="+mj-lt"/>
                      </a:endParaRPr>
                    </a:p>
                  </a:txBody>
                  <a:tcPr marL="70799" marR="70799" marT="35400" marB="3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55428C5-E505-45EA-89EC-3D102870690C}"/>
              </a:ext>
            </a:extLst>
          </p:cNvPr>
          <p:cNvGraphicFramePr>
            <a:graphicFrameLocks noGrp="1"/>
          </p:cNvGraphicFramePr>
          <p:nvPr/>
        </p:nvGraphicFramePr>
        <p:xfrm>
          <a:off x="6924726" y="1278464"/>
          <a:ext cx="570015" cy="355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015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</a:tblGrid>
              <a:tr h="355823"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CB5B5"/>
                        </a:solidFill>
                        <a:latin typeface="+mj-lt"/>
                      </a:endParaRPr>
                    </a:p>
                  </a:txBody>
                  <a:tcPr marL="70799" marR="70799" marT="35400" marB="3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F4ED416-CFFD-0F82-C0D5-3EEF6A8FC31A}"/>
              </a:ext>
            </a:extLst>
          </p:cNvPr>
          <p:cNvSpPr txBox="1"/>
          <p:nvPr/>
        </p:nvSpPr>
        <p:spPr>
          <a:xfrm>
            <a:off x="3470404" y="2138709"/>
            <a:ext cx="2217557" cy="9294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class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LinkedList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{</a:t>
            </a:r>
          </a:p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   Node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head;</a:t>
            </a:r>
          </a:p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968BB1-2682-29A1-0758-B5CD96A7065B}"/>
              </a:ext>
            </a:extLst>
          </p:cNvPr>
          <p:cNvSpPr txBox="1"/>
          <p:nvPr/>
        </p:nvSpPr>
        <p:spPr>
          <a:xfrm>
            <a:off x="3456038" y="3364010"/>
            <a:ext cx="2231923" cy="12249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class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Node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{</a:t>
            </a:r>
          </a:p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  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Value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value;</a:t>
            </a:r>
          </a:p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  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Node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next;</a:t>
            </a:r>
          </a:p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288869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0AD041-9FC2-EB27-DE8F-065E2B712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doubly-linked list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F1E86CF-F286-040B-903D-56E62BD91570}"/>
              </a:ext>
            </a:extLst>
          </p:cNvPr>
          <p:cNvCxnSpPr>
            <a:cxnSpLocks/>
          </p:cNvCxnSpPr>
          <p:nvPr/>
        </p:nvCxnSpPr>
        <p:spPr>
          <a:xfrm flipV="1">
            <a:off x="1450909" y="1454019"/>
            <a:ext cx="870860" cy="272180"/>
          </a:xfrm>
          <a:prstGeom prst="straightConnector1">
            <a:avLst/>
          </a:prstGeom>
          <a:ln w="25400" cap="rnd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6018022-5DB3-6E95-B156-36FAC281A0A2}"/>
              </a:ext>
            </a:extLst>
          </p:cNvPr>
          <p:cNvSpPr txBox="1"/>
          <p:nvPr/>
        </p:nvSpPr>
        <p:spPr>
          <a:xfrm>
            <a:off x="744328" y="1563054"/>
            <a:ext cx="70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head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9D652AE-3E5C-507E-C2D7-4BBC6B5BFCBF}"/>
              </a:ext>
            </a:extLst>
          </p:cNvPr>
          <p:cNvCxnSpPr>
            <a:cxnSpLocks/>
          </p:cNvCxnSpPr>
          <p:nvPr/>
        </p:nvCxnSpPr>
        <p:spPr>
          <a:xfrm flipH="1">
            <a:off x="7106522" y="1204273"/>
            <a:ext cx="876804" cy="274038"/>
          </a:xfrm>
          <a:prstGeom prst="straightConnector1">
            <a:avLst/>
          </a:prstGeom>
          <a:ln w="25400" cap="rnd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5761FF5-EB69-14AA-9CC3-02A913C728F0}"/>
              </a:ext>
            </a:extLst>
          </p:cNvPr>
          <p:cNvSpPr txBox="1"/>
          <p:nvPr/>
        </p:nvSpPr>
        <p:spPr>
          <a:xfrm>
            <a:off x="7980219" y="983044"/>
            <a:ext cx="70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tail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841B17E2-A1B5-6C71-5893-390CE1500395}"/>
              </a:ext>
            </a:extLst>
          </p:cNvPr>
          <p:cNvSpPr/>
          <p:nvPr/>
        </p:nvSpPr>
        <p:spPr>
          <a:xfrm>
            <a:off x="2786577" y="1290898"/>
            <a:ext cx="570015" cy="161933"/>
          </a:xfrm>
          <a:custGeom>
            <a:avLst/>
            <a:gdLst>
              <a:gd name="connsiteX0" fmla="*/ 0 w 2992582"/>
              <a:gd name="connsiteY0" fmla="*/ 1122225 h 1136080"/>
              <a:gd name="connsiteX1" fmla="*/ 1717964 w 2992582"/>
              <a:gd name="connsiteY1" fmla="*/ 7 h 1136080"/>
              <a:gd name="connsiteX2" fmla="*/ 2992582 w 2992582"/>
              <a:gd name="connsiteY2" fmla="*/ 1136080 h 1136080"/>
              <a:gd name="connsiteX3" fmla="*/ 2992582 w 2992582"/>
              <a:gd name="connsiteY3" fmla="*/ 1136080 h 1136080"/>
              <a:gd name="connsiteX0" fmla="*/ 0 w 2992582"/>
              <a:gd name="connsiteY0" fmla="*/ 997537 h 1011392"/>
              <a:gd name="connsiteX1" fmla="*/ 1662546 w 2992582"/>
              <a:gd name="connsiteY1" fmla="*/ 10 h 1011392"/>
              <a:gd name="connsiteX2" fmla="*/ 2992582 w 2992582"/>
              <a:gd name="connsiteY2" fmla="*/ 1011392 h 1011392"/>
              <a:gd name="connsiteX3" fmla="*/ 2992582 w 2992582"/>
              <a:gd name="connsiteY3" fmla="*/ 1011392 h 1011392"/>
              <a:gd name="connsiteX0" fmla="*/ 0 w 2992582"/>
              <a:gd name="connsiteY0" fmla="*/ 997947 h 1011802"/>
              <a:gd name="connsiteX1" fmla="*/ 1662546 w 2992582"/>
              <a:gd name="connsiteY1" fmla="*/ 420 h 1011802"/>
              <a:gd name="connsiteX2" fmla="*/ 2992582 w 2992582"/>
              <a:gd name="connsiteY2" fmla="*/ 1011802 h 1011802"/>
              <a:gd name="connsiteX3" fmla="*/ 2992582 w 2992582"/>
              <a:gd name="connsiteY3" fmla="*/ 1011802 h 10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2582" h="1011802">
                <a:moveTo>
                  <a:pt x="0" y="997947"/>
                </a:moveTo>
                <a:cubicBezTo>
                  <a:pt x="609600" y="435683"/>
                  <a:pt x="928255" y="-15744"/>
                  <a:pt x="1662546" y="420"/>
                </a:cubicBezTo>
                <a:cubicBezTo>
                  <a:pt x="2396837" y="16584"/>
                  <a:pt x="2992582" y="1011802"/>
                  <a:pt x="2992582" y="1011802"/>
                </a:cubicBezTo>
                <a:lnTo>
                  <a:pt x="2992582" y="1011802"/>
                </a:lnTo>
              </a:path>
            </a:pathLst>
          </a:custGeom>
          <a:ln w="254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05D50436-63E7-9BCB-F4D8-36C34071274F}"/>
              </a:ext>
            </a:extLst>
          </p:cNvPr>
          <p:cNvGraphicFramePr>
            <a:graphicFrameLocks noGrp="1"/>
          </p:cNvGraphicFramePr>
          <p:nvPr/>
        </p:nvGraphicFramePr>
        <p:xfrm>
          <a:off x="2321769" y="1276108"/>
          <a:ext cx="570015" cy="355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015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</a:tblGrid>
              <a:tr h="355823"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CB5B5"/>
                        </a:solidFill>
                        <a:latin typeface="+mj-lt"/>
                      </a:endParaRPr>
                    </a:p>
                  </a:txBody>
                  <a:tcPr marL="70799" marR="70799" marT="35400" marB="3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sp>
        <p:nvSpPr>
          <p:cNvPr id="20" name="Freeform 19">
            <a:extLst>
              <a:ext uri="{FF2B5EF4-FFF2-40B4-BE49-F238E27FC236}">
                <a16:creationId xmlns:a16="http://schemas.microsoft.com/office/drawing/2014/main" id="{BD7CB0C2-87B1-D49E-BFB6-552FE42247E6}"/>
              </a:ext>
            </a:extLst>
          </p:cNvPr>
          <p:cNvSpPr/>
          <p:nvPr/>
        </p:nvSpPr>
        <p:spPr>
          <a:xfrm rot="10800000">
            <a:off x="2908833" y="1443298"/>
            <a:ext cx="570015" cy="161933"/>
          </a:xfrm>
          <a:custGeom>
            <a:avLst/>
            <a:gdLst>
              <a:gd name="connsiteX0" fmla="*/ 0 w 2992582"/>
              <a:gd name="connsiteY0" fmla="*/ 1122225 h 1136080"/>
              <a:gd name="connsiteX1" fmla="*/ 1717964 w 2992582"/>
              <a:gd name="connsiteY1" fmla="*/ 7 h 1136080"/>
              <a:gd name="connsiteX2" fmla="*/ 2992582 w 2992582"/>
              <a:gd name="connsiteY2" fmla="*/ 1136080 h 1136080"/>
              <a:gd name="connsiteX3" fmla="*/ 2992582 w 2992582"/>
              <a:gd name="connsiteY3" fmla="*/ 1136080 h 1136080"/>
              <a:gd name="connsiteX0" fmla="*/ 0 w 2992582"/>
              <a:gd name="connsiteY0" fmla="*/ 997537 h 1011392"/>
              <a:gd name="connsiteX1" fmla="*/ 1662546 w 2992582"/>
              <a:gd name="connsiteY1" fmla="*/ 10 h 1011392"/>
              <a:gd name="connsiteX2" fmla="*/ 2992582 w 2992582"/>
              <a:gd name="connsiteY2" fmla="*/ 1011392 h 1011392"/>
              <a:gd name="connsiteX3" fmla="*/ 2992582 w 2992582"/>
              <a:gd name="connsiteY3" fmla="*/ 1011392 h 1011392"/>
              <a:gd name="connsiteX0" fmla="*/ 0 w 2992582"/>
              <a:gd name="connsiteY0" fmla="*/ 997947 h 1011802"/>
              <a:gd name="connsiteX1" fmla="*/ 1662546 w 2992582"/>
              <a:gd name="connsiteY1" fmla="*/ 420 h 1011802"/>
              <a:gd name="connsiteX2" fmla="*/ 2992582 w 2992582"/>
              <a:gd name="connsiteY2" fmla="*/ 1011802 h 1011802"/>
              <a:gd name="connsiteX3" fmla="*/ 2992582 w 2992582"/>
              <a:gd name="connsiteY3" fmla="*/ 1011802 h 10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2582" h="1011802">
                <a:moveTo>
                  <a:pt x="0" y="997947"/>
                </a:moveTo>
                <a:cubicBezTo>
                  <a:pt x="609600" y="435683"/>
                  <a:pt x="928255" y="-15744"/>
                  <a:pt x="1662546" y="420"/>
                </a:cubicBezTo>
                <a:cubicBezTo>
                  <a:pt x="2396837" y="16584"/>
                  <a:pt x="2992582" y="1011802"/>
                  <a:pt x="2992582" y="1011802"/>
                </a:cubicBezTo>
                <a:lnTo>
                  <a:pt x="2992582" y="1011802"/>
                </a:lnTo>
              </a:path>
            </a:pathLst>
          </a:custGeom>
          <a:ln w="254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E5F9553A-9969-A68F-A77B-C7AA672ABB0E}"/>
              </a:ext>
            </a:extLst>
          </p:cNvPr>
          <p:cNvSpPr/>
          <p:nvPr/>
        </p:nvSpPr>
        <p:spPr>
          <a:xfrm>
            <a:off x="3835471" y="1290898"/>
            <a:ext cx="570015" cy="161933"/>
          </a:xfrm>
          <a:custGeom>
            <a:avLst/>
            <a:gdLst>
              <a:gd name="connsiteX0" fmla="*/ 0 w 2992582"/>
              <a:gd name="connsiteY0" fmla="*/ 1122225 h 1136080"/>
              <a:gd name="connsiteX1" fmla="*/ 1717964 w 2992582"/>
              <a:gd name="connsiteY1" fmla="*/ 7 h 1136080"/>
              <a:gd name="connsiteX2" fmla="*/ 2992582 w 2992582"/>
              <a:gd name="connsiteY2" fmla="*/ 1136080 h 1136080"/>
              <a:gd name="connsiteX3" fmla="*/ 2992582 w 2992582"/>
              <a:gd name="connsiteY3" fmla="*/ 1136080 h 1136080"/>
              <a:gd name="connsiteX0" fmla="*/ 0 w 2992582"/>
              <a:gd name="connsiteY0" fmla="*/ 997537 h 1011392"/>
              <a:gd name="connsiteX1" fmla="*/ 1662546 w 2992582"/>
              <a:gd name="connsiteY1" fmla="*/ 10 h 1011392"/>
              <a:gd name="connsiteX2" fmla="*/ 2992582 w 2992582"/>
              <a:gd name="connsiteY2" fmla="*/ 1011392 h 1011392"/>
              <a:gd name="connsiteX3" fmla="*/ 2992582 w 2992582"/>
              <a:gd name="connsiteY3" fmla="*/ 1011392 h 1011392"/>
              <a:gd name="connsiteX0" fmla="*/ 0 w 2992582"/>
              <a:gd name="connsiteY0" fmla="*/ 997947 h 1011802"/>
              <a:gd name="connsiteX1" fmla="*/ 1662546 w 2992582"/>
              <a:gd name="connsiteY1" fmla="*/ 420 h 1011802"/>
              <a:gd name="connsiteX2" fmla="*/ 2992582 w 2992582"/>
              <a:gd name="connsiteY2" fmla="*/ 1011802 h 1011802"/>
              <a:gd name="connsiteX3" fmla="*/ 2992582 w 2992582"/>
              <a:gd name="connsiteY3" fmla="*/ 1011802 h 10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2582" h="1011802">
                <a:moveTo>
                  <a:pt x="0" y="997947"/>
                </a:moveTo>
                <a:cubicBezTo>
                  <a:pt x="609600" y="435683"/>
                  <a:pt x="928255" y="-15744"/>
                  <a:pt x="1662546" y="420"/>
                </a:cubicBezTo>
                <a:cubicBezTo>
                  <a:pt x="2396837" y="16584"/>
                  <a:pt x="2992582" y="1011802"/>
                  <a:pt x="2992582" y="1011802"/>
                </a:cubicBezTo>
                <a:lnTo>
                  <a:pt x="2992582" y="1011802"/>
                </a:lnTo>
              </a:path>
            </a:pathLst>
          </a:custGeom>
          <a:ln w="254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CE8D0F22-139F-0317-37D8-E3A6029A645A}"/>
              </a:ext>
            </a:extLst>
          </p:cNvPr>
          <p:cNvSpPr/>
          <p:nvPr/>
        </p:nvSpPr>
        <p:spPr>
          <a:xfrm rot="10800000">
            <a:off x="3957727" y="1443298"/>
            <a:ext cx="570015" cy="161933"/>
          </a:xfrm>
          <a:custGeom>
            <a:avLst/>
            <a:gdLst>
              <a:gd name="connsiteX0" fmla="*/ 0 w 2992582"/>
              <a:gd name="connsiteY0" fmla="*/ 1122225 h 1136080"/>
              <a:gd name="connsiteX1" fmla="*/ 1717964 w 2992582"/>
              <a:gd name="connsiteY1" fmla="*/ 7 h 1136080"/>
              <a:gd name="connsiteX2" fmla="*/ 2992582 w 2992582"/>
              <a:gd name="connsiteY2" fmla="*/ 1136080 h 1136080"/>
              <a:gd name="connsiteX3" fmla="*/ 2992582 w 2992582"/>
              <a:gd name="connsiteY3" fmla="*/ 1136080 h 1136080"/>
              <a:gd name="connsiteX0" fmla="*/ 0 w 2992582"/>
              <a:gd name="connsiteY0" fmla="*/ 997537 h 1011392"/>
              <a:gd name="connsiteX1" fmla="*/ 1662546 w 2992582"/>
              <a:gd name="connsiteY1" fmla="*/ 10 h 1011392"/>
              <a:gd name="connsiteX2" fmla="*/ 2992582 w 2992582"/>
              <a:gd name="connsiteY2" fmla="*/ 1011392 h 1011392"/>
              <a:gd name="connsiteX3" fmla="*/ 2992582 w 2992582"/>
              <a:gd name="connsiteY3" fmla="*/ 1011392 h 1011392"/>
              <a:gd name="connsiteX0" fmla="*/ 0 w 2992582"/>
              <a:gd name="connsiteY0" fmla="*/ 997947 h 1011802"/>
              <a:gd name="connsiteX1" fmla="*/ 1662546 w 2992582"/>
              <a:gd name="connsiteY1" fmla="*/ 420 h 1011802"/>
              <a:gd name="connsiteX2" fmla="*/ 2992582 w 2992582"/>
              <a:gd name="connsiteY2" fmla="*/ 1011802 h 1011802"/>
              <a:gd name="connsiteX3" fmla="*/ 2992582 w 2992582"/>
              <a:gd name="connsiteY3" fmla="*/ 1011802 h 10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2582" h="1011802">
                <a:moveTo>
                  <a:pt x="0" y="997947"/>
                </a:moveTo>
                <a:cubicBezTo>
                  <a:pt x="609600" y="435683"/>
                  <a:pt x="928255" y="-15744"/>
                  <a:pt x="1662546" y="420"/>
                </a:cubicBezTo>
                <a:cubicBezTo>
                  <a:pt x="2396837" y="16584"/>
                  <a:pt x="2992582" y="1011802"/>
                  <a:pt x="2992582" y="1011802"/>
                </a:cubicBezTo>
                <a:lnTo>
                  <a:pt x="2992582" y="1011802"/>
                </a:lnTo>
              </a:path>
            </a:pathLst>
          </a:custGeom>
          <a:ln w="254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B069AF0F-37DA-5108-9E84-8F771D76F662}"/>
              </a:ext>
            </a:extLst>
          </p:cNvPr>
          <p:cNvSpPr/>
          <p:nvPr/>
        </p:nvSpPr>
        <p:spPr>
          <a:xfrm>
            <a:off x="4892466" y="1290898"/>
            <a:ext cx="570015" cy="161933"/>
          </a:xfrm>
          <a:custGeom>
            <a:avLst/>
            <a:gdLst>
              <a:gd name="connsiteX0" fmla="*/ 0 w 2992582"/>
              <a:gd name="connsiteY0" fmla="*/ 1122225 h 1136080"/>
              <a:gd name="connsiteX1" fmla="*/ 1717964 w 2992582"/>
              <a:gd name="connsiteY1" fmla="*/ 7 h 1136080"/>
              <a:gd name="connsiteX2" fmla="*/ 2992582 w 2992582"/>
              <a:gd name="connsiteY2" fmla="*/ 1136080 h 1136080"/>
              <a:gd name="connsiteX3" fmla="*/ 2992582 w 2992582"/>
              <a:gd name="connsiteY3" fmla="*/ 1136080 h 1136080"/>
              <a:gd name="connsiteX0" fmla="*/ 0 w 2992582"/>
              <a:gd name="connsiteY0" fmla="*/ 997537 h 1011392"/>
              <a:gd name="connsiteX1" fmla="*/ 1662546 w 2992582"/>
              <a:gd name="connsiteY1" fmla="*/ 10 h 1011392"/>
              <a:gd name="connsiteX2" fmla="*/ 2992582 w 2992582"/>
              <a:gd name="connsiteY2" fmla="*/ 1011392 h 1011392"/>
              <a:gd name="connsiteX3" fmla="*/ 2992582 w 2992582"/>
              <a:gd name="connsiteY3" fmla="*/ 1011392 h 1011392"/>
              <a:gd name="connsiteX0" fmla="*/ 0 w 2992582"/>
              <a:gd name="connsiteY0" fmla="*/ 997947 h 1011802"/>
              <a:gd name="connsiteX1" fmla="*/ 1662546 w 2992582"/>
              <a:gd name="connsiteY1" fmla="*/ 420 h 1011802"/>
              <a:gd name="connsiteX2" fmla="*/ 2992582 w 2992582"/>
              <a:gd name="connsiteY2" fmla="*/ 1011802 h 1011802"/>
              <a:gd name="connsiteX3" fmla="*/ 2992582 w 2992582"/>
              <a:gd name="connsiteY3" fmla="*/ 1011802 h 10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2582" h="1011802">
                <a:moveTo>
                  <a:pt x="0" y="997947"/>
                </a:moveTo>
                <a:cubicBezTo>
                  <a:pt x="609600" y="435683"/>
                  <a:pt x="928255" y="-15744"/>
                  <a:pt x="1662546" y="420"/>
                </a:cubicBezTo>
                <a:cubicBezTo>
                  <a:pt x="2396837" y="16584"/>
                  <a:pt x="2992582" y="1011802"/>
                  <a:pt x="2992582" y="1011802"/>
                </a:cubicBezTo>
                <a:lnTo>
                  <a:pt x="2992582" y="1011802"/>
                </a:lnTo>
              </a:path>
            </a:pathLst>
          </a:custGeom>
          <a:ln w="254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9FF5433A-25A7-2905-3925-7CF12A1E1AA8}"/>
              </a:ext>
            </a:extLst>
          </p:cNvPr>
          <p:cNvSpPr/>
          <p:nvPr/>
        </p:nvSpPr>
        <p:spPr>
          <a:xfrm rot="10800000">
            <a:off x="5014722" y="1443298"/>
            <a:ext cx="570015" cy="161933"/>
          </a:xfrm>
          <a:custGeom>
            <a:avLst/>
            <a:gdLst>
              <a:gd name="connsiteX0" fmla="*/ 0 w 2992582"/>
              <a:gd name="connsiteY0" fmla="*/ 1122225 h 1136080"/>
              <a:gd name="connsiteX1" fmla="*/ 1717964 w 2992582"/>
              <a:gd name="connsiteY1" fmla="*/ 7 h 1136080"/>
              <a:gd name="connsiteX2" fmla="*/ 2992582 w 2992582"/>
              <a:gd name="connsiteY2" fmla="*/ 1136080 h 1136080"/>
              <a:gd name="connsiteX3" fmla="*/ 2992582 w 2992582"/>
              <a:gd name="connsiteY3" fmla="*/ 1136080 h 1136080"/>
              <a:gd name="connsiteX0" fmla="*/ 0 w 2992582"/>
              <a:gd name="connsiteY0" fmla="*/ 997537 h 1011392"/>
              <a:gd name="connsiteX1" fmla="*/ 1662546 w 2992582"/>
              <a:gd name="connsiteY1" fmla="*/ 10 h 1011392"/>
              <a:gd name="connsiteX2" fmla="*/ 2992582 w 2992582"/>
              <a:gd name="connsiteY2" fmla="*/ 1011392 h 1011392"/>
              <a:gd name="connsiteX3" fmla="*/ 2992582 w 2992582"/>
              <a:gd name="connsiteY3" fmla="*/ 1011392 h 1011392"/>
              <a:gd name="connsiteX0" fmla="*/ 0 w 2992582"/>
              <a:gd name="connsiteY0" fmla="*/ 997947 h 1011802"/>
              <a:gd name="connsiteX1" fmla="*/ 1662546 w 2992582"/>
              <a:gd name="connsiteY1" fmla="*/ 420 h 1011802"/>
              <a:gd name="connsiteX2" fmla="*/ 2992582 w 2992582"/>
              <a:gd name="connsiteY2" fmla="*/ 1011802 h 1011802"/>
              <a:gd name="connsiteX3" fmla="*/ 2992582 w 2992582"/>
              <a:gd name="connsiteY3" fmla="*/ 1011802 h 10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2582" h="1011802">
                <a:moveTo>
                  <a:pt x="0" y="997947"/>
                </a:moveTo>
                <a:cubicBezTo>
                  <a:pt x="609600" y="435683"/>
                  <a:pt x="928255" y="-15744"/>
                  <a:pt x="1662546" y="420"/>
                </a:cubicBezTo>
                <a:cubicBezTo>
                  <a:pt x="2396837" y="16584"/>
                  <a:pt x="2992582" y="1011802"/>
                  <a:pt x="2992582" y="1011802"/>
                </a:cubicBezTo>
                <a:lnTo>
                  <a:pt x="2992582" y="1011802"/>
                </a:lnTo>
              </a:path>
            </a:pathLst>
          </a:custGeom>
          <a:ln w="254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DA78A5FA-54CC-6A14-5ADA-CA83F4B35141}"/>
              </a:ext>
            </a:extLst>
          </p:cNvPr>
          <p:cNvSpPr/>
          <p:nvPr/>
        </p:nvSpPr>
        <p:spPr>
          <a:xfrm>
            <a:off x="5931200" y="1290898"/>
            <a:ext cx="570015" cy="161933"/>
          </a:xfrm>
          <a:custGeom>
            <a:avLst/>
            <a:gdLst>
              <a:gd name="connsiteX0" fmla="*/ 0 w 2992582"/>
              <a:gd name="connsiteY0" fmla="*/ 1122225 h 1136080"/>
              <a:gd name="connsiteX1" fmla="*/ 1717964 w 2992582"/>
              <a:gd name="connsiteY1" fmla="*/ 7 h 1136080"/>
              <a:gd name="connsiteX2" fmla="*/ 2992582 w 2992582"/>
              <a:gd name="connsiteY2" fmla="*/ 1136080 h 1136080"/>
              <a:gd name="connsiteX3" fmla="*/ 2992582 w 2992582"/>
              <a:gd name="connsiteY3" fmla="*/ 1136080 h 1136080"/>
              <a:gd name="connsiteX0" fmla="*/ 0 w 2992582"/>
              <a:gd name="connsiteY0" fmla="*/ 997537 h 1011392"/>
              <a:gd name="connsiteX1" fmla="*/ 1662546 w 2992582"/>
              <a:gd name="connsiteY1" fmla="*/ 10 h 1011392"/>
              <a:gd name="connsiteX2" fmla="*/ 2992582 w 2992582"/>
              <a:gd name="connsiteY2" fmla="*/ 1011392 h 1011392"/>
              <a:gd name="connsiteX3" fmla="*/ 2992582 w 2992582"/>
              <a:gd name="connsiteY3" fmla="*/ 1011392 h 1011392"/>
              <a:gd name="connsiteX0" fmla="*/ 0 w 2992582"/>
              <a:gd name="connsiteY0" fmla="*/ 997947 h 1011802"/>
              <a:gd name="connsiteX1" fmla="*/ 1662546 w 2992582"/>
              <a:gd name="connsiteY1" fmla="*/ 420 h 1011802"/>
              <a:gd name="connsiteX2" fmla="*/ 2992582 w 2992582"/>
              <a:gd name="connsiteY2" fmla="*/ 1011802 h 1011802"/>
              <a:gd name="connsiteX3" fmla="*/ 2992582 w 2992582"/>
              <a:gd name="connsiteY3" fmla="*/ 1011802 h 10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2582" h="1011802">
                <a:moveTo>
                  <a:pt x="0" y="997947"/>
                </a:moveTo>
                <a:cubicBezTo>
                  <a:pt x="609600" y="435683"/>
                  <a:pt x="928255" y="-15744"/>
                  <a:pt x="1662546" y="420"/>
                </a:cubicBezTo>
                <a:cubicBezTo>
                  <a:pt x="2396837" y="16584"/>
                  <a:pt x="2992582" y="1011802"/>
                  <a:pt x="2992582" y="1011802"/>
                </a:cubicBezTo>
                <a:lnTo>
                  <a:pt x="2992582" y="1011802"/>
                </a:lnTo>
              </a:path>
            </a:pathLst>
          </a:custGeom>
          <a:ln w="254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798627EE-31DA-4605-E853-665ECEB11ABC}"/>
              </a:ext>
            </a:extLst>
          </p:cNvPr>
          <p:cNvSpPr/>
          <p:nvPr/>
        </p:nvSpPr>
        <p:spPr>
          <a:xfrm rot="10800000">
            <a:off x="6053456" y="1443298"/>
            <a:ext cx="570015" cy="161933"/>
          </a:xfrm>
          <a:custGeom>
            <a:avLst/>
            <a:gdLst>
              <a:gd name="connsiteX0" fmla="*/ 0 w 2992582"/>
              <a:gd name="connsiteY0" fmla="*/ 1122225 h 1136080"/>
              <a:gd name="connsiteX1" fmla="*/ 1717964 w 2992582"/>
              <a:gd name="connsiteY1" fmla="*/ 7 h 1136080"/>
              <a:gd name="connsiteX2" fmla="*/ 2992582 w 2992582"/>
              <a:gd name="connsiteY2" fmla="*/ 1136080 h 1136080"/>
              <a:gd name="connsiteX3" fmla="*/ 2992582 w 2992582"/>
              <a:gd name="connsiteY3" fmla="*/ 1136080 h 1136080"/>
              <a:gd name="connsiteX0" fmla="*/ 0 w 2992582"/>
              <a:gd name="connsiteY0" fmla="*/ 997537 h 1011392"/>
              <a:gd name="connsiteX1" fmla="*/ 1662546 w 2992582"/>
              <a:gd name="connsiteY1" fmla="*/ 10 h 1011392"/>
              <a:gd name="connsiteX2" fmla="*/ 2992582 w 2992582"/>
              <a:gd name="connsiteY2" fmla="*/ 1011392 h 1011392"/>
              <a:gd name="connsiteX3" fmla="*/ 2992582 w 2992582"/>
              <a:gd name="connsiteY3" fmla="*/ 1011392 h 1011392"/>
              <a:gd name="connsiteX0" fmla="*/ 0 w 2992582"/>
              <a:gd name="connsiteY0" fmla="*/ 997947 h 1011802"/>
              <a:gd name="connsiteX1" fmla="*/ 1662546 w 2992582"/>
              <a:gd name="connsiteY1" fmla="*/ 420 h 1011802"/>
              <a:gd name="connsiteX2" fmla="*/ 2992582 w 2992582"/>
              <a:gd name="connsiteY2" fmla="*/ 1011802 h 1011802"/>
              <a:gd name="connsiteX3" fmla="*/ 2992582 w 2992582"/>
              <a:gd name="connsiteY3" fmla="*/ 1011802 h 10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2582" h="1011802">
                <a:moveTo>
                  <a:pt x="0" y="997947"/>
                </a:moveTo>
                <a:cubicBezTo>
                  <a:pt x="609600" y="435683"/>
                  <a:pt x="928255" y="-15744"/>
                  <a:pt x="1662546" y="420"/>
                </a:cubicBezTo>
                <a:cubicBezTo>
                  <a:pt x="2396837" y="16584"/>
                  <a:pt x="2992582" y="1011802"/>
                  <a:pt x="2992582" y="1011802"/>
                </a:cubicBezTo>
                <a:lnTo>
                  <a:pt x="2992582" y="1011802"/>
                </a:lnTo>
              </a:path>
            </a:pathLst>
          </a:custGeom>
          <a:ln w="254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2A806B7A-08ED-E31D-3DD3-C2AF8729027B}"/>
              </a:ext>
            </a:extLst>
          </p:cNvPr>
          <p:cNvGraphicFramePr>
            <a:graphicFrameLocks noGrp="1"/>
          </p:cNvGraphicFramePr>
          <p:nvPr/>
        </p:nvGraphicFramePr>
        <p:xfrm>
          <a:off x="4427658" y="1269834"/>
          <a:ext cx="570015" cy="355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015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</a:tblGrid>
              <a:tr h="355823"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CB5B5"/>
                        </a:solidFill>
                        <a:latin typeface="+mj-lt"/>
                      </a:endParaRPr>
                    </a:p>
                  </a:txBody>
                  <a:tcPr marL="70799" marR="70799" marT="35400" marB="3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F9802450-24E0-40EB-BB8C-EC1C8812AFFC}"/>
              </a:ext>
            </a:extLst>
          </p:cNvPr>
          <p:cNvGraphicFramePr>
            <a:graphicFrameLocks noGrp="1"/>
          </p:cNvGraphicFramePr>
          <p:nvPr/>
        </p:nvGraphicFramePr>
        <p:xfrm>
          <a:off x="5480601" y="1255092"/>
          <a:ext cx="570015" cy="355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015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</a:tblGrid>
              <a:tr h="355823"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CB5B5"/>
                        </a:solidFill>
                        <a:latin typeface="+mj-lt"/>
                      </a:endParaRPr>
                    </a:p>
                  </a:txBody>
                  <a:tcPr marL="70799" marR="70799" marT="35400" marB="3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E4AFE2E2-7667-30B9-87E4-14D97D7078DB}"/>
              </a:ext>
            </a:extLst>
          </p:cNvPr>
          <p:cNvGraphicFramePr>
            <a:graphicFrameLocks noGrp="1"/>
          </p:cNvGraphicFramePr>
          <p:nvPr/>
        </p:nvGraphicFramePr>
        <p:xfrm>
          <a:off x="6515433" y="1292008"/>
          <a:ext cx="570015" cy="355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015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</a:tblGrid>
              <a:tr h="355823"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CB5B5"/>
                        </a:solidFill>
                        <a:latin typeface="+mj-lt"/>
                      </a:endParaRPr>
                    </a:p>
                  </a:txBody>
                  <a:tcPr marL="70799" marR="70799" marT="35400" marB="3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F8D89BF0-208C-91FE-AD5B-B9C261E85F83}"/>
              </a:ext>
            </a:extLst>
          </p:cNvPr>
          <p:cNvGraphicFramePr>
            <a:graphicFrameLocks noGrp="1"/>
          </p:cNvGraphicFramePr>
          <p:nvPr/>
        </p:nvGraphicFramePr>
        <p:xfrm>
          <a:off x="3374712" y="1261366"/>
          <a:ext cx="570015" cy="355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015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</a:tblGrid>
              <a:tr h="355823"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CB5B5"/>
                        </a:solidFill>
                        <a:latin typeface="+mj-lt"/>
                      </a:endParaRPr>
                    </a:p>
                  </a:txBody>
                  <a:tcPr marL="70799" marR="70799" marT="35400" marB="3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0DD44DE0-2E81-DAB5-1F0A-F783341B8597}"/>
              </a:ext>
            </a:extLst>
          </p:cNvPr>
          <p:cNvSpPr txBox="1"/>
          <p:nvPr/>
        </p:nvSpPr>
        <p:spPr>
          <a:xfrm>
            <a:off x="3470404" y="2077749"/>
            <a:ext cx="2381756" cy="12249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class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LinkedList2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{</a:t>
            </a:r>
          </a:p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   Node2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head;</a:t>
            </a:r>
          </a:p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  Node2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tail;</a:t>
            </a:r>
          </a:p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747DD2-4129-C4D9-492E-46977A19196E}"/>
              </a:ext>
            </a:extLst>
          </p:cNvPr>
          <p:cNvSpPr txBox="1"/>
          <p:nvPr/>
        </p:nvSpPr>
        <p:spPr>
          <a:xfrm>
            <a:off x="3456038" y="3496090"/>
            <a:ext cx="2396122" cy="15204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class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Node2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{</a:t>
            </a:r>
          </a:p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  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Value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value;</a:t>
            </a:r>
          </a:p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  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Node2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next;</a:t>
            </a:r>
          </a:p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   Node2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prev;</a:t>
            </a:r>
          </a:p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073874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D7302DB-0517-7935-B5E4-ACCDBA56CB0B}"/>
              </a:ext>
            </a:extLst>
          </p:cNvPr>
          <p:cNvGraphicFramePr>
            <a:graphicFrameLocks noGrp="1"/>
          </p:cNvGraphicFramePr>
          <p:nvPr/>
        </p:nvGraphicFramePr>
        <p:xfrm>
          <a:off x="1168268" y="2571750"/>
          <a:ext cx="1849251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417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616417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  <a:gridCol w="616417">
                  <a:extLst>
                    <a:ext uri="{9D8B030D-6E8A-4147-A177-3AD203B41FA5}">
                      <a16:colId xmlns:a16="http://schemas.microsoft.com/office/drawing/2014/main" val="4020192797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56C37B9-D3C4-ABC0-BB79-67CCD82F15F7}"/>
              </a:ext>
            </a:extLst>
          </p:cNvPr>
          <p:cNvGraphicFramePr>
            <a:graphicFrameLocks noGrp="1"/>
          </p:cNvGraphicFramePr>
          <p:nvPr/>
        </p:nvGraphicFramePr>
        <p:xfrm>
          <a:off x="3866033" y="2571750"/>
          <a:ext cx="1849251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417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616417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  <a:gridCol w="616417">
                  <a:extLst>
                    <a:ext uri="{9D8B030D-6E8A-4147-A177-3AD203B41FA5}">
                      <a16:colId xmlns:a16="http://schemas.microsoft.com/office/drawing/2014/main" val="4020192797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sp>
        <p:nvSpPr>
          <p:cNvPr id="15" name="Freeform 14">
            <a:extLst>
              <a:ext uri="{FF2B5EF4-FFF2-40B4-BE49-F238E27FC236}">
                <a16:creationId xmlns:a16="http://schemas.microsoft.com/office/drawing/2014/main" id="{814FE3AD-C7CA-91AF-A8BA-DACAF25B2AAB}"/>
              </a:ext>
            </a:extLst>
          </p:cNvPr>
          <p:cNvSpPr/>
          <p:nvPr/>
        </p:nvSpPr>
        <p:spPr>
          <a:xfrm>
            <a:off x="2103053" y="2245360"/>
            <a:ext cx="1752820" cy="538479"/>
          </a:xfrm>
          <a:custGeom>
            <a:avLst/>
            <a:gdLst>
              <a:gd name="connsiteX0" fmla="*/ 0 w 2992582"/>
              <a:gd name="connsiteY0" fmla="*/ 1122225 h 1136080"/>
              <a:gd name="connsiteX1" fmla="*/ 1717964 w 2992582"/>
              <a:gd name="connsiteY1" fmla="*/ 7 h 1136080"/>
              <a:gd name="connsiteX2" fmla="*/ 2992582 w 2992582"/>
              <a:gd name="connsiteY2" fmla="*/ 1136080 h 1136080"/>
              <a:gd name="connsiteX3" fmla="*/ 2992582 w 2992582"/>
              <a:gd name="connsiteY3" fmla="*/ 1136080 h 1136080"/>
              <a:gd name="connsiteX0" fmla="*/ 0 w 2992582"/>
              <a:gd name="connsiteY0" fmla="*/ 997537 h 1011392"/>
              <a:gd name="connsiteX1" fmla="*/ 1662546 w 2992582"/>
              <a:gd name="connsiteY1" fmla="*/ 10 h 1011392"/>
              <a:gd name="connsiteX2" fmla="*/ 2992582 w 2992582"/>
              <a:gd name="connsiteY2" fmla="*/ 1011392 h 1011392"/>
              <a:gd name="connsiteX3" fmla="*/ 2992582 w 2992582"/>
              <a:gd name="connsiteY3" fmla="*/ 1011392 h 1011392"/>
              <a:gd name="connsiteX0" fmla="*/ 0 w 2992582"/>
              <a:gd name="connsiteY0" fmla="*/ 997947 h 1011802"/>
              <a:gd name="connsiteX1" fmla="*/ 1662546 w 2992582"/>
              <a:gd name="connsiteY1" fmla="*/ 420 h 1011802"/>
              <a:gd name="connsiteX2" fmla="*/ 2992582 w 2992582"/>
              <a:gd name="connsiteY2" fmla="*/ 1011802 h 1011802"/>
              <a:gd name="connsiteX3" fmla="*/ 2992582 w 2992582"/>
              <a:gd name="connsiteY3" fmla="*/ 1011802 h 10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2582" h="1011802">
                <a:moveTo>
                  <a:pt x="0" y="997947"/>
                </a:moveTo>
                <a:cubicBezTo>
                  <a:pt x="609600" y="435683"/>
                  <a:pt x="928255" y="-15744"/>
                  <a:pt x="1662546" y="420"/>
                </a:cubicBezTo>
                <a:cubicBezTo>
                  <a:pt x="2396837" y="16584"/>
                  <a:pt x="2992582" y="1011802"/>
                  <a:pt x="2992582" y="1011802"/>
                </a:cubicBezTo>
                <a:lnTo>
                  <a:pt x="2992582" y="1011802"/>
                </a:lnTo>
              </a:path>
            </a:pathLst>
          </a:custGeom>
          <a:ln w="571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D1BE2176-3626-20B0-1DF3-25B8125BF40D}"/>
              </a:ext>
            </a:extLst>
          </p:cNvPr>
          <p:cNvSpPr/>
          <p:nvPr/>
        </p:nvSpPr>
        <p:spPr>
          <a:xfrm rot="10800000">
            <a:off x="1168266" y="2801527"/>
            <a:ext cx="4247013" cy="538479"/>
          </a:xfrm>
          <a:custGeom>
            <a:avLst/>
            <a:gdLst>
              <a:gd name="connsiteX0" fmla="*/ 0 w 2992582"/>
              <a:gd name="connsiteY0" fmla="*/ 1122225 h 1136080"/>
              <a:gd name="connsiteX1" fmla="*/ 1717964 w 2992582"/>
              <a:gd name="connsiteY1" fmla="*/ 7 h 1136080"/>
              <a:gd name="connsiteX2" fmla="*/ 2992582 w 2992582"/>
              <a:gd name="connsiteY2" fmla="*/ 1136080 h 1136080"/>
              <a:gd name="connsiteX3" fmla="*/ 2992582 w 2992582"/>
              <a:gd name="connsiteY3" fmla="*/ 1136080 h 1136080"/>
              <a:gd name="connsiteX0" fmla="*/ 0 w 2992582"/>
              <a:gd name="connsiteY0" fmla="*/ 997537 h 1011392"/>
              <a:gd name="connsiteX1" fmla="*/ 1662546 w 2992582"/>
              <a:gd name="connsiteY1" fmla="*/ 10 h 1011392"/>
              <a:gd name="connsiteX2" fmla="*/ 2992582 w 2992582"/>
              <a:gd name="connsiteY2" fmla="*/ 1011392 h 1011392"/>
              <a:gd name="connsiteX3" fmla="*/ 2992582 w 2992582"/>
              <a:gd name="connsiteY3" fmla="*/ 1011392 h 1011392"/>
              <a:gd name="connsiteX0" fmla="*/ 0 w 2992582"/>
              <a:gd name="connsiteY0" fmla="*/ 997947 h 1011802"/>
              <a:gd name="connsiteX1" fmla="*/ 1662546 w 2992582"/>
              <a:gd name="connsiteY1" fmla="*/ 420 h 1011802"/>
              <a:gd name="connsiteX2" fmla="*/ 2992582 w 2992582"/>
              <a:gd name="connsiteY2" fmla="*/ 1011802 h 1011802"/>
              <a:gd name="connsiteX3" fmla="*/ 2992582 w 2992582"/>
              <a:gd name="connsiteY3" fmla="*/ 1011802 h 10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2582" h="1011802">
                <a:moveTo>
                  <a:pt x="0" y="997947"/>
                </a:moveTo>
                <a:cubicBezTo>
                  <a:pt x="609600" y="435683"/>
                  <a:pt x="928255" y="-15744"/>
                  <a:pt x="1662546" y="420"/>
                </a:cubicBezTo>
                <a:cubicBezTo>
                  <a:pt x="2396837" y="16584"/>
                  <a:pt x="2992582" y="1011802"/>
                  <a:pt x="2992582" y="1011802"/>
                </a:cubicBezTo>
                <a:lnTo>
                  <a:pt x="2992582" y="1011802"/>
                </a:lnTo>
              </a:path>
            </a:pathLst>
          </a:custGeom>
          <a:ln w="571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DB48FEAB-9784-A9AA-CB1B-1B342CD538B6}"/>
              </a:ext>
            </a:extLst>
          </p:cNvPr>
          <p:cNvGraphicFramePr>
            <a:graphicFrameLocks noGrp="1"/>
          </p:cNvGraphicFramePr>
          <p:nvPr/>
        </p:nvGraphicFramePr>
        <p:xfrm>
          <a:off x="6568593" y="2571750"/>
          <a:ext cx="1849251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417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616417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  <a:gridCol w="616417">
                  <a:extLst>
                    <a:ext uri="{9D8B030D-6E8A-4147-A177-3AD203B41FA5}">
                      <a16:colId xmlns:a16="http://schemas.microsoft.com/office/drawing/2014/main" val="4020192797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5.0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sp>
        <p:nvSpPr>
          <p:cNvPr id="23" name="Freeform 22">
            <a:extLst>
              <a:ext uri="{FF2B5EF4-FFF2-40B4-BE49-F238E27FC236}">
                <a16:creationId xmlns:a16="http://schemas.microsoft.com/office/drawing/2014/main" id="{51D5E306-AAA5-D72C-7602-D981023F68B1}"/>
              </a:ext>
            </a:extLst>
          </p:cNvPr>
          <p:cNvSpPr/>
          <p:nvPr/>
        </p:nvSpPr>
        <p:spPr>
          <a:xfrm rot="10800000">
            <a:off x="-1519271" y="2801527"/>
            <a:ext cx="4247013" cy="538479"/>
          </a:xfrm>
          <a:custGeom>
            <a:avLst/>
            <a:gdLst>
              <a:gd name="connsiteX0" fmla="*/ 0 w 2992582"/>
              <a:gd name="connsiteY0" fmla="*/ 1122225 h 1136080"/>
              <a:gd name="connsiteX1" fmla="*/ 1717964 w 2992582"/>
              <a:gd name="connsiteY1" fmla="*/ 7 h 1136080"/>
              <a:gd name="connsiteX2" fmla="*/ 2992582 w 2992582"/>
              <a:gd name="connsiteY2" fmla="*/ 1136080 h 1136080"/>
              <a:gd name="connsiteX3" fmla="*/ 2992582 w 2992582"/>
              <a:gd name="connsiteY3" fmla="*/ 1136080 h 1136080"/>
              <a:gd name="connsiteX0" fmla="*/ 0 w 2992582"/>
              <a:gd name="connsiteY0" fmla="*/ 997537 h 1011392"/>
              <a:gd name="connsiteX1" fmla="*/ 1662546 w 2992582"/>
              <a:gd name="connsiteY1" fmla="*/ 10 h 1011392"/>
              <a:gd name="connsiteX2" fmla="*/ 2992582 w 2992582"/>
              <a:gd name="connsiteY2" fmla="*/ 1011392 h 1011392"/>
              <a:gd name="connsiteX3" fmla="*/ 2992582 w 2992582"/>
              <a:gd name="connsiteY3" fmla="*/ 1011392 h 1011392"/>
              <a:gd name="connsiteX0" fmla="*/ 0 w 2992582"/>
              <a:gd name="connsiteY0" fmla="*/ 997947 h 1011802"/>
              <a:gd name="connsiteX1" fmla="*/ 1662546 w 2992582"/>
              <a:gd name="connsiteY1" fmla="*/ 420 h 1011802"/>
              <a:gd name="connsiteX2" fmla="*/ 2992582 w 2992582"/>
              <a:gd name="connsiteY2" fmla="*/ 1011802 h 1011802"/>
              <a:gd name="connsiteX3" fmla="*/ 2992582 w 2992582"/>
              <a:gd name="connsiteY3" fmla="*/ 1011802 h 10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2582" h="1011802">
                <a:moveTo>
                  <a:pt x="0" y="997947"/>
                </a:moveTo>
                <a:cubicBezTo>
                  <a:pt x="609600" y="435683"/>
                  <a:pt x="928255" y="-15744"/>
                  <a:pt x="1662546" y="420"/>
                </a:cubicBezTo>
                <a:cubicBezTo>
                  <a:pt x="2396837" y="16584"/>
                  <a:pt x="2992582" y="1011802"/>
                  <a:pt x="2992582" y="1011802"/>
                </a:cubicBezTo>
                <a:lnTo>
                  <a:pt x="2992582" y="1011802"/>
                </a:lnTo>
              </a:path>
            </a:pathLst>
          </a:custGeom>
          <a:ln w="571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D1E93F4C-AB60-7F97-C184-2AF1E90C9C59}"/>
              </a:ext>
            </a:extLst>
          </p:cNvPr>
          <p:cNvSpPr/>
          <p:nvPr/>
        </p:nvSpPr>
        <p:spPr>
          <a:xfrm>
            <a:off x="4795453" y="2245360"/>
            <a:ext cx="1752820" cy="538479"/>
          </a:xfrm>
          <a:custGeom>
            <a:avLst/>
            <a:gdLst>
              <a:gd name="connsiteX0" fmla="*/ 0 w 2992582"/>
              <a:gd name="connsiteY0" fmla="*/ 1122225 h 1136080"/>
              <a:gd name="connsiteX1" fmla="*/ 1717964 w 2992582"/>
              <a:gd name="connsiteY1" fmla="*/ 7 h 1136080"/>
              <a:gd name="connsiteX2" fmla="*/ 2992582 w 2992582"/>
              <a:gd name="connsiteY2" fmla="*/ 1136080 h 1136080"/>
              <a:gd name="connsiteX3" fmla="*/ 2992582 w 2992582"/>
              <a:gd name="connsiteY3" fmla="*/ 1136080 h 1136080"/>
              <a:gd name="connsiteX0" fmla="*/ 0 w 2992582"/>
              <a:gd name="connsiteY0" fmla="*/ 997537 h 1011392"/>
              <a:gd name="connsiteX1" fmla="*/ 1662546 w 2992582"/>
              <a:gd name="connsiteY1" fmla="*/ 10 h 1011392"/>
              <a:gd name="connsiteX2" fmla="*/ 2992582 w 2992582"/>
              <a:gd name="connsiteY2" fmla="*/ 1011392 h 1011392"/>
              <a:gd name="connsiteX3" fmla="*/ 2992582 w 2992582"/>
              <a:gd name="connsiteY3" fmla="*/ 1011392 h 1011392"/>
              <a:gd name="connsiteX0" fmla="*/ 0 w 2992582"/>
              <a:gd name="connsiteY0" fmla="*/ 997947 h 1011802"/>
              <a:gd name="connsiteX1" fmla="*/ 1662546 w 2992582"/>
              <a:gd name="connsiteY1" fmla="*/ 420 h 1011802"/>
              <a:gd name="connsiteX2" fmla="*/ 2992582 w 2992582"/>
              <a:gd name="connsiteY2" fmla="*/ 1011802 h 1011802"/>
              <a:gd name="connsiteX3" fmla="*/ 2992582 w 2992582"/>
              <a:gd name="connsiteY3" fmla="*/ 1011802 h 10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2582" h="1011802">
                <a:moveTo>
                  <a:pt x="0" y="997947"/>
                </a:moveTo>
                <a:cubicBezTo>
                  <a:pt x="609600" y="435683"/>
                  <a:pt x="928255" y="-15744"/>
                  <a:pt x="1662546" y="420"/>
                </a:cubicBezTo>
                <a:cubicBezTo>
                  <a:pt x="2396837" y="16584"/>
                  <a:pt x="2992582" y="1011802"/>
                  <a:pt x="2992582" y="1011802"/>
                </a:cubicBezTo>
                <a:lnTo>
                  <a:pt x="2992582" y="1011802"/>
                </a:lnTo>
              </a:path>
            </a:pathLst>
          </a:custGeom>
          <a:ln w="571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D3A84BAC-6B9E-4D1D-079F-19BCDA701812}"/>
              </a:ext>
            </a:extLst>
          </p:cNvPr>
          <p:cNvSpPr/>
          <p:nvPr/>
        </p:nvSpPr>
        <p:spPr>
          <a:xfrm rot="10800000">
            <a:off x="3866033" y="2801527"/>
            <a:ext cx="4247013" cy="538479"/>
          </a:xfrm>
          <a:custGeom>
            <a:avLst/>
            <a:gdLst>
              <a:gd name="connsiteX0" fmla="*/ 0 w 2992582"/>
              <a:gd name="connsiteY0" fmla="*/ 1122225 h 1136080"/>
              <a:gd name="connsiteX1" fmla="*/ 1717964 w 2992582"/>
              <a:gd name="connsiteY1" fmla="*/ 7 h 1136080"/>
              <a:gd name="connsiteX2" fmla="*/ 2992582 w 2992582"/>
              <a:gd name="connsiteY2" fmla="*/ 1136080 h 1136080"/>
              <a:gd name="connsiteX3" fmla="*/ 2992582 w 2992582"/>
              <a:gd name="connsiteY3" fmla="*/ 1136080 h 1136080"/>
              <a:gd name="connsiteX0" fmla="*/ 0 w 2992582"/>
              <a:gd name="connsiteY0" fmla="*/ 997537 h 1011392"/>
              <a:gd name="connsiteX1" fmla="*/ 1662546 w 2992582"/>
              <a:gd name="connsiteY1" fmla="*/ 10 h 1011392"/>
              <a:gd name="connsiteX2" fmla="*/ 2992582 w 2992582"/>
              <a:gd name="connsiteY2" fmla="*/ 1011392 h 1011392"/>
              <a:gd name="connsiteX3" fmla="*/ 2992582 w 2992582"/>
              <a:gd name="connsiteY3" fmla="*/ 1011392 h 1011392"/>
              <a:gd name="connsiteX0" fmla="*/ 0 w 2992582"/>
              <a:gd name="connsiteY0" fmla="*/ 997947 h 1011802"/>
              <a:gd name="connsiteX1" fmla="*/ 1662546 w 2992582"/>
              <a:gd name="connsiteY1" fmla="*/ 420 h 1011802"/>
              <a:gd name="connsiteX2" fmla="*/ 2992582 w 2992582"/>
              <a:gd name="connsiteY2" fmla="*/ 1011802 h 1011802"/>
              <a:gd name="connsiteX3" fmla="*/ 2992582 w 2992582"/>
              <a:gd name="connsiteY3" fmla="*/ 1011802 h 10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2582" h="1011802">
                <a:moveTo>
                  <a:pt x="0" y="997947"/>
                </a:moveTo>
                <a:cubicBezTo>
                  <a:pt x="609600" y="435683"/>
                  <a:pt x="928255" y="-15744"/>
                  <a:pt x="1662546" y="420"/>
                </a:cubicBezTo>
                <a:cubicBezTo>
                  <a:pt x="2396837" y="16584"/>
                  <a:pt x="2992582" y="1011802"/>
                  <a:pt x="2992582" y="1011802"/>
                </a:cubicBezTo>
                <a:lnTo>
                  <a:pt x="2992582" y="1011802"/>
                </a:lnTo>
              </a:path>
            </a:pathLst>
          </a:custGeom>
          <a:ln w="571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04E23918-7C25-E9D2-6C2B-D50E07E7B971}"/>
              </a:ext>
            </a:extLst>
          </p:cNvPr>
          <p:cNvSpPr/>
          <p:nvPr/>
        </p:nvSpPr>
        <p:spPr>
          <a:xfrm>
            <a:off x="7518333" y="2245360"/>
            <a:ext cx="1752820" cy="538479"/>
          </a:xfrm>
          <a:custGeom>
            <a:avLst/>
            <a:gdLst>
              <a:gd name="connsiteX0" fmla="*/ 0 w 2992582"/>
              <a:gd name="connsiteY0" fmla="*/ 1122225 h 1136080"/>
              <a:gd name="connsiteX1" fmla="*/ 1717964 w 2992582"/>
              <a:gd name="connsiteY1" fmla="*/ 7 h 1136080"/>
              <a:gd name="connsiteX2" fmla="*/ 2992582 w 2992582"/>
              <a:gd name="connsiteY2" fmla="*/ 1136080 h 1136080"/>
              <a:gd name="connsiteX3" fmla="*/ 2992582 w 2992582"/>
              <a:gd name="connsiteY3" fmla="*/ 1136080 h 1136080"/>
              <a:gd name="connsiteX0" fmla="*/ 0 w 2992582"/>
              <a:gd name="connsiteY0" fmla="*/ 997537 h 1011392"/>
              <a:gd name="connsiteX1" fmla="*/ 1662546 w 2992582"/>
              <a:gd name="connsiteY1" fmla="*/ 10 h 1011392"/>
              <a:gd name="connsiteX2" fmla="*/ 2992582 w 2992582"/>
              <a:gd name="connsiteY2" fmla="*/ 1011392 h 1011392"/>
              <a:gd name="connsiteX3" fmla="*/ 2992582 w 2992582"/>
              <a:gd name="connsiteY3" fmla="*/ 1011392 h 1011392"/>
              <a:gd name="connsiteX0" fmla="*/ 0 w 2992582"/>
              <a:gd name="connsiteY0" fmla="*/ 997947 h 1011802"/>
              <a:gd name="connsiteX1" fmla="*/ 1662546 w 2992582"/>
              <a:gd name="connsiteY1" fmla="*/ 420 h 1011802"/>
              <a:gd name="connsiteX2" fmla="*/ 2992582 w 2992582"/>
              <a:gd name="connsiteY2" fmla="*/ 1011802 h 1011802"/>
              <a:gd name="connsiteX3" fmla="*/ 2992582 w 2992582"/>
              <a:gd name="connsiteY3" fmla="*/ 1011802 h 10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2582" h="1011802">
                <a:moveTo>
                  <a:pt x="0" y="997947"/>
                </a:moveTo>
                <a:cubicBezTo>
                  <a:pt x="609600" y="435683"/>
                  <a:pt x="928255" y="-15744"/>
                  <a:pt x="1662546" y="420"/>
                </a:cubicBezTo>
                <a:cubicBezTo>
                  <a:pt x="2396837" y="16584"/>
                  <a:pt x="2992582" y="1011802"/>
                  <a:pt x="2992582" y="1011802"/>
                </a:cubicBezTo>
                <a:lnTo>
                  <a:pt x="2992582" y="1011802"/>
                </a:lnTo>
              </a:path>
            </a:pathLst>
          </a:custGeom>
          <a:ln w="571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C7E2E7FB-1C2C-79AD-9F41-B859D918E4F3}"/>
              </a:ext>
            </a:extLst>
          </p:cNvPr>
          <p:cNvSpPr/>
          <p:nvPr/>
        </p:nvSpPr>
        <p:spPr>
          <a:xfrm>
            <a:off x="-604872" y="2245360"/>
            <a:ext cx="1752820" cy="538479"/>
          </a:xfrm>
          <a:custGeom>
            <a:avLst/>
            <a:gdLst>
              <a:gd name="connsiteX0" fmla="*/ 0 w 2992582"/>
              <a:gd name="connsiteY0" fmla="*/ 1122225 h 1136080"/>
              <a:gd name="connsiteX1" fmla="*/ 1717964 w 2992582"/>
              <a:gd name="connsiteY1" fmla="*/ 7 h 1136080"/>
              <a:gd name="connsiteX2" fmla="*/ 2992582 w 2992582"/>
              <a:gd name="connsiteY2" fmla="*/ 1136080 h 1136080"/>
              <a:gd name="connsiteX3" fmla="*/ 2992582 w 2992582"/>
              <a:gd name="connsiteY3" fmla="*/ 1136080 h 1136080"/>
              <a:gd name="connsiteX0" fmla="*/ 0 w 2992582"/>
              <a:gd name="connsiteY0" fmla="*/ 997537 h 1011392"/>
              <a:gd name="connsiteX1" fmla="*/ 1662546 w 2992582"/>
              <a:gd name="connsiteY1" fmla="*/ 10 h 1011392"/>
              <a:gd name="connsiteX2" fmla="*/ 2992582 w 2992582"/>
              <a:gd name="connsiteY2" fmla="*/ 1011392 h 1011392"/>
              <a:gd name="connsiteX3" fmla="*/ 2992582 w 2992582"/>
              <a:gd name="connsiteY3" fmla="*/ 1011392 h 1011392"/>
              <a:gd name="connsiteX0" fmla="*/ 0 w 2992582"/>
              <a:gd name="connsiteY0" fmla="*/ 997947 h 1011802"/>
              <a:gd name="connsiteX1" fmla="*/ 1662546 w 2992582"/>
              <a:gd name="connsiteY1" fmla="*/ 420 h 1011802"/>
              <a:gd name="connsiteX2" fmla="*/ 2992582 w 2992582"/>
              <a:gd name="connsiteY2" fmla="*/ 1011802 h 1011802"/>
              <a:gd name="connsiteX3" fmla="*/ 2992582 w 2992582"/>
              <a:gd name="connsiteY3" fmla="*/ 1011802 h 10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2582" h="1011802">
                <a:moveTo>
                  <a:pt x="0" y="997947"/>
                </a:moveTo>
                <a:cubicBezTo>
                  <a:pt x="609600" y="435683"/>
                  <a:pt x="928255" y="-15744"/>
                  <a:pt x="1662546" y="420"/>
                </a:cubicBezTo>
                <a:cubicBezTo>
                  <a:pt x="2396837" y="16584"/>
                  <a:pt x="2992582" y="1011802"/>
                  <a:pt x="2992582" y="1011802"/>
                </a:cubicBezTo>
                <a:lnTo>
                  <a:pt x="2992582" y="1011802"/>
                </a:lnTo>
              </a:path>
            </a:pathLst>
          </a:custGeom>
          <a:ln w="571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" name="Title 27">
            <a:extLst>
              <a:ext uri="{FF2B5EF4-FFF2-40B4-BE49-F238E27FC236}">
                <a16:creationId xmlns:a16="http://schemas.microsoft.com/office/drawing/2014/main" id="{7790ECB6-B11C-FE86-A126-7852701BD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538" y="1947596"/>
            <a:ext cx="8229600" cy="667168"/>
          </a:xfrm>
        </p:spPr>
        <p:txBody>
          <a:bodyPr>
            <a:noAutofit/>
          </a:bodyPr>
          <a:lstStyle/>
          <a:p>
            <a:r>
              <a:rPr lang="en-US" sz="4800"/>
              <a:t> 🤷</a:t>
            </a:r>
          </a:p>
        </p:txBody>
      </p:sp>
    </p:spTree>
    <p:extLst>
      <p:ext uri="{BB962C8B-B14F-4D97-AF65-F5344CB8AC3E}">
        <p14:creationId xmlns:p14="http://schemas.microsoft.com/office/powerpoint/2010/main" val="1191511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DFD71436-9206-654B-DE7C-F9F08E9F5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21360" y="2326640"/>
            <a:ext cx="10749280" cy="9779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CEC2F86-257F-623B-51DF-1703773742E4}"/>
              </a:ext>
            </a:extLst>
          </p:cNvPr>
          <p:cNvSpPr txBox="1"/>
          <p:nvPr/>
        </p:nvSpPr>
        <p:spPr>
          <a:xfrm>
            <a:off x="1168400" y="2461647"/>
            <a:ext cx="117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09B5B6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3.0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4EB127-5F4B-4FE9-BCA9-647A9C12E683}"/>
              </a:ext>
            </a:extLst>
          </p:cNvPr>
          <p:cNvSpPr txBox="1"/>
          <p:nvPr/>
        </p:nvSpPr>
        <p:spPr>
          <a:xfrm>
            <a:off x="4064000" y="2461647"/>
            <a:ext cx="117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09B5B6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4.0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02617E-ACFD-E8C6-3260-6D8637A008B5}"/>
              </a:ext>
            </a:extLst>
          </p:cNvPr>
          <p:cNvSpPr txBox="1"/>
          <p:nvPr/>
        </p:nvSpPr>
        <p:spPr>
          <a:xfrm>
            <a:off x="7020560" y="2461647"/>
            <a:ext cx="117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09B5B6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5.0</a:t>
            </a:r>
          </a:p>
        </p:txBody>
      </p:sp>
    </p:spTree>
    <p:extLst>
      <p:ext uri="{BB962C8B-B14F-4D97-AF65-F5344CB8AC3E}">
        <p14:creationId xmlns:p14="http://schemas.microsoft.com/office/powerpoint/2010/main" val="921750812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4D2B3A-C411-9E72-7772-255E1C16E5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E92D67-6463-9A59-38BA-B7512DACE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runtimes</a:t>
            </a:r>
          </a:p>
        </p:txBody>
      </p:sp>
    </p:spTree>
    <p:extLst>
      <p:ext uri="{BB962C8B-B14F-4D97-AF65-F5344CB8AC3E}">
        <p14:creationId xmlns:p14="http://schemas.microsoft.com/office/powerpoint/2010/main" val="1064252207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CCB5EF-E302-48D3-DB8E-A703ECDA2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/>
            </a:br>
            <a:r>
              <a:rPr lang="en-US"/>
              <a:t>worst case</a:t>
            </a:r>
            <a:br>
              <a:rPr lang="en-US"/>
            </a:br>
            <a:r>
              <a:rPr lang="en-US"/>
              <a:t>doubly-linked list</a:t>
            </a:r>
            <a:br>
              <a:rPr lang="en-US"/>
            </a:br>
            <a:r>
              <a:rPr lang="en-US"/>
              <a:t>runtimes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DCE2862-E596-5DD7-3385-8C4AEDD8D5C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3057625" y="951874"/>
            <a:ext cx="421573" cy="272180"/>
          </a:xfrm>
          <a:prstGeom prst="straightConnector1">
            <a:avLst/>
          </a:prstGeom>
          <a:ln w="25400" cap="rnd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86FBA76-0B28-C392-6C58-921E5CFAF9FD}"/>
              </a:ext>
            </a:extLst>
          </p:cNvPr>
          <p:cNvSpPr txBox="1"/>
          <p:nvPr/>
        </p:nvSpPr>
        <p:spPr>
          <a:xfrm>
            <a:off x="2704334" y="1224054"/>
            <a:ext cx="70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head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B70788B-843C-683D-3D8E-02E072CC4413}"/>
              </a:ext>
            </a:extLst>
          </p:cNvPr>
          <p:cNvCxnSpPr>
            <a:cxnSpLocks/>
          </p:cNvCxnSpPr>
          <p:nvPr/>
        </p:nvCxnSpPr>
        <p:spPr>
          <a:xfrm flipH="1">
            <a:off x="0" y="1744831"/>
            <a:ext cx="9144000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0E0DD3E-3964-3A30-C298-3D99B65C6502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8263951" y="648046"/>
            <a:ext cx="318033" cy="328120"/>
          </a:xfrm>
          <a:prstGeom prst="straightConnector1">
            <a:avLst/>
          </a:prstGeom>
          <a:ln w="25400" cap="rnd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0ADB950-46FA-EED6-206D-1B4F25EAFF4C}"/>
              </a:ext>
            </a:extLst>
          </p:cNvPr>
          <p:cNvSpPr txBox="1"/>
          <p:nvPr/>
        </p:nvSpPr>
        <p:spPr>
          <a:xfrm>
            <a:off x="8228693" y="278714"/>
            <a:ext cx="70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tail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58A32701-B191-32EB-C386-1866E31BC11D}"/>
              </a:ext>
            </a:extLst>
          </p:cNvPr>
          <p:cNvSpPr/>
          <p:nvPr/>
        </p:nvSpPr>
        <p:spPr>
          <a:xfrm>
            <a:off x="3944006" y="788753"/>
            <a:ext cx="570015" cy="161933"/>
          </a:xfrm>
          <a:custGeom>
            <a:avLst/>
            <a:gdLst>
              <a:gd name="connsiteX0" fmla="*/ 0 w 2992582"/>
              <a:gd name="connsiteY0" fmla="*/ 1122225 h 1136080"/>
              <a:gd name="connsiteX1" fmla="*/ 1717964 w 2992582"/>
              <a:gd name="connsiteY1" fmla="*/ 7 h 1136080"/>
              <a:gd name="connsiteX2" fmla="*/ 2992582 w 2992582"/>
              <a:gd name="connsiteY2" fmla="*/ 1136080 h 1136080"/>
              <a:gd name="connsiteX3" fmla="*/ 2992582 w 2992582"/>
              <a:gd name="connsiteY3" fmla="*/ 1136080 h 1136080"/>
              <a:gd name="connsiteX0" fmla="*/ 0 w 2992582"/>
              <a:gd name="connsiteY0" fmla="*/ 997537 h 1011392"/>
              <a:gd name="connsiteX1" fmla="*/ 1662546 w 2992582"/>
              <a:gd name="connsiteY1" fmla="*/ 10 h 1011392"/>
              <a:gd name="connsiteX2" fmla="*/ 2992582 w 2992582"/>
              <a:gd name="connsiteY2" fmla="*/ 1011392 h 1011392"/>
              <a:gd name="connsiteX3" fmla="*/ 2992582 w 2992582"/>
              <a:gd name="connsiteY3" fmla="*/ 1011392 h 1011392"/>
              <a:gd name="connsiteX0" fmla="*/ 0 w 2992582"/>
              <a:gd name="connsiteY0" fmla="*/ 997947 h 1011802"/>
              <a:gd name="connsiteX1" fmla="*/ 1662546 w 2992582"/>
              <a:gd name="connsiteY1" fmla="*/ 420 h 1011802"/>
              <a:gd name="connsiteX2" fmla="*/ 2992582 w 2992582"/>
              <a:gd name="connsiteY2" fmla="*/ 1011802 h 1011802"/>
              <a:gd name="connsiteX3" fmla="*/ 2992582 w 2992582"/>
              <a:gd name="connsiteY3" fmla="*/ 1011802 h 10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2582" h="1011802">
                <a:moveTo>
                  <a:pt x="0" y="997947"/>
                </a:moveTo>
                <a:cubicBezTo>
                  <a:pt x="609600" y="435683"/>
                  <a:pt x="928255" y="-15744"/>
                  <a:pt x="1662546" y="420"/>
                </a:cubicBezTo>
                <a:cubicBezTo>
                  <a:pt x="2396837" y="16584"/>
                  <a:pt x="2992582" y="1011802"/>
                  <a:pt x="2992582" y="1011802"/>
                </a:cubicBezTo>
                <a:lnTo>
                  <a:pt x="2992582" y="1011802"/>
                </a:lnTo>
              </a:path>
            </a:pathLst>
          </a:custGeom>
          <a:ln w="254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31CA27C-9ECC-B57A-579D-47A47B7AD4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212265"/>
              </p:ext>
            </p:extLst>
          </p:nvPr>
        </p:nvGraphicFramePr>
        <p:xfrm>
          <a:off x="3479198" y="773963"/>
          <a:ext cx="570015" cy="355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015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</a:tblGrid>
              <a:tr h="355823"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CB5B5"/>
                        </a:solidFill>
                        <a:latin typeface="+mj-lt"/>
                      </a:endParaRPr>
                    </a:p>
                  </a:txBody>
                  <a:tcPr marL="70799" marR="70799" marT="35400" marB="3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sp>
        <p:nvSpPr>
          <p:cNvPr id="18" name="Freeform 17">
            <a:extLst>
              <a:ext uri="{FF2B5EF4-FFF2-40B4-BE49-F238E27FC236}">
                <a16:creationId xmlns:a16="http://schemas.microsoft.com/office/drawing/2014/main" id="{45774044-9F21-0B7F-8B09-86A946ECCA6D}"/>
              </a:ext>
            </a:extLst>
          </p:cNvPr>
          <p:cNvSpPr/>
          <p:nvPr/>
        </p:nvSpPr>
        <p:spPr>
          <a:xfrm rot="10800000">
            <a:off x="4066262" y="941153"/>
            <a:ext cx="570015" cy="161933"/>
          </a:xfrm>
          <a:custGeom>
            <a:avLst/>
            <a:gdLst>
              <a:gd name="connsiteX0" fmla="*/ 0 w 2992582"/>
              <a:gd name="connsiteY0" fmla="*/ 1122225 h 1136080"/>
              <a:gd name="connsiteX1" fmla="*/ 1717964 w 2992582"/>
              <a:gd name="connsiteY1" fmla="*/ 7 h 1136080"/>
              <a:gd name="connsiteX2" fmla="*/ 2992582 w 2992582"/>
              <a:gd name="connsiteY2" fmla="*/ 1136080 h 1136080"/>
              <a:gd name="connsiteX3" fmla="*/ 2992582 w 2992582"/>
              <a:gd name="connsiteY3" fmla="*/ 1136080 h 1136080"/>
              <a:gd name="connsiteX0" fmla="*/ 0 w 2992582"/>
              <a:gd name="connsiteY0" fmla="*/ 997537 h 1011392"/>
              <a:gd name="connsiteX1" fmla="*/ 1662546 w 2992582"/>
              <a:gd name="connsiteY1" fmla="*/ 10 h 1011392"/>
              <a:gd name="connsiteX2" fmla="*/ 2992582 w 2992582"/>
              <a:gd name="connsiteY2" fmla="*/ 1011392 h 1011392"/>
              <a:gd name="connsiteX3" fmla="*/ 2992582 w 2992582"/>
              <a:gd name="connsiteY3" fmla="*/ 1011392 h 1011392"/>
              <a:gd name="connsiteX0" fmla="*/ 0 w 2992582"/>
              <a:gd name="connsiteY0" fmla="*/ 997947 h 1011802"/>
              <a:gd name="connsiteX1" fmla="*/ 1662546 w 2992582"/>
              <a:gd name="connsiteY1" fmla="*/ 420 h 1011802"/>
              <a:gd name="connsiteX2" fmla="*/ 2992582 w 2992582"/>
              <a:gd name="connsiteY2" fmla="*/ 1011802 h 1011802"/>
              <a:gd name="connsiteX3" fmla="*/ 2992582 w 2992582"/>
              <a:gd name="connsiteY3" fmla="*/ 1011802 h 10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2582" h="1011802">
                <a:moveTo>
                  <a:pt x="0" y="997947"/>
                </a:moveTo>
                <a:cubicBezTo>
                  <a:pt x="609600" y="435683"/>
                  <a:pt x="928255" y="-15744"/>
                  <a:pt x="1662546" y="420"/>
                </a:cubicBezTo>
                <a:cubicBezTo>
                  <a:pt x="2396837" y="16584"/>
                  <a:pt x="2992582" y="1011802"/>
                  <a:pt x="2992582" y="1011802"/>
                </a:cubicBezTo>
                <a:lnTo>
                  <a:pt x="2992582" y="1011802"/>
                </a:lnTo>
              </a:path>
            </a:pathLst>
          </a:custGeom>
          <a:ln w="254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6CBC71E3-D8FA-1460-4E90-D98A026B5A79}"/>
              </a:ext>
            </a:extLst>
          </p:cNvPr>
          <p:cNvSpPr/>
          <p:nvPr/>
        </p:nvSpPr>
        <p:spPr>
          <a:xfrm>
            <a:off x="4992900" y="788753"/>
            <a:ext cx="570015" cy="161933"/>
          </a:xfrm>
          <a:custGeom>
            <a:avLst/>
            <a:gdLst>
              <a:gd name="connsiteX0" fmla="*/ 0 w 2992582"/>
              <a:gd name="connsiteY0" fmla="*/ 1122225 h 1136080"/>
              <a:gd name="connsiteX1" fmla="*/ 1717964 w 2992582"/>
              <a:gd name="connsiteY1" fmla="*/ 7 h 1136080"/>
              <a:gd name="connsiteX2" fmla="*/ 2992582 w 2992582"/>
              <a:gd name="connsiteY2" fmla="*/ 1136080 h 1136080"/>
              <a:gd name="connsiteX3" fmla="*/ 2992582 w 2992582"/>
              <a:gd name="connsiteY3" fmla="*/ 1136080 h 1136080"/>
              <a:gd name="connsiteX0" fmla="*/ 0 w 2992582"/>
              <a:gd name="connsiteY0" fmla="*/ 997537 h 1011392"/>
              <a:gd name="connsiteX1" fmla="*/ 1662546 w 2992582"/>
              <a:gd name="connsiteY1" fmla="*/ 10 h 1011392"/>
              <a:gd name="connsiteX2" fmla="*/ 2992582 w 2992582"/>
              <a:gd name="connsiteY2" fmla="*/ 1011392 h 1011392"/>
              <a:gd name="connsiteX3" fmla="*/ 2992582 w 2992582"/>
              <a:gd name="connsiteY3" fmla="*/ 1011392 h 1011392"/>
              <a:gd name="connsiteX0" fmla="*/ 0 w 2992582"/>
              <a:gd name="connsiteY0" fmla="*/ 997947 h 1011802"/>
              <a:gd name="connsiteX1" fmla="*/ 1662546 w 2992582"/>
              <a:gd name="connsiteY1" fmla="*/ 420 h 1011802"/>
              <a:gd name="connsiteX2" fmla="*/ 2992582 w 2992582"/>
              <a:gd name="connsiteY2" fmla="*/ 1011802 h 1011802"/>
              <a:gd name="connsiteX3" fmla="*/ 2992582 w 2992582"/>
              <a:gd name="connsiteY3" fmla="*/ 1011802 h 10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2582" h="1011802">
                <a:moveTo>
                  <a:pt x="0" y="997947"/>
                </a:moveTo>
                <a:cubicBezTo>
                  <a:pt x="609600" y="435683"/>
                  <a:pt x="928255" y="-15744"/>
                  <a:pt x="1662546" y="420"/>
                </a:cubicBezTo>
                <a:cubicBezTo>
                  <a:pt x="2396837" y="16584"/>
                  <a:pt x="2992582" y="1011802"/>
                  <a:pt x="2992582" y="1011802"/>
                </a:cubicBezTo>
                <a:lnTo>
                  <a:pt x="2992582" y="1011802"/>
                </a:lnTo>
              </a:path>
            </a:pathLst>
          </a:custGeom>
          <a:ln w="254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4C0E6113-34FE-3FE2-9190-A0111419E62E}"/>
              </a:ext>
            </a:extLst>
          </p:cNvPr>
          <p:cNvSpPr/>
          <p:nvPr/>
        </p:nvSpPr>
        <p:spPr>
          <a:xfrm rot="10800000">
            <a:off x="5115156" y="941153"/>
            <a:ext cx="570015" cy="161933"/>
          </a:xfrm>
          <a:custGeom>
            <a:avLst/>
            <a:gdLst>
              <a:gd name="connsiteX0" fmla="*/ 0 w 2992582"/>
              <a:gd name="connsiteY0" fmla="*/ 1122225 h 1136080"/>
              <a:gd name="connsiteX1" fmla="*/ 1717964 w 2992582"/>
              <a:gd name="connsiteY1" fmla="*/ 7 h 1136080"/>
              <a:gd name="connsiteX2" fmla="*/ 2992582 w 2992582"/>
              <a:gd name="connsiteY2" fmla="*/ 1136080 h 1136080"/>
              <a:gd name="connsiteX3" fmla="*/ 2992582 w 2992582"/>
              <a:gd name="connsiteY3" fmla="*/ 1136080 h 1136080"/>
              <a:gd name="connsiteX0" fmla="*/ 0 w 2992582"/>
              <a:gd name="connsiteY0" fmla="*/ 997537 h 1011392"/>
              <a:gd name="connsiteX1" fmla="*/ 1662546 w 2992582"/>
              <a:gd name="connsiteY1" fmla="*/ 10 h 1011392"/>
              <a:gd name="connsiteX2" fmla="*/ 2992582 w 2992582"/>
              <a:gd name="connsiteY2" fmla="*/ 1011392 h 1011392"/>
              <a:gd name="connsiteX3" fmla="*/ 2992582 w 2992582"/>
              <a:gd name="connsiteY3" fmla="*/ 1011392 h 1011392"/>
              <a:gd name="connsiteX0" fmla="*/ 0 w 2992582"/>
              <a:gd name="connsiteY0" fmla="*/ 997947 h 1011802"/>
              <a:gd name="connsiteX1" fmla="*/ 1662546 w 2992582"/>
              <a:gd name="connsiteY1" fmla="*/ 420 h 1011802"/>
              <a:gd name="connsiteX2" fmla="*/ 2992582 w 2992582"/>
              <a:gd name="connsiteY2" fmla="*/ 1011802 h 1011802"/>
              <a:gd name="connsiteX3" fmla="*/ 2992582 w 2992582"/>
              <a:gd name="connsiteY3" fmla="*/ 1011802 h 10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2582" h="1011802">
                <a:moveTo>
                  <a:pt x="0" y="997947"/>
                </a:moveTo>
                <a:cubicBezTo>
                  <a:pt x="609600" y="435683"/>
                  <a:pt x="928255" y="-15744"/>
                  <a:pt x="1662546" y="420"/>
                </a:cubicBezTo>
                <a:cubicBezTo>
                  <a:pt x="2396837" y="16584"/>
                  <a:pt x="2992582" y="1011802"/>
                  <a:pt x="2992582" y="1011802"/>
                </a:cubicBezTo>
                <a:lnTo>
                  <a:pt x="2992582" y="1011802"/>
                </a:lnTo>
              </a:path>
            </a:pathLst>
          </a:custGeom>
          <a:ln w="254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7833B065-1126-7854-A50A-F974A4A61411}"/>
              </a:ext>
            </a:extLst>
          </p:cNvPr>
          <p:cNvSpPr/>
          <p:nvPr/>
        </p:nvSpPr>
        <p:spPr>
          <a:xfrm>
            <a:off x="6049895" y="788753"/>
            <a:ext cx="570015" cy="161933"/>
          </a:xfrm>
          <a:custGeom>
            <a:avLst/>
            <a:gdLst>
              <a:gd name="connsiteX0" fmla="*/ 0 w 2992582"/>
              <a:gd name="connsiteY0" fmla="*/ 1122225 h 1136080"/>
              <a:gd name="connsiteX1" fmla="*/ 1717964 w 2992582"/>
              <a:gd name="connsiteY1" fmla="*/ 7 h 1136080"/>
              <a:gd name="connsiteX2" fmla="*/ 2992582 w 2992582"/>
              <a:gd name="connsiteY2" fmla="*/ 1136080 h 1136080"/>
              <a:gd name="connsiteX3" fmla="*/ 2992582 w 2992582"/>
              <a:gd name="connsiteY3" fmla="*/ 1136080 h 1136080"/>
              <a:gd name="connsiteX0" fmla="*/ 0 w 2992582"/>
              <a:gd name="connsiteY0" fmla="*/ 997537 h 1011392"/>
              <a:gd name="connsiteX1" fmla="*/ 1662546 w 2992582"/>
              <a:gd name="connsiteY1" fmla="*/ 10 h 1011392"/>
              <a:gd name="connsiteX2" fmla="*/ 2992582 w 2992582"/>
              <a:gd name="connsiteY2" fmla="*/ 1011392 h 1011392"/>
              <a:gd name="connsiteX3" fmla="*/ 2992582 w 2992582"/>
              <a:gd name="connsiteY3" fmla="*/ 1011392 h 1011392"/>
              <a:gd name="connsiteX0" fmla="*/ 0 w 2992582"/>
              <a:gd name="connsiteY0" fmla="*/ 997947 h 1011802"/>
              <a:gd name="connsiteX1" fmla="*/ 1662546 w 2992582"/>
              <a:gd name="connsiteY1" fmla="*/ 420 h 1011802"/>
              <a:gd name="connsiteX2" fmla="*/ 2992582 w 2992582"/>
              <a:gd name="connsiteY2" fmla="*/ 1011802 h 1011802"/>
              <a:gd name="connsiteX3" fmla="*/ 2992582 w 2992582"/>
              <a:gd name="connsiteY3" fmla="*/ 1011802 h 10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2582" h="1011802">
                <a:moveTo>
                  <a:pt x="0" y="997947"/>
                </a:moveTo>
                <a:cubicBezTo>
                  <a:pt x="609600" y="435683"/>
                  <a:pt x="928255" y="-15744"/>
                  <a:pt x="1662546" y="420"/>
                </a:cubicBezTo>
                <a:cubicBezTo>
                  <a:pt x="2396837" y="16584"/>
                  <a:pt x="2992582" y="1011802"/>
                  <a:pt x="2992582" y="1011802"/>
                </a:cubicBezTo>
                <a:lnTo>
                  <a:pt x="2992582" y="1011802"/>
                </a:lnTo>
              </a:path>
            </a:pathLst>
          </a:custGeom>
          <a:ln w="254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5FD7D85C-5364-FA71-EEFF-4CDB88B8BB3C}"/>
              </a:ext>
            </a:extLst>
          </p:cNvPr>
          <p:cNvSpPr/>
          <p:nvPr/>
        </p:nvSpPr>
        <p:spPr>
          <a:xfrm rot="10800000">
            <a:off x="6172151" y="941153"/>
            <a:ext cx="570015" cy="161933"/>
          </a:xfrm>
          <a:custGeom>
            <a:avLst/>
            <a:gdLst>
              <a:gd name="connsiteX0" fmla="*/ 0 w 2992582"/>
              <a:gd name="connsiteY0" fmla="*/ 1122225 h 1136080"/>
              <a:gd name="connsiteX1" fmla="*/ 1717964 w 2992582"/>
              <a:gd name="connsiteY1" fmla="*/ 7 h 1136080"/>
              <a:gd name="connsiteX2" fmla="*/ 2992582 w 2992582"/>
              <a:gd name="connsiteY2" fmla="*/ 1136080 h 1136080"/>
              <a:gd name="connsiteX3" fmla="*/ 2992582 w 2992582"/>
              <a:gd name="connsiteY3" fmla="*/ 1136080 h 1136080"/>
              <a:gd name="connsiteX0" fmla="*/ 0 w 2992582"/>
              <a:gd name="connsiteY0" fmla="*/ 997537 h 1011392"/>
              <a:gd name="connsiteX1" fmla="*/ 1662546 w 2992582"/>
              <a:gd name="connsiteY1" fmla="*/ 10 h 1011392"/>
              <a:gd name="connsiteX2" fmla="*/ 2992582 w 2992582"/>
              <a:gd name="connsiteY2" fmla="*/ 1011392 h 1011392"/>
              <a:gd name="connsiteX3" fmla="*/ 2992582 w 2992582"/>
              <a:gd name="connsiteY3" fmla="*/ 1011392 h 1011392"/>
              <a:gd name="connsiteX0" fmla="*/ 0 w 2992582"/>
              <a:gd name="connsiteY0" fmla="*/ 997947 h 1011802"/>
              <a:gd name="connsiteX1" fmla="*/ 1662546 w 2992582"/>
              <a:gd name="connsiteY1" fmla="*/ 420 h 1011802"/>
              <a:gd name="connsiteX2" fmla="*/ 2992582 w 2992582"/>
              <a:gd name="connsiteY2" fmla="*/ 1011802 h 1011802"/>
              <a:gd name="connsiteX3" fmla="*/ 2992582 w 2992582"/>
              <a:gd name="connsiteY3" fmla="*/ 1011802 h 10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2582" h="1011802">
                <a:moveTo>
                  <a:pt x="0" y="997947"/>
                </a:moveTo>
                <a:cubicBezTo>
                  <a:pt x="609600" y="435683"/>
                  <a:pt x="928255" y="-15744"/>
                  <a:pt x="1662546" y="420"/>
                </a:cubicBezTo>
                <a:cubicBezTo>
                  <a:pt x="2396837" y="16584"/>
                  <a:pt x="2992582" y="1011802"/>
                  <a:pt x="2992582" y="1011802"/>
                </a:cubicBezTo>
                <a:lnTo>
                  <a:pt x="2992582" y="1011802"/>
                </a:lnTo>
              </a:path>
            </a:pathLst>
          </a:custGeom>
          <a:ln w="254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D6DB5F26-ED01-DB70-B1CC-4E92675C091F}"/>
              </a:ext>
            </a:extLst>
          </p:cNvPr>
          <p:cNvSpPr/>
          <p:nvPr/>
        </p:nvSpPr>
        <p:spPr>
          <a:xfrm>
            <a:off x="7088629" y="788753"/>
            <a:ext cx="570015" cy="161933"/>
          </a:xfrm>
          <a:custGeom>
            <a:avLst/>
            <a:gdLst>
              <a:gd name="connsiteX0" fmla="*/ 0 w 2992582"/>
              <a:gd name="connsiteY0" fmla="*/ 1122225 h 1136080"/>
              <a:gd name="connsiteX1" fmla="*/ 1717964 w 2992582"/>
              <a:gd name="connsiteY1" fmla="*/ 7 h 1136080"/>
              <a:gd name="connsiteX2" fmla="*/ 2992582 w 2992582"/>
              <a:gd name="connsiteY2" fmla="*/ 1136080 h 1136080"/>
              <a:gd name="connsiteX3" fmla="*/ 2992582 w 2992582"/>
              <a:gd name="connsiteY3" fmla="*/ 1136080 h 1136080"/>
              <a:gd name="connsiteX0" fmla="*/ 0 w 2992582"/>
              <a:gd name="connsiteY0" fmla="*/ 997537 h 1011392"/>
              <a:gd name="connsiteX1" fmla="*/ 1662546 w 2992582"/>
              <a:gd name="connsiteY1" fmla="*/ 10 h 1011392"/>
              <a:gd name="connsiteX2" fmla="*/ 2992582 w 2992582"/>
              <a:gd name="connsiteY2" fmla="*/ 1011392 h 1011392"/>
              <a:gd name="connsiteX3" fmla="*/ 2992582 w 2992582"/>
              <a:gd name="connsiteY3" fmla="*/ 1011392 h 1011392"/>
              <a:gd name="connsiteX0" fmla="*/ 0 w 2992582"/>
              <a:gd name="connsiteY0" fmla="*/ 997947 h 1011802"/>
              <a:gd name="connsiteX1" fmla="*/ 1662546 w 2992582"/>
              <a:gd name="connsiteY1" fmla="*/ 420 h 1011802"/>
              <a:gd name="connsiteX2" fmla="*/ 2992582 w 2992582"/>
              <a:gd name="connsiteY2" fmla="*/ 1011802 h 1011802"/>
              <a:gd name="connsiteX3" fmla="*/ 2992582 w 2992582"/>
              <a:gd name="connsiteY3" fmla="*/ 1011802 h 10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2582" h="1011802">
                <a:moveTo>
                  <a:pt x="0" y="997947"/>
                </a:moveTo>
                <a:cubicBezTo>
                  <a:pt x="609600" y="435683"/>
                  <a:pt x="928255" y="-15744"/>
                  <a:pt x="1662546" y="420"/>
                </a:cubicBezTo>
                <a:cubicBezTo>
                  <a:pt x="2396837" y="16584"/>
                  <a:pt x="2992582" y="1011802"/>
                  <a:pt x="2992582" y="1011802"/>
                </a:cubicBezTo>
                <a:lnTo>
                  <a:pt x="2992582" y="1011802"/>
                </a:lnTo>
              </a:path>
            </a:pathLst>
          </a:custGeom>
          <a:ln w="254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42AC2A11-1B30-52DF-5539-7DF97BF2B733}"/>
              </a:ext>
            </a:extLst>
          </p:cNvPr>
          <p:cNvSpPr/>
          <p:nvPr/>
        </p:nvSpPr>
        <p:spPr>
          <a:xfrm rot="10800000">
            <a:off x="7210885" y="941153"/>
            <a:ext cx="570015" cy="161933"/>
          </a:xfrm>
          <a:custGeom>
            <a:avLst/>
            <a:gdLst>
              <a:gd name="connsiteX0" fmla="*/ 0 w 2992582"/>
              <a:gd name="connsiteY0" fmla="*/ 1122225 h 1136080"/>
              <a:gd name="connsiteX1" fmla="*/ 1717964 w 2992582"/>
              <a:gd name="connsiteY1" fmla="*/ 7 h 1136080"/>
              <a:gd name="connsiteX2" fmla="*/ 2992582 w 2992582"/>
              <a:gd name="connsiteY2" fmla="*/ 1136080 h 1136080"/>
              <a:gd name="connsiteX3" fmla="*/ 2992582 w 2992582"/>
              <a:gd name="connsiteY3" fmla="*/ 1136080 h 1136080"/>
              <a:gd name="connsiteX0" fmla="*/ 0 w 2992582"/>
              <a:gd name="connsiteY0" fmla="*/ 997537 h 1011392"/>
              <a:gd name="connsiteX1" fmla="*/ 1662546 w 2992582"/>
              <a:gd name="connsiteY1" fmla="*/ 10 h 1011392"/>
              <a:gd name="connsiteX2" fmla="*/ 2992582 w 2992582"/>
              <a:gd name="connsiteY2" fmla="*/ 1011392 h 1011392"/>
              <a:gd name="connsiteX3" fmla="*/ 2992582 w 2992582"/>
              <a:gd name="connsiteY3" fmla="*/ 1011392 h 1011392"/>
              <a:gd name="connsiteX0" fmla="*/ 0 w 2992582"/>
              <a:gd name="connsiteY0" fmla="*/ 997947 h 1011802"/>
              <a:gd name="connsiteX1" fmla="*/ 1662546 w 2992582"/>
              <a:gd name="connsiteY1" fmla="*/ 420 h 1011802"/>
              <a:gd name="connsiteX2" fmla="*/ 2992582 w 2992582"/>
              <a:gd name="connsiteY2" fmla="*/ 1011802 h 1011802"/>
              <a:gd name="connsiteX3" fmla="*/ 2992582 w 2992582"/>
              <a:gd name="connsiteY3" fmla="*/ 1011802 h 10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2582" h="1011802">
                <a:moveTo>
                  <a:pt x="0" y="997947"/>
                </a:moveTo>
                <a:cubicBezTo>
                  <a:pt x="609600" y="435683"/>
                  <a:pt x="928255" y="-15744"/>
                  <a:pt x="1662546" y="420"/>
                </a:cubicBezTo>
                <a:cubicBezTo>
                  <a:pt x="2396837" y="16584"/>
                  <a:pt x="2992582" y="1011802"/>
                  <a:pt x="2992582" y="1011802"/>
                </a:cubicBezTo>
                <a:lnTo>
                  <a:pt x="2992582" y="1011802"/>
                </a:lnTo>
              </a:path>
            </a:pathLst>
          </a:custGeom>
          <a:ln w="254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DA8F38C2-7EF2-7059-8E43-19E156A446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003943"/>
              </p:ext>
            </p:extLst>
          </p:nvPr>
        </p:nvGraphicFramePr>
        <p:xfrm>
          <a:off x="5585087" y="767689"/>
          <a:ext cx="570015" cy="355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015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</a:tblGrid>
              <a:tr h="355823"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CB5B5"/>
                        </a:solidFill>
                        <a:latin typeface="+mj-lt"/>
                      </a:endParaRPr>
                    </a:p>
                  </a:txBody>
                  <a:tcPr marL="70799" marR="70799" marT="35400" marB="3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3003F6D5-8DD5-2D92-48D0-A943B2AB1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193896"/>
              </p:ext>
            </p:extLst>
          </p:nvPr>
        </p:nvGraphicFramePr>
        <p:xfrm>
          <a:off x="6638030" y="752947"/>
          <a:ext cx="570015" cy="355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015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</a:tblGrid>
              <a:tr h="355823"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CB5B5"/>
                        </a:solidFill>
                        <a:latin typeface="+mj-lt"/>
                      </a:endParaRPr>
                    </a:p>
                  </a:txBody>
                  <a:tcPr marL="70799" marR="70799" marT="35400" marB="3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8411F407-F6F0-80B6-0151-B6EFCD5781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693289"/>
              </p:ext>
            </p:extLst>
          </p:nvPr>
        </p:nvGraphicFramePr>
        <p:xfrm>
          <a:off x="7672862" y="789863"/>
          <a:ext cx="570015" cy="355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015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</a:tblGrid>
              <a:tr h="355823"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CB5B5"/>
                        </a:solidFill>
                        <a:latin typeface="+mj-lt"/>
                      </a:endParaRPr>
                    </a:p>
                  </a:txBody>
                  <a:tcPr marL="70799" marR="70799" marT="35400" marB="3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C78ED843-CCB0-84E2-F5D8-7E0B53435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223389"/>
              </p:ext>
            </p:extLst>
          </p:nvPr>
        </p:nvGraphicFramePr>
        <p:xfrm>
          <a:off x="4532141" y="759221"/>
          <a:ext cx="570015" cy="355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015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</a:tblGrid>
              <a:tr h="355823"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CB5B5"/>
                        </a:solidFill>
                        <a:latin typeface="+mj-lt"/>
                      </a:endParaRPr>
                    </a:p>
                  </a:txBody>
                  <a:tcPr marL="70799" marR="70799" marT="35400" marB="3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58CCE847-BFD9-58A7-C1F9-3F8D07A5DDCE}"/>
              </a:ext>
            </a:extLst>
          </p:cNvPr>
          <p:cNvSpPr txBox="1">
            <a:spLocks/>
          </p:cNvSpPr>
          <p:nvPr/>
        </p:nvSpPr>
        <p:spPr>
          <a:xfrm>
            <a:off x="245718" y="2007514"/>
            <a:ext cx="3999711" cy="28961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39" indent="-285739" algn="l" defTabSz="342886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System Font Regular"/>
              <a:buChar char="−"/>
              <a:defRPr sz="1800" kern="1200">
                <a:solidFill>
                  <a:schemeClr val="tx1"/>
                </a:solidFill>
                <a:latin typeface="+mn-lt"/>
                <a:ea typeface="Segoe UI Emoji" panose="020B0502040204020203" pitchFamily="34" charset="0"/>
                <a:cs typeface="+mn-cs"/>
              </a:defRPr>
            </a:lvl1pPr>
            <a:lvl2pPr marL="628625" indent="-285739" algn="l" defTabSz="342886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System Font Regular"/>
              <a:buChar char="−"/>
              <a:defRPr sz="1800" kern="1200">
                <a:solidFill>
                  <a:schemeClr val="tx1"/>
                </a:solidFill>
                <a:latin typeface="+mn-lt"/>
                <a:ea typeface="Segoe UI Emoji" panose="020B0502040204020203" pitchFamily="34" charset="0"/>
                <a:cs typeface="+mn-cs"/>
              </a:defRPr>
            </a:lvl2pPr>
            <a:lvl3pPr marL="971511" indent="-285739" algn="l" defTabSz="342886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System Font Regular"/>
              <a:buChar char="−"/>
              <a:defRPr sz="1800" kern="1200">
                <a:solidFill>
                  <a:schemeClr val="tx1"/>
                </a:solidFill>
                <a:latin typeface="+mn-lt"/>
                <a:ea typeface="Segoe UI Emoji" panose="020B0502040204020203" pitchFamily="34" charset="0"/>
                <a:cs typeface="+mn-cs"/>
              </a:defRPr>
            </a:lvl3pPr>
            <a:lvl4pPr marL="1314397" indent="-285739" algn="l" defTabSz="342886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System Font Regular"/>
              <a:buChar char="−"/>
              <a:defRPr sz="1800" kern="1200">
                <a:solidFill>
                  <a:schemeClr val="tx1"/>
                </a:solidFill>
                <a:latin typeface="+mn-lt"/>
                <a:ea typeface="Segoe UI Emoji" panose="020B0502040204020203" pitchFamily="34" charset="0"/>
                <a:cs typeface="+mn-cs"/>
              </a:defRPr>
            </a:lvl4pPr>
            <a:lvl5pPr marL="1657284" indent="-285739" algn="l" defTabSz="342886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System Font Regular"/>
              <a:buChar char="−"/>
              <a:defRPr sz="1800" kern="1200">
                <a:solidFill>
                  <a:schemeClr val="tx1"/>
                </a:solidFill>
                <a:latin typeface="+mn-lt"/>
                <a:ea typeface="Segoe UI Emoji" panose="020B0502040204020203" pitchFamily="34" charset="0"/>
                <a:cs typeface="+mn-cs"/>
              </a:defRPr>
            </a:lvl5pPr>
            <a:lvl6pPr marL="2057318" indent="-342886" algn="l" defTabSz="342886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204" indent="-342886" algn="l" defTabSz="342886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090" indent="-342886" algn="l" defTabSz="342886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5977" indent="-342886" algn="l" defTabSz="342886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39" marR="0" lvl="0" indent="-285739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 typeface="System Font Regular"/>
              <a:buChar char="−"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+mn-cs"/>
              </a:rPr>
              <a:t>list.add(index, value)</a:t>
            </a:r>
          </a:p>
          <a:p>
            <a:pPr marL="628625" marR="0" lvl="1" indent="-285739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 typeface="System Font Regular"/>
              <a:buChar char="−"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007B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+mn-cs"/>
              </a:rPr>
              <a:t>// O(n)</a:t>
            </a:r>
          </a:p>
          <a:p>
            <a:pPr marL="285739" marR="0" lvl="0" indent="-285739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 typeface="System Font Regular"/>
              <a:buChar char="−"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+mn-cs"/>
              </a:rPr>
              <a:t>list.removeByIndex(index)</a:t>
            </a:r>
          </a:p>
          <a:p>
            <a:pPr marL="628625" marR="0" lvl="1" indent="-285739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 typeface="System Font Regular"/>
              <a:buChar char="−"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007B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+mn-cs"/>
              </a:rPr>
              <a:t>// O(n)</a:t>
            </a:r>
          </a:p>
          <a:p>
            <a:pPr marL="285739" marR="0" lvl="0" indent="-285739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 typeface="System Font Regular"/>
              <a:buChar char="−"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+mn-cs"/>
              </a:rPr>
              <a:t>list.size()</a:t>
            </a:r>
          </a:p>
          <a:p>
            <a:pPr marL="628625" marR="0" lvl="1" indent="-285739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 typeface="System Font Regular"/>
              <a:buChar char="−"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007B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+mn-cs"/>
              </a:rPr>
              <a:t>// O(n)</a:t>
            </a:r>
          </a:p>
        </p:txBody>
      </p:sp>
      <p:sp>
        <p:nvSpPr>
          <p:cNvPr id="33" name="Content Placeholder 3">
            <a:extLst>
              <a:ext uri="{FF2B5EF4-FFF2-40B4-BE49-F238E27FC236}">
                <a16:creationId xmlns:a16="http://schemas.microsoft.com/office/drawing/2014/main" id="{2219B72E-8B93-4885-3644-1E4A1914E73E}"/>
              </a:ext>
            </a:extLst>
          </p:cNvPr>
          <p:cNvSpPr txBox="1">
            <a:spLocks/>
          </p:cNvSpPr>
          <p:nvPr/>
        </p:nvSpPr>
        <p:spPr>
          <a:xfrm>
            <a:off x="4065308" y="2007513"/>
            <a:ext cx="5368177" cy="28961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39" indent="-285739" algn="l" defTabSz="342886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System Font Regular"/>
              <a:buChar char="−"/>
              <a:defRPr sz="1800" kern="1200">
                <a:solidFill>
                  <a:schemeClr val="tx1"/>
                </a:solidFill>
                <a:latin typeface="+mn-lt"/>
                <a:ea typeface="Segoe UI Emoji" panose="020B0502040204020203" pitchFamily="34" charset="0"/>
                <a:cs typeface="+mn-cs"/>
              </a:defRPr>
            </a:lvl1pPr>
            <a:lvl2pPr marL="628625" indent="-285739" algn="l" defTabSz="342886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System Font Regular"/>
              <a:buChar char="−"/>
              <a:defRPr sz="1800" kern="1200">
                <a:solidFill>
                  <a:schemeClr val="tx1"/>
                </a:solidFill>
                <a:latin typeface="+mn-lt"/>
                <a:ea typeface="Segoe UI Emoji" panose="020B0502040204020203" pitchFamily="34" charset="0"/>
                <a:cs typeface="+mn-cs"/>
              </a:defRPr>
            </a:lvl2pPr>
            <a:lvl3pPr marL="971511" indent="-285739" algn="l" defTabSz="342886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System Font Regular"/>
              <a:buChar char="−"/>
              <a:defRPr sz="1800" kern="1200">
                <a:solidFill>
                  <a:schemeClr val="tx1"/>
                </a:solidFill>
                <a:latin typeface="+mn-lt"/>
                <a:ea typeface="Segoe UI Emoji" panose="020B0502040204020203" pitchFamily="34" charset="0"/>
                <a:cs typeface="+mn-cs"/>
              </a:defRPr>
            </a:lvl3pPr>
            <a:lvl4pPr marL="1314397" indent="-285739" algn="l" defTabSz="342886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System Font Regular"/>
              <a:buChar char="−"/>
              <a:defRPr sz="1800" kern="1200">
                <a:solidFill>
                  <a:schemeClr val="tx1"/>
                </a:solidFill>
                <a:latin typeface="+mn-lt"/>
                <a:ea typeface="Segoe UI Emoji" panose="020B0502040204020203" pitchFamily="34" charset="0"/>
                <a:cs typeface="+mn-cs"/>
              </a:defRPr>
            </a:lvl4pPr>
            <a:lvl5pPr marL="1657284" indent="-285739" algn="l" defTabSz="342886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System Font Regular"/>
              <a:buChar char="−"/>
              <a:defRPr sz="1800" kern="1200">
                <a:solidFill>
                  <a:schemeClr val="tx1"/>
                </a:solidFill>
                <a:latin typeface="+mn-lt"/>
                <a:ea typeface="Segoe UI Emoji" panose="020B0502040204020203" pitchFamily="34" charset="0"/>
                <a:cs typeface="+mn-cs"/>
              </a:defRPr>
            </a:lvl5pPr>
            <a:lvl6pPr marL="2057318" indent="-342886" algn="l" defTabSz="342886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204" indent="-342886" algn="l" defTabSz="342886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090" indent="-342886" algn="l" defTabSz="342886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5977" indent="-342886" algn="l" defTabSz="342886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39" marR="0" lvl="0" indent="-285739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 typeface="System Font Regular"/>
              <a:buChar char="−"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+mn-cs"/>
              </a:rPr>
              <a:t>list.addFront()</a:t>
            </a: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007B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+mn-cs"/>
            </a:endParaRPr>
          </a:p>
          <a:p>
            <a:pPr marL="628625" marR="0" lvl="1" indent="-285739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 typeface="System Font Regular"/>
              <a:buChar char="−"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007B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+mn-cs"/>
              </a:rPr>
              <a:t>// O(1)</a:t>
            </a:r>
          </a:p>
          <a:p>
            <a:pPr marL="285739" marR="0" lvl="0" indent="-285739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 typeface="System Font Regular"/>
              <a:buChar char="−"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+mn-cs"/>
              </a:rPr>
              <a:t>list.removeFront()</a:t>
            </a: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007B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+mn-cs"/>
            </a:endParaRPr>
          </a:p>
          <a:p>
            <a:pPr marL="628625" marR="0" lvl="1" indent="-285739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 typeface="System Font Regular"/>
              <a:buChar char="−"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007B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+mn-cs"/>
              </a:rPr>
              <a:t>// O(1)</a:t>
            </a:r>
          </a:p>
          <a:p>
            <a:pPr marL="285739" marR="0" lvl="0" indent="-285739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 typeface="System Font Regular"/>
              <a:buChar char="−"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+mn-cs"/>
              </a:rPr>
              <a:t>list.addBack()</a:t>
            </a:r>
          </a:p>
          <a:p>
            <a:pPr marL="628625" marR="0" lvl="1" indent="-285739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 typeface="System Font Regular"/>
              <a:buChar char="−"/>
              <a:tabLst/>
              <a:defRPr/>
            </a:pPr>
            <a:r>
              <a:rPr kumimoji="0" lang="en-US" b="1" i="0" u="none" strike="noStrike" kern="1200" cap="none" spc="0" normalizeH="0" baseline="0" noProof="0">
                <a:ln>
                  <a:noFill/>
                </a:ln>
                <a:solidFill>
                  <a:srgbClr val="007B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+mn-cs"/>
              </a:rPr>
              <a:t>// O(1) 😀</a:t>
            </a:r>
          </a:p>
          <a:p>
            <a:pPr marL="285739" marR="0" lvl="0" indent="-285739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 typeface="System Font Regular"/>
              <a:buChar char="−"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+mn-cs"/>
              </a:rPr>
              <a:t>list.removeBack()</a:t>
            </a:r>
          </a:p>
          <a:p>
            <a:pPr lvl="1">
              <a:buClr>
                <a:srgbClr val="FFFFFF">
                  <a:lumMod val="65000"/>
                </a:srgbClr>
              </a:buClr>
              <a:defRPr/>
            </a:pPr>
            <a:r>
              <a:rPr lang="en-US" b="1">
                <a:solidFill>
                  <a:srgbClr val="007B00"/>
                </a:solidFill>
                <a:latin typeface="Consolas"/>
              </a:rPr>
              <a:t>// O(1) 😀</a:t>
            </a: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007B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+mn-cs"/>
            </a:endParaRPr>
          </a:p>
          <a:p>
            <a:pPr marL="628625" marR="0" lvl="1" indent="-285739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 typeface="System Font Regular"/>
              <a:buChar char="−"/>
              <a:tabLst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007B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346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  <p:bldP spid="33" grpId="0" build="p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D56024-2588-66B6-A620-305252E99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2800"/>
              <a:t>a doubly-linked list is a great way to implement</a:t>
            </a:r>
            <a:br>
              <a:rPr lang="en-US" sz="2800"/>
            </a:br>
            <a:r>
              <a:rPr lang="en-US" sz="2800"/>
              <a:t>a </a:t>
            </a:r>
            <a:r>
              <a:rPr lang="en-US" sz="2800" b="1"/>
              <a:t>deque</a:t>
            </a:r>
            <a:r>
              <a:rPr lang="en-US" sz="2800"/>
              <a:t> (</a:t>
            </a:r>
            <a:r>
              <a:rPr lang="en-US" sz="2800" b="1"/>
              <a:t>double-ended queue</a:t>
            </a:r>
            <a:r>
              <a:rPr lang="en-US" sz="2800"/>
              <a:t>)</a:t>
            </a:r>
            <a:endParaRPr lang="en-US" sz="2800">
              <a:solidFill>
                <a:srgbClr val="FF6DC6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50BA67-FD10-57B6-F570-7157CCF99DA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800">
                <a:latin typeface="+mj-lt"/>
              </a:rPr>
              <a:t>O(1) addFront()</a:t>
            </a:r>
            <a:br>
              <a:rPr lang="en-US" sz="1800">
                <a:latin typeface="+mj-lt"/>
              </a:rPr>
            </a:br>
            <a:r>
              <a:rPr lang="en-US" sz="1800">
                <a:latin typeface="+mj-lt"/>
              </a:rPr>
              <a:t>O(1) removeFront()</a:t>
            </a:r>
            <a:br>
              <a:rPr lang="en-US" sz="1800">
                <a:latin typeface="+mj-lt"/>
              </a:rPr>
            </a:br>
            <a:r>
              <a:rPr lang="en-US" sz="1800">
                <a:latin typeface="+mj-lt"/>
              </a:rPr>
              <a:t>O(1) addBack()</a:t>
            </a:r>
            <a:br>
              <a:rPr lang="en-US" sz="1800">
                <a:latin typeface="+mj-lt"/>
              </a:rPr>
            </a:br>
            <a:r>
              <a:rPr lang="en-US" sz="1800">
                <a:latin typeface="+mj-lt"/>
              </a:rPr>
              <a:t>O(1) removeBack()</a:t>
            </a:r>
          </a:p>
          <a:p>
            <a:pPr marL="0" indent="0">
              <a:buNone/>
            </a:pPr>
            <a:endParaRPr lang="en-US">
              <a:latin typeface="+mj-lt"/>
            </a:endParaRPr>
          </a:p>
          <a:p>
            <a:r>
              <a:rPr lang="en-US" sz="1800">
                <a:latin typeface="+mj-lt"/>
              </a:rPr>
              <a:t>🧠 </a:t>
            </a:r>
            <a:r>
              <a:rPr lang="en-US" sz="1800">
                <a:solidFill>
                  <a:srgbClr val="FF6DC6"/>
                </a:solidFill>
              </a:rPr>
              <a:t>could you pull this off with an </a:t>
            </a:r>
            <a:r>
              <a:rPr lang="en-US" sz="1800" b="1">
                <a:solidFill>
                  <a:srgbClr val="FF6DC6"/>
                </a:solidFill>
              </a:rPr>
              <a:t>array list</a:t>
            </a:r>
            <a:r>
              <a:rPr lang="en-US" sz="1800">
                <a:solidFill>
                  <a:srgbClr val="FF6DC6"/>
                </a:solidFill>
              </a:rPr>
              <a:t>?</a:t>
            </a:r>
          </a:p>
          <a:p>
            <a:pPr lvl="1"/>
            <a:r>
              <a:rPr lang="en-US">
                <a:solidFill>
                  <a:srgbClr val="FF6DC6"/>
                </a:solidFill>
              </a:rPr>
              <a:t>no.</a:t>
            </a:r>
          </a:p>
          <a:p>
            <a:pPr lvl="2"/>
            <a:r>
              <a:rPr lang="en-US">
                <a:solidFill>
                  <a:srgbClr val="FF6DC6"/>
                </a:solidFill>
              </a:rPr>
              <a:t>addFront() is O(n)</a:t>
            </a:r>
          </a:p>
          <a:p>
            <a:pPr lvl="2"/>
            <a:endParaRPr lang="en-US">
              <a:solidFill>
                <a:srgbClr val="FF6DC6"/>
              </a:solidFill>
            </a:endParaRPr>
          </a:p>
          <a:p>
            <a:r>
              <a:rPr lang="en-US" sz="1800">
                <a:latin typeface="+mj-lt"/>
              </a:rPr>
              <a:t>🧠 </a:t>
            </a:r>
            <a:r>
              <a:rPr lang="en-US" sz="1800">
                <a:solidFill>
                  <a:srgbClr val="FF6DC6"/>
                </a:solidFill>
              </a:rPr>
              <a:t>could you pull this off with an array?</a:t>
            </a:r>
          </a:p>
          <a:p>
            <a:pPr lvl="1"/>
            <a:r>
              <a:rPr lang="en-US">
                <a:solidFill>
                  <a:srgbClr val="FF6DC6"/>
                </a:solidFill>
              </a:rPr>
              <a:t>sort of!—the </a:t>
            </a:r>
            <a:r>
              <a:rPr lang="en-US" b="1">
                <a:solidFill>
                  <a:srgbClr val="FF6DC6"/>
                </a:solidFill>
              </a:rPr>
              <a:t>array deque </a:t>
            </a:r>
            <a:r>
              <a:rPr lang="en-US">
                <a:solidFill>
                  <a:srgbClr val="FF6DC6"/>
                </a:solidFill>
              </a:rPr>
              <a:t>(amortized O(1) add)</a:t>
            </a:r>
          </a:p>
          <a:p>
            <a:pPr marL="0" indent="0">
              <a:buNone/>
            </a:pPr>
            <a:endParaRPr lang="en-US">
              <a:solidFill>
                <a:srgbClr val="FF6D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2839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46BFDB-08DD-4A39-7E1C-310E24965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something fun?</a:t>
            </a:r>
          </a:p>
        </p:txBody>
      </p:sp>
    </p:spTree>
    <p:extLst>
      <p:ext uri="{BB962C8B-B14F-4D97-AF65-F5344CB8AC3E}">
        <p14:creationId xmlns:p14="http://schemas.microsoft.com/office/powerpoint/2010/main" val="2756009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CF47E-2318-193E-2D22-D0F8ACC73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1D6214B-54C9-E807-A362-BC1644374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9495"/>
            <a:ext cx="8229600" cy="4904510"/>
          </a:xfrm>
        </p:spPr>
        <p:txBody>
          <a:bodyPr/>
          <a:lstStyle/>
          <a:p>
            <a:r>
              <a:rPr lang="en-US" sz="34400"/>
              <a:t>🐍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7E74138-F883-286A-B5EC-130D49A1B33E}"/>
              </a:ext>
            </a:extLst>
          </p:cNvPr>
          <p:cNvSpPr/>
          <p:nvPr/>
        </p:nvSpPr>
        <p:spPr>
          <a:xfrm>
            <a:off x="0" y="1"/>
            <a:ext cx="9144000" cy="514349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4AF5AA-25E8-3C89-6D96-C0DE0E8FED20}"/>
              </a:ext>
            </a:extLst>
          </p:cNvPr>
          <p:cNvSpPr txBox="1"/>
          <p:nvPr/>
        </p:nvSpPr>
        <p:spPr>
          <a:xfrm rot="6812342">
            <a:off x="5734874" y="2771931"/>
            <a:ext cx="101052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|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A8DBB5-FE97-A5CA-5B78-351C99F7BF15}"/>
              </a:ext>
            </a:extLst>
          </p:cNvPr>
          <p:cNvSpPr txBox="1"/>
          <p:nvPr/>
        </p:nvSpPr>
        <p:spPr>
          <a:xfrm rot="531932">
            <a:off x="5363786" y="846049"/>
            <a:ext cx="101052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|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BF20A5-5795-B8B6-3C8F-F3AB0EE50E91}"/>
              </a:ext>
            </a:extLst>
          </p:cNvPr>
          <p:cNvSpPr txBox="1"/>
          <p:nvPr/>
        </p:nvSpPr>
        <p:spPr>
          <a:xfrm>
            <a:off x="9470011" y="-249837"/>
            <a:ext cx="101052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9B5B6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3.0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8EB0E6-275C-A72A-7449-38D3B7476F67}"/>
              </a:ext>
            </a:extLst>
          </p:cNvPr>
          <p:cNvSpPr txBox="1"/>
          <p:nvPr/>
        </p:nvSpPr>
        <p:spPr>
          <a:xfrm>
            <a:off x="3344340" y="1463753"/>
            <a:ext cx="101052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|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3B901E-AEB1-B992-F204-746DF68A2EE2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200400" y="606958"/>
            <a:ext cx="2169422" cy="345888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31F4DC6-79D9-0972-3869-5BA2259FBB1D}"/>
              </a:ext>
            </a:extLst>
          </p:cNvPr>
          <p:cNvSpPr txBox="1"/>
          <p:nvPr/>
        </p:nvSpPr>
        <p:spPr>
          <a:xfrm>
            <a:off x="1633978" y="314570"/>
            <a:ext cx="15664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head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3EB342-F43F-5D56-FD3A-1826E9289CE2}"/>
              </a:ext>
            </a:extLst>
          </p:cNvPr>
          <p:cNvSpPr txBox="1"/>
          <p:nvPr/>
        </p:nvSpPr>
        <p:spPr>
          <a:xfrm rot="13168248">
            <a:off x="4613904" y="3010082"/>
            <a:ext cx="101052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|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7BBD56-C9F4-C7A8-096A-ECE4061E8BD8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137564" y="1094509"/>
            <a:ext cx="304360" cy="139887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3D2CFBD-7FB7-7263-F891-1EACCE5F1859}"/>
              </a:ext>
            </a:extLst>
          </p:cNvPr>
          <p:cNvCxnSpPr>
            <a:cxnSpLocks/>
            <a:endCxn id="28" idx="1"/>
          </p:cNvCxnSpPr>
          <p:nvPr/>
        </p:nvCxnSpPr>
        <p:spPr>
          <a:xfrm flipH="1">
            <a:off x="5509202" y="3194748"/>
            <a:ext cx="621457" cy="321187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9397134-A31C-A357-6CE6-24A09A1A1D5D}"/>
              </a:ext>
            </a:extLst>
          </p:cNvPr>
          <p:cNvCxnSpPr>
            <a:cxnSpLocks/>
            <a:endCxn id="14" idx="3"/>
          </p:cNvCxnSpPr>
          <p:nvPr/>
        </p:nvCxnSpPr>
        <p:spPr>
          <a:xfrm flipH="1" flipV="1">
            <a:off x="4354864" y="1648419"/>
            <a:ext cx="575460" cy="1376954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3A65CD2-FEC4-4AEE-AF2E-68639B3EB614}"/>
              </a:ext>
            </a:extLst>
          </p:cNvPr>
          <p:cNvSpPr txBox="1"/>
          <p:nvPr/>
        </p:nvSpPr>
        <p:spPr>
          <a:xfrm rot="16364245">
            <a:off x="2239487" y="2688895"/>
            <a:ext cx="101052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|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1A9EEF6-FA8D-706C-A03E-89A80DBE6A68}"/>
              </a:ext>
            </a:extLst>
          </p:cNvPr>
          <p:cNvCxnSpPr>
            <a:cxnSpLocks/>
            <a:endCxn id="39" idx="3"/>
          </p:cNvCxnSpPr>
          <p:nvPr/>
        </p:nvCxnSpPr>
        <p:spPr>
          <a:xfrm flipH="1">
            <a:off x="2768880" y="1680693"/>
            <a:ext cx="796980" cy="688183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3502548-C5C1-C442-BDD6-2481142C534F}"/>
              </a:ext>
            </a:extLst>
          </p:cNvPr>
          <p:cNvSpPr txBox="1"/>
          <p:nvPr/>
        </p:nvSpPr>
        <p:spPr>
          <a:xfrm rot="1800000">
            <a:off x="3319699" y="4073973"/>
            <a:ext cx="101052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|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4E2A56C-4B27-F330-F57D-F38E60A3C442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2768880" y="3180813"/>
            <a:ext cx="618511" cy="825195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E6CFFCA-F57E-EB32-39CA-828CA1C13086}"/>
              </a:ext>
            </a:extLst>
          </p:cNvPr>
          <p:cNvSpPr txBox="1"/>
          <p:nvPr/>
        </p:nvSpPr>
        <p:spPr>
          <a:xfrm>
            <a:off x="5044043" y="4248943"/>
            <a:ext cx="101052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|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272B264-05A8-D57B-C85D-9F6ABDF421D0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4045608" y="4399708"/>
            <a:ext cx="998435" cy="33901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6321FA6-A97F-B2DA-2594-16103EC7BDB7}"/>
              </a:ext>
            </a:extLst>
          </p:cNvPr>
          <p:cNvSpPr txBox="1"/>
          <p:nvPr/>
        </p:nvSpPr>
        <p:spPr>
          <a:xfrm>
            <a:off x="6421817" y="1541825"/>
            <a:ext cx="15664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head.next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6D43D80-5752-5AD9-8BDF-D89615E2C761}"/>
              </a:ext>
            </a:extLst>
          </p:cNvPr>
          <p:cNvSpPr txBox="1"/>
          <p:nvPr/>
        </p:nvSpPr>
        <p:spPr>
          <a:xfrm>
            <a:off x="5509202" y="4283887"/>
            <a:ext cx="6214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null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40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236698-45B5-9EEB-C25C-1589944753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2A8D55-A01D-7F19-2A9F-2FB2CA935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some other implementations are possible.</a:t>
            </a:r>
            <a:br>
              <a:rPr lang="en-US" sz="3200"/>
            </a:br>
            <a:r>
              <a:rPr lang="en-US" sz="3200"/>
              <a:t>some will be faster than this one.</a:t>
            </a:r>
          </a:p>
        </p:txBody>
      </p:sp>
    </p:spTree>
    <p:extLst>
      <p:ext uri="{BB962C8B-B14F-4D97-AF65-F5344CB8AC3E}">
        <p14:creationId xmlns:p14="http://schemas.microsoft.com/office/powerpoint/2010/main" val="2500955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D19205-0E87-DA5A-D201-DB24F93B1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5F7D93-BB5F-909B-1199-E47EDE35F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for linked lists, do NOT memorize big O runtimes out of context</a:t>
            </a:r>
          </a:p>
        </p:txBody>
      </p:sp>
    </p:spTree>
    <p:extLst>
      <p:ext uri="{BB962C8B-B14F-4D97-AF65-F5344CB8AC3E}">
        <p14:creationId xmlns:p14="http://schemas.microsoft.com/office/powerpoint/2010/main" val="301446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15AFF-EFF6-45FD-F2BF-D8FFF53D1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are we doing this?</a:t>
            </a:r>
          </a:p>
        </p:txBody>
      </p:sp>
    </p:spTree>
    <p:extLst>
      <p:ext uri="{BB962C8B-B14F-4D97-AF65-F5344CB8AC3E}">
        <p14:creationId xmlns:p14="http://schemas.microsoft.com/office/powerpoint/2010/main" val="854930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15AFF-EFF6-45FD-F2BF-D8FFF53D1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A: </a:t>
            </a:r>
            <a:r>
              <a:rPr lang="en-US"/>
              <a:t>it will be cool to see two</a:t>
            </a:r>
            <a:br>
              <a:rPr lang="en-US"/>
            </a:br>
            <a:r>
              <a:rPr lang="en-US"/>
              <a:t>very different implementations of the same interface ☃️</a:t>
            </a:r>
          </a:p>
        </p:txBody>
      </p:sp>
    </p:spTree>
    <p:extLst>
      <p:ext uri="{BB962C8B-B14F-4D97-AF65-F5344CB8AC3E}">
        <p14:creationId xmlns:p14="http://schemas.microsoft.com/office/powerpoint/2010/main" val="1803278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C1CC8E-40E3-4C3A-002C-D9FE305C1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C97DB-BF44-290B-E6EA-4481A89A0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B: </a:t>
            </a:r>
            <a:r>
              <a:rPr lang="en-US"/>
              <a:t>linked lists will prepare us for trees and graphs🌳</a:t>
            </a:r>
          </a:p>
        </p:txBody>
      </p:sp>
    </p:spTree>
    <p:extLst>
      <p:ext uri="{BB962C8B-B14F-4D97-AF65-F5344CB8AC3E}">
        <p14:creationId xmlns:p14="http://schemas.microsoft.com/office/powerpoint/2010/main" val="559993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5D8AA0-C7ED-4FFF-27E3-4B3E3E287F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1EE98-7518-F0D2-8D36-91AC3F3F9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C: </a:t>
            </a:r>
            <a:r>
              <a:rPr lang="en-US"/>
              <a:t>linked lists are incredibly FUNdaMENTAL 🥳</a:t>
            </a:r>
            <a:br>
              <a:rPr lang="en-US"/>
            </a:br>
            <a:br>
              <a:rPr lang="en-US"/>
            </a:br>
            <a:r>
              <a:rPr lang="en-US" sz="3200"/>
              <a:t>(for us, as fundamental as arrays)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91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4BB88F-E928-8135-A829-07F28801B2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C8629-995E-D031-4AA2-F2AB38B99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/>
              <a:t>D: </a:t>
            </a:r>
            <a:r>
              <a:rPr lang="en-US" sz="3600"/>
              <a:t>linked lists are actually big O better (than array lists) in very specific cases</a:t>
            </a:r>
          </a:p>
        </p:txBody>
      </p:sp>
    </p:spTree>
    <p:extLst>
      <p:ext uri="{BB962C8B-B14F-4D97-AF65-F5344CB8AC3E}">
        <p14:creationId xmlns:p14="http://schemas.microsoft.com/office/powerpoint/2010/main" val="3345475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mphasize Your Weakest Link | Milesfit">
            <a:extLst>
              <a:ext uri="{FF2B5EF4-FFF2-40B4-BE49-F238E27FC236}">
                <a16:creationId xmlns:a16="http://schemas.microsoft.com/office/drawing/2014/main" id="{31039942-FBDC-18B6-FDAC-BBBBB8A2B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41300"/>
            <a:ext cx="8839200" cy="466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173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77E011-9F58-8785-3211-F6FDCEA43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A05F6-3082-D641-F4F4-BBF869BA8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E: </a:t>
            </a:r>
            <a:r>
              <a:rPr lang="en-US"/>
              <a:t>linked lists are actually really, really important</a:t>
            </a:r>
            <a:br>
              <a:rPr lang="en-US"/>
            </a:br>
            <a:r>
              <a:rPr lang="en-US" sz="3200"/>
              <a:t>(especially in the C programming language)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360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99AC0EB7-0315-6BFF-263C-98B0EC7D0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850" y="0"/>
            <a:ext cx="3668713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56934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704BB-04C9-2D2A-5CB7-4DF58734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linked list</a:t>
            </a:r>
          </a:p>
        </p:txBody>
      </p:sp>
    </p:spTree>
    <p:extLst>
      <p:ext uri="{BB962C8B-B14F-4D97-AF65-F5344CB8AC3E}">
        <p14:creationId xmlns:p14="http://schemas.microsoft.com/office/powerpoint/2010/main" val="18076237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mphasize Your Weakest Link | Milesfit">
            <a:extLst>
              <a:ext uri="{FF2B5EF4-FFF2-40B4-BE49-F238E27FC236}">
                <a16:creationId xmlns:a16="http://schemas.microsoft.com/office/drawing/2014/main" id="{2971BC80-8A0D-AA23-0FB8-9083B08BE9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970" b="51839"/>
          <a:stretch/>
        </p:blipFill>
        <p:spPr bwMode="auto">
          <a:xfrm>
            <a:off x="2405062" y="1374775"/>
            <a:ext cx="4333875" cy="224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8546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7D7AEC-4C62-9A62-535F-CD7A985057FF}"/>
              </a:ext>
            </a:extLst>
          </p:cNvPr>
          <p:cNvSpPr txBox="1"/>
          <p:nvPr/>
        </p:nvSpPr>
        <p:spPr>
          <a:xfrm>
            <a:off x="4066738" y="2387084"/>
            <a:ext cx="101052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9B5B6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2.0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23E52D2-2157-8E63-70C1-D1C6C308FAEF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3498707" y="2571750"/>
            <a:ext cx="568031" cy="0"/>
          </a:xfrm>
          <a:prstGeom prst="straightConnector1">
            <a:avLst/>
          </a:prstGeom>
          <a:ln w="25400" cap="rnd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87A0821-944A-45DA-A895-BFD50C3D50E3}"/>
              </a:ext>
            </a:extLst>
          </p:cNvPr>
          <p:cNvSpPr txBox="1"/>
          <p:nvPr/>
        </p:nvSpPr>
        <p:spPr>
          <a:xfrm>
            <a:off x="2681287" y="2387084"/>
            <a:ext cx="101052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9B5B6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1.0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67899A-49C3-64D2-AB71-3AB86AD652B2}"/>
              </a:ext>
            </a:extLst>
          </p:cNvPr>
          <p:cNvSpPr txBox="1"/>
          <p:nvPr/>
        </p:nvSpPr>
        <p:spPr>
          <a:xfrm>
            <a:off x="5466047" y="2387084"/>
            <a:ext cx="101052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9B5B6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3.0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5A557B0-606A-E907-775D-0FA290C68038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5077262" y="2571750"/>
            <a:ext cx="388785" cy="0"/>
          </a:xfrm>
          <a:prstGeom prst="straightConnector1">
            <a:avLst/>
          </a:prstGeom>
          <a:ln w="25400" cap="rnd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0415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7D7AEC-4C62-9A62-535F-CD7A985057FF}"/>
              </a:ext>
            </a:extLst>
          </p:cNvPr>
          <p:cNvSpPr txBox="1"/>
          <p:nvPr/>
        </p:nvSpPr>
        <p:spPr>
          <a:xfrm>
            <a:off x="4455523" y="3717120"/>
            <a:ext cx="101052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9B5B6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2.0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23E52D2-2157-8E63-70C1-D1C6C308FAEF}"/>
              </a:ext>
            </a:extLst>
          </p:cNvPr>
          <p:cNvCxnSpPr>
            <a:cxnSpLocks/>
            <a:stCxn id="4" idx="3"/>
            <a:endCxn id="2" idx="1"/>
          </p:cNvCxnSpPr>
          <p:nvPr/>
        </p:nvCxnSpPr>
        <p:spPr>
          <a:xfrm>
            <a:off x="3664103" y="2495002"/>
            <a:ext cx="791420" cy="1406784"/>
          </a:xfrm>
          <a:prstGeom prst="straightConnector1">
            <a:avLst/>
          </a:prstGeom>
          <a:ln w="25400" cap="rnd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87A0821-944A-45DA-A895-BFD50C3D50E3}"/>
              </a:ext>
            </a:extLst>
          </p:cNvPr>
          <p:cNvSpPr txBox="1"/>
          <p:nvPr/>
        </p:nvSpPr>
        <p:spPr>
          <a:xfrm>
            <a:off x="2653579" y="2310336"/>
            <a:ext cx="101052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9B5B6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1.0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67899A-49C3-64D2-AB71-3AB86AD652B2}"/>
              </a:ext>
            </a:extLst>
          </p:cNvPr>
          <p:cNvSpPr txBox="1"/>
          <p:nvPr/>
        </p:nvSpPr>
        <p:spPr>
          <a:xfrm>
            <a:off x="6782229" y="1218745"/>
            <a:ext cx="101052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9B5B6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3.0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5A557B0-606A-E907-775D-0FA290C68038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5466047" y="1403411"/>
            <a:ext cx="1316182" cy="2498375"/>
          </a:xfrm>
          <a:prstGeom prst="straightConnector1">
            <a:avLst/>
          </a:prstGeom>
          <a:ln w="25400" cap="rnd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4101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B3DCD3-8D0D-2E16-1950-3BC5B4D061D4}"/>
              </a:ext>
            </a:extLst>
          </p:cNvPr>
          <p:cNvSpPr txBox="1"/>
          <p:nvPr/>
        </p:nvSpPr>
        <p:spPr>
          <a:xfrm>
            <a:off x="119490" y="954698"/>
            <a:ext cx="3324225" cy="1034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class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LinkedList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{</a:t>
            </a:r>
          </a:p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Node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head;</a:t>
            </a:r>
          </a:p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AEEF6-71CA-FB9E-3014-12DEC43444C7}"/>
              </a:ext>
            </a:extLst>
          </p:cNvPr>
          <p:cNvSpPr txBox="1"/>
          <p:nvPr/>
        </p:nvSpPr>
        <p:spPr>
          <a:xfrm>
            <a:off x="119490" y="2173493"/>
            <a:ext cx="3324225" cy="26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class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Node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{</a:t>
            </a:r>
          </a:p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Value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value;</a:t>
            </a:r>
          </a:p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Node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next;</a:t>
            </a:r>
          </a:p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  <a:p>
            <a:pPr lvl="0" defTabSz="342886">
              <a:spcBef>
                <a:spcPct val="20000"/>
              </a:spcBef>
              <a:buClr>
                <a:srgbClr val="FFFFFF">
                  <a:lumMod val="65000"/>
                </a:srgbClr>
              </a:buClr>
              <a:defRPr/>
            </a:pPr>
            <a:r>
              <a:rPr lang="en-US" noProof="0">
                <a:solidFill>
                  <a:srgbClr val="000000"/>
                </a:solidFill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</a:t>
            </a:r>
            <a:r>
              <a:rPr lang="en-US">
                <a:solidFill>
                  <a:srgbClr val="000000"/>
                </a:solidFill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</a:t>
            </a:r>
            <a:r>
              <a:rPr lang="en-US">
                <a:solidFill>
                  <a:srgbClr val="00007F"/>
                </a:solidFill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Node</a:t>
            </a:r>
            <a:r>
              <a:rPr lang="en-US"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(</a:t>
            </a:r>
            <a:r>
              <a:rPr lang="en-US">
                <a:solidFill>
                  <a:srgbClr val="00007F"/>
                </a:solidFill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Value</a:t>
            </a:r>
            <a:r>
              <a:rPr lang="en-US"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value) {</a:t>
            </a:r>
          </a:p>
          <a:p>
            <a:pPr lvl="0" defTabSz="342886">
              <a:spcBef>
                <a:spcPct val="20000"/>
              </a:spcBef>
              <a:buClr>
                <a:srgbClr val="FFFFFF">
                  <a:lumMod val="65000"/>
                </a:srgbClr>
              </a:buClr>
              <a:defRPr/>
            </a:pPr>
            <a:r>
              <a:rPr lang="en-US"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   this.value = value;</a:t>
            </a:r>
          </a:p>
          <a:p>
            <a:pPr lvl="0" defTabSz="342886">
              <a:spcBef>
                <a:spcPct val="20000"/>
              </a:spcBef>
              <a:buClr>
                <a:srgbClr val="FFFFFF">
                  <a:lumMod val="65000"/>
                </a:srgbClr>
              </a:buClr>
              <a:defRPr/>
            </a:pPr>
            <a:r>
              <a:rPr lang="en-US">
                <a:solidFill>
                  <a:srgbClr val="000000"/>
                </a:solidFill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 }</a:t>
            </a:r>
          </a:p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635A439-C4CC-F14A-F733-D55581691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/>
              <a:t>linked list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BE3D48-9873-7D53-08CE-EC47D1C28428}"/>
              </a:ext>
            </a:extLst>
          </p:cNvPr>
          <p:cNvSpPr/>
          <p:nvPr/>
        </p:nvSpPr>
        <p:spPr>
          <a:xfrm flipH="1">
            <a:off x="3574468" y="0"/>
            <a:ext cx="83127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0A88D9-46BD-C5EA-3E25-7A951F4BCC31}"/>
              </a:ext>
            </a:extLst>
          </p:cNvPr>
          <p:cNvSpPr txBox="1"/>
          <p:nvPr/>
        </p:nvSpPr>
        <p:spPr>
          <a:xfrm>
            <a:off x="3769295" y="285486"/>
            <a:ext cx="55946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LinkedList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list =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new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LinkedList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();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44446E3-0340-E872-3DA2-2DC56A80422A}"/>
              </a:ext>
            </a:extLst>
          </p:cNvPr>
          <p:cNvGrpSpPr/>
          <p:nvPr/>
        </p:nvGrpSpPr>
        <p:grpSpPr>
          <a:xfrm>
            <a:off x="3769296" y="1405762"/>
            <a:ext cx="4572000" cy="767731"/>
            <a:chOff x="3769296" y="1405762"/>
            <a:chExt cx="4572000" cy="7677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B5F9BB9-B3A1-6A26-7183-CAAE70F994E1}"/>
                </a:ext>
              </a:extLst>
            </p:cNvPr>
            <p:cNvSpPr txBox="1"/>
            <p:nvPr/>
          </p:nvSpPr>
          <p:spPr>
            <a:xfrm>
              <a:off x="3769296" y="1405762"/>
              <a:ext cx="4572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/>
                  <a:ea typeface="+mn-ea"/>
                  <a:cs typeface="+mn-cs"/>
                </a:rPr>
                <a:t>list.head = 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/>
                  <a:ea typeface="+mn-ea"/>
                  <a:cs typeface="+mn-cs"/>
                </a:rPr>
                <a:t>new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/>
                  <a:ea typeface="+mn-ea"/>
                  <a:cs typeface="+mn-cs"/>
                </a:rPr>
                <a:t> 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7F"/>
                  </a:solidFill>
                  <a:effectLst/>
                  <a:uLnTx/>
                  <a:uFillTx/>
                  <a:latin typeface="Consolas"/>
                  <a:ea typeface="+mn-ea"/>
                  <a:cs typeface="+mn-cs"/>
                </a:rPr>
                <a:t>Node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/>
                  <a:ea typeface="+mn-ea"/>
                  <a:cs typeface="+mn-cs"/>
                </a:rPr>
                <a:t>(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9B5B6"/>
                  </a:solidFill>
                  <a:effectLst/>
                  <a:uLnTx/>
                  <a:uFillTx/>
                  <a:latin typeface="Consolas"/>
                  <a:ea typeface="+mn-ea"/>
                  <a:cs typeface="+mn-cs"/>
                </a:rPr>
                <a:t>1.0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/>
                  <a:ea typeface="+mn-ea"/>
                  <a:cs typeface="+mn-cs"/>
                </a:rPr>
                <a:t>);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02AC655-0549-12E7-B023-447D62D644FE}"/>
                </a:ext>
              </a:extLst>
            </p:cNvPr>
            <p:cNvSpPr txBox="1"/>
            <p:nvPr/>
          </p:nvSpPr>
          <p:spPr>
            <a:xfrm>
              <a:off x="3852425" y="1804161"/>
              <a:ext cx="1010524" cy="3693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342886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FFFFFF">
                    <a:lumMod val="65000"/>
                  </a:srgbClr>
                </a:buClr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9B5B6"/>
                  </a:solidFill>
                  <a:effectLst/>
                  <a:uLnTx/>
                  <a:uFillTx/>
                  <a:latin typeface="Consolas"/>
                  <a:ea typeface="+mn-ea"/>
                  <a:cs typeface="+mn-cs"/>
                </a:rPr>
                <a:t>1.0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C694938-D285-DAE4-5829-13CE4CBB76B6}"/>
              </a:ext>
            </a:extLst>
          </p:cNvPr>
          <p:cNvGrpSpPr/>
          <p:nvPr/>
        </p:nvGrpSpPr>
        <p:grpSpPr>
          <a:xfrm>
            <a:off x="3769296" y="2526038"/>
            <a:ext cx="4572000" cy="772513"/>
            <a:chOff x="3769296" y="2526038"/>
            <a:chExt cx="4572000" cy="77251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6763850-727A-2A56-3ADC-C037E3029438}"/>
                </a:ext>
              </a:extLst>
            </p:cNvPr>
            <p:cNvSpPr txBox="1"/>
            <p:nvPr/>
          </p:nvSpPr>
          <p:spPr>
            <a:xfrm>
              <a:off x="3769296" y="2526038"/>
              <a:ext cx="4572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/>
                  <a:ea typeface="+mn-ea"/>
                  <a:cs typeface="+mn-cs"/>
                </a:rPr>
                <a:t>list.head.next = 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/>
                  <a:ea typeface="+mn-ea"/>
                  <a:cs typeface="+mn-cs"/>
                </a:rPr>
                <a:t>new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/>
                  <a:ea typeface="+mn-ea"/>
                  <a:cs typeface="+mn-cs"/>
                </a:rPr>
                <a:t> 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7F"/>
                  </a:solidFill>
                  <a:effectLst/>
                  <a:uLnTx/>
                  <a:uFillTx/>
                  <a:latin typeface="Consolas"/>
                  <a:ea typeface="+mn-ea"/>
                  <a:cs typeface="+mn-cs"/>
                </a:rPr>
                <a:t>Node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/>
                  <a:ea typeface="+mn-ea"/>
                  <a:cs typeface="+mn-cs"/>
                </a:rPr>
                <a:t>(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9B5B6"/>
                  </a:solidFill>
                  <a:effectLst/>
                  <a:uLnTx/>
                  <a:uFillTx/>
                  <a:latin typeface="Consolas"/>
                  <a:ea typeface="+mn-ea"/>
                  <a:cs typeface="+mn-cs"/>
                </a:rPr>
                <a:t>2.0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/>
                  <a:ea typeface="+mn-ea"/>
                  <a:cs typeface="+mn-cs"/>
                </a:rPr>
                <a:t>);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E78C50B-B7F8-560D-1069-94E148A8FE04}"/>
                </a:ext>
              </a:extLst>
            </p:cNvPr>
            <p:cNvSpPr txBox="1"/>
            <p:nvPr/>
          </p:nvSpPr>
          <p:spPr>
            <a:xfrm>
              <a:off x="5237876" y="2929219"/>
              <a:ext cx="1010524" cy="3693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342886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FFFFFF">
                    <a:lumMod val="65000"/>
                  </a:srgbClr>
                </a:buClr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9B5B6"/>
                  </a:solidFill>
                  <a:effectLst/>
                  <a:uLnTx/>
                  <a:uFillTx/>
                  <a:latin typeface="Consolas"/>
                  <a:ea typeface="+mn-ea"/>
                  <a:cs typeface="+mn-cs"/>
                </a:rPr>
                <a:t>2.0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62E3916-73E6-918A-D4CB-8F1C5263C08D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>
              <a:off x="4669845" y="3113885"/>
              <a:ext cx="568031" cy="0"/>
            </a:xfrm>
            <a:prstGeom prst="straightConnector1">
              <a:avLst/>
            </a:prstGeom>
            <a:ln w="25400" cap="rnd">
              <a:solidFill>
                <a:schemeClr val="accent3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1090243-A68F-0BB2-BE50-6956F408C249}"/>
                </a:ext>
              </a:extLst>
            </p:cNvPr>
            <p:cNvSpPr txBox="1"/>
            <p:nvPr/>
          </p:nvSpPr>
          <p:spPr>
            <a:xfrm>
              <a:off x="3852425" y="2929219"/>
              <a:ext cx="1010524" cy="3693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342886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FFFFFF">
                    <a:lumMod val="65000"/>
                  </a:srgbClr>
                </a:buClr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9B5B6"/>
                  </a:solidFill>
                  <a:effectLst/>
                  <a:uLnTx/>
                  <a:uFillTx/>
                  <a:latin typeface="Consolas"/>
                  <a:ea typeface="+mn-ea"/>
                  <a:cs typeface="+mn-cs"/>
                </a:rPr>
                <a:t>1.0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CA3C9F0-43C1-EA21-6D86-8BEE3AB2D786}"/>
              </a:ext>
            </a:extLst>
          </p:cNvPr>
          <p:cNvGrpSpPr/>
          <p:nvPr/>
        </p:nvGrpSpPr>
        <p:grpSpPr>
          <a:xfrm>
            <a:off x="3769296" y="3646314"/>
            <a:ext cx="5361713" cy="767731"/>
            <a:chOff x="3769296" y="3646314"/>
            <a:chExt cx="5361713" cy="76773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FB3B91D-9FE6-943B-1E3E-031EBCF95482}"/>
                </a:ext>
              </a:extLst>
            </p:cNvPr>
            <p:cNvSpPr txBox="1"/>
            <p:nvPr/>
          </p:nvSpPr>
          <p:spPr>
            <a:xfrm>
              <a:off x="3769296" y="3646314"/>
              <a:ext cx="536171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/>
                  <a:ea typeface="+mn-ea"/>
                  <a:cs typeface="+mn-cs"/>
                </a:rPr>
                <a:t>list.head.next.next = 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/>
                  <a:ea typeface="+mn-ea"/>
                  <a:cs typeface="+mn-cs"/>
                </a:rPr>
                <a:t>new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/>
                  <a:ea typeface="+mn-ea"/>
                  <a:cs typeface="+mn-cs"/>
                </a:rPr>
                <a:t> 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7F"/>
                  </a:solidFill>
                  <a:effectLst/>
                  <a:uLnTx/>
                  <a:uFillTx/>
                  <a:latin typeface="Consolas"/>
                  <a:ea typeface="+mn-ea"/>
                  <a:cs typeface="+mn-cs"/>
                </a:rPr>
                <a:t>Node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/>
                  <a:ea typeface="+mn-ea"/>
                  <a:cs typeface="+mn-cs"/>
                </a:rPr>
                <a:t>(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9B5B6"/>
                  </a:solidFill>
                  <a:effectLst/>
                  <a:uLnTx/>
                  <a:uFillTx/>
                  <a:latin typeface="Consolas"/>
                  <a:ea typeface="+mn-ea"/>
                  <a:cs typeface="+mn-cs"/>
                </a:rPr>
                <a:t>3.0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/>
                  <a:ea typeface="+mn-ea"/>
                  <a:cs typeface="+mn-cs"/>
                </a:rPr>
                <a:t>);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9D15312-C32B-49EA-05AB-C805CCA10F07}"/>
                </a:ext>
              </a:extLst>
            </p:cNvPr>
            <p:cNvSpPr txBox="1"/>
            <p:nvPr/>
          </p:nvSpPr>
          <p:spPr>
            <a:xfrm>
              <a:off x="5237876" y="4044713"/>
              <a:ext cx="1010524" cy="3693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342886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FFFFFF">
                    <a:lumMod val="65000"/>
                  </a:srgbClr>
                </a:buClr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9B5B6"/>
                  </a:solidFill>
                  <a:effectLst/>
                  <a:uLnTx/>
                  <a:uFillTx/>
                  <a:latin typeface="Consolas"/>
                  <a:ea typeface="+mn-ea"/>
                  <a:cs typeface="+mn-cs"/>
                </a:rPr>
                <a:t>2.0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9234642-B946-CC48-F9CC-534611265513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4669845" y="4229379"/>
              <a:ext cx="568031" cy="0"/>
            </a:xfrm>
            <a:prstGeom prst="straightConnector1">
              <a:avLst/>
            </a:prstGeom>
            <a:ln w="25400" cap="rnd">
              <a:solidFill>
                <a:schemeClr val="accent3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8CE80C4-5ECE-7F18-0385-033A9FC16052}"/>
                </a:ext>
              </a:extLst>
            </p:cNvPr>
            <p:cNvSpPr txBox="1"/>
            <p:nvPr/>
          </p:nvSpPr>
          <p:spPr>
            <a:xfrm>
              <a:off x="3852425" y="4044713"/>
              <a:ext cx="1010524" cy="3693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342886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FFFFFF">
                    <a:lumMod val="65000"/>
                  </a:srgbClr>
                </a:buClr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9B5B6"/>
                  </a:solidFill>
                  <a:effectLst/>
                  <a:uLnTx/>
                  <a:uFillTx/>
                  <a:latin typeface="Consolas"/>
                  <a:ea typeface="+mn-ea"/>
                  <a:cs typeface="+mn-cs"/>
                </a:rPr>
                <a:t>1.0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BC9409B-7B28-4B74-F088-E6E79EA1C575}"/>
                </a:ext>
              </a:extLst>
            </p:cNvPr>
            <p:cNvSpPr txBox="1"/>
            <p:nvPr/>
          </p:nvSpPr>
          <p:spPr>
            <a:xfrm>
              <a:off x="6637185" y="4044713"/>
              <a:ext cx="1010524" cy="3693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342886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FFFFFF">
                    <a:lumMod val="65000"/>
                  </a:srgbClr>
                </a:buClr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9B5B6"/>
                  </a:solidFill>
                  <a:effectLst/>
                  <a:uLnTx/>
                  <a:uFillTx/>
                  <a:latin typeface="Consolas"/>
                  <a:ea typeface="+mn-ea"/>
                  <a:cs typeface="+mn-cs"/>
                </a:rPr>
                <a:t>3.0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350A24D-2435-BEE2-B150-66D4851DED82}"/>
                </a:ext>
              </a:extLst>
            </p:cNvPr>
            <p:cNvCxnSpPr>
              <a:cxnSpLocks/>
              <a:stCxn id="23" idx="3"/>
              <a:endCxn id="26" idx="1"/>
            </p:cNvCxnSpPr>
            <p:nvPr/>
          </p:nvCxnSpPr>
          <p:spPr>
            <a:xfrm>
              <a:off x="6248400" y="4229379"/>
              <a:ext cx="388785" cy="0"/>
            </a:xfrm>
            <a:prstGeom prst="straightConnector1">
              <a:avLst/>
            </a:prstGeom>
            <a:ln w="25400" cap="rnd">
              <a:solidFill>
                <a:schemeClr val="accent3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217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35A439-C4CC-F14A-F733-D55581691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/>
              <a:t>linked list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BE3D48-9873-7D53-08CE-EC47D1C28428}"/>
              </a:ext>
            </a:extLst>
          </p:cNvPr>
          <p:cNvSpPr/>
          <p:nvPr/>
        </p:nvSpPr>
        <p:spPr>
          <a:xfrm flipH="1">
            <a:off x="3574468" y="0"/>
            <a:ext cx="83127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0A88D9-46BD-C5EA-3E25-7A951F4BCC31}"/>
              </a:ext>
            </a:extLst>
          </p:cNvPr>
          <p:cNvSpPr txBox="1"/>
          <p:nvPr/>
        </p:nvSpPr>
        <p:spPr>
          <a:xfrm>
            <a:off x="3769296" y="285486"/>
            <a:ext cx="5361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>
                <a:solidFill>
                  <a:srgbClr val="00007F"/>
                </a:solidFill>
                <a:latin typeface="Consolas"/>
              </a:rPr>
              <a:t>LinkedList</a:t>
            </a:r>
            <a:r>
              <a:rPr lang="en-US">
                <a:solidFill>
                  <a:srgbClr val="000000"/>
                </a:solidFill>
                <a:latin typeface="Consolas"/>
              </a:rPr>
              <a:t> list = </a:t>
            </a:r>
            <a:r>
              <a:rPr lang="en-US">
                <a:solidFill>
                  <a:srgbClr val="0000FF"/>
                </a:solidFill>
                <a:latin typeface="Consolas"/>
              </a:rPr>
              <a:t>new</a:t>
            </a:r>
            <a:r>
              <a:rPr lang="en-US">
                <a:solidFill>
                  <a:srgbClr val="000000"/>
                </a:solidFill>
                <a:latin typeface="Consolas"/>
              </a:rPr>
              <a:t> </a:t>
            </a:r>
            <a:r>
              <a:rPr lang="en-US">
                <a:solidFill>
                  <a:srgbClr val="00007F"/>
                </a:solidFill>
                <a:latin typeface="Consolas"/>
              </a:rPr>
              <a:t>LinkedList</a:t>
            </a:r>
            <a:r>
              <a:rPr lang="en-US">
                <a:solidFill>
                  <a:srgbClr val="000000"/>
                </a:solidFill>
                <a:latin typeface="Consolas"/>
              </a:rPr>
              <a:t>();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44446E3-0340-E872-3DA2-2DC56A80422A}"/>
              </a:ext>
            </a:extLst>
          </p:cNvPr>
          <p:cNvGrpSpPr/>
          <p:nvPr/>
        </p:nvGrpSpPr>
        <p:grpSpPr>
          <a:xfrm>
            <a:off x="3769296" y="1405762"/>
            <a:ext cx="4572000" cy="767731"/>
            <a:chOff x="3769296" y="1405762"/>
            <a:chExt cx="4572000" cy="7677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B5F9BB9-B3A1-6A26-7183-CAAE70F994E1}"/>
                </a:ext>
              </a:extLst>
            </p:cNvPr>
            <p:cNvSpPr txBox="1"/>
            <p:nvPr/>
          </p:nvSpPr>
          <p:spPr>
            <a:xfrm>
              <a:off x="3769296" y="1405762"/>
              <a:ext cx="4572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/>
                  <a:ea typeface="+mn-ea"/>
                  <a:cs typeface="+mn-cs"/>
                </a:rPr>
                <a:t>list.add(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9B5B6"/>
                  </a:solidFill>
                  <a:effectLst/>
                  <a:uLnTx/>
                  <a:uFillTx/>
                  <a:latin typeface="Consolas"/>
                  <a:ea typeface="+mn-ea"/>
                  <a:cs typeface="+mn-cs"/>
                </a:rPr>
                <a:t>1.0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/>
                  <a:ea typeface="+mn-ea"/>
                  <a:cs typeface="+mn-cs"/>
                </a:rPr>
                <a:t>);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02AC655-0549-12E7-B023-447D62D644FE}"/>
                </a:ext>
              </a:extLst>
            </p:cNvPr>
            <p:cNvSpPr txBox="1"/>
            <p:nvPr/>
          </p:nvSpPr>
          <p:spPr>
            <a:xfrm>
              <a:off x="3852425" y="1804161"/>
              <a:ext cx="1010524" cy="3693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342886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FFFFFF">
                    <a:lumMod val="65000"/>
                  </a:srgbClr>
                </a:buClr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9B5B6"/>
                  </a:solidFill>
                  <a:effectLst/>
                  <a:uLnTx/>
                  <a:uFillTx/>
                  <a:latin typeface="Consolas"/>
                  <a:ea typeface="+mn-ea"/>
                  <a:cs typeface="+mn-cs"/>
                </a:rPr>
                <a:t>1.0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C694938-D285-DAE4-5829-13CE4CBB76B6}"/>
              </a:ext>
            </a:extLst>
          </p:cNvPr>
          <p:cNvGrpSpPr/>
          <p:nvPr/>
        </p:nvGrpSpPr>
        <p:grpSpPr>
          <a:xfrm>
            <a:off x="3769296" y="2526038"/>
            <a:ext cx="4572000" cy="772513"/>
            <a:chOff x="3769296" y="2526038"/>
            <a:chExt cx="4572000" cy="77251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6763850-727A-2A56-3ADC-C037E3029438}"/>
                </a:ext>
              </a:extLst>
            </p:cNvPr>
            <p:cNvSpPr txBox="1"/>
            <p:nvPr/>
          </p:nvSpPr>
          <p:spPr>
            <a:xfrm>
              <a:off x="3769296" y="2526038"/>
              <a:ext cx="4572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/>
                  <a:ea typeface="+mn-ea"/>
                  <a:cs typeface="+mn-cs"/>
                </a:rPr>
                <a:t>list.add(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9B5B6"/>
                  </a:solidFill>
                  <a:effectLst/>
                  <a:uLnTx/>
                  <a:uFillTx/>
                  <a:latin typeface="Consolas"/>
                  <a:ea typeface="+mn-ea"/>
                  <a:cs typeface="+mn-cs"/>
                </a:rPr>
                <a:t>2.0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/>
                  <a:ea typeface="+mn-ea"/>
                  <a:cs typeface="+mn-cs"/>
                </a:rPr>
                <a:t>);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E78C50B-B7F8-560D-1069-94E148A8FE04}"/>
                </a:ext>
              </a:extLst>
            </p:cNvPr>
            <p:cNvSpPr txBox="1"/>
            <p:nvPr/>
          </p:nvSpPr>
          <p:spPr>
            <a:xfrm>
              <a:off x="5237876" y="2929219"/>
              <a:ext cx="1010524" cy="3693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342886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FFFFFF">
                    <a:lumMod val="65000"/>
                  </a:srgbClr>
                </a:buClr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9B5B6"/>
                  </a:solidFill>
                  <a:effectLst/>
                  <a:uLnTx/>
                  <a:uFillTx/>
                  <a:latin typeface="Consolas"/>
                  <a:ea typeface="+mn-ea"/>
                  <a:cs typeface="+mn-cs"/>
                </a:rPr>
                <a:t>2.0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62E3916-73E6-918A-D4CB-8F1C5263C08D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>
              <a:off x="4669845" y="3113885"/>
              <a:ext cx="568031" cy="0"/>
            </a:xfrm>
            <a:prstGeom prst="straightConnector1">
              <a:avLst/>
            </a:prstGeom>
            <a:ln w="25400" cap="rnd">
              <a:solidFill>
                <a:schemeClr val="accent3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1090243-A68F-0BB2-BE50-6956F408C249}"/>
                </a:ext>
              </a:extLst>
            </p:cNvPr>
            <p:cNvSpPr txBox="1"/>
            <p:nvPr/>
          </p:nvSpPr>
          <p:spPr>
            <a:xfrm>
              <a:off x="3852425" y="2929219"/>
              <a:ext cx="1010524" cy="3693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342886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FFFFFF">
                    <a:lumMod val="65000"/>
                  </a:srgbClr>
                </a:buClr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9B5B6"/>
                  </a:solidFill>
                  <a:effectLst/>
                  <a:uLnTx/>
                  <a:uFillTx/>
                  <a:latin typeface="Consolas"/>
                  <a:ea typeface="+mn-ea"/>
                  <a:cs typeface="+mn-cs"/>
                </a:rPr>
                <a:t>1.0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CA3C9F0-43C1-EA21-6D86-8BEE3AB2D786}"/>
              </a:ext>
            </a:extLst>
          </p:cNvPr>
          <p:cNvGrpSpPr/>
          <p:nvPr/>
        </p:nvGrpSpPr>
        <p:grpSpPr>
          <a:xfrm>
            <a:off x="3769296" y="3646314"/>
            <a:ext cx="5361713" cy="767731"/>
            <a:chOff x="3769296" y="3646314"/>
            <a:chExt cx="5361713" cy="76773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FB3B91D-9FE6-943B-1E3E-031EBCF95482}"/>
                </a:ext>
              </a:extLst>
            </p:cNvPr>
            <p:cNvSpPr txBox="1"/>
            <p:nvPr/>
          </p:nvSpPr>
          <p:spPr>
            <a:xfrm>
              <a:off x="3769296" y="3646314"/>
              <a:ext cx="536171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/>
                  <a:ea typeface="+mn-ea"/>
                  <a:cs typeface="+mn-cs"/>
                </a:rPr>
                <a:t>list.add(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9B5B6"/>
                  </a:solidFill>
                  <a:effectLst/>
                  <a:uLnTx/>
                  <a:uFillTx/>
                  <a:latin typeface="Consolas"/>
                  <a:ea typeface="+mn-ea"/>
                  <a:cs typeface="+mn-cs"/>
                </a:rPr>
                <a:t>3.0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/>
                  <a:ea typeface="+mn-ea"/>
                  <a:cs typeface="+mn-cs"/>
                </a:rPr>
                <a:t>);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9D15312-C32B-49EA-05AB-C805CCA10F07}"/>
                </a:ext>
              </a:extLst>
            </p:cNvPr>
            <p:cNvSpPr txBox="1"/>
            <p:nvPr/>
          </p:nvSpPr>
          <p:spPr>
            <a:xfrm>
              <a:off x="5237876" y="4044713"/>
              <a:ext cx="1010524" cy="3693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342886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FFFFFF">
                    <a:lumMod val="65000"/>
                  </a:srgbClr>
                </a:buClr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9B5B6"/>
                  </a:solidFill>
                  <a:effectLst/>
                  <a:uLnTx/>
                  <a:uFillTx/>
                  <a:latin typeface="Consolas"/>
                  <a:ea typeface="+mn-ea"/>
                  <a:cs typeface="+mn-cs"/>
                </a:rPr>
                <a:t>2.0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9234642-B946-CC48-F9CC-534611265513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4669845" y="4229379"/>
              <a:ext cx="568031" cy="0"/>
            </a:xfrm>
            <a:prstGeom prst="straightConnector1">
              <a:avLst/>
            </a:prstGeom>
            <a:ln w="25400" cap="rnd">
              <a:solidFill>
                <a:schemeClr val="accent3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8CE80C4-5ECE-7F18-0385-033A9FC16052}"/>
                </a:ext>
              </a:extLst>
            </p:cNvPr>
            <p:cNvSpPr txBox="1"/>
            <p:nvPr/>
          </p:nvSpPr>
          <p:spPr>
            <a:xfrm>
              <a:off x="3852425" y="4044713"/>
              <a:ext cx="1010524" cy="3693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342886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FFFFFF">
                    <a:lumMod val="65000"/>
                  </a:srgbClr>
                </a:buClr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9B5B6"/>
                  </a:solidFill>
                  <a:effectLst/>
                  <a:uLnTx/>
                  <a:uFillTx/>
                  <a:latin typeface="Consolas"/>
                  <a:ea typeface="+mn-ea"/>
                  <a:cs typeface="+mn-cs"/>
                </a:rPr>
                <a:t>1.0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BC9409B-7B28-4B74-F088-E6E79EA1C575}"/>
                </a:ext>
              </a:extLst>
            </p:cNvPr>
            <p:cNvSpPr txBox="1"/>
            <p:nvPr/>
          </p:nvSpPr>
          <p:spPr>
            <a:xfrm>
              <a:off x="6637185" y="4044713"/>
              <a:ext cx="1010524" cy="3693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342886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FFFFFF">
                    <a:lumMod val="65000"/>
                  </a:srgbClr>
                </a:buClr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9B5B6"/>
                  </a:solidFill>
                  <a:effectLst/>
                  <a:uLnTx/>
                  <a:uFillTx/>
                  <a:latin typeface="Consolas"/>
                  <a:ea typeface="+mn-ea"/>
                  <a:cs typeface="+mn-cs"/>
                </a:rPr>
                <a:t>3.0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350A24D-2435-BEE2-B150-66D4851DED82}"/>
                </a:ext>
              </a:extLst>
            </p:cNvPr>
            <p:cNvCxnSpPr>
              <a:cxnSpLocks/>
              <a:stCxn id="23" idx="3"/>
              <a:endCxn id="26" idx="1"/>
            </p:cNvCxnSpPr>
            <p:nvPr/>
          </p:nvCxnSpPr>
          <p:spPr>
            <a:xfrm>
              <a:off x="6248400" y="4229379"/>
              <a:ext cx="388785" cy="0"/>
            </a:xfrm>
            <a:prstGeom prst="straightConnector1">
              <a:avLst/>
            </a:prstGeom>
            <a:ln w="25400" cap="rnd">
              <a:solidFill>
                <a:schemeClr val="accent3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381DF46-74E8-AC77-B5DD-78D03B86EE2C}"/>
              </a:ext>
            </a:extLst>
          </p:cNvPr>
          <p:cNvSpPr txBox="1"/>
          <p:nvPr/>
        </p:nvSpPr>
        <p:spPr>
          <a:xfrm>
            <a:off x="119490" y="954698"/>
            <a:ext cx="3324225" cy="2363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class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LinkedList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{</a:t>
            </a:r>
          </a:p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Node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head;</a:t>
            </a:r>
          </a:p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endParaRPr lang="en-US">
              <a:solidFill>
                <a:srgbClr val="000000"/>
              </a:solidFill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  <a:p>
            <a:pPr lvl="0" defTabSz="342886">
              <a:spcBef>
                <a:spcPct val="20000"/>
              </a:spcBef>
              <a:buClr>
                <a:srgbClr val="FFFFFF">
                  <a:lumMod val="65000"/>
                </a:srgbClr>
              </a:buClr>
              <a:defRPr/>
            </a:pPr>
            <a:r>
              <a:rPr lang="en-US">
                <a:solidFill>
                  <a:srgbClr val="000000"/>
                </a:solidFill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 </a:t>
            </a:r>
            <a:r>
              <a:rPr lang="en-US">
                <a:solidFill>
                  <a:srgbClr val="00007F"/>
                </a:solidFill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void</a:t>
            </a:r>
            <a:r>
              <a:rPr lang="en-US">
                <a:solidFill>
                  <a:srgbClr val="000000"/>
                </a:solidFill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add(</a:t>
            </a:r>
            <a:r>
              <a:rPr lang="en-US">
                <a:solidFill>
                  <a:srgbClr val="00007F"/>
                </a:solidFill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Value</a:t>
            </a:r>
            <a:r>
              <a:rPr lang="en-US">
                <a:solidFill>
                  <a:srgbClr val="000000"/>
                </a:solidFill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value) {</a:t>
            </a:r>
          </a:p>
          <a:p>
            <a:pPr lvl="0" defTabSz="342886">
              <a:spcBef>
                <a:spcPct val="20000"/>
              </a:spcBef>
              <a:buClr>
                <a:srgbClr val="FFFFFF">
                  <a:lumMod val="65000"/>
                </a:srgbClr>
              </a:buClr>
              <a:defRPr/>
            </a:pPr>
            <a:r>
              <a:rPr lang="en-US">
                <a:solidFill>
                  <a:srgbClr val="000000"/>
                </a:solidFill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 </a:t>
            </a:r>
            <a:r>
              <a:rPr lang="en-US">
                <a:solidFill>
                  <a:schemeClr val="bg1">
                    <a:lumMod val="75000"/>
                  </a:schemeClr>
                </a:solidFill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 ...</a:t>
            </a:r>
          </a:p>
          <a:p>
            <a:pPr lvl="0" defTabSz="342886">
              <a:spcBef>
                <a:spcPct val="20000"/>
              </a:spcBef>
              <a:buClr>
                <a:srgbClr val="FFFFFF">
                  <a:lumMod val="65000"/>
                </a:srgbClr>
              </a:buClr>
              <a:defRPr/>
            </a:pPr>
            <a:r>
              <a:rPr lang="en-US">
                <a:solidFill>
                  <a:srgbClr val="000000"/>
                </a:solidFill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 }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361FF0-7EE1-4BFB-E542-C9A48EB13A81}"/>
              </a:ext>
            </a:extLst>
          </p:cNvPr>
          <p:cNvSpPr txBox="1"/>
          <p:nvPr/>
        </p:nvSpPr>
        <p:spPr>
          <a:xfrm>
            <a:off x="119490" y="3492767"/>
            <a:ext cx="3324225" cy="26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class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Node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{</a:t>
            </a:r>
          </a:p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Value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value;</a:t>
            </a:r>
          </a:p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Node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next;</a:t>
            </a:r>
          </a:p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  <a:p>
            <a:pPr lvl="0" defTabSz="342886">
              <a:spcBef>
                <a:spcPct val="20000"/>
              </a:spcBef>
              <a:buClr>
                <a:srgbClr val="FFFFFF">
                  <a:lumMod val="65000"/>
                </a:srgbClr>
              </a:buClr>
              <a:defRPr/>
            </a:pPr>
            <a:r>
              <a:rPr lang="en-US" noProof="0">
                <a:solidFill>
                  <a:srgbClr val="000000"/>
                </a:solidFill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</a:t>
            </a:r>
            <a:r>
              <a:rPr lang="en-US">
                <a:solidFill>
                  <a:srgbClr val="000000"/>
                </a:solidFill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</a:t>
            </a:r>
            <a:r>
              <a:rPr lang="en-US">
                <a:solidFill>
                  <a:srgbClr val="00007F"/>
                </a:solidFill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Node</a:t>
            </a:r>
            <a:r>
              <a:rPr lang="en-US"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(</a:t>
            </a:r>
            <a:r>
              <a:rPr lang="en-US">
                <a:solidFill>
                  <a:srgbClr val="00007F"/>
                </a:solidFill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Value</a:t>
            </a:r>
            <a:r>
              <a:rPr lang="en-US"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value) {</a:t>
            </a:r>
          </a:p>
          <a:p>
            <a:pPr lvl="0" defTabSz="342886">
              <a:spcBef>
                <a:spcPct val="20000"/>
              </a:spcBef>
              <a:buClr>
                <a:srgbClr val="FFFFFF">
                  <a:lumMod val="65000"/>
                </a:srgbClr>
              </a:buClr>
              <a:defRPr/>
            </a:pPr>
            <a:r>
              <a:rPr lang="en-US"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   this.value = value;</a:t>
            </a:r>
          </a:p>
          <a:p>
            <a:pPr lvl="0" defTabSz="342886">
              <a:spcBef>
                <a:spcPct val="20000"/>
              </a:spcBef>
              <a:buClr>
                <a:srgbClr val="FFFFFF">
                  <a:lumMod val="65000"/>
                </a:srgbClr>
              </a:buClr>
              <a:defRPr/>
            </a:pPr>
            <a:r>
              <a:rPr lang="en-US">
                <a:solidFill>
                  <a:srgbClr val="000000"/>
                </a:solidFill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 }</a:t>
            </a:r>
          </a:p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94326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178EBE-08CC-5B38-43A4-2D85CB12D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1EB7FF-26E6-2CF5-ED3A-961D44225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en-US" sz="3600">
                <a:latin typeface="+mj-lt"/>
              </a:rPr>
              <a:t>addFront(value)</a:t>
            </a:r>
            <a:endParaRPr lang="en-US" sz="3600">
              <a:solidFill>
                <a:schemeClr val="accent6">
                  <a:lumMod val="60000"/>
                  <a:lumOff val="4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39637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62D8F-0811-7AEF-D065-43ED93004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90AA24-3618-791E-BC51-2606EB3E0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addFront(2.0)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55BB597-1B86-9326-8B9A-814DFFA3172A}"/>
              </a:ext>
            </a:extLst>
          </p:cNvPr>
          <p:cNvGraphicFramePr>
            <a:graphicFrameLocks noGrp="1"/>
          </p:cNvGraphicFramePr>
          <p:nvPr/>
        </p:nvGraphicFramePr>
        <p:xfrm>
          <a:off x="4388989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CA152A5-701F-19A9-6357-2CA9E4580A4B}"/>
              </a:ext>
            </a:extLst>
          </p:cNvPr>
          <p:cNvCxnSpPr>
            <a:cxnSpLocks/>
          </p:cNvCxnSpPr>
          <p:nvPr/>
        </p:nvCxnSpPr>
        <p:spPr>
          <a:xfrm>
            <a:off x="5592065" y="2571749"/>
            <a:ext cx="878817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F5B3AAF-496C-2ED1-1AAF-1F6C7050EA7F}"/>
              </a:ext>
            </a:extLst>
          </p:cNvPr>
          <p:cNvGraphicFramePr>
            <a:graphicFrameLocks noGrp="1"/>
          </p:cNvGraphicFramePr>
          <p:nvPr/>
        </p:nvGraphicFramePr>
        <p:xfrm>
          <a:off x="6471421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000FF"/>
                          </a:solidFill>
                          <a:latin typeface="+mj-lt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9459B14-6B50-A5B0-AE2B-00ACC3C4ADB1}"/>
              </a:ext>
            </a:extLst>
          </p:cNvPr>
          <p:cNvSpPr txBox="1"/>
          <p:nvPr/>
        </p:nvSpPr>
        <p:spPr>
          <a:xfrm>
            <a:off x="2133469" y="3320819"/>
            <a:ext cx="15414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head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E9DDB02-E43B-5D88-DA07-1BF60B95EF4D}"/>
              </a:ext>
            </a:extLst>
          </p:cNvPr>
          <p:cNvCxnSpPr>
            <a:cxnSpLocks/>
          </p:cNvCxnSpPr>
          <p:nvPr/>
        </p:nvCxnSpPr>
        <p:spPr>
          <a:xfrm flipV="1">
            <a:off x="3368390" y="2663189"/>
            <a:ext cx="1010439" cy="842011"/>
          </a:xfrm>
          <a:prstGeom prst="straightConnector1">
            <a:avLst/>
          </a:prstGeom>
          <a:ln w="50800" cap="rnd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EAA7279-4D1B-62C1-193B-510C90C496EA}"/>
              </a:ext>
            </a:extLst>
          </p:cNvPr>
          <p:cNvSpPr txBox="1"/>
          <p:nvPr/>
        </p:nvSpPr>
        <p:spPr>
          <a:xfrm>
            <a:off x="4279387" y="1947672"/>
            <a:ext cx="968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7CB677-F1F6-FA99-6EF5-E9FEE09F119D}"/>
              </a:ext>
            </a:extLst>
          </p:cNvPr>
          <p:cNvSpPr txBox="1"/>
          <p:nvPr/>
        </p:nvSpPr>
        <p:spPr>
          <a:xfrm>
            <a:off x="5171937" y="1947672"/>
            <a:ext cx="758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3B17B5-94B0-415B-7D35-EE23D30AFB4F}"/>
              </a:ext>
            </a:extLst>
          </p:cNvPr>
          <p:cNvSpPr txBox="1"/>
          <p:nvPr/>
        </p:nvSpPr>
        <p:spPr>
          <a:xfrm>
            <a:off x="6361819" y="1947672"/>
            <a:ext cx="968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3FA0CD-200F-2CB0-9120-B0DCF3A46193}"/>
              </a:ext>
            </a:extLst>
          </p:cNvPr>
          <p:cNvSpPr txBox="1"/>
          <p:nvPr/>
        </p:nvSpPr>
        <p:spPr>
          <a:xfrm>
            <a:off x="7254369" y="1947672"/>
            <a:ext cx="758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2493982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 chain is only as strong as it's weakest link : r/OSHA">
            <a:extLst>
              <a:ext uri="{FF2B5EF4-FFF2-40B4-BE49-F238E27FC236}">
                <a16:creationId xmlns:a16="http://schemas.microsoft.com/office/drawing/2014/main" id="{26233423-E342-71F8-92C3-3E3CF0E5F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62000" y="1247775"/>
            <a:ext cx="7620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51894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DD8317-D342-548C-833C-630B451DE7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09C061-8A99-7F7D-96A5-0591AEE90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addFront(2.0)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E73C64B-94B8-351C-6585-84B005EC7A32}"/>
              </a:ext>
            </a:extLst>
          </p:cNvPr>
          <p:cNvGraphicFramePr>
            <a:graphicFrameLocks noGrp="1"/>
          </p:cNvGraphicFramePr>
          <p:nvPr/>
        </p:nvGraphicFramePr>
        <p:xfrm>
          <a:off x="4388989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8313A1C-4812-59C4-4C2F-857AEB550CC5}"/>
              </a:ext>
            </a:extLst>
          </p:cNvPr>
          <p:cNvCxnSpPr>
            <a:cxnSpLocks/>
          </p:cNvCxnSpPr>
          <p:nvPr/>
        </p:nvCxnSpPr>
        <p:spPr>
          <a:xfrm>
            <a:off x="5592065" y="2571749"/>
            <a:ext cx="878817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F6A276E-2B9C-B7E2-CE68-E20365275DE3}"/>
              </a:ext>
            </a:extLst>
          </p:cNvPr>
          <p:cNvGraphicFramePr>
            <a:graphicFrameLocks noGrp="1"/>
          </p:cNvGraphicFramePr>
          <p:nvPr/>
        </p:nvGraphicFramePr>
        <p:xfrm>
          <a:off x="6471421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000FF"/>
                          </a:solidFill>
                          <a:latin typeface="+mj-lt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AC3B9CE-6AAF-31EF-2BAB-3F8A1E47E520}"/>
              </a:ext>
            </a:extLst>
          </p:cNvPr>
          <p:cNvSpPr txBox="1"/>
          <p:nvPr/>
        </p:nvSpPr>
        <p:spPr>
          <a:xfrm>
            <a:off x="2133469" y="3320819"/>
            <a:ext cx="15414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head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BB8AD6A-47CA-5A99-70DF-E5CE90E38723}"/>
              </a:ext>
            </a:extLst>
          </p:cNvPr>
          <p:cNvCxnSpPr>
            <a:cxnSpLocks/>
          </p:cNvCxnSpPr>
          <p:nvPr/>
        </p:nvCxnSpPr>
        <p:spPr>
          <a:xfrm flipV="1">
            <a:off x="3368390" y="2663189"/>
            <a:ext cx="1010439" cy="842011"/>
          </a:xfrm>
          <a:prstGeom prst="straightConnector1">
            <a:avLst/>
          </a:prstGeom>
          <a:ln w="50800" cap="rnd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4907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B73BB4-02AB-EA0C-ACB2-2D1B661795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2C68450-5B04-7CD0-124F-215D6B067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addFront(2.0)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3889E61-3EF3-2495-6C37-7163D2A5417B}"/>
              </a:ext>
            </a:extLst>
          </p:cNvPr>
          <p:cNvGraphicFramePr>
            <a:graphicFrameLocks noGrp="1"/>
          </p:cNvGraphicFramePr>
          <p:nvPr/>
        </p:nvGraphicFramePr>
        <p:xfrm>
          <a:off x="4388989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BC32CD4-D1A4-30DD-3CE4-1A42B45726BB}"/>
              </a:ext>
            </a:extLst>
          </p:cNvPr>
          <p:cNvCxnSpPr>
            <a:cxnSpLocks/>
          </p:cNvCxnSpPr>
          <p:nvPr/>
        </p:nvCxnSpPr>
        <p:spPr>
          <a:xfrm>
            <a:off x="5592065" y="2571749"/>
            <a:ext cx="878817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3CB8CE2-A4EE-5366-17B9-DC65B6B5A78F}"/>
              </a:ext>
            </a:extLst>
          </p:cNvPr>
          <p:cNvGraphicFramePr>
            <a:graphicFrameLocks noGrp="1"/>
          </p:cNvGraphicFramePr>
          <p:nvPr/>
        </p:nvGraphicFramePr>
        <p:xfrm>
          <a:off x="6471421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000FF"/>
                          </a:solidFill>
                          <a:latin typeface="+mj-lt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7808A3A-CC09-02D1-D620-83A12C69CA5C}"/>
              </a:ext>
            </a:extLst>
          </p:cNvPr>
          <p:cNvGraphicFramePr>
            <a:graphicFrameLocks noGrp="1"/>
          </p:cNvGraphicFramePr>
          <p:nvPr/>
        </p:nvGraphicFramePr>
        <p:xfrm>
          <a:off x="1806750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2.0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B5895F2-4059-3AC5-1C1D-509531706F8A}"/>
              </a:ext>
            </a:extLst>
          </p:cNvPr>
          <p:cNvSpPr txBox="1"/>
          <p:nvPr/>
        </p:nvSpPr>
        <p:spPr>
          <a:xfrm>
            <a:off x="208610" y="1793511"/>
            <a:ext cx="47376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AE81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Node tmp = new Node(2.0);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AE81FF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996580-ADA4-41AB-3A1A-548C17AE08C6}"/>
              </a:ext>
            </a:extLst>
          </p:cNvPr>
          <p:cNvSpPr txBox="1"/>
          <p:nvPr/>
        </p:nvSpPr>
        <p:spPr>
          <a:xfrm>
            <a:off x="10272" y="3300498"/>
            <a:ext cx="7888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AE81F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tmp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AE81FF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D4A2624-106B-393B-6E54-6428FFDC69C2}"/>
              </a:ext>
            </a:extLst>
          </p:cNvPr>
          <p:cNvCxnSpPr>
            <a:cxnSpLocks/>
          </p:cNvCxnSpPr>
          <p:nvPr/>
        </p:nvCxnSpPr>
        <p:spPr>
          <a:xfrm flipV="1">
            <a:off x="788986" y="2571749"/>
            <a:ext cx="1010439" cy="842011"/>
          </a:xfrm>
          <a:prstGeom prst="straightConnector1">
            <a:avLst/>
          </a:prstGeom>
          <a:ln w="50800" cap="rnd">
            <a:solidFill>
              <a:schemeClr val="accent6"/>
            </a:solidFill>
            <a:headEnd type="none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5E75E3C-EEE5-0815-24CE-7A1E13CD9B0D}"/>
              </a:ext>
            </a:extLst>
          </p:cNvPr>
          <p:cNvSpPr txBox="1"/>
          <p:nvPr/>
        </p:nvSpPr>
        <p:spPr>
          <a:xfrm>
            <a:off x="2133469" y="3320819"/>
            <a:ext cx="15414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head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9FF0CC0-2DF4-7CCE-177C-5D633EF39ABE}"/>
              </a:ext>
            </a:extLst>
          </p:cNvPr>
          <p:cNvCxnSpPr>
            <a:cxnSpLocks/>
          </p:cNvCxnSpPr>
          <p:nvPr/>
        </p:nvCxnSpPr>
        <p:spPr>
          <a:xfrm flipV="1">
            <a:off x="3368390" y="2663189"/>
            <a:ext cx="1010439" cy="842011"/>
          </a:xfrm>
          <a:prstGeom prst="straightConnector1">
            <a:avLst/>
          </a:prstGeom>
          <a:ln w="50800" cap="rnd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4003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125519-5FF1-FF0C-3910-5A7E5F5AD6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E2340F-F6A3-8C4C-3D69-5F16CEB4F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addFront(2.0)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70FD560-61A3-235A-6683-06C398A2A10E}"/>
              </a:ext>
            </a:extLst>
          </p:cNvPr>
          <p:cNvGraphicFramePr>
            <a:graphicFrameLocks noGrp="1"/>
          </p:cNvGraphicFramePr>
          <p:nvPr/>
        </p:nvGraphicFramePr>
        <p:xfrm>
          <a:off x="4388989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9502ABC-E75F-B984-1BF8-F29FA7929656}"/>
              </a:ext>
            </a:extLst>
          </p:cNvPr>
          <p:cNvCxnSpPr>
            <a:cxnSpLocks/>
          </p:cNvCxnSpPr>
          <p:nvPr/>
        </p:nvCxnSpPr>
        <p:spPr>
          <a:xfrm>
            <a:off x="5592065" y="2571749"/>
            <a:ext cx="878817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3F209B7-4EC9-AB81-8D3E-2CC0C3A9A76B}"/>
              </a:ext>
            </a:extLst>
          </p:cNvPr>
          <p:cNvGraphicFramePr>
            <a:graphicFrameLocks noGrp="1"/>
          </p:cNvGraphicFramePr>
          <p:nvPr/>
        </p:nvGraphicFramePr>
        <p:xfrm>
          <a:off x="6471421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000FF"/>
                          </a:solidFill>
                          <a:latin typeface="+mj-lt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6676FA71-8177-BF9E-4C30-8FA09390E0B2}"/>
              </a:ext>
            </a:extLst>
          </p:cNvPr>
          <p:cNvSpPr txBox="1"/>
          <p:nvPr/>
        </p:nvSpPr>
        <p:spPr>
          <a:xfrm>
            <a:off x="2133469" y="3320819"/>
            <a:ext cx="15414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head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D704B09-745B-1C94-EDBC-D4959A39B37B}"/>
              </a:ext>
            </a:extLst>
          </p:cNvPr>
          <p:cNvCxnSpPr>
            <a:cxnSpLocks/>
          </p:cNvCxnSpPr>
          <p:nvPr/>
        </p:nvCxnSpPr>
        <p:spPr>
          <a:xfrm flipV="1">
            <a:off x="3368390" y="2663189"/>
            <a:ext cx="1010439" cy="842011"/>
          </a:xfrm>
          <a:prstGeom prst="straightConnector1">
            <a:avLst/>
          </a:prstGeom>
          <a:ln w="50800" cap="rnd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F19ED43-6C89-4F81-8D52-8DBD7470B59A}"/>
              </a:ext>
            </a:extLst>
          </p:cNvPr>
          <p:cNvGraphicFramePr>
            <a:graphicFrameLocks noGrp="1"/>
          </p:cNvGraphicFramePr>
          <p:nvPr/>
        </p:nvGraphicFramePr>
        <p:xfrm>
          <a:off x="1806750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2.0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000FF"/>
                          </a:solidFill>
                          <a:latin typeface="+mj-lt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D3D4690-FE5C-D847-EC69-A8C6A9339907}"/>
              </a:ext>
            </a:extLst>
          </p:cNvPr>
          <p:cNvSpPr txBox="1"/>
          <p:nvPr/>
        </p:nvSpPr>
        <p:spPr>
          <a:xfrm>
            <a:off x="10272" y="3300498"/>
            <a:ext cx="7888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tmp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47136A3-27D9-4048-3B3E-B80F07DFB9FB}"/>
              </a:ext>
            </a:extLst>
          </p:cNvPr>
          <p:cNvCxnSpPr>
            <a:cxnSpLocks/>
          </p:cNvCxnSpPr>
          <p:nvPr/>
        </p:nvCxnSpPr>
        <p:spPr>
          <a:xfrm flipV="1">
            <a:off x="788986" y="2571749"/>
            <a:ext cx="1010439" cy="842011"/>
          </a:xfrm>
          <a:prstGeom prst="straightConnector1">
            <a:avLst/>
          </a:prstGeom>
          <a:ln w="50800" cap="rnd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2937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A4CC13-A1FC-48A4-39AA-F38352048F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4FB2F8A-FA83-B1C3-C097-09021E228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addFront(2.0)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D79D0EB-8F05-84BD-825E-A378D6B5E50C}"/>
              </a:ext>
            </a:extLst>
          </p:cNvPr>
          <p:cNvGraphicFramePr>
            <a:graphicFrameLocks noGrp="1"/>
          </p:cNvGraphicFramePr>
          <p:nvPr/>
        </p:nvGraphicFramePr>
        <p:xfrm>
          <a:off x="4388989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26CAF9-DA2F-86C1-B540-7605714B18DB}"/>
              </a:ext>
            </a:extLst>
          </p:cNvPr>
          <p:cNvCxnSpPr>
            <a:cxnSpLocks/>
          </p:cNvCxnSpPr>
          <p:nvPr/>
        </p:nvCxnSpPr>
        <p:spPr>
          <a:xfrm>
            <a:off x="5592065" y="2571749"/>
            <a:ext cx="878817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712D7DC-2150-56FB-E567-448BF21BA071}"/>
              </a:ext>
            </a:extLst>
          </p:cNvPr>
          <p:cNvGraphicFramePr>
            <a:graphicFrameLocks noGrp="1"/>
          </p:cNvGraphicFramePr>
          <p:nvPr/>
        </p:nvGraphicFramePr>
        <p:xfrm>
          <a:off x="6471421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000FF"/>
                          </a:solidFill>
                          <a:latin typeface="+mj-lt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58A9FE15-C385-6708-BC20-AEDD9E532E98}"/>
              </a:ext>
            </a:extLst>
          </p:cNvPr>
          <p:cNvSpPr txBox="1"/>
          <p:nvPr/>
        </p:nvSpPr>
        <p:spPr>
          <a:xfrm>
            <a:off x="2133469" y="3320819"/>
            <a:ext cx="15414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head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2E909A4-0A0C-CEC3-D81B-E5BDD4E5C65E}"/>
              </a:ext>
            </a:extLst>
          </p:cNvPr>
          <p:cNvCxnSpPr>
            <a:cxnSpLocks/>
          </p:cNvCxnSpPr>
          <p:nvPr/>
        </p:nvCxnSpPr>
        <p:spPr>
          <a:xfrm flipV="1">
            <a:off x="3368390" y="2663189"/>
            <a:ext cx="1010439" cy="842011"/>
          </a:xfrm>
          <a:prstGeom prst="straightConnector1">
            <a:avLst/>
          </a:prstGeom>
          <a:ln w="50800" cap="rnd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35AE73D-ACBA-48D6-44E4-82BDF5FC0E0A}"/>
              </a:ext>
            </a:extLst>
          </p:cNvPr>
          <p:cNvGraphicFramePr>
            <a:graphicFrameLocks noGrp="1"/>
          </p:cNvGraphicFramePr>
          <p:nvPr/>
        </p:nvGraphicFramePr>
        <p:xfrm>
          <a:off x="1806750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2.0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C045B46-BFCE-1B75-D6A7-F9DC7ADC494A}"/>
              </a:ext>
            </a:extLst>
          </p:cNvPr>
          <p:cNvSpPr txBox="1"/>
          <p:nvPr/>
        </p:nvSpPr>
        <p:spPr>
          <a:xfrm>
            <a:off x="2398034" y="1681758"/>
            <a:ext cx="2971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AE81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tmp.next = head;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AE81FF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E5A5D7-F0EC-39A3-40C4-CA6FB18B62B5}"/>
              </a:ext>
            </a:extLst>
          </p:cNvPr>
          <p:cNvSpPr txBox="1"/>
          <p:nvPr/>
        </p:nvSpPr>
        <p:spPr>
          <a:xfrm>
            <a:off x="10272" y="3300498"/>
            <a:ext cx="7888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tmp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AAFA2F9-CBC0-ACE3-B997-CC28708EFE58}"/>
              </a:ext>
            </a:extLst>
          </p:cNvPr>
          <p:cNvCxnSpPr>
            <a:cxnSpLocks/>
          </p:cNvCxnSpPr>
          <p:nvPr/>
        </p:nvCxnSpPr>
        <p:spPr>
          <a:xfrm flipV="1">
            <a:off x="788986" y="2571749"/>
            <a:ext cx="1010439" cy="842011"/>
          </a:xfrm>
          <a:prstGeom prst="straightConnector1">
            <a:avLst/>
          </a:prstGeom>
          <a:ln w="50800" cap="rnd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63A2A5B-08DA-9728-4B27-F3555E4AD0DC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021585" y="2571749"/>
            <a:ext cx="1367404" cy="0"/>
          </a:xfrm>
          <a:prstGeom prst="straightConnector1">
            <a:avLst/>
          </a:prstGeom>
          <a:ln w="38100" cap="rnd">
            <a:solidFill>
              <a:schemeClr val="accent6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823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48EB5-ACB5-4D48-92A0-6A5D01CE21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6D120-D033-8BFB-DC82-AAF22554C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addFront(2.0)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90A3140-F8DA-7EB2-BFC9-89E5DADFA556}"/>
              </a:ext>
            </a:extLst>
          </p:cNvPr>
          <p:cNvGraphicFramePr>
            <a:graphicFrameLocks noGrp="1"/>
          </p:cNvGraphicFramePr>
          <p:nvPr/>
        </p:nvGraphicFramePr>
        <p:xfrm>
          <a:off x="4388989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097E6BF-DCC1-4B6E-9091-AA67089B45BA}"/>
              </a:ext>
            </a:extLst>
          </p:cNvPr>
          <p:cNvCxnSpPr>
            <a:cxnSpLocks/>
          </p:cNvCxnSpPr>
          <p:nvPr/>
        </p:nvCxnSpPr>
        <p:spPr>
          <a:xfrm>
            <a:off x="5592065" y="2571749"/>
            <a:ext cx="878817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25B271B-7A88-7208-66DF-FB48C1F77390}"/>
              </a:ext>
            </a:extLst>
          </p:cNvPr>
          <p:cNvGraphicFramePr>
            <a:graphicFrameLocks noGrp="1"/>
          </p:cNvGraphicFramePr>
          <p:nvPr/>
        </p:nvGraphicFramePr>
        <p:xfrm>
          <a:off x="6471421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000FF"/>
                          </a:solidFill>
                          <a:latin typeface="+mj-lt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B1D2874D-F65D-3425-D3C0-F1E0EA5E8B6B}"/>
              </a:ext>
            </a:extLst>
          </p:cNvPr>
          <p:cNvSpPr txBox="1"/>
          <p:nvPr/>
        </p:nvSpPr>
        <p:spPr>
          <a:xfrm>
            <a:off x="2133469" y="3320819"/>
            <a:ext cx="15414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head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597790B-8DFE-DC04-07EF-4AFE59BC07A3}"/>
              </a:ext>
            </a:extLst>
          </p:cNvPr>
          <p:cNvCxnSpPr>
            <a:cxnSpLocks/>
          </p:cNvCxnSpPr>
          <p:nvPr/>
        </p:nvCxnSpPr>
        <p:spPr>
          <a:xfrm flipV="1">
            <a:off x="3368390" y="2663189"/>
            <a:ext cx="1010439" cy="842011"/>
          </a:xfrm>
          <a:prstGeom prst="straightConnector1">
            <a:avLst/>
          </a:prstGeom>
          <a:ln w="50800" cap="rnd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5B5A57F-2C69-3315-B8D0-AE4B3EBC89EF}"/>
              </a:ext>
            </a:extLst>
          </p:cNvPr>
          <p:cNvGraphicFramePr>
            <a:graphicFrameLocks noGrp="1"/>
          </p:cNvGraphicFramePr>
          <p:nvPr/>
        </p:nvGraphicFramePr>
        <p:xfrm>
          <a:off x="1806750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2.0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7548606-28C7-EE5F-B564-D560C262E372}"/>
              </a:ext>
            </a:extLst>
          </p:cNvPr>
          <p:cNvSpPr txBox="1"/>
          <p:nvPr/>
        </p:nvSpPr>
        <p:spPr>
          <a:xfrm>
            <a:off x="10272" y="3300498"/>
            <a:ext cx="7888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tmp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7AF5EDA-21AD-52FB-6916-D0693F647089}"/>
              </a:ext>
            </a:extLst>
          </p:cNvPr>
          <p:cNvCxnSpPr>
            <a:cxnSpLocks/>
          </p:cNvCxnSpPr>
          <p:nvPr/>
        </p:nvCxnSpPr>
        <p:spPr>
          <a:xfrm flipV="1">
            <a:off x="788986" y="2571749"/>
            <a:ext cx="1010439" cy="842011"/>
          </a:xfrm>
          <a:prstGeom prst="straightConnector1">
            <a:avLst/>
          </a:prstGeom>
          <a:ln w="50800" cap="rnd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531DA4A-A23E-26BA-94A6-03C5700CF81A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021585" y="2571749"/>
            <a:ext cx="1367404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5170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D6320-4A6E-0B22-1565-C4FA52C82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4AE815-C611-6DD8-E814-3512E6ABF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addFront(2.0)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B30C0EE-09AB-FF3D-548D-30E84F40FD97}"/>
              </a:ext>
            </a:extLst>
          </p:cNvPr>
          <p:cNvGraphicFramePr>
            <a:graphicFrameLocks noGrp="1"/>
          </p:cNvGraphicFramePr>
          <p:nvPr/>
        </p:nvGraphicFramePr>
        <p:xfrm>
          <a:off x="4388989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6155DDF-3E23-EFF4-118D-75EF2D65D6D3}"/>
              </a:ext>
            </a:extLst>
          </p:cNvPr>
          <p:cNvCxnSpPr>
            <a:cxnSpLocks/>
          </p:cNvCxnSpPr>
          <p:nvPr/>
        </p:nvCxnSpPr>
        <p:spPr>
          <a:xfrm>
            <a:off x="5592065" y="2571749"/>
            <a:ext cx="878817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BB94E87-8715-8FC9-9FE3-9B844B917C4E}"/>
              </a:ext>
            </a:extLst>
          </p:cNvPr>
          <p:cNvGraphicFramePr>
            <a:graphicFrameLocks noGrp="1"/>
          </p:cNvGraphicFramePr>
          <p:nvPr/>
        </p:nvGraphicFramePr>
        <p:xfrm>
          <a:off x="6471421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000FF"/>
                          </a:solidFill>
                          <a:latin typeface="+mj-lt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EF1234BE-4491-E5DD-9990-F276FD63F75F}"/>
              </a:ext>
            </a:extLst>
          </p:cNvPr>
          <p:cNvSpPr txBox="1"/>
          <p:nvPr/>
        </p:nvSpPr>
        <p:spPr>
          <a:xfrm>
            <a:off x="-335520" y="1242931"/>
            <a:ext cx="15414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AE81F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head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AE81FF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8A69ED2-0A33-8E45-A43C-A1BDEDBEAE17}"/>
              </a:ext>
            </a:extLst>
          </p:cNvPr>
          <p:cNvCxnSpPr>
            <a:cxnSpLocks/>
          </p:cNvCxnSpPr>
          <p:nvPr/>
        </p:nvCxnSpPr>
        <p:spPr>
          <a:xfrm>
            <a:off x="799146" y="1650833"/>
            <a:ext cx="1000181" cy="908427"/>
          </a:xfrm>
          <a:prstGeom prst="straightConnector1">
            <a:avLst/>
          </a:prstGeom>
          <a:ln w="50800" cap="rnd">
            <a:solidFill>
              <a:schemeClr val="accent6"/>
            </a:solidFill>
            <a:headEnd type="none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582F79F-1A01-7177-4DA8-2C0FE511718D}"/>
              </a:ext>
            </a:extLst>
          </p:cNvPr>
          <p:cNvGraphicFramePr>
            <a:graphicFrameLocks noGrp="1"/>
          </p:cNvGraphicFramePr>
          <p:nvPr/>
        </p:nvGraphicFramePr>
        <p:xfrm>
          <a:off x="1806750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2.0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BE8E540-B325-744F-6218-808DA148C2B7}"/>
              </a:ext>
            </a:extLst>
          </p:cNvPr>
          <p:cNvSpPr txBox="1"/>
          <p:nvPr/>
        </p:nvSpPr>
        <p:spPr>
          <a:xfrm>
            <a:off x="10272" y="3300498"/>
            <a:ext cx="7888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tmp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311B90-4FDD-5FCF-BB7A-73E319E2A29A}"/>
              </a:ext>
            </a:extLst>
          </p:cNvPr>
          <p:cNvCxnSpPr>
            <a:cxnSpLocks/>
          </p:cNvCxnSpPr>
          <p:nvPr/>
        </p:nvCxnSpPr>
        <p:spPr>
          <a:xfrm flipV="1">
            <a:off x="788986" y="2571749"/>
            <a:ext cx="1010439" cy="842011"/>
          </a:xfrm>
          <a:prstGeom prst="straightConnector1">
            <a:avLst/>
          </a:prstGeom>
          <a:ln w="50800" cap="rnd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8367ACB-A1DD-C7E4-3384-F91388BE063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021585" y="2571749"/>
            <a:ext cx="1367404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BDC647B-1572-9ACF-1D60-4751E82E2773}"/>
              </a:ext>
            </a:extLst>
          </p:cNvPr>
          <p:cNvSpPr txBox="1"/>
          <p:nvPr/>
        </p:nvSpPr>
        <p:spPr>
          <a:xfrm>
            <a:off x="733817" y="1607210"/>
            <a:ext cx="2971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AE81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head = tmp;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AE81FF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7661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2CC065-5D6A-162F-5A53-D02CAEC8A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D5D1C6-0C63-1DAD-1477-61DD24A84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addFront(2.0)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299A9A2-FA8B-2240-313B-DD70EE460DE1}"/>
              </a:ext>
            </a:extLst>
          </p:cNvPr>
          <p:cNvGraphicFramePr>
            <a:graphicFrameLocks noGrp="1"/>
          </p:cNvGraphicFramePr>
          <p:nvPr/>
        </p:nvGraphicFramePr>
        <p:xfrm>
          <a:off x="4388989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200071C-1415-BAA7-FE2D-7FD3A6D931A0}"/>
              </a:ext>
            </a:extLst>
          </p:cNvPr>
          <p:cNvCxnSpPr>
            <a:cxnSpLocks/>
          </p:cNvCxnSpPr>
          <p:nvPr/>
        </p:nvCxnSpPr>
        <p:spPr>
          <a:xfrm>
            <a:off x="5592065" y="2571749"/>
            <a:ext cx="878817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7D63876-15FE-2DA4-E1A4-5504D76E2CF2}"/>
              </a:ext>
            </a:extLst>
          </p:cNvPr>
          <p:cNvGraphicFramePr>
            <a:graphicFrameLocks noGrp="1"/>
          </p:cNvGraphicFramePr>
          <p:nvPr/>
        </p:nvGraphicFramePr>
        <p:xfrm>
          <a:off x="6471421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000FF"/>
                          </a:solidFill>
                          <a:latin typeface="+mj-lt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E2164162-F2B9-C84E-8515-7A0AD04BC95D}"/>
              </a:ext>
            </a:extLst>
          </p:cNvPr>
          <p:cNvSpPr txBox="1"/>
          <p:nvPr/>
        </p:nvSpPr>
        <p:spPr>
          <a:xfrm>
            <a:off x="-335520" y="1242931"/>
            <a:ext cx="15414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head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40E90E9-B140-D745-7B28-AE95CDE08BF6}"/>
              </a:ext>
            </a:extLst>
          </p:cNvPr>
          <p:cNvCxnSpPr>
            <a:cxnSpLocks/>
          </p:cNvCxnSpPr>
          <p:nvPr/>
        </p:nvCxnSpPr>
        <p:spPr>
          <a:xfrm>
            <a:off x="799146" y="1650833"/>
            <a:ext cx="1000181" cy="908427"/>
          </a:xfrm>
          <a:prstGeom prst="straightConnector1">
            <a:avLst/>
          </a:prstGeom>
          <a:ln w="50800" cap="rnd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F9612BE-FCAD-CC18-0842-73A03B87DDF8}"/>
              </a:ext>
            </a:extLst>
          </p:cNvPr>
          <p:cNvGraphicFramePr>
            <a:graphicFrameLocks noGrp="1"/>
          </p:cNvGraphicFramePr>
          <p:nvPr/>
        </p:nvGraphicFramePr>
        <p:xfrm>
          <a:off x="1806750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2.0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FF8C411-916D-A2DA-42CC-4D358A77A69A}"/>
              </a:ext>
            </a:extLst>
          </p:cNvPr>
          <p:cNvSpPr txBox="1"/>
          <p:nvPr/>
        </p:nvSpPr>
        <p:spPr>
          <a:xfrm>
            <a:off x="10272" y="3300498"/>
            <a:ext cx="7888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tmp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F8E0475-E4FF-CAA7-9851-6AC9261D0505}"/>
              </a:ext>
            </a:extLst>
          </p:cNvPr>
          <p:cNvCxnSpPr>
            <a:cxnSpLocks/>
          </p:cNvCxnSpPr>
          <p:nvPr/>
        </p:nvCxnSpPr>
        <p:spPr>
          <a:xfrm flipV="1">
            <a:off x="788986" y="2571749"/>
            <a:ext cx="1010439" cy="842011"/>
          </a:xfrm>
          <a:prstGeom prst="straightConnector1">
            <a:avLst/>
          </a:prstGeom>
          <a:ln w="50800" cap="rnd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E842DCB-F82D-2062-F0BB-D78902A66D81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021585" y="2571749"/>
            <a:ext cx="1367404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649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54457E-36D0-ADB4-3C57-77E456590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6346A42-4B55-2EC5-B864-97CC5B123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addFront(2.0)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C86D667-6B83-AA50-464C-5F970E849355}"/>
              </a:ext>
            </a:extLst>
          </p:cNvPr>
          <p:cNvGraphicFramePr>
            <a:graphicFrameLocks noGrp="1"/>
          </p:cNvGraphicFramePr>
          <p:nvPr/>
        </p:nvGraphicFramePr>
        <p:xfrm>
          <a:off x="4388989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00A0E5B-8A68-F921-424E-049022C90844}"/>
              </a:ext>
            </a:extLst>
          </p:cNvPr>
          <p:cNvCxnSpPr>
            <a:cxnSpLocks/>
          </p:cNvCxnSpPr>
          <p:nvPr/>
        </p:nvCxnSpPr>
        <p:spPr>
          <a:xfrm>
            <a:off x="5592065" y="2571749"/>
            <a:ext cx="878817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A7E3A00-91B8-36AE-B143-D935C859E0DD}"/>
              </a:ext>
            </a:extLst>
          </p:cNvPr>
          <p:cNvGraphicFramePr>
            <a:graphicFrameLocks noGrp="1"/>
          </p:cNvGraphicFramePr>
          <p:nvPr/>
        </p:nvGraphicFramePr>
        <p:xfrm>
          <a:off x="6471421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000FF"/>
                          </a:solidFill>
                          <a:latin typeface="+mj-lt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CC858BAB-7DB7-F67A-7F4A-97F3CFEC8CCD}"/>
              </a:ext>
            </a:extLst>
          </p:cNvPr>
          <p:cNvSpPr txBox="1"/>
          <p:nvPr/>
        </p:nvSpPr>
        <p:spPr>
          <a:xfrm>
            <a:off x="-335520" y="1242931"/>
            <a:ext cx="15414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head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5E221A0-EFB2-3257-8BFE-6767D89F134C}"/>
              </a:ext>
            </a:extLst>
          </p:cNvPr>
          <p:cNvCxnSpPr>
            <a:cxnSpLocks/>
          </p:cNvCxnSpPr>
          <p:nvPr/>
        </p:nvCxnSpPr>
        <p:spPr>
          <a:xfrm>
            <a:off x="799146" y="1650833"/>
            <a:ext cx="1000181" cy="908427"/>
          </a:xfrm>
          <a:prstGeom prst="straightConnector1">
            <a:avLst/>
          </a:prstGeom>
          <a:ln w="50800" cap="rnd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42DF74C-9C24-E304-B7B3-704C974F2285}"/>
              </a:ext>
            </a:extLst>
          </p:cNvPr>
          <p:cNvGraphicFramePr>
            <a:graphicFrameLocks noGrp="1"/>
          </p:cNvGraphicFramePr>
          <p:nvPr/>
        </p:nvGraphicFramePr>
        <p:xfrm>
          <a:off x="1806750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2.0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052C80D-80D3-6C35-DF3F-A95DD715FC26}"/>
              </a:ext>
            </a:extLst>
          </p:cNvPr>
          <p:cNvSpPr txBox="1"/>
          <p:nvPr/>
        </p:nvSpPr>
        <p:spPr>
          <a:xfrm>
            <a:off x="10272" y="3300498"/>
            <a:ext cx="7888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AE81F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tmp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AE81FF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4763AF-2F1A-36F0-481D-A2F78461A4A8}"/>
              </a:ext>
            </a:extLst>
          </p:cNvPr>
          <p:cNvCxnSpPr>
            <a:cxnSpLocks/>
          </p:cNvCxnSpPr>
          <p:nvPr/>
        </p:nvCxnSpPr>
        <p:spPr>
          <a:xfrm flipV="1">
            <a:off x="788986" y="2571749"/>
            <a:ext cx="1010439" cy="842011"/>
          </a:xfrm>
          <a:prstGeom prst="straightConnector1">
            <a:avLst/>
          </a:prstGeom>
          <a:ln w="50800" cap="rnd">
            <a:solidFill>
              <a:schemeClr val="accent6"/>
            </a:solidFill>
            <a:headEnd type="none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271FA9D-994F-F488-0522-AC6BDC9480C5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021585" y="2571749"/>
            <a:ext cx="1367404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2FA0042-F2F7-61F6-3536-043C1F96C3B9}"/>
              </a:ext>
            </a:extLst>
          </p:cNvPr>
          <p:cNvSpPr txBox="1"/>
          <p:nvPr/>
        </p:nvSpPr>
        <p:spPr>
          <a:xfrm>
            <a:off x="1362292" y="3161998"/>
            <a:ext cx="6958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AE81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// tmp leaves scope</a:t>
            </a:r>
          </a:p>
        </p:txBody>
      </p:sp>
    </p:spTree>
    <p:extLst>
      <p:ext uri="{BB962C8B-B14F-4D97-AF65-F5344CB8AC3E}">
        <p14:creationId xmlns:p14="http://schemas.microsoft.com/office/powerpoint/2010/main" val="42074444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FA6A4A-8002-FD1C-0F46-73990C21EB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5EBAFCC-DB27-139D-4A3D-62FD638BC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addFront(2.0)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86A1CF-B634-3262-6D43-2D5BA0E5D4AB}"/>
              </a:ext>
            </a:extLst>
          </p:cNvPr>
          <p:cNvGraphicFramePr>
            <a:graphicFrameLocks noGrp="1"/>
          </p:cNvGraphicFramePr>
          <p:nvPr/>
        </p:nvGraphicFramePr>
        <p:xfrm>
          <a:off x="4388989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36BBAE8-2826-F12E-B7CF-1983207B4798}"/>
              </a:ext>
            </a:extLst>
          </p:cNvPr>
          <p:cNvCxnSpPr>
            <a:cxnSpLocks/>
          </p:cNvCxnSpPr>
          <p:nvPr/>
        </p:nvCxnSpPr>
        <p:spPr>
          <a:xfrm>
            <a:off x="5592065" y="2571749"/>
            <a:ext cx="878817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DF0F4CF-F75D-E522-C79D-EFCFDE485CC4}"/>
              </a:ext>
            </a:extLst>
          </p:cNvPr>
          <p:cNvGraphicFramePr>
            <a:graphicFrameLocks noGrp="1"/>
          </p:cNvGraphicFramePr>
          <p:nvPr/>
        </p:nvGraphicFramePr>
        <p:xfrm>
          <a:off x="6471421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000FF"/>
                          </a:solidFill>
                          <a:latin typeface="+mj-lt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1EE6CF2A-4E9B-0CEB-6C44-CB674456C359}"/>
              </a:ext>
            </a:extLst>
          </p:cNvPr>
          <p:cNvSpPr txBox="1"/>
          <p:nvPr/>
        </p:nvSpPr>
        <p:spPr>
          <a:xfrm>
            <a:off x="-335520" y="1242931"/>
            <a:ext cx="15414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head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52E4D6A-38A2-A86F-92B8-EB1F509BE258}"/>
              </a:ext>
            </a:extLst>
          </p:cNvPr>
          <p:cNvCxnSpPr>
            <a:cxnSpLocks/>
          </p:cNvCxnSpPr>
          <p:nvPr/>
        </p:nvCxnSpPr>
        <p:spPr>
          <a:xfrm>
            <a:off x="799146" y="1650833"/>
            <a:ext cx="1000181" cy="908427"/>
          </a:xfrm>
          <a:prstGeom prst="straightConnector1">
            <a:avLst/>
          </a:prstGeom>
          <a:ln w="50800" cap="rnd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D7BE9BC-7C26-9F0F-10AA-FF677675CEAB}"/>
              </a:ext>
            </a:extLst>
          </p:cNvPr>
          <p:cNvGraphicFramePr>
            <a:graphicFrameLocks noGrp="1"/>
          </p:cNvGraphicFramePr>
          <p:nvPr/>
        </p:nvGraphicFramePr>
        <p:xfrm>
          <a:off x="1806750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2.0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9BAC869-29E8-1CFD-BCBA-A4A83B49398B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021585" y="2571749"/>
            <a:ext cx="1367404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0007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592044-1589-6397-1B7B-80842B0CE9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AA7E9DD-569C-EA37-9364-CE535FF80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same thing but with</a:t>
            </a:r>
            <a:br>
              <a:rPr lang="en-US"/>
            </a:br>
            <a:r>
              <a:rPr lang="en-US"/>
              <a:t>labels instead of arrows</a:t>
            </a:r>
            <a:br>
              <a:rPr lang="en-US"/>
            </a:br>
            <a:r>
              <a:rPr lang="en-US"/>
              <a:t>for </a:t>
            </a:r>
            <a:r>
              <a:rPr lang="en-US">
                <a:latin typeface="+mj-lt"/>
              </a:rPr>
              <a:t>head</a:t>
            </a:r>
            <a:r>
              <a:rPr lang="en-US"/>
              <a:t> and </a:t>
            </a:r>
            <a:r>
              <a:rPr lang="en-US">
                <a:latin typeface="+mj-lt"/>
              </a:rPr>
              <a:t>tmp</a:t>
            </a:r>
          </a:p>
        </p:txBody>
      </p:sp>
    </p:spTree>
    <p:extLst>
      <p:ext uri="{BB962C8B-B14F-4D97-AF65-F5344CB8AC3E}">
        <p14:creationId xmlns:p14="http://schemas.microsoft.com/office/powerpoint/2010/main" val="354923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D1CAF06-B8FF-B72B-D756-863A7E95E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linked lists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3A9D01-CFE2-BC55-7E75-9DF56340AC65}"/>
              </a:ext>
            </a:extLst>
          </p:cNvPr>
          <p:cNvSpPr txBox="1"/>
          <p:nvPr/>
        </p:nvSpPr>
        <p:spPr>
          <a:xfrm>
            <a:off x="6382512" y="4370832"/>
            <a:ext cx="2304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>
                <a:solidFill>
                  <a:schemeClr val="bg1"/>
                </a:solidFill>
              </a:rPr>
              <a:t>record lecture</a:t>
            </a:r>
          </a:p>
        </p:txBody>
      </p:sp>
    </p:spTree>
    <p:extLst>
      <p:ext uri="{BB962C8B-B14F-4D97-AF65-F5344CB8AC3E}">
        <p14:creationId xmlns:p14="http://schemas.microsoft.com/office/powerpoint/2010/main" val="31633622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790A3D-676D-7631-26A7-979148EAAC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FE6C2D8-698E-68FB-F220-B26917DBC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addFront(2.0)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E3DD409-B5DD-891D-3A53-9CBD32FC714D}"/>
              </a:ext>
            </a:extLst>
          </p:cNvPr>
          <p:cNvGraphicFramePr>
            <a:graphicFrameLocks noGrp="1"/>
          </p:cNvGraphicFramePr>
          <p:nvPr/>
        </p:nvGraphicFramePr>
        <p:xfrm>
          <a:off x="4388989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393D7D-15ED-5AAA-13F1-2D2C4180414D}"/>
              </a:ext>
            </a:extLst>
          </p:cNvPr>
          <p:cNvCxnSpPr>
            <a:cxnSpLocks/>
          </p:cNvCxnSpPr>
          <p:nvPr/>
        </p:nvCxnSpPr>
        <p:spPr>
          <a:xfrm>
            <a:off x="5592065" y="2571749"/>
            <a:ext cx="878817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90311E0-FC89-8FCE-C566-BC5B80DA8AE1}"/>
              </a:ext>
            </a:extLst>
          </p:cNvPr>
          <p:cNvGraphicFramePr>
            <a:graphicFrameLocks noGrp="1"/>
          </p:cNvGraphicFramePr>
          <p:nvPr/>
        </p:nvGraphicFramePr>
        <p:xfrm>
          <a:off x="6471421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000FF"/>
                          </a:solidFill>
                          <a:latin typeface="+mj-lt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3D694B2-2235-C634-52D4-AA10D7F28925}"/>
              </a:ext>
            </a:extLst>
          </p:cNvPr>
          <p:cNvSpPr txBox="1"/>
          <p:nvPr/>
        </p:nvSpPr>
        <p:spPr>
          <a:xfrm>
            <a:off x="4388989" y="1880305"/>
            <a:ext cx="15414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head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7282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1068A7-5BD0-C98B-B51F-68618D7576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F787C6-34F0-A14F-5E28-D2B89CF9D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addFront(2.0)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8F0EB45-B9C0-12D0-BA23-84F0C3F48037}"/>
              </a:ext>
            </a:extLst>
          </p:cNvPr>
          <p:cNvGraphicFramePr>
            <a:graphicFrameLocks noGrp="1"/>
          </p:cNvGraphicFramePr>
          <p:nvPr/>
        </p:nvGraphicFramePr>
        <p:xfrm>
          <a:off x="4388989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0A730BD-12E7-4588-C745-CB2D80343A1B}"/>
              </a:ext>
            </a:extLst>
          </p:cNvPr>
          <p:cNvCxnSpPr>
            <a:cxnSpLocks/>
          </p:cNvCxnSpPr>
          <p:nvPr/>
        </p:nvCxnSpPr>
        <p:spPr>
          <a:xfrm>
            <a:off x="5592065" y="2571749"/>
            <a:ext cx="878817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F5DABA1-41D7-2490-BE55-C46E5560C17C}"/>
              </a:ext>
            </a:extLst>
          </p:cNvPr>
          <p:cNvGraphicFramePr>
            <a:graphicFrameLocks noGrp="1"/>
          </p:cNvGraphicFramePr>
          <p:nvPr/>
        </p:nvGraphicFramePr>
        <p:xfrm>
          <a:off x="6471421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000FF"/>
                          </a:solidFill>
                          <a:latin typeface="+mj-lt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AD4A677-7723-D3B9-F038-CF8F7669F9AC}"/>
              </a:ext>
            </a:extLst>
          </p:cNvPr>
          <p:cNvGraphicFramePr>
            <a:graphicFrameLocks noGrp="1"/>
          </p:cNvGraphicFramePr>
          <p:nvPr/>
        </p:nvGraphicFramePr>
        <p:xfrm>
          <a:off x="1806750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2.0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B649DCA-78BF-86FB-9A55-69807E8EE7E3}"/>
              </a:ext>
            </a:extLst>
          </p:cNvPr>
          <p:cNvSpPr txBox="1"/>
          <p:nvPr/>
        </p:nvSpPr>
        <p:spPr>
          <a:xfrm>
            <a:off x="720899" y="1383749"/>
            <a:ext cx="37131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AE81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Node tmp = new Node(2.0);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AE81FF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E1968-0F2E-E8BB-5793-566D0BE582A9}"/>
              </a:ext>
            </a:extLst>
          </p:cNvPr>
          <p:cNvSpPr txBox="1"/>
          <p:nvPr/>
        </p:nvSpPr>
        <p:spPr>
          <a:xfrm>
            <a:off x="1806750" y="1880305"/>
            <a:ext cx="15414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AE81F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tmp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AE81FF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28CAE7-5D87-1A26-213C-665551BA9BAC}"/>
              </a:ext>
            </a:extLst>
          </p:cNvPr>
          <p:cNvSpPr txBox="1"/>
          <p:nvPr/>
        </p:nvSpPr>
        <p:spPr>
          <a:xfrm>
            <a:off x="4388989" y="1880305"/>
            <a:ext cx="15414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head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0332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4A50B-4505-3777-A51E-872FAC914C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198B86-651C-FC29-76BA-0E5BBA085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addFront(2.0)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826A578-3054-CB68-7288-03EF61E65701}"/>
              </a:ext>
            </a:extLst>
          </p:cNvPr>
          <p:cNvGraphicFramePr>
            <a:graphicFrameLocks noGrp="1"/>
          </p:cNvGraphicFramePr>
          <p:nvPr/>
        </p:nvGraphicFramePr>
        <p:xfrm>
          <a:off x="4388989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7AB4EB8-1F11-F6EB-A55D-1CAF08C39619}"/>
              </a:ext>
            </a:extLst>
          </p:cNvPr>
          <p:cNvCxnSpPr>
            <a:cxnSpLocks/>
          </p:cNvCxnSpPr>
          <p:nvPr/>
        </p:nvCxnSpPr>
        <p:spPr>
          <a:xfrm>
            <a:off x="5592065" y="2571749"/>
            <a:ext cx="878817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8DFF19A-9C81-5D1A-C8C4-A5E7DC300442}"/>
              </a:ext>
            </a:extLst>
          </p:cNvPr>
          <p:cNvGraphicFramePr>
            <a:graphicFrameLocks noGrp="1"/>
          </p:cNvGraphicFramePr>
          <p:nvPr/>
        </p:nvGraphicFramePr>
        <p:xfrm>
          <a:off x="6471421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000FF"/>
                          </a:solidFill>
                          <a:latin typeface="+mj-lt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8CC6CAE-1E59-21D3-2528-5B314A8EF436}"/>
              </a:ext>
            </a:extLst>
          </p:cNvPr>
          <p:cNvGraphicFramePr>
            <a:graphicFrameLocks noGrp="1"/>
          </p:cNvGraphicFramePr>
          <p:nvPr/>
        </p:nvGraphicFramePr>
        <p:xfrm>
          <a:off x="1806750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9B5B6"/>
                          </a:solidFill>
                          <a:latin typeface="+mj-lt"/>
                        </a:rPr>
                        <a:t>2.0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000FF"/>
                          </a:solidFill>
                          <a:latin typeface="+mj-lt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1ADF5BF-F8D0-E3A5-3F87-7A226A1F8041}"/>
              </a:ext>
            </a:extLst>
          </p:cNvPr>
          <p:cNvSpPr txBox="1"/>
          <p:nvPr/>
        </p:nvSpPr>
        <p:spPr>
          <a:xfrm>
            <a:off x="1806750" y="1880305"/>
            <a:ext cx="15414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tmp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3DEEED-F93A-D240-64F9-B20C8FA1A20A}"/>
              </a:ext>
            </a:extLst>
          </p:cNvPr>
          <p:cNvSpPr txBox="1"/>
          <p:nvPr/>
        </p:nvSpPr>
        <p:spPr>
          <a:xfrm>
            <a:off x="4388989" y="1880305"/>
            <a:ext cx="15414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head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8348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EFD5B6-0AAB-C3FE-3E6D-3F7BEADE8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F2159B5-A870-5DF8-BFB6-C9640E054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4916"/>
            <a:ext cx="8229600" cy="667168"/>
          </a:xfrm>
        </p:spPr>
        <p:txBody>
          <a:bodyPr/>
          <a:lstStyle/>
          <a:p>
            <a:r>
              <a:rPr lang="en-US">
                <a:latin typeface="+mj-lt"/>
              </a:rPr>
              <a:t>addFront(2.0)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52C7FE9-E676-4B73-0C17-6B6BB7B5F083}"/>
              </a:ext>
            </a:extLst>
          </p:cNvPr>
          <p:cNvGraphicFramePr>
            <a:graphicFrameLocks noGrp="1"/>
          </p:cNvGraphicFramePr>
          <p:nvPr/>
        </p:nvGraphicFramePr>
        <p:xfrm>
          <a:off x="4388989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DB56FA3-12C4-0078-1DD0-D2887A038742}"/>
              </a:ext>
            </a:extLst>
          </p:cNvPr>
          <p:cNvCxnSpPr>
            <a:cxnSpLocks/>
          </p:cNvCxnSpPr>
          <p:nvPr/>
        </p:nvCxnSpPr>
        <p:spPr>
          <a:xfrm>
            <a:off x="5592065" y="2571749"/>
            <a:ext cx="878817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43C7EB2-D37F-063F-1B2B-9B872BDF4BEA}"/>
              </a:ext>
            </a:extLst>
          </p:cNvPr>
          <p:cNvGraphicFramePr>
            <a:graphicFrameLocks noGrp="1"/>
          </p:cNvGraphicFramePr>
          <p:nvPr/>
        </p:nvGraphicFramePr>
        <p:xfrm>
          <a:off x="6471421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000FF"/>
                          </a:solidFill>
                          <a:latin typeface="+mj-lt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6D847BD-CEC5-DCC0-5B79-BDB8B32E7193}"/>
              </a:ext>
            </a:extLst>
          </p:cNvPr>
          <p:cNvGraphicFramePr>
            <a:graphicFrameLocks noGrp="1"/>
          </p:cNvGraphicFramePr>
          <p:nvPr/>
        </p:nvGraphicFramePr>
        <p:xfrm>
          <a:off x="1806750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2.0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A02FBFA-3EA9-9E04-0C8F-99B5237D7DB6}"/>
              </a:ext>
            </a:extLst>
          </p:cNvPr>
          <p:cNvSpPr txBox="1"/>
          <p:nvPr/>
        </p:nvSpPr>
        <p:spPr>
          <a:xfrm>
            <a:off x="1806751" y="1383749"/>
            <a:ext cx="41236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AE81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tmp.next = head;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AE81FF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66F279BF-E79B-D204-8BAC-B64C9EFCC8C2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021585" y="2571749"/>
            <a:ext cx="1367404" cy="0"/>
          </a:xfrm>
          <a:prstGeom prst="straightConnector1">
            <a:avLst/>
          </a:prstGeom>
          <a:ln w="38100" cap="rnd">
            <a:solidFill>
              <a:schemeClr val="accent6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6FB9E95-A831-7C1C-BC09-76464C2744D0}"/>
              </a:ext>
            </a:extLst>
          </p:cNvPr>
          <p:cNvSpPr txBox="1"/>
          <p:nvPr/>
        </p:nvSpPr>
        <p:spPr>
          <a:xfrm>
            <a:off x="1806750" y="1880305"/>
            <a:ext cx="15414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tmp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A5CCBE-6BA4-F238-0122-9A9B4410A8D1}"/>
              </a:ext>
            </a:extLst>
          </p:cNvPr>
          <p:cNvSpPr txBox="1"/>
          <p:nvPr/>
        </p:nvSpPr>
        <p:spPr>
          <a:xfrm>
            <a:off x="4388989" y="1880305"/>
            <a:ext cx="15414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head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7378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DA57C0-2C82-8B90-0EBC-4C8B1883E0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C14154-1FA8-002C-6FE3-C3DEB926E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4916"/>
            <a:ext cx="8229600" cy="667168"/>
          </a:xfrm>
        </p:spPr>
        <p:txBody>
          <a:bodyPr/>
          <a:lstStyle/>
          <a:p>
            <a:r>
              <a:rPr lang="en-US">
                <a:latin typeface="+mj-lt"/>
              </a:rPr>
              <a:t>addFront(2.0)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DFC8907-A647-8F90-539A-148BCBC59922}"/>
              </a:ext>
            </a:extLst>
          </p:cNvPr>
          <p:cNvGraphicFramePr>
            <a:graphicFrameLocks noGrp="1"/>
          </p:cNvGraphicFramePr>
          <p:nvPr/>
        </p:nvGraphicFramePr>
        <p:xfrm>
          <a:off x="4388989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91C72C-9BC9-7918-40D0-B50B0BD20055}"/>
              </a:ext>
            </a:extLst>
          </p:cNvPr>
          <p:cNvCxnSpPr>
            <a:cxnSpLocks/>
          </p:cNvCxnSpPr>
          <p:nvPr/>
        </p:nvCxnSpPr>
        <p:spPr>
          <a:xfrm>
            <a:off x="5592065" y="2571749"/>
            <a:ext cx="878817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EAEFFBA-F168-7C11-32BB-86701F96C61F}"/>
              </a:ext>
            </a:extLst>
          </p:cNvPr>
          <p:cNvGraphicFramePr>
            <a:graphicFrameLocks noGrp="1"/>
          </p:cNvGraphicFramePr>
          <p:nvPr/>
        </p:nvGraphicFramePr>
        <p:xfrm>
          <a:off x="6471421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000FF"/>
                          </a:solidFill>
                          <a:latin typeface="+mj-lt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7335562-9F72-7D71-BF00-3124F7B82BD1}"/>
              </a:ext>
            </a:extLst>
          </p:cNvPr>
          <p:cNvGraphicFramePr>
            <a:graphicFrameLocks noGrp="1"/>
          </p:cNvGraphicFramePr>
          <p:nvPr/>
        </p:nvGraphicFramePr>
        <p:xfrm>
          <a:off x="1806750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2.0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0DB3CCFF-84B1-2375-88F8-308509985E07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021585" y="2571749"/>
            <a:ext cx="1367404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E40724E-5921-CA4E-674F-8DC6B7C0C807}"/>
              </a:ext>
            </a:extLst>
          </p:cNvPr>
          <p:cNvSpPr txBox="1"/>
          <p:nvPr/>
        </p:nvSpPr>
        <p:spPr>
          <a:xfrm>
            <a:off x="1806750" y="1880305"/>
            <a:ext cx="15414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tmp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8804E1-5F47-AB3C-22B9-EB595ED5D277}"/>
              </a:ext>
            </a:extLst>
          </p:cNvPr>
          <p:cNvSpPr txBox="1"/>
          <p:nvPr/>
        </p:nvSpPr>
        <p:spPr>
          <a:xfrm>
            <a:off x="4388989" y="1880305"/>
            <a:ext cx="15414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head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2780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387F81-42F2-A8E2-81B5-9CA2138107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E72101-2B5D-8FAA-4238-D67FC1BE5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addFront(2.0)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7BF31E7-50F9-D297-2DC7-9AF8C3B6F511}"/>
              </a:ext>
            </a:extLst>
          </p:cNvPr>
          <p:cNvGraphicFramePr>
            <a:graphicFrameLocks noGrp="1"/>
          </p:cNvGraphicFramePr>
          <p:nvPr/>
        </p:nvGraphicFramePr>
        <p:xfrm>
          <a:off x="4388989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625B103-3F21-AD23-C7CF-69E2D91E1D1A}"/>
              </a:ext>
            </a:extLst>
          </p:cNvPr>
          <p:cNvCxnSpPr>
            <a:cxnSpLocks/>
          </p:cNvCxnSpPr>
          <p:nvPr/>
        </p:nvCxnSpPr>
        <p:spPr>
          <a:xfrm>
            <a:off x="5592065" y="2571749"/>
            <a:ext cx="878817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EEAF4A1-7D21-1835-9855-F70D0D7AC5CB}"/>
              </a:ext>
            </a:extLst>
          </p:cNvPr>
          <p:cNvGraphicFramePr>
            <a:graphicFrameLocks noGrp="1"/>
          </p:cNvGraphicFramePr>
          <p:nvPr/>
        </p:nvGraphicFramePr>
        <p:xfrm>
          <a:off x="6471421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000FF"/>
                          </a:solidFill>
                          <a:latin typeface="+mj-lt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7F94B42-43D6-378A-03D3-4676C9795973}"/>
              </a:ext>
            </a:extLst>
          </p:cNvPr>
          <p:cNvGraphicFramePr>
            <a:graphicFrameLocks noGrp="1"/>
          </p:cNvGraphicFramePr>
          <p:nvPr/>
        </p:nvGraphicFramePr>
        <p:xfrm>
          <a:off x="1806750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2.0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49439001-25F3-97D3-76C1-CB6658C870B7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021585" y="2571749"/>
            <a:ext cx="1367404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510E0D9-D9E0-50E7-DFB9-56EA458DA5A5}"/>
              </a:ext>
            </a:extLst>
          </p:cNvPr>
          <p:cNvSpPr txBox="1"/>
          <p:nvPr/>
        </p:nvSpPr>
        <p:spPr>
          <a:xfrm>
            <a:off x="1806750" y="1880305"/>
            <a:ext cx="15414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AE81F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head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AE81FF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E44AC5-8495-D92E-79E9-92AB627AEBAB}"/>
              </a:ext>
            </a:extLst>
          </p:cNvPr>
          <p:cNvSpPr txBox="1"/>
          <p:nvPr/>
        </p:nvSpPr>
        <p:spPr>
          <a:xfrm>
            <a:off x="1091724" y="1383749"/>
            <a:ext cx="2971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AE81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head = tmp;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AE81FF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1830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75FEDB-7E94-CAC4-A9BF-3BB0938413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2A414F1-8BE6-E973-7DBD-D14030002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addFront(2.0)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F338BB-4A8D-CBFB-DD0F-37D1B757405A}"/>
              </a:ext>
            </a:extLst>
          </p:cNvPr>
          <p:cNvGraphicFramePr>
            <a:graphicFrameLocks noGrp="1"/>
          </p:cNvGraphicFramePr>
          <p:nvPr/>
        </p:nvGraphicFramePr>
        <p:xfrm>
          <a:off x="4388989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73A7E7A-5AA7-DB56-6EDF-0B83E9F1A6C8}"/>
              </a:ext>
            </a:extLst>
          </p:cNvPr>
          <p:cNvCxnSpPr>
            <a:cxnSpLocks/>
          </p:cNvCxnSpPr>
          <p:nvPr/>
        </p:nvCxnSpPr>
        <p:spPr>
          <a:xfrm>
            <a:off x="5592065" y="2571749"/>
            <a:ext cx="878817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557F042-7EC8-5068-0BBD-E6E481A11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043424"/>
              </p:ext>
            </p:extLst>
          </p:nvPr>
        </p:nvGraphicFramePr>
        <p:xfrm>
          <a:off x="6471421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000FF"/>
                          </a:solidFill>
                          <a:latin typeface="+mj-lt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2A9A87B-84AD-CF9A-CE4A-76A3B5AC832A}"/>
              </a:ext>
            </a:extLst>
          </p:cNvPr>
          <p:cNvGraphicFramePr>
            <a:graphicFrameLocks noGrp="1"/>
          </p:cNvGraphicFramePr>
          <p:nvPr/>
        </p:nvGraphicFramePr>
        <p:xfrm>
          <a:off x="1806750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2.0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A6FB58E-32E7-A2B9-240B-E95408F67FDA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021585" y="2571749"/>
            <a:ext cx="1367404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128BE72-2C3F-3AC3-A04D-BE2CE422DD45}"/>
              </a:ext>
            </a:extLst>
          </p:cNvPr>
          <p:cNvSpPr txBox="1"/>
          <p:nvPr/>
        </p:nvSpPr>
        <p:spPr>
          <a:xfrm>
            <a:off x="1806750" y="1880305"/>
            <a:ext cx="15414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head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0238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80112A-545B-747A-8363-8408EB3C09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DA52EE8-02E0-2B60-3767-2BDE35C53BA9}"/>
              </a:ext>
            </a:extLst>
          </p:cNvPr>
          <p:cNvGraphicFramePr>
            <a:graphicFrameLocks noGrp="1"/>
          </p:cNvGraphicFramePr>
          <p:nvPr/>
        </p:nvGraphicFramePr>
        <p:xfrm>
          <a:off x="4388989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A3CA95-6EDD-01E5-8B15-90491BC693E6}"/>
              </a:ext>
            </a:extLst>
          </p:cNvPr>
          <p:cNvCxnSpPr>
            <a:cxnSpLocks/>
          </p:cNvCxnSpPr>
          <p:nvPr/>
        </p:nvCxnSpPr>
        <p:spPr>
          <a:xfrm>
            <a:off x="5592065" y="2571749"/>
            <a:ext cx="878817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5EB207C-7A9F-8EAB-0F55-F35262CE0E59}"/>
              </a:ext>
            </a:extLst>
          </p:cNvPr>
          <p:cNvGraphicFramePr>
            <a:graphicFrameLocks noGrp="1"/>
          </p:cNvGraphicFramePr>
          <p:nvPr/>
        </p:nvGraphicFramePr>
        <p:xfrm>
          <a:off x="6471421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000FF"/>
                          </a:solidFill>
                          <a:latin typeface="+mj-lt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E768F66-3A1A-2626-E203-21BF730A0F8F}"/>
              </a:ext>
            </a:extLst>
          </p:cNvPr>
          <p:cNvGraphicFramePr>
            <a:graphicFrameLocks noGrp="1"/>
          </p:cNvGraphicFramePr>
          <p:nvPr/>
        </p:nvGraphicFramePr>
        <p:xfrm>
          <a:off x="1806750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2.0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A2E061B-6E43-9EF1-D9C7-0065799FC2AD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021585" y="2571749"/>
            <a:ext cx="1367404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E18CBC6-8407-597C-78FC-9C13C4D71ED8}"/>
              </a:ext>
            </a:extLst>
          </p:cNvPr>
          <p:cNvSpPr txBox="1"/>
          <p:nvPr/>
        </p:nvSpPr>
        <p:spPr>
          <a:xfrm>
            <a:off x="1806750" y="1880305"/>
            <a:ext cx="15414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head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3534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AF9291-0915-8C63-1C8F-AF0A93250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896F2DC-4CBC-941F-C6D9-F5169BD960D3}"/>
              </a:ext>
            </a:extLst>
          </p:cNvPr>
          <p:cNvCxnSpPr>
            <a:cxnSpLocks/>
          </p:cNvCxnSpPr>
          <p:nvPr/>
        </p:nvCxnSpPr>
        <p:spPr>
          <a:xfrm>
            <a:off x="2940691" y="2571749"/>
            <a:ext cx="1113535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147BBCE-48C8-8BA8-E911-9061651D09C7}"/>
              </a:ext>
            </a:extLst>
          </p:cNvPr>
          <p:cNvGraphicFramePr>
            <a:graphicFrameLocks noGrp="1"/>
          </p:cNvGraphicFramePr>
          <p:nvPr/>
        </p:nvGraphicFramePr>
        <p:xfrm>
          <a:off x="2586003" y="2341970"/>
          <a:ext cx="770709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2.0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3C544C-81F4-B360-8515-01BB33778107}"/>
              </a:ext>
            </a:extLst>
          </p:cNvPr>
          <p:cNvCxnSpPr>
            <a:cxnSpLocks/>
          </p:cNvCxnSpPr>
          <p:nvPr/>
        </p:nvCxnSpPr>
        <p:spPr>
          <a:xfrm>
            <a:off x="4398754" y="2571749"/>
            <a:ext cx="1113535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C9A496C-2B72-455C-B704-FD54B8FF24F0}"/>
              </a:ext>
            </a:extLst>
          </p:cNvPr>
          <p:cNvGraphicFramePr>
            <a:graphicFrameLocks noGrp="1"/>
          </p:cNvGraphicFramePr>
          <p:nvPr/>
        </p:nvGraphicFramePr>
        <p:xfrm>
          <a:off x="4044066" y="2341970"/>
          <a:ext cx="770709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A8EDC89-0AD2-6222-8EC5-B341AC66DF6D}"/>
              </a:ext>
            </a:extLst>
          </p:cNvPr>
          <p:cNvGraphicFramePr>
            <a:graphicFrameLocks noGrp="1"/>
          </p:cNvGraphicFramePr>
          <p:nvPr/>
        </p:nvGraphicFramePr>
        <p:xfrm>
          <a:off x="5542769" y="2341970"/>
          <a:ext cx="770709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3A750B98-D74C-1154-B2E8-4D5D621753F1}"/>
              </a:ext>
            </a:extLst>
          </p:cNvPr>
          <p:cNvSpPr txBox="1"/>
          <p:nvPr/>
        </p:nvSpPr>
        <p:spPr>
          <a:xfrm>
            <a:off x="2250336" y="3159760"/>
            <a:ext cx="4424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(even) more abstract diagram</a:t>
            </a:r>
          </a:p>
        </p:txBody>
      </p:sp>
    </p:spTree>
    <p:extLst>
      <p:ext uri="{BB962C8B-B14F-4D97-AF65-F5344CB8AC3E}">
        <p14:creationId xmlns:p14="http://schemas.microsoft.com/office/powerpoint/2010/main" val="13679060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2F8184-55D9-7757-36A0-F8C26D9401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FAA8732-D076-B10F-9E83-B067907D9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en-US">
                <a:latin typeface="+mj-lt"/>
              </a:rPr>
              <a:t>remove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812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704BB-04C9-2D2A-5CB7-4DF58734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(p)review:</a:t>
            </a:r>
            <a:r>
              <a:rPr lang="en-US"/>
              <a:t> list interface</a:t>
            </a:r>
          </a:p>
        </p:txBody>
      </p:sp>
    </p:spTree>
    <p:extLst>
      <p:ext uri="{BB962C8B-B14F-4D97-AF65-F5344CB8AC3E}">
        <p14:creationId xmlns:p14="http://schemas.microsoft.com/office/powerpoint/2010/main" val="29686786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EC8438-A328-B0E0-76D1-09F9881710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7A641B-E8FA-1233-AEB7-D90DED87C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remove</a:t>
            </a:r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1456DC6-9581-7D81-5663-DDEAFA9D8A82}"/>
              </a:ext>
            </a:extLst>
          </p:cNvPr>
          <p:cNvGraphicFramePr>
            <a:graphicFrameLocks noGrp="1"/>
          </p:cNvGraphicFramePr>
          <p:nvPr/>
        </p:nvGraphicFramePr>
        <p:xfrm>
          <a:off x="1757549" y="1564633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113F01-3338-B454-5D24-1527326306E4}"/>
              </a:ext>
            </a:extLst>
          </p:cNvPr>
          <p:cNvCxnSpPr>
            <a:cxnSpLocks/>
          </p:cNvCxnSpPr>
          <p:nvPr/>
        </p:nvCxnSpPr>
        <p:spPr>
          <a:xfrm>
            <a:off x="2960625" y="1794412"/>
            <a:ext cx="878817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04DEFDA-2E59-993D-6DCF-222EB65ECFB6}"/>
              </a:ext>
            </a:extLst>
          </p:cNvPr>
          <p:cNvCxnSpPr>
            <a:cxnSpLocks/>
          </p:cNvCxnSpPr>
          <p:nvPr/>
        </p:nvCxnSpPr>
        <p:spPr>
          <a:xfrm>
            <a:off x="878732" y="1794412"/>
            <a:ext cx="878817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1D856C7-C18F-E943-2CD3-F126DE5DBADC}"/>
              </a:ext>
            </a:extLst>
          </p:cNvPr>
          <p:cNvGraphicFramePr>
            <a:graphicFrameLocks noGrp="1"/>
          </p:cNvGraphicFramePr>
          <p:nvPr/>
        </p:nvGraphicFramePr>
        <p:xfrm>
          <a:off x="3839981" y="1564633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1A7C28B-A544-F28B-25FE-B9EFDB952D2E}"/>
              </a:ext>
            </a:extLst>
          </p:cNvPr>
          <p:cNvCxnSpPr>
            <a:cxnSpLocks/>
          </p:cNvCxnSpPr>
          <p:nvPr/>
        </p:nvCxnSpPr>
        <p:spPr>
          <a:xfrm>
            <a:off x="5043057" y="1794412"/>
            <a:ext cx="878817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FCEC6CB-D5F5-C01B-3B26-D63C2914D713}"/>
              </a:ext>
            </a:extLst>
          </p:cNvPr>
          <p:cNvGraphicFramePr>
            <a:graphicFrameLocks noGrp="1"/>
          </p:cNvGraphicFramePr>
          <p:nvPr/>
        </p:nvGraphicFramePr>
        <p:xfrm>
          <a:off x="5932015" y="1564633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5.0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BF9828F-D143-F27C-D735-5FCFD881BECF}"/>
              </a:ext>
            </a:extLst>
          </p:cNvPr>
          <p:cNvCxnSpPr>
            <a:cxnSpLocks/>
          </p:cNvCxnSpPr>
          <p:nvPr/>
        </p:nvCxnSpPr>
        <p:spPr>
          <a:xfrm>
            <a:off x="7135091" y="1794412"/>
            <a:ext cx="878817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DF55839-9F2C-3BF9-ECB8-5ACDA8337080}"/>
              </a:ext>
            </a:extLst>
          </p:cNvPr>
          <p:cNvSpPr txBox="1"/>
          <p:nvPr/>
        </p:nvSpPr>
        <p:spPr>
          <a:xfrm>
            <a:off x="1757549" y="1100762"/>
            <a:ext cx="15414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prev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8BF263-3ACE-59C4-E19E-AD8319536351}"/>
              </a:ext>
            </a:extLst>
          </p:cNvPr>
          <p:cNvSpPr txBox="1"/>
          <p:nvPr/>
        </p:nvSpPr>
        <p:spPr>
          <a:xfrm>
            <a:off x="3839442" y="1100762"/>
            <a:ext cx="15414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curr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F21A47-2B1F-2EE6-971A-38781E127C08}"/>
              </a:ext>
            </a:extLst>
          </p:cNvPr>
          <p:cNvSpPr txBox="1"/>
          <p:nvPr/>
        </p:nvSpPr>
        <p:spPr>
          <a:xfrm>
            <a:off x="5932015" y="1100762"/>
            <a:ext cx="15414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curr.next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2949B7-609C-B65E-9BC8-502EEE7618E6}"/>
              </a:ext>
            </a:extLst>
          </p:cNvPr>
          <p:cNvSpPr txBox="1"/>
          <p:nvPr/>
        </p:nvSpPr>
        <p:spPr>
          <a:xfrm>
            <a:off x="457201" y="2571750"/>
            <a:ext cx="82296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Node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prev =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null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;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7B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// the previous node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Node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curr = head;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7B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// the current node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while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(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...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) 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 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...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   prev = curr;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   curr = curr.next;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933300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088A13-D8C5-EDAF-5264-2D6F35FA1E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F81BF-6797-8596-F940-99C7F864F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remove</a:t>
            </a:r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017E80C-8EDF-684C-64EC-57E1E19EDE0E}"/>
              </a:ext>
            </a:extLst>
          </p:cNvPr>
          <p:cNvGraphicFramePr>
            <a:graphicFrameLocks noGrp="1"/>
          </p:cNvGraphicFramePr>
          <p:nvPr/>
        </p:nvGraphicFramePr>
        <p:xfrm>
          <a:off x="1757549" y="257175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B6F491A-89F4-29FF-89C6-4F9226267572}"/>
              </a:ext>
            </a:extLst>
          </p:cNvPr>
          <p:cNvCxnSpPr>
            <a:cxnSpLocks/>
          </p:cNvCxnSpPr>
          <p:nvPr/>
        </p:nvCxnSpPr>
        <p:spPr>
          <a:xfrm>
            <a:off x="2960625" y="2801529"/>
            <a:ext cx="878817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7E45090-6682-58C1-B4DE-1C926DB3A3DB}"/>
              </a:ext>
            </a:extLst>
          </p:cNvPr>
          <p:cNvCxnSpPr>
            <a:cxnSpLocks/>
          </p:cNvCxnSpPr>
          <p:nvPr/>
        </p:nvCxnSpPr>
        <p:spPr>
          <a:xfrm>
            <a:off x="878732" y="2801529"/>
            <a:ext cx="878817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B30FFE-70DD-B689-EA0B-8D91AA1BE97A}"/>
              </a:ext>
            </a:extLst>
          </p:cNvPr>
          <p:cNvGraphicFramePr>
            <a:graphicFrameLocks noGrp="1"/>
          </p:cNvGraphicFramePr>
          <p:nvPr/>
        </p:nvGraphicFramePr>
        <p:xfrm>
          <a:off x="3839981" y="257175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8940E8F-F43D-F3EA-0C3D-0302ADE2F7F2}"/>
              </a:ext>
            </a:extLst>
          </p:cNvPr>
          <p:cNvCxnSpPr>
            <a:cxnSpLocks/>
          </p:cNvCxnSpPr>
          <p:nvPr/>
        </p:nvCxnSpPr>
        <p:spPr>
          <a:xfrm>
            <a:off x="5043057" y="2801529"/>
            <a:ext cx="878817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B949CBE-8CA3-CE9F-BAC0-EC3466357149}"/>
              </a:ext>
            </a:extLst>
          </p:cNvPr>
          <p:cNvGraphicFramePr>
            <a:graphicFrameLocks noGrp="1"/>
          </p:cNvGraphicFramePr>
          <p:nvPr/>
        </p:nvGraphicFramePr>
        <p:xfrm>
          <a:off x="5932015" y="257175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5.0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D910EF-25AA-FBB5-822B-FC5FA5EF29F8}"/>
              </a:ext>
            </a:extLst>
          </p:cNvPr>
          <p:cNvCxnSpPr>
            <a:cxnSpLocks/>
          </p:cNvCxnSpPr>
          <p:nvPr/>
        </p:nvCxnSpPr>
        <p:spPr>
          <a:xfrm>
            <a:off x="7135091" y="2801529"/>
            <a:ext cx="878817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A46697F-B483-9CC1-4DA0-E12B0E32CB3F}"/>
              </a:ext>
            </a:extLst>
          </p:cNvPr>
          <p:cNvSpPr txBox="1"/>
          <p:nvPr/>
        </p:nvSpPr>
        <p:spPr>
          <a:xfrm>
            <a:off x="1757549" y="2107879"/>
            <a:ext cx="15414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prev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5E9C49-7215-0FC4-E5F9-9AB697E0820C}"/>
              </a:ext>
            </a:extLst>
          </p:cNvPr>
          <p:cNvSpPr txBox="1"/>
          <p:nvPr/>
        </p:nvSpPr>
        <p:spPr>
          <a:xfrm>
            <a:off x="3839442" y="2107879"/>
            <a:ext cx="15414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curr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4398E1-4E20-9492-9E72-0879BDA2BDC9}"/>
              </a:ext>
            </a:extLst>
          </p:cNvPr>
          <p:cNvSpPr txBox="1"/>
          <p:nvPr/>
        </p:nvSpPr>
        <p:spPr>
          <a:xfrm>
            <a:off x="5932015" y="2107879"/>
            <a:ext cx="15414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curr.next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8652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B0F4C7-2B04-8B9B-7680-67D980877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40F9E-7392-68A4-E83F-0ECD86F28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remove</a:t>
            </a:r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507577F-33C3-172F-7F50-4934DA8F09B9}"/>
              </a:ext>
            </a:extLst>
          </p:cNvPr>
          <p:cNvGraphicFramePr>
            <a:graphicFrameLocks noGrp="1"/>
          </p:cNvGraphicFramePr>
          <p:nvPr/>
        </p:nvGraphicFramePr>
        <p:xfrm>
          <a:off x="1757549" y="257175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88A9C25-DCA7-DDF7-44FB-013F7EDE1AF9}"/>
              </a:ext>
            </a:extLst>
          </p:cNvPr>
          <p:cNvCxnSpPr>
            <a:cxnSpLocks/>
          </p:cNvCxnSpPr>
          <p:nvPr/>
        </p:nvCxnSpPr>
        <p:spPr>
          <a:xfrm>
            <a:off x="2960625" y="2801529"/>
            <a:ext cx="878817" cy="0"/>
          </a:xfrm>
          <a:prstGeom prst="straightConnector1">
            <a:avLst/>
          </a:prstGeom>
          <a:ln w="38100" cap="rnd">
            <a:solidFill>
              <a:schemeClr val="accent6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C2BAD9C-DAAF-D158-9743-46CDD8939FD0}"/>
              </a:ext>
            </a:extLst>
          </p:cNvPr>
          <p:cNvCxnSpPr>
            <a:cxnSpLocks/>
          </p:cNvCxnSpPr>
          <p:nvPr/>
        </p:nvCxnSpPr>
        <p:spPr>
          <a:xfrm>
            <a:off x="878732" y="2801529"/>
            <a:ext cx="878817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D819131-B0C7-6B42-D6F1-C1DB1A0EE16F}"/>
              </a:ext>
            </a:extLst>
          </p:cNvPr>
          <p:cNvGraphicFramePr>
            <a:graphicFrameLocks noGrp="1"/>
          </p:cNvGraphicFramePr>
          <p:nvPr/>
        </p:nvGraphicFramePr>
        <p:xfrm>
          <a:off x="3839981" y="257175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169FC25-9ABC-5648-E323-A947C1BBEC4A}"/>
              </a:ext>
            </a:extLst>
          </p:cNvPr>
          <p:cNvCxnSpPr>
            <a:cxnSpLocks/>
          </p:cNvCxnSpPr>
          <p:nvPr/>
        </p:nvCxnSpPr>
        <p:spPr>
          <a:xfrm>
            <a:off x="5043057" y="2801529"/>
            <a:ext cx="878817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55AD240-8D01-EB20-51B4-B3D2CFD48053}"/>
              </a:ext>
            </a:extLst>
          </p:cNvPr>
          <p:cNvGraphicFramePr>
            <a:graphicFrameLocks noGrp="1"/>
          </p:cNvGraphicFramePr>
          <p:nvPr/>
        </p:nvGraphicFramePr>
        <p:xfrm>
          <a:off x="5932015" y="257175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5.0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C3BC09-27FC-26D6-E6D0-D92618B7B788}"/>
              </a:ext>
            </a:extLst>
          </p:cNvPr>
          <p:cNvCxnSpPr>
            <a:cxnSpLocks/>
          </p:cNvCxnSpPr>
          <p:nvPr/>
        </p:nvCxnSpPr>
        <p:spPr>
          <a:xfrm>
            <a:off x="7135091" y="2801529"/>
            <a:ext cx="878817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5FB0541-020D-8ABD-3834-7CD1FE89B803}"/>
              </a:ext>
            </a:extLst>
          </p:cNvPr>
          <p:cNvSpPr txBox="1"/>
          <p:nvPr/>
        </p:nvSpPr>
        <p:spPr>
          <a:xfrm>
            <a:off x="1757549" y="2107879"/>
            <a:ext cx="15414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prev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642165-2A99-E280-2FA6-4DEB86FA4038}"/>
              </a:ext>
            </a:extLst>
          </p:cNvPr>
          <p:cNvSpPr txBox="1"/>
          <p:nvPr/>
        </p:nvSpPr>
        <p:spPr>
          <a:xfrm>
            <a:off x="3839442" y="2107879"/>
            <a:ext cx="15414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curr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18E7BA-240F-453B-D740-578E2AF0E03A}"/>
              </a:ext>
            </a:extLst>
          </p:cNvPr>
          <p:cNvSpPr txBox="1"/>
          <p:nvPr/>
        </p:nvSpPr>
        <p:spPr>
          <a:xfrm>
            <a:off x="5932015" y="2107879"/>
            <a:ext cx="15414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curr.next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4359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A43ACB-449C-0DDD-4D24-8D0CB1A501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EF6EA-3A54-BD7B-3613-E1534E2AE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remove</a:t>
            </a:r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29C50CC-7375-D192-FD72-089E267960F1}"/>
              </a:ext>
            </a:extLst>
          </p:cNvPr>
          <p:cNvGraphicFramePr>
            <a:graphicFrameLocks noGrp="1"/>
          </p:cNvGraphicFramePr>
          <p:nvPr/>
        </p:nvGraphicFramePr>
        <p:xfrm>
          <a:off x="1757549" y="257175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ED795D6-C031-C0DA-8F53-876DE286032C}"/>
              </a:ext>
            </a:extLst>
          </p:cNvPr>
          <p:cNvCxnSpPr>
            <a:cxnSpLocks/>
          </p:cNvCxnSpPr>
          <p:nvPr/>
        </p:nvCxnSpPr>
        <p:spPr>
          <a:xfrm>
            <a:off x="878732" y="2801529"/>
            <a:ext cx="878817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FB353F0-162D-8DD6-07D6-D8DB269E94FF}"/>
              </a:ext>
            </a:extLst>
          </p:cNvPr>
          <p:cNvGraphicFramePr>
            <a:graphicFrameLocks noGrp="1"/>
          </p:cNvGraphicFramePr>
          <p:nvPr/>
        </p:nvGraphicFramePr>
        <p:xfrm>
          <a:off x="3839981" y="257175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033911C-0FDB-59C3-7C2C-4C3EFBE10941}"/>
              </a:ext>
            </a:extLst>
          </p:cNvPr>
          <p:cNvCxnSpPr>
            <a:cxnSpLocks/>
          </p:cNvCxnSpPr>
          <p:nvPr/>
        </p:nvCxnSpPr>
        <p:spPr>
          <a:xfrm>
            <a:off x="5043057" y="2801529"/>
            <a:ext cx="878817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5C1408B-D4DE-4784-88E3-A707C8E5B166}"/>
              </a:ext>
            </a:extLst>
          </p:cNvPr>
          <p:cNvGraphicFramePr>
            <a:graphicFrameLocks noGrp="1"/>
          </p:cNvGraphicFramePr>
          <p:nvPr/>
        </p:nvGraphicFramePr>
        <p:xfrm>
          <a:off x="5932015" y="257175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5.0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8C2F902-440E-D50E-AE00-EF753F6AC6B2}"/>
              </a:ext>
            </a:extLst>
          </p:cNvPr>
          <p:cNvCxnSpPr>
            <a:cxnSpLocks/>
          </p:cNvCxnSpPr>
          <p:nvPr/>
        </p:nvCxnSpPr>
        <p:spPr>
          <a:xfrm>
            <a:off x="7135091" y="2801529"/>
            <a:ext cx="878817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E74DA11-5CC7-D8FE-5FE3-2088C3401562}"/>
              </a:ext>
            </a:extLst>
          </p:cNvPr>
          <p:cNvSpPr txBox="1"/>
          <p:nvPr/>
        </p:nvSpPr>
        <p:spPr>
          <a:xfrm>
            <a:off x="1757549" y="2107879"/>
            <a:ext cx="15414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prev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1C116D-48B0-28EF-F2B9-3AC5C7F3C0A2}"/>
              </a:ext>
            </a:extLst>
          </p:cNvPr>
          <p:cNvSpPr txBox="1"/>
          <p:nvPr/>
        </p:nvSpPr>
        <p:spPr>
          <a:xfrm>
            <a:off x="3839442" y="2107879"/>
            <a:ext cx="15414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curr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8C50AB-117B-0790-46B7-E5FE4020E43A}"/>
              </a:ext>
            </a:extLst>
          </p:cNvPr>
          <p:cNvSpPr txBox="1"/>
          <p:nvPr/>
        </p:nvSpPr>
        <p:spPr>
          <a:xfrm>
            <a:off x="5932015" y="2107879"/>
            <a:ext cx="15414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curr.next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4AD0A01F-EA6A-00A0-BD53-13BC5333FFC2}"/>
              </a:ext>
            </a:extLst>
          </p:cNvPr>
          <p:cNvSpPr/>
          <p:nvPr/>
        </p:nvSpPr>
        <p:spPr>
          <a:xfrm>
            <a:off x="2964873" y="1789175"/>
            <a:ext cx="2957001" cy="1011802"/>
          </a:xfrm>
          <a:custGeom>
            <a:avLst/>
            <a:gdLst>
              <a:gd name="connsiteX0" fmla="*/ 0 w 2992582"/>
              <a:gd name="connsiteY0" fmla="*/ 1122225 h 1136080"/>
              <a:gd name="connsiteX1" fmla="*/ 1717964 w 2992582"/>
              <a:gd name="connsiteY1" fmla="*/ 7 h 1136080"/>
              <a:gd name="connsiteX2" fmla="*/ 2992582 w 2992582"/>
              <a:gd name="connsiteY2" fmla="*/ 1136080 h 1136080"/>
              <a:gd name="connsiteX3" fmla="*/ 2992582 w 2992582"/>
              <a:gd name="connsiteY3" fmla="*/ 1136080 h 1136080"/>
              <a:gd name="connsiteX0" fmla="*/ 0 w 2992582"/>
              <a:gd name="connsiteY0" fmla="*/ 997537 h 1011392"/>
              <a:gd name="connsiteX1" fmla="*/ 1662546 w 2992582"/>
              <a:gd name="connsiteY1" fmla="*/ 10 h 1011392"/>
              <a:gd name="connsiteX2" fmla="*/ 2992582 w 2992582"/>
              <a:gd name="connsiteY2" fmla="*/ 1011392 h 1011392"/>
              <a:gd name="connsiteX3" fmla="*/ 2992582 w 2992582"/>
              <a:gd name="connsiteY3" fmla="*/ 1011392 h 1011392"/>
              <a:gd name="connsiteX0" fmla="*/ 0 w 2992582"/>
              <a:gd name="connsiteY0" fmla="*/ 997947 h 1011802"/>
              <a:gd name="connsiteX1" fmla="*/ 1662546 w 2992582"/>
              <a:gd name="connsiteY1" fmla="*/ 420 h 1011802"/>
              <a:gd name="connsiteX2" fmla="*/ 2992582 w 2992582"/>
              <a:gd name="connsiteY2" fmla="*/ 1011802 h 1011802"/>
              <a:gd name="connsiteX3" fmla="*/ 2992582 w 2992582"/>
              <a:gd name="connsiteY3" fmla="*/ 1011802 h 10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2582" h="1011802">
                <a:moveTo>
                  <a:pt x="0" y="997947"/>
                </a:moveTo>
                <a:cubicBezTo>
                  <a:pt x="609600" y="435683"/>
                  <a:pt x="928255" y="-15744"/>
                  <a:pt x="1662546" y="420"/>
                </a:cubicBezTo>
                <a:cubicBezTo>
                  <a:pt x="2396837" y="16584"/>
                  <a:pt x="2992582" y="1011802"/>
                  <a:pt x="2992582" y="1011802"/>
                </a:cubicBezTo>
                <a:lnTo>
                  <a:pt x="2992582" y="1011802"/>
                </a:lnTo>
              </a:path>
            </a:pathLst>
          </a:custGeom>
          <a:ln w="57150">
            <a:solidFill>
              <a:schemeClr val="accent6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AB457F-4C01-9099-9F08-1BF7A945E033}"/>
              </a:ext>
            </a:extLst>
          </p:cNvPr>
          <p:cNvSpPr txBox="1"/>
          <p:nvPr/>
        </p:nvSpPr>
        <p:spPr>
          <a:xfrm>
            <a:off x="5053823" y="1432161"/>
            <a:ext cx="32978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AE81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prev.next = curr.next;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AE81FF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5766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3512AB-DFB7-B1FF-5571-057A66E58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8A4EA-69EE-F99F-2E2C-80E18ABE6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remove</a:t>
            </a:r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A97C549-9AB1-64EE-FBC1-19A591D5AA39}"/>
              </a:ext>
            </a:extLst>
          </p:cNvPr>
          <p:cNvGraphicFramePr>
            <a:graphicFrameLocks noGrp="1"/>
          </p:cNvGraphicFramePr>
          <p:nvPr/>
        </p:nvGraphicFramePr>
        <p:xfrm>
          <a:off x="1757549" y="257175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7658D06-5539-7488-F162-7E4B0057D532}"/>
              </a:ext>
            </a:extLst>
          </p:cNvPr>
          <p:cNvCxnSpPr>
            <a:cxnSpLocks/>
          </p:cNvCxnSpPr>
          <p:nvPr/>
        </p:nvCxnSpPr>
        <p:spPr>
          <a:xfrm>
            <a:off x="878732" y="2801529"/>
            <a:ext cx="878817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7289F86-6A26-954F-81FD-927B4F0FF9C5}"/>
              </a:ext>
            </a:extLst>
          </p:cNvPr>
          <p:cNvGraphicFramePr>
            <a:graphicFrameLocks noGrp="1"/>
          </p:cNvGraphicFramePr>
          <p:nvPr/>
        </p:nvGraphicFramePr>
        <p:xfrm>
          <a:off x="3839981" y="257175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8A8B372-E6E2-5978-0B64-FADF4D4E5F87}"/>
              </a:ext>
            </a:extLst>
          </p:cNvPr>
          <p:cNvCxnSpPr>
            <a:cxnSpLocks/>
          </p:cNvCxnSpPr>
          <p:nvPr/>
        </p:nvCxnSpPr>
        <p:spPr>
          <a:xfrm>
            <a:off x="5043057" y="2801529"/>
            <a:ext cx="878817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7BBF649-8FB3-2724-5538-DB1A257110B1}"/>
              </a:ext>
            </a:extLst>
          </p:cNvPr>
          <p:cNvGraphicFramePr>
            <a:graphicFrameLocks noGrp="1"/>
          </p:cNvGraphicFramePr>
          <p:nvPr/>
        </p:nvGraphicFramePr>
        <p:xfrm>
          <a:off x="5932015" y="257175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5.0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8320073-E3EB-1869-CDFD-8E577C345723}"/>
              </a:ext>
            </a:extLst>
          </p:cNvPr>
          <p:cNvCxnSpPr>
            <a:cxnSpLocks/>
          </p:cNvCxnSpPr>
          <p:nvPr/>
        </p:nvCxnSpPr>
        <p:spPr>
          <a:xfrm>
            <a:off x="7135091" y="2801529"/>
            <a:ext cx="878817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B61B16C-8721-01D3-D28D-CDF742EA4A60}"/>
              </a:ext>
            </a:extLst>
          </p:cNvPr>
          <p:cNvSpPr txBox="1"/>
          <p:nvPr/>
        </p:nvSpPr>
        <p:spPr>
          <a:xfrm>
            <a:off x="1757549" y="2107879"/>
            <a:ext cx="15414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prev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A7B9F0-14F7-72EF-DD3C-8D17855DC473}"/>
              </a:ext>
            </a:extLst>
          </p:cNvPr>
          <p:cNvSpPr txBox="1"/>
          <p:nvPr/>
        </p:nvSpPr>
        <p:spPr>
          <a:xfrm>
            <a:off x="3839442" y="2107879"/>
            <a:ext cx="15414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curr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EC09D7-CEBA-C135-CC87-74C1AE30DE82}"/>
              </a:ext>
            </a:extLst>
          </p:cNvPr>
          <p:cNvSpPr txBox="1"/>
          <p:nvPr/>
        </p:nvSpPr>
        <p:spPr>
          <a:xfrm>
            <a:off x="5932015" y="2107879"/>
            <a:ext cx="15414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curr.next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BA59A52-796C-2C6E-D786-8534EDA1BC9E}"/>
              </a:ext>
            </a:extLst>
          </p:cNvPr>
          <p:cNvSpPr/>
          <p:nvPr/>
        </p:nvSpPr>
        <p:spPr>
          <a:xfrm>
            <a:off x="2964873" y="1789175"/>
            <a:ext cx="2957001" cy="1011802"/>
          </a:xfrm>
          <a:custGeom>
            <a:avLst/>
            <a:gdLst>
              <a:gd name="connsiteX0" fmla="*/ 0 w 2992582"/>
              <a:gd name="connsiteY0" fmla="*/ 1122225 h 1136080"/>
              <a:gd name="connsiteX1" fmla="*/ 1717964 w 2992582"/>
              <a:gd name="connsiteY1" fmla="*/ 7 h 1136080"/>
              <a:gd name="connsiteX2" fmla="*/ 2992582 w 2992582"/>
              <a:gd name="connsiteY2" fmla="*/ 1136080 h 1136080"/>
              <a:gd name="connsiteX3" fmla="*/ 2992582 w 2992582"/>
              <a:gd name="connsiteY3" fmla="*/ 1136080 h 1136080"/>
              <a:gd name="connsiteX0" fmla="*/ 0 w 2992582"/>
              <a:gd name="connsiteY0" fmla="*/ 997537 h 1011392"/>
              <a:gd name="connsiteX1" fmla="*/ 1662546 w 2992582"/>
              <a:gd name="connsiteY1" fmla="*/ 10 h 1011392"/>
              <a:gd name="connsiteX2" fmla="*/ 2992582 w 2992582"/>
              <a:gd name="connsiteY2" fmla="*/ 1011392 h 1011392"/>
              <a:gd name="connsiteX3" fmla="*/ 2992582 w 2992582"/>
              <a:gd name="connsiteY3" fmla="*/ 1011392 h 1011392"/>
              <a:gd name="connsiteX0" fmla="*/ 0 w 2992582"/>
              <a:gd name="connsiteY0" fmla="*/ 997947 h 1011802"/>
              <a:gd name="connsiteX1" fmla="*/ 1662546 w 2992582"/>
              <a:gd name="connsiteY1" fmla="*/ 420 h 1011802"/>
              <a:gd name="connsiteX2" fmla="*/ 2992582 w 2992582"/>
              <a:gd name="connsiteY2" fmla="*/ 1011802 h 1011802"/>
              <a:gd name="connsiteX3" fmla="*/ 2992582 w 2992582"/>
              <a:gd name="connsiteY3" fmla="*/ 1011802 h 10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2582" h="1011802">
                <a:moveTo>
                  <a:pt x="0" y="997947"/>
                </a:moveTo>
                <a:cubicBezTo>
                  <a:pt x="609600" y="435683"/>
                  <a:pt x="928255" y="-15744"/>
                  <a:pt x="1662546" y="420"/>
                </a:cubicBezTo>
                <a:cubicBezTo>
                  <a:pt x="2396837" y="16584"/>
                  <a:pt x="2992582" y="1011802"/>
                  <a:pt x="2992582" y="1011802"/>
                </a:cubicBezTo>
                <a:lnTo>
                  <a:pt x="2992582" y="1011802"/>
                </a:lnTo>
              </a:path>
            </a:pathLst>
          </a:custGeom>
          <a:ln w="57150">
            <a:solidFill>
              <a:schemeClr val="accent6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22C406-7DB4-E267-E2BA-B8D5B588D24C}"/>
              </a:ext>
            </a:extLst>
          </p:cNvPr>
          <p:cNvSpPr txBox="1"/>
          <p:nvPr/>
        </p:nvSpPr>
        <p:spPr>
          <a:xfrm>
            <a:off x="5053823" y="1432161"/>
            <a:ext cx="32978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AE81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prev.next = curr.next;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AE81FF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3757CBE-616B-AF20-58B9-CEBB18FFAA6E}"/>
              </a:ext>
            </a:extLst>
          </p:cNvPr>
          <p:cNvCxnSpPr/>
          <p:nvPr/>
        </p:nvCxnSpPr>
        <p:spPr>
          <a:xfrm flipV="1">
            <a:off x="4045530" y="2218718"/>
            <a:ext cx="1091423" cy="1092521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0CC867D-10F0-1FF6-F032-57A58B8A8F28}"/>
              </a:ext>
            </a:extLst>
          </p:cNvPr>
          <p:cNvCxnSpPr>
            <a:cxnSpLocks/>
          </p:cNvCxnSpPr>
          <p:nvPr/>
        </p:nvCxnSpPr>
        <p:spPr>
          <a:xfrm>
            <a:off x="4045530" y="2216995"/>
            <a:ext cx="1167296" cy="1079545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5948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091AEA-E29F-6548-F1E4-5A4D90708E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03B27-E61F-E538-8A55-E1BC8C07A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remove</a:t>
            </a:r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5F5724B-A567-450A-54EE-EA064611D98A}"/>
              </a:ext>
            </a:extLst>
          </p:cNvPr>
          <p:cNvGraphicFramePr>
            <a:graphicFrameLocks noGrp="1"/>
          </p:cNvGraphicFramePr>
          <p:nvPr/>
        </p:nvGraphicFramePr>
        <p:xfrm>
          <a:off x="1757549" y="257175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24A013-50BF-B151-508E-E3D0C9B52870}"/>
              </a:ext>
            </a:extLst>
          </p:cNvPr>
          <p:cNvCxnSpPr>
            <a:cxnSpLocks/>
          </p:cNvCxnSpPr>
          <p:nvPr/>
        </p:nvCxnSpPr>
        <p:spPr>
          <a:xfrm>
            <a:off x="878732" y="2801529"/>
            <a:ext cx="878817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E5136B8-60CA-0F48-0726-CE9E64BBB17C}"/>
              </a:ext>
            </a:extLst>
          </p:cNvPr>
          <p:cNvGraphicFramePr>
            <a:graphicFrameLocks noGrp="1"/>
          </p:cNvGraphicFramePr>
          <p:nvPr/>
        </p:nvGraphicFramePr>
        <p:xfrm>
          <a:off x="5932015" y="257175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5.0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D617F4F-2B31-2256-60BA-726AFF892233}"/>
              </a:ext>
            </a:extLst>
          </p:cNvPr>
          <p:cNvCxnSpPr>
            <a:cxnSpLocks/>
          </p:cNvCxnSpPr>
          <p:nvPr/>
        </p:nvCxnSpPr>
        <p:spPr>
          <a:xfrm>
            <a:off x="7135091" y="2801529"/>
            <a:ext cx="878817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3CF8BA5-227F-639B-395B-DE9E3FA5652F}"/>
              </a:ext>
            </a:extLst>
          </p:cNvPr>
          <p:cNvSpPr txBox="1"/>
          <p:nvPr/>
        </p:nvSpPr>
        <p:spPr>
          <a:xfrm>
            <a:off x="1757549" y="2107879"/>
            <a:ext cx="15414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prev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407409-E9D4-9EAE-B25D-F83761CA9286}"/>
              </a:ext>
            </a:extLst>
          </p:cNvPr>
          <p:cNvSpPr txBox="1"/>
          <p:nvPr/>
        </p:nvSpPr>
        <p:spPr>
          <a:xfrm>
            <a:off x="5932015" y="2107879"/>
            <a:ext cx="15414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curr.next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BDCE1496-9963-490E-9136-28068C1C0393}"/>
              </a:ext>
            </a:extLst>
          </p:cNvPr>
          <p:cNvSpPr/>
          <p:nvPr/>
        </p:nvSpPr>
        <p:spPr>
          <a:xfrm>
            <a:off x="2964873" y="1789175"/>
            <a:ext cx="2957001" cy="1011802"/>
          </a:xfrm>
          <a:custGeom>
            <a:avLst/>
            <a:gdLst>
              <a:gd name="connsiteX0" fmla="*/ 0 w 2992582"/>
              <a:gd name="connsiteY0" fmla="*/ 1122225 h 1136080"/>
              <a:gd name="connsiteX1" fmla="*/ 1717964 w 2992582"/>
              <a:gd name="connsiteY1" fmla="*/ 7 h 1136080"/>
              <a:gd name="connsiteX2" fmla="*/ 2992582 w 2992582"/>
              <a:gd name="connsiteY2" fmla="*/ 1136080 h 1136080"/>
              <a:gd name="connsiteX3" fmla="*/ 2992582 w 2992582"/>
              <a:gd name="connsiteY3" fmla="*/ 1136080 h 1136080"/>
              <a:gd name="connsiteX0" fmla="*/ 0 w 2992582"/>
              <a:gd name="connsiteY0" fmla="*/ 997537 h 1011392"/>
              <a:gd name="connsiteX1" fmla="*/ 1662546 w 2992582"/>
              <a:gd name="connsiteY1" fmla="*/ 10 h 1011392"/>
              <a:gd name="connsiteX2" fmla="*/ 2992582 w 2992582"/>
              <a:gd name="connsiteY2" fmla="*/ 1011392 h 1011392"/>
              <a:gd name="connsiteX3" fmla="*/ 2992582 w 2992582"/>
              <a:gd name="connsiteY3" fmla="*/ 1011392 h 1011392"/>
              <a:gd name="connsiteX0" fmla="*/ 0 w 2992582"/>
              <a:gd name="connsiteY0" fmla="*/ 997947 h 1011802"/>
              <a:gd name="connsiteX1" fmla="*/ 1662546 w 2992582"/>
              <a:gd name="connsiteY1" fmla="*/ 420 h 1011802"/>
              <a:gd name="connsiteX2" fmla="*/ 2992582 w 2992582"/>
              <a:gd name="connsiteY2" fmla="*/ 1011802 h 1011802"/>
              <a:gd name="connsiteX3" fmla="*/ 2992582 w 2992582"/>
              <a:gd name="connsiteY3" fmla="*/ 1011802 h 10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2582" h="1011802">
                <a:moveTo>
                  <a:pt x="0" y="997947"/>
                </a:moveTo>
                <a:cubicBezTo>
                  <a:pt x="609600" y="435683"/>
                  <a:pt x="928255" y="-15744"/>
                  <a:pt x="1662546" y="420"/>
                </a:cubicBezTo>
                <a:cubicBezTo>
                  <a:pt x="2396837" y="16584"/>
                  <a:pt x="2992582" y="1011802"/>
                  <a:pt x="2992582" y="1011802"/>
                </a:cubicBezTo>
                <a:lnTo>
                  <a:pt x="2992582" y="1011802"/>
                </a:lnTo>
              </a:path>
            </a:pathLst>
          </a:custGeom>
          <a:ln w="57150">
            <a:solidFill>
              <a:schemeClr val="accent6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FBC5E3-A9A8-A1EB-7B2F-D34D92FAFFE7}"/>
              </a:ext>
            </a:extLst>
          </p:cNvPr>
          <p:cNvSpPr txBox="1"/>
          <p:nvPr/>
        </p:nvSpPr>
        <p:spPr>
          <a:xfrm>
            <a:off x="5053823" y="1432161"/>
            <a:ext cx="32978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AE81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prev.next = curr.next;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AE81FF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72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366257-7978-8B36-6247-CD5C4B79A4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70F3-3558-68C7-936B-604EAA415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remove</a:t>
            </a:r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695018D-EB45-2673-6B95-C493CFCCEBF9}"/>
              </a:ext>
            </a:extLst>
          </p:cNvPr>
          <p:cNvGraphicFramePr>
            <a:graphicFrameLocks noGrp="1"/>
          </p:cNvGraphicFramePr>
          <p:nvPr/>
        </p:nvGraphicFramePr>
        <p:xfrm>
          <a:off x="1757549" y="257175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21851F2-C02C-E42A-AFE1-BD41DBD36282}"/>
              </a:ext>
            </a:extLst>
          </p:cNvPr>
          <p:cNvCxnSpPr>
            <a:cxnSpLocks/>
          </p:cNvCxnSpPr>
          <p:nvPr/>
        </p:nvCxnSpPr>
        <p:spPr>
          <a:xfrm>
            <a:off x="878732" y="2801529"/>
            <a:ext cx="878817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4819E8A-03BB-E7C9-767D-78D1EB84D51B}"/>
              </a:ext>
            </a:extLst>
          </p:cNvPr>
          <p:cNvGraphicFramePr>
            <a:graphicFrameLocks noGrp="1"/>
          </p:cNvGraphicFramePr>
          <p:nvPr/>
        </p:nvGraphicFramePr>
        <p:xfrm>
          <a:off x="5932015" y="257175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5.0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0700B7B-C2D6-E06A-2A99-FDACBFCE5CC0}"/>
              </a:ext>
            </a:extLst>
          </p:cNvPr>
          <p:cNvCxnSpPr>
            <a:cxnSpLocks/>
          </p:cNvCxnSpPr>
          <p:nvPr/>
        </p:nvCxnSpPr>
        <p:spPr>
          <a:xfrm>
            <a:off x="7135091" y="2801529"/>
            <a:ext cx="878817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Freeform 3">
            <a:extLst>
              <a:ext uri="{FF2B5EF4-FFF2-40B4-BE49-F238E27FC236}">
                <a16:creationId xmlns:a16="http://schemas.microsoft.com/office/drawing/2014/main" id="{40D9BE14-CB93-6BE9-F3DE-AA555FB6F96D}"/>
              </a:ext>
            </a:extLst>
          </p:cNvPr>
          <p:cNvSpPr/>
          <p:nvPr/>
        </p:nvSpPr>
        <p:spPr>
          <a:xfrm>
            <a:off x="2964873" y="1789175"/>
            <a:ext cx="2957001" cy="1011802"/>
          </a:xfrm>
          <a:custGeom>
            <a:avLst/>
            <a:gdLst>
              <a:gd name="connsiteX0" fmla="*/ 0 w 2992582"/>
              <a:gd name="connsiteY0" fmla="*/ 1122225 h 1136080"/>
              <a:gd name="connsiteX1" fmla="*/ 1717964 w 2992582"/>
              <a:gd name="connsiteY1" fmla="*/ 7 h 1136080"/>
              <a:gd name="connsiteX2" fmla="*/ 2992582 w 2992582"/>
              <a:gd name="connsiteY2" fmla="*/ 1136080 h 1136080"/>
              <a:gd name="connsiteX3" fmla="*/ 2992582 w 2992582"/>
              <a:gd name="connsiteY3" fmla="*/ 1136080 h 1136080"/>
              <a:gd name="connsiteX0" fmla="*/ 0 w 2992582"/>
              <a:gd name="connsiteY0" fmla="*/ 997537 h 1011392"/>
              <a:gd name="connsiteX1" fmla="*/ 1662546 w 2992582"/>
              <a:gd name="connsiteY1" fmla="*/ 10 h 1011392"/>
              <a:gd name="connsiteX2" fmla="*/ 2992582 w 2992582"/>
              <a:gd name="connsiteY2" fmla="*/ 1011392 h 1011392"/>
              <a:gd name="connsiteX3" fmla="*/ 2992582 w 2992582"/>
              <a:gd name="connsiteY3" fmla="*/ 1011392 h 1011392"/>
              <a:gd name="connsiteX0" fmla="*/ 0 w 2992582"/>
              <a:gd name="connsiteY0" fmla="*/ 997947 h 1011802"/>
              <a:gd name="connsiteX1" fmla="*/ 1662546 w 2992582"/>
              <a:gd name="connsiteY1" fmla="*/ 420 h 1011802"/>
              <a:gd name="connsiteX2" fmla="*/ 2992582 w 2992582"/>
              <a:gd name="connsiteY2" fmla="*/ 1011802 h 1011802"/>
              <a:gd name="connsiteX3" fmla="*/ 2992582 w 2992582"/>
              <a:gd name="connsiteY3" fmla="*/ 1011802 h 10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2582" h="1011802">
                <a:moveTo>
                  <a:pt x="0" y="997947"/>
                </a:moveTo>
                <a:cubicBezTo>
                  <a:pt x="609600" y="435683"/>
                  <a:pt x="928255" y="-15744"/>
                  <a:pt x="1662546" y="420"/>
                </a:cubicBezTo>
                <a:cubicBezTo>
                  <a:pt x="2396837" y="16584"/>
                  <a:pt x="2992582" y="1011802"/>
                  <a:pt x="2992582" y="1011802"/>
                </a:cubicBezTo>
                <a:lnTo>
                  <a:pt x="2992582" y="1011802"/>
                </a:lnTo>
              </a:path>
            </a:pathLst>
          </a:custGeom>
          <a:ln w="571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005756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7F8CA8-02D3-9971-DAB7-F52FC1CE78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087B6-B981-B2CC-602D-F954F4D09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remove</a:t>
            </a:r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AB7056E-1A66-EB27-42C0-635F87929624}"/>
              </a:ext>
            </a:extLst>
          </p:cNvPr>
          <p:cNvGraphicFramePr>
            <a:graphicFrameLocks noGrp="1"/>
          </p:cNvGraphicFramePr>
          <p:nvPr/>
        </p:nvGraphicFramePr>
        <p:xfrm>
          <a:off x="1757549" y="257175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74D185D-65ED-56E6-96F5-D1B5BC59BEAE}"/>
              </a:ext>
            </a:extLst>
          </p:cNvPr>
          <p:cNvCxnSpPr>
            <a:cxnSpLocks/>
          </p:cNvCxnSpPr>
          <p:nvPr/>
        </p:nvCxnSpPr>
        <p:spPr>
          <a:xfrm>
            <a:off x="878732" y="2801529"/>
            <a:ext cx="878817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CE004C0-ACE3-AEC5-8F2C-FF72556C53DF}"/>
              </a:ext>
            </a:extLst>
          </p:cNvPr>
          <p:cNvGraphicFramePr>
            <a:graphicFrameLocks noGrp="1"/>
          </p:cNvGraphicFramePr>
          <p:nvPr/>
        </p:nvGraphicFramePr>
        <p:xfrm>
          <a:off x="3830624" y="257175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5.0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2C00CB9-B9E3-4A2F-36F5-28E7BBD2C911}"/>
              </a:ext>
            </a:extLst>
          </p:cNvPr>
          <p:cNvCxnSpPr>
            <a:cxnSpLocks/>
          </p:cNvCxnSpPr>
          <p:nvPr/>
        </p:nvCxnSpPr>
        <p:spPr>
          <a:xfrm>
            <a:off x="2951807" y="2801529"/>
            <a:ext cx="878817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409197B-DDC9-6AB3-CECE-FA1380D682C5}"/>
              </a:ext>
            </a:extLst>
          </p:cNvPr>
          <p:cNvCxnSpPr>
            <a:cxnSpLocks/>
          </p:cNvCxnSpPr>
          <p:nvPr/>
        </p:nvCxnSpPr>
        <p:spPr>
          <a:xfrm>
            <a:off x="5011634" y="2801529"/>
            <a:ext cx="878817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25548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780681-0688-0CFE-1C1C-35837AFD23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97D6CE0-782F-5A21-B368-202F687C7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000375"/>
          </a:xfrm>
        </p:spPr>
        <p:txBody>
          <a:bodyPr/>
          <a:lstStyle/>
          <a:p>
            <a:pPr algn="l"/>
            <a:r>
              <a:rPr lang="en-US"/>
              <a:t>where did the middle node go?</a:t>
            </a:r>
            <a:br>
              <a:rPr lang="en-US"/>
            </a:br>
            <a:r>
              <a:rPr lang="en-US" sz="3200"/>
              <a:t>- way back when...we created it using </a:t>
            </a:r>
            <a:r>
              <a:rPr lang="en-US" sz="3200">
                <a:solidFill>
                  <a:srgbClr val="0000FF"/>
                </a:solidFill>
                <a:latin typeface="+mj-lt"/>
              </a:rPr>
              <a:t>new</a:t>
            </a:r>
            <a:br>
              <a:rPr lang="en-US" sz="3200">
                <a:solidFill>
                  <a:srgbClr val="0000FF"/>
                </a:solidFill>
                <a:latin typeface="+mj-lt"/>
              </a:rPr>
            </a:br>
            <a:r>
              <a:rPr lang="en-US" sz="3200"/>
              <a:t>- then we just like..."stopped referring to it"</a:t>
            </a:r>
            <a:br>
              <a:rPr lang="en-US" sz="3200"/>
            </a:br>
            <a:r>
              <a:rPr lang="en-US" sz="3200"/>
              <a:t>- is it gone now? 😥</a:t>
            </a:r>
            <a:endParaRPr lang="en-US">
              <a:solidFill>
                <a:srgbClr val="0000FF"/>
              </a:solidFill>
              <a:latin typeface="+mj-lt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4EBD6A1-9EE4-B6BF-57F8-7C3845A4B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2571750"/>
            <a:ext cx="75692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352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78918-F08B-7320-7F38-6C1099517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🚛it has been garbage collected</a:t>
            </a:r>
          </a:p>
        </p:txBody>
      </p:sp>
    </p:spTree>
    <p:extLst>
      <p:ext uri="{BB962C8B-B14F-4D97-AF65-F5344CB8AC3E}">
        <p14:creationId xmlns:p14="http://schemas.microsoft.com/office/powerpoint/2010/main" val="2442628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077503F-0758-C6C1-7EB9-1A3CA3243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list</a:t>
            </a:r>
            <a:r>
              <a:rPr lang="en-US"/>
              <a:t> interface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9685B5-2E65-B967-1A90-8AF87913166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US" sz="1600">
                <a:solidFill>
                  <a:srgbClr val="007B00"/>
                </a:solidFill>
                <a:effectLst/>
                <a:latin typeface="+mj-lt"/>
              </a:rPr>
              <a:t>// </a:t>
            </a:r>
            <a:r>
              <a:rPr lang="en-US" sz="1600" b="1">
                <a:solidFill>
                  <a:srgbClr val="007B00"/>
                </a:solidFill>
                <a:effectLst/>
                <a:latin typeface="+mj-lt"/>
              </a:rPr>
              <a:t>Get</a:t>
            </a:r>
            <a:r>
              <a:rPr lang="en-US" sz="1600">
                <a:solidFill>
                  <a:srgbClr val="007B00"/>
                </a:solidFill>
                <a:effectLst/>
                <a:latin typeface="+mj-lt"/>
              </a:rPr>
              <a:t> the element with this index.</a:t>
            </a:r>
          </a:p>
          <a:p>
            <a:r>
              <a:rPr lang="en-US" sz="1600" err="1">
                <a:solidFill>
                  <a:srgbClr val="000080"/>
                </a:solidFill>
                <a:effectLst/>
                <a:latin typeface="+mj-lt"/>
              </a:rPr>
              <a:t>ElementType</a:t>
            </a:r>
            <a:r>
              <a:rPr lang="en-US" sz="1600">
                <a:latin typeface="+mj-lt"/>
              </a:rPr>
              <a:t> </a:t>
            </a:r>
            <a:r>
              <a:rPr lang="en-US" sz="1600">
                <a:effectLst/>
                <a:latin typeface="+mj-lt"/>
              </a:rPr>
              <a:t>get</a:t>
            </a:r>
            <a:r>
              <a:rPr lang="en-US" sz="1600">
                <a:latin typeface="+mj-lt"/>
              </a:rPr>
              <a:t>(</a:t>
            </a:r>
            <a:r>
              <a:rPr lang="en-US" sz="1600" err="1">
                <a:solidFill>
                  <a:srgbClr val="000080"/>
                </a:solidFill>
                <a:effectLst/>
                <a:latin typeface="+mj-lt"/>
              </a:rPr>
              <a:t>int</a:t>
            </a:r>
            <a:r>
              <a:rPr lang="en-US" sz="1600">
                <a:latin typeface="+mj-lt"/>
              </a:rPr>
              <a:t> </a:t>
            </a:r>
            <a:r>
              <a:rPr lang="en-US" sz="1600">
                <a:effectLst/>
                <a:latin typeface="+mj-lt"/>
              </a:rPr>
              <a:t>index</a:t>
            </a:r>
            <a:r>
              <a:rPr lang="en-US" sz="1600">
                <a:latin typeface="+mj-lt"/>
              </a:rPr>
              <a:t>);</a:t>
            </a:r>
          </a:p>
          <a:p>
            <a:endParaRPr lang="en-US" sz="1600">
              <a:solidFill>
                <a:srgbClr val="007B00"/>
              </a:solidFill>
              <a:effectLst/>
              <a:latin typeface="+mj-lt"/>
            </a:endParaRPr>
          </a:p>
          <a:p>
            <a:r>
              <a:rPr lang="en-US" sz="1600">
                <a:solidFill>
                  <a:srgbClr val="007B00"/>
                </a:solidFill>
                <a:effectLst/>
                <a:latin typeface="+mj-lt"/>
              </a:rPr>
              <a:t>// </a:t>
            </a:r>
            <a:r>
              <a:rPr lang="en-US" sz="1600" b="1">
                <a:solidFill>
                  <a:srgbClr val="007B00"/>
                </a:solidFill>
                <a:latin typeface="+mj-lt"/>
              </a:rPr>
              <a:t>A</a:t>
            </a:r>
            <a:r>
              <a:rPr lang="en-US" sz="1600" b="1">
                <a:solidFill>
                  <a:srgbClr val="007B00"/>
                </a:solidFill>
                <a:effectLst/>
                <a:latin typeface="+mj-lt"/>
              </a:rPr>
              <a:t>dd </a:t>
            </a:r>
            <a:r>
              <a:rPr lang="en-US" sz="1600">
                <a:solidFill>
                  <a:srgbClr val="007B00"/>
                </a:solidFill>
                <a:effectLst/>
                <a:latin typeface="+mj-lt"/>
              </a:rPr>
              <a:t>(</a:t>
            </a:r>
            <a:r>
              <a:rPr lang="en-US" sz="1600" b="1">
                <a:solidFill>
                  <a:srgbClr val="007B00"/>
                </a:solidFill>
                <a:effectLst/>
                <a:latin typeface="+mj-lt"/>
              </a:rPr>
              <a:t>append</a:t>
            </a:r>
            <a:r>
              <a:rPr lang="en-US" sz="1600">
                <a:solidFill>
                  <a:srgbClr val="007B00"/>
                </a:solidFill>
                <a:effectLst/>
                <a:latin typeface="+mj-lt"/>
              </a:rPr>
              <a:t>) an element to the back of the list.</a:t>
            </a:r>
            <a:br>
              <a:rPr lang="en-US" sz="1600">
                <a:solidFill>
                  <a:srgbClr val="000080"/>
                </a:solidFill>
                <a:effectLst/>
                <a:latin typeface="+mj-lt"/>
              </a:rPr>
            </a:br>
            <a:r>
              <a:rPr lang="en-US" sz="1600">
                <a:solidFill>
                  <a:srgbClr val="000080"/>
                </a:solidFill>
                <a:effectLst/>
                <a:latin typeface="+mj-lt"/>
              </a:rPr>
              <a:t>void</a:t>
            </a:r>
            <a:r>
              <a:rPr lang="en-US" sz="1600">
                <a:latin typeface="+mj-lt"/>
              </a:rPr>
              <a:t> </a:t>
            </a:r>
            <a:r>
              <a:rPr lang="en-US" sz="1600">
                <a:effectLst/>
                <a:latin typeface="+mj-lt"/>
              </a:rPr>
              <a:t>add</a:t>
            </a:r>
            <a:r>
              <a:rPr lang="en-US" sz="1600">
                <a:latin typeface="+mj-lt"/>
              </a:rPr>
              <a:t>();</a:t>
            </a:r>
            <a:endParaRPr lang="en-US" sz="1600">
              <a:solidFill>
                <a:srgbClr val="007B00"/>
              </a:solidFill>
              <a:effectLst/>
              <a:latin typeface="+mj-lt"/>
            </a:endParaRPr>
          </a:p>
          <a:p>
            <a:endParaRPr lang="en-US" sz="1600">
              <a:solidFill>
                <a:srgbClr val="007B00"/>
              </a:solidFill>
              <a:effectLst/>
              <a:latin typeface="+mj-lt"/>
            </a:endParaRPr>
          </a:p>
          <a:p>
            <a:r>
              <a:rPr lang="en-US" sz="1600">
                <a:solidFill>
                  <a:srgbClr val="007B00"/>
                </a:solidFill>
                <a:effectLst/>
                <a:latin typeface="+mj-lt"/>
              </a:rPr>
              <a:t>// </a:t>
            </a:r>
            <a:r>
              <a:rPr lang="en-US" sz="1600" b="1">
                <a:solidFill>
                  <a:srgbClr val="007B00"/>
                </a:solidFill>
                <a:latin typeface="+mj-lt"/>
              </a:rPr>
              <a:t>A</a:t>
            </a:r>
            <a:r>
              <a:rPr lang="en-US" sz="1600" b="1">
                <a:solidFill>
                  <a:srgbClr val="007B00"/>
                </a:solidFill>
                <a:effectLst/>
                <a:latin typeface="+mj-lt"/>
              </a:rPr>
              <a:t>dd </a:t>
            </a:r>
            <a:r>
              <a:rPr lang="en-US" sz="1600">
                <a:solidFill>
                  <a:srgbClr val="007B00"/>
                </a:solidFill>
                <a:effectLst/>
                <a:latin typeface="+mj-lt"/>
              </a:rPr>
              <a:t>(</a:t>
            </a:r>
            <a:r>
              <a:rPr lang="en-US" sz="1600" b="1">
                <a:solidFill>
                  <a:srgbClr val="007B00"/>
                </a:solidFill>
                <a:effectLst/>
                <a:latin typeface="+mj-lt"/>
              </a:rPr>
              <a:t>insert</a:t>
            </a:r>
            <a:r>
              <a:rPr lang="en-US" sz="1600">
                <a:solidFill>
                  <a:srgbClr val="007B00"/>
                </a:solidFill>
                <a:effectLst/>
                <a:latin typeface="+mj-lt"/>
              </a:rPr>
              <a:t>) an element into the list so it has this index</a:t>
            </a:r>
            <a:br>
              <a:rPr lang="en-US" sz="1600">
                <a:solidFill>
                  <a:srgbClr val="000080"/>
                </a:solidFill>
                <a:effectLst/>
                <a:latin typeface="+mj-lt"/>
              </a:rPr>
            </a:br>
            <a:r>
              <a:rPr lang="en-US" sz="1600">
                <a:solidFill>
                  <a:srgbClr val="000080"/>
                </a:solidFill>
                <a:effectLst/>
                <a:latin typeface="+mj-lt"/>
              </a:rPr>
              <a:t>void</a:t>
            </a:r>
            <a:r>
              <a:rPr lang="en-US" sz="1600">
                <a:latin typeface="+mj-lt"/>
              </a:rPr>
              <a:t> </a:t>
            </a:r>
            <a:r>
              <a:rPr lang="en-US" sz="1600">
                <a:effectLst/>
                <a:latin typeface="+mj-lt"/>
              </a:rPr>
              <a:t>add</a:t>
            </a:r>
            <a:r>
              <a:rPr lang="en-US" sz="1600">
                <a:latin typeface="+mj-lt"/>
              </a:rPr>
              <a:t>(</a:t>
            </a:r>
            <a:r>
              <a:rPr lang="en-US" sz="1600" err="1">
                <a:solidFill>
                  <a:srgbClr val="000080"/>
                </a:solidFill>
                <a:effectLst/>
                <a:latin typeface="+mj-lt"/>
              </a:rPr>
              <a:t>int</a:t>
            </a:r>
            <a:r>
              <a:rPr lang="en-US" sz="1600">
                <a:latin typeface="+mj-lt"/>
              </a:rPr>
              <a:t> </a:t>
            </a:r>
            <a:r>
              <a:rPr lang="en-US" sz="1600">
                <a:effectLst/>
                <a:latin typeface="+mj-lt"/>
              </a:rPr>
              <a:t>index, </a:t>
            </a:r>
            <a:r>
              <a:rPr lang="en-US" sz="1600" err="1">
                <a:solidFill>
                  <a:srgbClr val="000080"/>
                </a:solidFill>
                <a:effectLst/>
                <a:latin typeface="+mj-lt"/>
              </a:rPr>
              <a:t>ElementType</a:t>
            </a:r>
            <a:r>
              <a:rPr lang="en-US" sz="1600">
                <a:latin typeface="+mj-lt"/>
              </a:rPr>
              <a:t> </a:t>
            </a:r>
            <a:r>
              <a:rPr lang="en-US" sz="1600">
                <a:effectLst/>
                <a:latin typeface="+mj-lt"/>
              </a:rPr>
              <a:t>element</a:t>
            </a:r>
            <a:r>
              <a:rPr lang="en-US" sz="1600">
                <a:latin typeface="+mj-lt"/>
              </a:rPr>
              <a:t>);</a:t>
            </a:r>
          </a:p>
          <a:p>
            <a:endParaRPr lang="en-US" sz="1600">
              <a:latin typeface="+mj-lt"/>
            </a:endParaRPr>
          </a:p>
          <a:p>
            <a:r>
              <a:rPr lang="en-US" sz="1600">
                <a:solidFill>
                  <a:srgbClr val="007B00"/>
                </a:solidFill>
                <a:effectLst/>
                <a:latin typeface="+mj-lt"/>
              </a:rPr>
              <a:t>// </a:t>
            </a:r>
            <a:r>
              <a:rPr lang="en-US" sz="1600" b="1">
                <a:solidFill>
                  <a:srgbClr val="007B00"/>
                </a:solidFill>
                <a:effectLst/>
                <a:latin typeface="+mj-lt"/>
              </a:rPr>
              <a:t>Remove </a:t>
            </a:r>
            <a:r>
              <a:rPr lang="en-US" sz="1600">
                <a:solidFill>
                  <a:srgbClr val="007B00"/>
                </a:solidFill>
                <a:effectLst/>
                <a:latin typeface="+mj-lt"/>
              </a:rPr>
              <a:t>(</a:t>
            </a:r>
            <a:r>
              <a:rPr lang="en-US" sz="1600" b="1">
                <a:solidFill>
                  <a:srgbClr val="007B00"/>
                </a:solidFill>
                <a:effectLst/>
                <a:latin typeface="+mj-lt"/>
              </a:rPr>
              <a:t>delete</a:t>
            </a:r>
            <a:r>
              <a:rPr lang="en-US" sz="1600">
                <a:solidFill>
                  <a:srgbClr val="007B00"/>
                </a:solidFill>
                <a:effectLst/>
                <a:latin typeface="+mj-lt"/>
              </a:rPr>
              <a:t>) the element in the list at this index.</a:t>
            </a:r>
            <a:br>
              <a:rPr lang="en-US" sz="1600">
                <a:latin typeface="+mj-lt"/>
              </a:rPr>
            </a:br>
            <a:r>
              <a:rPr lang="en-US" sz="1600" err="1">
                <a:solidFill>
                  <a:srgbClr val="000080"/>
                </a:solidFill>
                <a:effectLst/>
                <a:latin typeface="+mj-lt"/>
              </a:rPr>
              <a:t>void</a:t>
            </a:r>
            <a:r>
              <a:rPr lang="en-US" sz="1600">
                <a:latin typeface="+mj-lt"/>
              </a:rPr>
              <a:t> </a:t>
            </a:r>
            <a:r>
              <a:rPr lang="en-US" sz="1600">
                <a:effectLst/>
                <a:latin typeface="+mj-lt"/>
              </a:rPr>
              <a:t>remove(</a:t>
            </a:r>
            <a:r>
              <a:rPr lang="en-US" sz="1600" err="1">
                <a:solidFill>
                  <a:srgbClr val="000080"/>
                </a:solidFill>
                <a:effectLst/>
                <a:latin typeface="+mj-lt"/>
              </a:rPr>
              <a:t>int</a:t>
            </a:r>
            <a:r>
              <a:rPr lang="en-US" sz="1600">
                <a:latin typeface="+mj-lt"/>
              </a:rPr>
              <a:t> </a:t>
            </a:r>
            <a:r>
              <a:rPr lang="en-US" sz="1600">
                <a:effectLst/>
                <a:latin typeface="+mj-lt"/>
              </a:rPr>
              <a:t>index</a:t>
            </a:r>
            <a:r>
              <a:rPr lang="en-US" sz="1600">
                <a:latin typeface="+mj-lt"/>
              </a:rPr>
              <a:t>);</a:t>
            </a:r>
          </a:p>
          <a:p>
            <a:pPr marL="0" indent="0">
              <a:buNone/>
            </a:pPr>
            <a:endParaRPr lang="en-US" sz="1600">
              <a:latin typeface="+mj-lt"/>
            </a:endParaRPr>
          </a:p>
          <a:p>
            <a:r>
              <a:rPr lang="en-US" sz="1600">
                <a:solidFill>
                  <a:srgbClr val="007B00"/>
                </a:solidFill>
                <a:effectLst/>
                <a:latin typeface="+mj-lt"/>
              </a:rPr>
              <a:t>// Get the number of elements currently in the list.</a:t>
            </a:r>
            <a:br>
              <a:rPr lang="en-US" sz="1600">
                <a:solidFill>
                  <a:srgbClr val="007B00"/>
                </a:solidFill>
                <a:effectLst/>
                <a:latin typeface="+mj-lt"/>
              </a:rPr>
            </a:br>
            <a:r>
              <a:rPr lang="en-US" sz="1600">
                <a:solidFill>
                  <a:srgbClr val="000080"/>
                </a:solidFill>
                <a:effectLst/>
                <a:latin typeface="+mj-lt"/>
              </a:rPr>
              <a:t>int</a:t>
            </a:r>
            <a:r>
              <a:rPr lang="en-US" sz="1600">
                <a:latin typeface="+mj-lt"/>
              </a:rPr>
              <a:t> </a:t>
            </a:r>
            <a:r>
              <a:rPr lang="en-US" sz="1600">
                <a:effectLst/>
                <a:latin typeface="+mj-lt"/>
              </a:rPr>
              <a:t>size</a:t>
            </a:r>
            <a:r>
              <a:rPr lang="en-US" sz="1600">
                <a:latin typeface="+mj-lt"/>
              </a:rPr>
              <a:t>();</a:t>
            </a:r>
          </a:p>
          <a:p>
            <a:endParaRPr lang="en-US" sz="1600">
              <a:latin typeface="+mj-lt"/>
            </a:endParaRPr>
          </a:p>
          <a:p>
            <a:endParaRPr lang="en-US" sz="1600">
              <a:latin typeface="+mj-lt"/>
            </a:endParaRPr>
          </a:p>
          <a:p>
            <a:endParaRPr lang="en-US" sz="16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9668926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52C112-B765-05B6-01A4-EAC8DF484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3D1B0-5AE8-E9E2-57E5-7946C46BE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[board discussion of</a:t>
            </a:r>
            <a:br>
              <a:rPr lang="en-US" sz="3200"/>
            </a:br>
            <a:r>
              <a:rPr lang="en-US" sz="3200"/>
              <a:t>"no directed path from stack to the node"]</a:t>
            </a:r>
          </a:p>
        </p:txBody>
      </p:sp>
    </p:spTree>
    <p:extLst>
      <p:ext uri="{BB962C8B-B14F-4D97-AF65-F5344CB8AC3E}">
        <p14:creationId xmlns:p14="http://schemas.microsoft.com/office/powerpoint/2010/main" val="31562241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5864D4-3ECB-CB5D-0CB1-F6D18B6F1E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061665-7436-91FA-FF3D-B32F5FE84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big O runtimes</a:t>
            </a:r>
          </a:p>
        </p:txBody>
      </p:sp>
    </p:spTree>
    <p:extLst>
      <p:ext uri="{BB962C8B-B14F-4D97-AF65-F5344CB8AC3E}">
        <p14:creationId xmlns:p14="http://schemas.microsoft.com/office/powerpoint/2010/main" val="19766882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65C9FAC-2091-E356-C205-F4D23AF69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what is the big O runtime of size()?</a:t>
            </a:r>
            <a:br>
              <a:rPr lang="en-US" sz="4000"/>
            </a:br>
            <a:r>
              <a:rPr lang="en-US" sz="4000"/>
              <a:t>[pointing activity]</a:t>
            </a:r>
          </a:p>
        </p:txBody>
      </p:sp>
    </p:spTree>
    <p:extLst>
      <p:ext uri="{BB962C8B-B14F-4D97-AF65-F5344CB8AC3E}">
        <p14:creationId xmlns:p14="http://schemas.microsoft.com/office/powerpoint/2010/main" val="45495223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E725F6-4A99-B505-DDDA-1C97E6724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EE9C01-9B8B-59B7-E1BA-67D550B49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O(n) 😢</a:t>
            </a:r>
          </a:p>
        </p:txBody>
      </p:sp>
    </p:spTree>
    <p:extLst>
      <p:ext uri="{BB962C8B-B14F-4D97-AF65-F5344CB8AC3E}">
        <p14:creationId xmlns:p14="http://schemas.microsoft.com/office/powerpoint/2010/main" val="307859182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3F64B6-C937-147C-7B19-9A21C0BF38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79A826F-A41D-4FCE-0EA5-9CAB79DD7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718" y="254916"/>
            <a:ext cx="8229600" cy="667168"/>
          </a:xfrm>
        </p:spPr>
        <p:txBody>
          <a:bodyPr>
            <a:normAutofit fontScale="90000"/>
          </a:bodyPr>
          <a:lstStyle/>
          <a:p>
            <a:pPr algn="l"/>
            <a:r>
              <a:rPr lang="en-US"/>
              <a:t>singly-linked list</a:t>
            </a:r>
            <a:br>
              <a:rPr lang="en-US"/>
            </a:br>
            <a:r>
              <a:rPr lang="en-US"/>
              <a:t>worst case runtimes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F314F6-7E9C-10D8-BADB-EA94C352A12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45718" y="2007514"/>
            <a:ext cx="3999711" cy="2896153"/>
          </a:xfrm>
        </p:spPr>
        <p:txBody>
          <a:bodyPr>
            <a:noAutofit/>
          </a:bodyPr>
          <a:lstStyle/>
          <a:p>
            <a:r>
              <a:rPr lang="en-US" sz="1600">
                <a:latin typeface="+mj-lt"/>
              </a:rPr>
              <a:t>list.add(index, value)</a:t>
            </a:r>
          </a:p>
          <a:p>
            <a:pPr lvl="1"/>
            <a:r>
              <a:rPr lang="en-US" sz="1600">
                <a:solidFill>
                  <a:srgbClr val="007B00"/>
                </a:solidFill>
                <a:latin typeface="+mj-lt"/>
              </a:rPr>
              <a:t>// O(n)</a:t>
            </a:r>
          </a:p>
          <a:p>
            <a:r>
              <a:rPr lang="en-US" sz="1600">
                <a:latin typeface="+mj-lt"/>
              </a:rPr>
              <a:t>list.removeByIndex(index)</a:t>
            </a:r>
          </a:p>
          <a:p>
            <a:pPr lvl="1"/>
            <a:r>
              <a:rPr lang="en-US" sz="1600">
                <a:solidFill>
                  <a:srgbClr val="007B00"/>
                </a:solidFill>
                <a:latin typeface="+mj-lt"/>
              </a:rPr>
              <a:t>// O(n)</a:t>
            </a:r>
          </a:p>
          <a:p>
            <a:r>
              <a:rPr lang="en-US" sz="1600">
                <a:latin typeface="+mj-lt"/>
              </a:rPr>
              <a:t>list.size()</a:t>
            </a:r>
          </a:p>
          <a:p>
            <a:pPr lvl="1"/>
            <a:r>
              <a:rPr lang="en-US" sz="1600">
                <a:solidFill>
                  <a:srgbClr val="007B00"/>
                </a:solidFill>
                <a:latin typeface="+mj-lt"/>
              </a:rPr>
              <a:t>// O(n)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9A4A9C7-CCC9-C90D-90CE-0C7584DA26E9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3089562" y="1154979"/>
            <a:ext cx="870860" cy="272180"/>
          </a:xfrm>
          <a:prstGeom prst="straightConnector1">
            <a:avLst/>
          </a:prstGeom>
          <a:ln w="25400" cap="rnd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6CB9574-C643-1F9C-BFD5-C129F2ADDFDD}"/>
              </a:ext>
            </a:extLst>
          </p:cNvPr>
          <p:cNvSpPr txBox="1"/>
          <p:nvPr/>
        </p:nvSpPr>
        <p:spPr>
          <a:xfrm>
            <a:off x="2382981" y="1264014"/>
            <a:ext cx="110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head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67A840D-0DC4-576C-71A0-B7E4199E6F8C}"/>
              </a:ext>
            </a:extLst>
          </p:cNvPr>
          <p:cNvCxnSpPr>
            <a:cxnSpLocks/>
          </p:cNvCxnSpPr>
          <p:nvPr/>
        </p:nvCxnSpPr>
        <p:spPr>
          <a:xfrm>
            <a:off x="4456911" y="1165282"/>
            <a:ext cx="558433" cy="0"/>
          </a:xfrm>
          <a:prstGeom prst="straightConnector1">
            <a:avLst/>
          </a:prstGeom>
          <a:ln w="254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587521A5-C954-4C1D-2269-A5159D9D8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341834"/>
              </p:ext>
            </p:extLst>
          </p:nvPr>
        </p:nvGraphicFramePr>
        <p:xfrm>
          <a:off x="3960422" y="977068"/>
          <a:ext cx="570015" cy="355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015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</a:tblGrid>
              <a:tr h="355823"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CB5B5"/>
                        </a:solidFill>
                        <a:latin typeface="+mj-lt"/>
                      </a:endParaRPr>
                    </a:p>
                  </a:txBody>
                  <a:tcPr marL="70799" marR="70799" marT="35400" marB="3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02AFC56-3878-8856-CBF0-D1194BF92355}"/>
              </a:ext>
            </a:extLst>
          </p:cNvPr>
          <p:cNvCxnSpPr>
            <a:cxnSpLocks/>
          </p:cNvCxnSpPr>
          <p:nvPr/>
        </p:nvCxnSpPr>
        <p:spPr>
          <a:xfrm>
            <a:off x="5509854" y="1150540"/>
            <a:ext cx="558433" cy="0"/>
          </a:xfrm>
          <a:prstGeom prst="straightConnector1">
            <a:avLst/>
          </a:prstGeom>
          <a:ln w="254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FFED08BD-BB7E-5E7E-1E9E-F45D3E05E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740970"/>
              </p:ext>
            </p:extLst>
          </p:nvPr>
        </p:nvGraphicFramePr>
        <p:xfrm>
          <a:off x="5013365" y="962326"/>
          <a:ext cx="570015" cy="355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015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</a:tblGrid>
              <a:tr h="355823"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CB5B5"/>
                        </a:solidFill>
                        <a:latin typeface="+mj-lt"/>
                      </a:endParaRPr>
                    </a:p>
                  </a:txBody>
                  <a:tcPr marL="70799" marR="70799" marT="35400" marB="3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939A320-4A60-E833-3F56-0B9FFF0ECCD1}"/>
              </a:ext>
            </a:extLst>
          </p:cNvPr>
          <p:cNvCxnSpPr>
            <a:cxnSpLocks/>
          </p:cNvCxnSpPr>
          <p:nvPr/>
        </p:nvCxnSpPr>
        <p:spPr>
          <a:xfrm>
            <a:off x="6562800" y="1159008"/>
            <a:ext cx="558433" cy="0"/>
          </a:xfrm>
          <a:prstGeom prst="straightConnector1">
            <a:avLst/>
          </a:prstGeom>
          <a:ln w="254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7BA8AE22-A718-F7EC-ED2F-BAE8C7BF53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531443"/>
              </p:ext>
            </p:extLst>
          </p:nvPr>
        </p:nvGraphicFramePr>
        <p:xfrm>
          <a:off x="6066311" y="970794"/>
          <a:ext cx="570015" cy="355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015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</a:tblGrid>
              <a:tr h="355823"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CB5B5"/>
                        </a:solidFill>
                        <a:latin typeface="+mj-lt"/>
                      </a:endParaRPr>
                    </a:p>
                  </a:txBody>
                  <a:tcPr marL="70799" marR="70799" marT="35400" marB="3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F44062D-A565-C41C-9D43-6359C0740390}"/>
              </a:ext>
            </a:extLst>
          </p:cNvPr>
          <p:cNvCxnSpPr>
            <a:cxnSpLocks/>
          </p:cNvCxnSpPr>
          <p:nvPr/>
        </p:nvCxnSpPr>
        <p:spPr>
          <a:xfrm>
            <a:off x="7615743" y="1144266"/>
            <a:ext cx="558433" cy="0"/>
          </a:xfrm>
          <a:prstGeom prst="straightConnector1">
            <a:avLst/>
          </a:prstGeom>
          <a:ln w="254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BA3975BB-A58F-F196-76E4-7F3F2943E9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731982"/>
              </p:ext>
            </p:extLst>
          </p:nvPr>
        </p:nvGraphicFramePr>
        <p:xfrm>
          <a:off x="7119254" y="956052"/>
          <a:ext cx="570015" cy="355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015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</a:tblGrid>
              <a:tr h="355823"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CB5B5"/>
                        </a:solidFill>
                        <a:latin typeface="+mj-lt"/>
                      </a:endParaRPr>
                    </a:p>
                  </a:txBody>
                  <a:tcPr marL="70799" marR="70799" marT="35400" marB="3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9771CD24-AF8B-513D-ECA6-196BC55BA6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221437"/>
              </p:ext>
            </p:extLst>
          </p:nvPr>
        </p:nvGraphicFramePr>
        <p:xfrm>
          <a:off x="8154086" y="992968"/>
          <a:ext cx="570015" cy="355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015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</a:tblGrid>
              <a:tr h="355823"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CB5B5"/>
                        </a:solidFill>
                        <a:latin typeface="+mj-lt"/>
                      </a:endParaRPr>
                    </a:p>
                  </a:txBody>
                  <a:tcPr marL="70799" marR="70799" marT="35400" marB="3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7603FF7-9579-BF23-F026-5FBE8875838E}"/>
              </a:ext>
            </a:extLst>
          </p:cNvPr>
          <p:cNvCxnSpPr>
            <a:cxnSpLocks/>
          </p:cNvCxnSpPr>
          <p:nvPr/>
        </p:nvCxnSpPr>
        <p:spPr>
          <a:xfrm flipH="1">
            <a:off x="0" y="1744831"/>
            <a:ext cx="9144000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ontent Placeholder 3">
            <a:extLst>
              <a:ext uri="{FF2B5EF4-FFF2-40B4-BE49-F238E27FC236}">
                <a16:creationId xmlns:a16="http://schemas.microsoft.com/office/drawing/2014/main" id="{D209C518-609B-4843-46E9-CA5131CEFB11}"/>
              </a:ext>
            </a:extLst>
          </p:cNvPr>
          <p:cNvSpPr txBox="1">
            <a:spLocks/>
          </p:cNvSpPr>
          <p:nvPr/>
        </p:nvSpPr>
        <p:spPr>
          <a:xfrm>
            <a:off x="3681054" y="2007513"/>
            <a:ext cx="5368177" cy="28961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39" indent="-285739" algn="l" defTabSz="342886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System Font Regular"/>
              <a:buChar char="−"/>
              <a:defRPr sz="1800" kern="1200">
                <a:solidFill>
                  <a:schemeClr val="tx1"/>
                </a:solidFill>
                <a:latin typeface="+mn-lt"/>
                <a:ea typeface="Segoe UI Emoji" panose="020B0502040204020203" pitchFamily="34" charset="0"/>
                <a:cs typeface="+mn-cs"/>
              </a:defRPr>
            </a:lvl1pPr>
            <a:lvl2pPr marL="628625" indent="-285739" algn="l" defTabSz="342886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System Font Regular"/>
              <a:buChar char="−"/>
              <a:defRPr sz="1800" kern="1200">
                <a:solidFill>
                  <a:schemeClr val="tx1"/>
                </a:solidFill>
                <a:latin typeface="+mn-lt"/>
                <a:ea typeface="Segoe UI Emoji" panose="020B0502040204020203" pitchFamily="34" charset="0"/>
                <a:cs typeface="+mn-cs"/>
              </a:defRPr>
            </a:lvl2pPr>
            <a:lvl3pPr marL="971511" indent="-285739" algn="l" defTabSz="342886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System Font Regular"/>
              <a:buChar char="−"/>
              <a:defRPr sz="1800" kern="1200">
                <a:solidFill>
                  <a:schemeClr val="tx1"/>
                </a:solidFill>
                <a:latin typeface="+mn-lt"/>
                <a:ea typeface="Segoe UI Emoji" panose="020B0502040204020203" pitchFamily="34" charset="0"/>
                <a:cs typeface="+mn-cs"/>
              </a:defRPr>
            </a:lvl3pPr>
            <a:lvl4pPr marL="1314397" indent="-285739" algn="l" defTabSz="342886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System Font Regular"/>
              <a:buChar char="−"/>
              <a:defRPr sz="1800" kern="1200">
                <a:solidFill>
                  <a:schemeClr val="tx1"/>
                </a:solidFill>
                <a:latin typeface="+mn-lt"/>
                <a:ea typeface="Segoe UI Emoji" panose="020B0502040204020203" pitchFamily="34" charset="0"/>
                <a:cs typeface="+mn-cs"/>
              </a:defRPr>
            </a:lvl4pPr>
            <a:lvl5pPr marL="1657284" indent="-285739" algn="l" defTabSz="342886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System Font Regular"/>
              <a:buChar char="−"/>
              <a:defRPr sz="1800" kern="1200">
                <a:solidFill>
                  <a:schemeClr val="tx1"/>
                </a:solidFill>
                <a:latin typeface="+mn-lt"/>
                <a:ea typeface="Segoe UI Emoji" panose="020B0502040204020203" pitchFamily="34" charset="0"/>
                <a:cs typeface="+mn-cs"/>
              </a:defRPr>
            </a:lvl5pPr>
            <a:lvl6pPr marL="2057318" indent="-342886" algn="l" defTabSz="342886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204" indent="-342886" algn="l" defTabSz="342886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090" indent="-342886" algn="l" defTabSz="342886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5977" indent="-342886" algn="l" defTabSz="342886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39" marR="0" lvl="0" indent="-285739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 typeface="System Font Regular"/>
              <a:buChar char="−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+mn-cs"/>
              </a:rPr>
              <a:t>list.addFront()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7B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+mn-cs"/>
              </a:rPr>
              <a:t>// list.add(0, value)</a:t>
            </a:r>
          </a:p>
          <a:p>
            <a:pPr marL="628625" marR="0" lvl="1" indent="-285739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 typeface="System Font Regular"/>
              <a:buChar char="−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7B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+mn-cs"/>
              </a:rPr>
              <a:t>// O(1)</a:t>
            </a:r>
          </a:p>
          <a:p>
            <a:pPr marL="285739" marR="0" lvl="0" indent="-285739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 typeface="System Font Regular"/>
              <a:buChar char="−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+mn-cs"/>
              </a:rPr>
              <a:t>list.removeFront()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7B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+mn-cs"/>
              </a:rPr>
              <a:t>// list.removeByIndex(0)</a:t>
            </a:r>
          </a:p>
          <a:p>
            <a:pPr marL="628625" marR="0" lvl="1" indent="-285739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 typeface="System Font Regular"/>
              <a:buChar char="−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7B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+mn-cs"/>
              </a:rPr>
              <a:t>// O(1)</a:t>
            </a:r>
          </a:p>
          <a:p>
            <a:pPr marL="285739" marR="0" lvl="0" indent="-285739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 typeface="System Font Regular"/>
              <a:buChar char="−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+mn-cs"/>
              </a:rPr>
              <a:t>list.addBack()</a:t>
            </a:r>
          </a:p>
          <a:p>
            <a:pPr marL="628625" marR="0" lvl="1" indent="-285739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 typeface="System Font Regular"/>
              <a:buChar char="−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7B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+mn-cs"/>
              </a:rPr>
              <a:t>// O(n)</a:t>
            </a:r>
          </a:p>
          <a:p>
            <a:pPr marL="285739" marR="0" lvl="0" indent="-285739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 typeface="System Font Regular"/>
              <a:buChar char="−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+mn-cs"/>
              </a:rPr>
              <a:t>list.removeBack()</a:t>
            </a:r>
          </a:p>
          <a:p>
            <a:pPr marL="628625" marR="0" lvl="1" indent="-285739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 typeface="System Font Regular"/>
              <a:buChar char="−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7B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+mn-cs"/>
              </a:rPr>
              <a:t>// O(n)</a:t>
            </a:r>
          </a:p>
          <a:p>
            <a:pPr marL="628625" marR="0" lvl="1" indent="-285739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 typeface="System Font Regular"/>
              <a:buChar char="−"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7B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+mn-cs"/>
            </a:endParaRPr>
          </a:p>
          <a:p>
            <a:pPr marL="285739" marR="0" lvl="0" indent="-285739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 typeface="System Font Regular"/>
              <a:buChar char="−"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7B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+mn-cs"/>
            </a:endParaRPr>
          </a:p>
          <a:p>
            <a:pPr marL="628625" marR="0" lvl="1" indent="-285739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 typeface="System Font Regular"/>
              <a:buChar char="−"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7B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321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8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71BA095-FCD5-8628-C872-9151D7E0B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beyond big O runtime</a:t>
            </a:r>
          </a:p>
        </p:txBody>
      </p:sp>
    </p:spTree>
    <p:extLst>
      <p:ext uri="{BB962C8B-B14F-4D97-AF65-F5344CB8AC3E}">
        <p14:creationId xmlns:p14="http://schemas.microsoft.com/office/powerpoint/2010/main" val="96058435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8D6D1F7-FAEF-0B81-2FCB-332C7FEF7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does this actually look like in memory?</a:t>
            </a:r>
          </a:p>
        </p:txBody>
      </p:sp>
      <p:pic>
        <p:nvPicPr>
          <p:cNvPr id="12" name="Picture 11" descr="The Matrix Nearly Had a Very Different Neo">
            <a:extLst>
              <a:ext uri="{FF2B5EF4-FFF2-40B4-BE49-F238E27FC236}">
                <a16:creationId xmlns:a16="http://schemas.microsoft.com/office/drawing/2014/main" id="{A75263B2-ABA6-4EA9-B5C4-A6514C66E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836" y="3433176"/>
            <a:ext cx="2826327" cy="1413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408A4A6E-845E-08C8-EA08-758D7FE21828}"/>
              </a:ext>
            </a:extLst>
          </p:cNvPr>
          <p:cNvGrpSpPr/>
          <p:nvPr/>
        </p:nvGrpSpPr>
        <p:grpSpPr>
          <a:xfrm>
            <a:off x="2674357" y="988997"/>
            <a:ext cx="3795284" cy="523220"/>
            <a:chOff x="3852425" y="4044713"/>
            <a:chExt cx="3795284" cy="52322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5823BAC-D1F9-2BCA-731B-878CFFFDC474}"/>
                </a:ext>
              </a:extLst>
            </p:cNvPr>
            <p:cNvSpPr txBox="1"/>
            <p:nvPr/>
          </p:nvSpPr>
          <p:spPr>
            <a:xfrm>
              <a:off x="5237876" y="4044713"/>
              <a:ext cx="1010524" cy="52322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342886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FFFFFF">
                    <a:lumMod val="65000"/>
                  </a:srgbClr>
                </a:buClr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9B5B6"/>
                  </a:solidFill>
                  <a:effectLst/>
                  <a:uLnTx/>
                  <a:uFillTx/>
                  <a:latin typeface="Consolas"/>
                  <a:ea typeface="+mn-ea"/>
                  <a:cs typeface="+mn-cs"/>
                </a:rPr>
                <a:t>2.0</a:t>
              </a: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endParaRP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6DA89BD-BC78-1EF6-F44F-B32AF9B49F88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>
              <a:off x="4766397" y="4306323"/>
              <a:ext cx="471479" cy="0"/>
            </a:xfrm>
            <a:prstGeom prst="straightConnector1">
              <a:avLst/>
            </a:prstGeom>
            <a:ln w="38100" cap="rnd">
              <a:solidFill>
                <a:schemeClr val="accent3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6C0245D-18F8-E5A4-0BE9-75E6271616D0}"/>
                </a:ext>
              </a:extLst>
            </p:cNvPr>
            <p:cNvSpPr txBox="1"/>
            <p:nvPr/>
          </p:nvSpPr>
          <p:spPr>
            <a:xfrm>
              <a:off x="3852425" y="4044713"/>
              <a:ext cx="1010524" cy="52322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342886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FFFFFF">
                    <a:lumMod val="65000"/>
                  </a:srgbClr>
                </a:buClr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9B5B6"/>
                  </a:solidFill>
                  <a:effectLst/>
                  <a:uLnTx/>
                  <a:uFillTx/>
                  <a:latin typeface="Consolas"/>
                  <a:ea typeface="+mn-ea"/>
                  <a:cs typeface="+mn-cs"/>
                </a:rPr>
                <a:t>1.0</a:t>
              </a: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F6721C-19A4-E67E-F9C8-226AC2EE0775}"/>
                </a:ext>
              </a:extLst>
            </p:cNvPr>
            <p:cNvSpPr txBox="1"/>
            <p:nvPr/>
          </p:nvSpPr>
          <p:spPr>
            <a:xfrm>
              <a:off x="6637185" y="4044713"/>
              <a:ext cx="1010524" cy="52322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342886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FFFFFF">
                    <a:lumMod val="65000"/>
                  </a:srgbClr>
                </a:buClr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9B5B6"/>
                  </a:solidFill>
                  <a:effectLst/>
                  <a:uLnTx/>
                  <a:uFillTx/>
                  <a:latin typeface="Consolas"/>
                  <a:ea typeface="+mn-ea"/>
                  <a:cs typeface="+mn-cs"/>
                </a:rPr>
                <a:t>3.0</a:t>
              </a: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A078BC1-29F9-C316-6528-6CCF9ED41595}"/>
                </a:ext>
              </a:extLst>
            </p:cNvPr>
            <p:cNvCxnSpPr>
              <a:cxnSpLocks/>
              <a:stCxn id="4" idx="3"/>
              <a:endCxn id="7" idx="1"/>
            </p:cNvCxnSpPr>
            <p:nvPr/>
          </p:nvCxnSpPr>
          <p:spPr>
            <a:xfrm>
              <a:off x="6248400" y="4306323"/>
              <a:ext cx="388785" cy="0"/>
            </a:xfrm>
            <a:prstGeom prst="straightConnector1">
              <a:avLst/>
            </a:prstGeom>
            <a:ln w="38100" cap="rnd">
              <a:solidFill>
                <a:schemeClr val="accent3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241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>
            <a:extLst>
              <a:ext uri="{FF2B5EF4-FFF2-40B4-BE49-F238E27FC236}">
                <a16:creationId xmlns:a16="http://schemas.microsoft.com/office/drawing/2014/main" id="{7459C835-F025-14AF-49B3-2DBA971CEEB4}"/>
              </a:ext>
            </a:extLst>
          </p:cNvPr>
          <p:cNvSpPr/>
          <p:nvPr/>
        </p:nvSpPr>
        <p:spPr>
          <a:xfrm>
            <a:off x="2214773" y="0"/>
            <a:ext cx="6929227" cy="15380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F6B36D0-01D4-0587-117D-A26888E1C484}"/>
              </a:ext>
            </a:extLst>
          </p:cNvPr>
          <p:cNvSpPr/>
          <p:nvPr/>
        </p:nvSpPr>
        <p:spPr>
          <a:xfrm>
            <a:off x="0" y="1578575"/>
            <a:ext cx="9144000" cy="35649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4844C7A-D46A-1A57-C3D7-E526659FF2FC}"/>
              </a:ext>
            </a:extLst>
          </p:cNvPr>
          <p:cNvCxnSpPr>
            <a:cxnSpLocks/>
          </p:cNvCxnSpPr>
          <p:nvPr/>
        </p:nvCxnSpPr>
        <p:spPr>
          <a:xfrm flipH="1">
            <a:off x="0" y="1578576"/>
            <a:ext cx="9144000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9AD5D4D-D046-0562-1049-53AA68543680}"/>
              </a:ext>
            </a:extLst>
          </p:cNvPr>
          <p:cNvSpPr txBox="1"/>
          <p:nvPr/>
        </p:nvSpPr>
        <p:spPr>
          <a:xfrm>
            <a:off x="129807" y="303883"/>
            <a:ext cx="20041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list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8561BDF-1EC2-E808-51E2-EE38A9A5BFD7}"/>
              </a:ext>
            </a:extLst>
          </p:cNvPr>
          <p:cNvSpPr/>
          <p:nvPr/>
        </p:nvSpPr>
        <p:spPr>
          <a:xfrm>
            <a:off x="249926" y="755009"/>
            <a:ext cx="1763922" cy="4605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90A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0x0a2bcefa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8586F3A-F734-B41B-9F9A-865B092413A9}"/>
              </a:ext>
            </a:extLst>
          </p:cNvPr>
          <p:cNvSpPr/>
          <p:nvPr/>
        </p:nvSpPr>
        <p:spPr>
          <a:xfrm>
            <a:off x="4917041" y="2467028"/>
            <a:ext cx="2972064" cy="5926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CB5B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1.0 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90A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0x05287a12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FFE1678-9804-8F4D-809F-ECFE283640DE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1243931" y="1023511"/>
            <a:ext cx="790732" cy="1133357"/>
          </a:xfrm>
          <a:prstGeom prst="straightConnector1">
            <a:avLst/>
          </a:prstGeom>
          <a:ln w="38100" cap="rnd">
            <a:solidFill>
              <a:schemeClr val="accent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4398069-4979-BE4C-05D4-46B72484D32B}"/>
              </a:ext>
            </a:extLst>
          </p:cNvPr>
          <p:cNvSpPr/>
          <p:nvPr/>
        </p:nvSpPr>
        <p:spPr>
          <a:xfrm>
            <a:off x="5918121" y="3630518"/>
            <a:ext cx="2972064" cy="5926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CB5B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3.0   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90A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null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CB5B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1208800-B909-4297-1D1E-F4C931F2EFCF}"/>
              </a:ext>
            </a:extLst>
          </p:cNvPr>
          <p:cNvSpPr/>
          <p:nvPr/>
        </p:nvSpPr>
        <p:spPr>
          <a:xfrm>
            <a:off x="879836" y="3759183"/>
            <a:ext cx="2972064" cy="5926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CB5B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2.0 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90A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0xab334b19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9F02912-A8A9-4F7D-1A7D-D13368332BB4}"/>
              </a:ext>
            </a:extLst>
          </p:cNvPr>
          <p:cNvSpPr/>
          <p:nvPr/>
        </p:nvSpPr>
        <p:spPr>
          <a:xfrm>
            <a:off x="2034663" y="1860564"/>
            <a:ext cx="1761692" cy="5926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90A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0x2349d47a3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BE00865-D001-66FB-0370-BDE2C65558BD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3061855" y="2203983"/>
            <a:ext cx="1855186" cy="559349"/>
          </a:xfrm>
          <a:prstGeom prst="straightConnector1">
            <a:avLst/>
          </a:prstGeom>
          <a:ln w="38100" cap="rnd">
            <a:solidFill>
              <a:schemeClr val="accent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D522B98-0AD6-0E6D-8460-F2754E44E6AD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416184" y="3501220"/>
            <a:ext cx="463652" cy="554267"/>
          </a:xfrm>
          <a:prstGeom prst="straightConnector1">
            <a:avLst/>
          </a:prstGeom>
          <a:ln w="38100" cap="rnd">
            <a:solidFill>
              <a:schemeClr val="accent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841D609-8690-8C5E-6133-681C8CA73E3C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3061855" y="3926822"/>
            <a:ext cx="2856266" cy="194181"/>
          </a:xfrm>
          <a:prstGeom prst="straightConnector1">
            <a:avLst/>
          </a:prstGeom>
          <a:ln w="38100" cap="rnd">
            <a:solidFill>
              <a:schemeClr val="accent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464E7FC-6EBF-5D77-B70D-DE741577B610}"/>
              </a:ext>
            </a:extLst>
          </p:cNvPr>
          <p:cNvCxnSpPr>
            <a:cxnSpLocks/>
          </p:cNvCxnSpPr>
          <p:nvPr/>
        </p:nvCxnSpPr>
        <p:spPr>
          <a:xfrm flipH="1">
            <a:off x="416184" y="2884588"/>
            <a:ext cx="6677343" cy="616632"/>
          </a:xfrm>
          <a:prstGeom prst="straightConnector1">
            <a:avLst/>
          </a:prstGeom>
          <a:ln w="38100" cap="rnd">
            <a:solidFill>
              <a:schemeClr val="accent1"/>
            </a:solidFill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EC4D1CC5-3D6B-8F0E-A717-8580404730A0}"/>
              </a:ext>
            </a:extLst>
          </p:cNvPr>
          <p:cNvSpPr txBox="1"/>
          <p:nvPr/>
        </p:nvSpPr>
        <p:spPr>
          <a:xfrm>
            <a:off x="2334892" y="218651"/>
            <a:ext cx="47468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LinkedList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list =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new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LinkedList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();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list.head =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new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Node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9B5B6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1.0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list.head.next =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new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Node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9B5B6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2.0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list.head.next.next =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new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Node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9B5B6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3.0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);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BFE16DB-910C-E874-88EE-E749F5879212}"/>
              </a:ext>
            </a:extLst>
          </p:cNvPr>
          <p:cNvSpPr txBox="1"/>
          <p:nvPr/>
        </p:nvSpPr>
        <p:spPr>
          <a:xfrm>
            <a:off x="7024312" y="74848"/>
            <a:ext cx="1729586" cy="7201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class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LinkedList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{</a:t>
            </a:r>
          </a:p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   Node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head;</a:t>
            </a:r>
          </a:p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83178E5-0C4C-86CD-81D4-7A2FA752E8DB}"/>
              </a:ext>
            </a:extLst>
          </p:cNvPr>
          <p:cNvSpPr txBox="1"/>
          <p:nvPr/>
        </p:nvSpPr>
        <p:spPr>
          <a:xfrm>
            <a:off x="7009945" y="914069"/>
            <a:ext cx="1907671" cy="9417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class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Node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{</a:t>
            </a:r>
          </a:p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  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double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value;</a:t>
            </a:r>
          </a:p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  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Node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next;</a:t>
            </a:r>
          </a:p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307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 animBg="1"/>
      <p:bldP spid="55" grpId="0" animBg="1"/>
      <p:bldP spid="11" grpId="0" animBg="1"/>
      <p:bldP spid="43" grpId="0" animBg="1"/>
      <p:bldP spid="69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9F6B36D0-01D4-0587-117D-A26888E1C484}"/>
              </a:ext>
            </a:extLst>
          </p:cNvPr>
          <p:cNvSpPr/>
          <p:nvPr/>
        </p:nvSpPr>
        <p:spPr>
          <a:xfrm>
            <a:off x="0" y="1"/>
            <a:ext cx="9144000" cy="51434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8586F3A-F734-B41B-9F9A-865B092413A9}"/>
              </a:ext>
            </a:extLst>
          </p:cNvPr>
          <p:cNvSpPr/>
          <p:nvPr/>
        </p:nvSpPr>
        <p:spPr>
          <a:xfrm>
            <a:off x="4917041" y="2467028"/>
            <a:ext cx="2972064" cy="5926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CB5B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1.0 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90A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0x05287a12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398069-4979-BE4C-05D4-46B72484D32B}"/>
              </a:ext>
            </a:extLst>
          </p:cNvPr>
          <p:cNvSpPr/>
          <p:nvPr/>
        </p:nvSpPr>
        <p:spPr>
          <a:xfrm>
            <a:off x="5918121" y="3630518"/>
            <a:ext cx="2972064" cy="5926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CB5B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3.0   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90A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null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CB5B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1208800-B909-4297-1D1E-F4C931F2EFCF}"/>
              </a:ext>
            </a:extLst>
          </p:cNvPr>
          <p:cNvSpPr/>
          <p:nvPr/>
        </p:nvSpPr>
        <p:spPr>
          <a:xfrm>
            <a:off x="879836" y="3759183"/>
            <a:ext cx="2972064" cy="5926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CB5B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2.0 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90A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0xab334b19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D522B98-0AD6-0E6D-8460-F2754E44E6AD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416184" y="3501220"/>
            <a:ext cx="463652" cy="554267"/>
          </a:xfrm>
          <a:prstGeom prst="straightConnector1">
            <a:avLst/>
          </a:prstGeom>
          <a:ln w="38100" cap="rnd">
            <a:solidFill>
              <a:schemeClr val="accent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841D609-8690-8C5E-6133-681C8CA73E3C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3061855" y="3926822"/>
            <a:ext cx="2856266" cy="194181"/>
          </a:xfrm>
          <a:prstGeom prst="straightConnector1">
            <a:avLst/>
          </a:prstGeom>
          <a:ln w="38100" cap="rnd">
            <a:solidFill>
              <a:schemeClr val="accent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464E7FC-6EBF-5D77-B70D-DE741577B610}"/>
              </a:ext>
            </a:extLst>
          </p:cNvPr>
          <p:cNvCxnSpPr>
            <a:cxnSpLocks/>
          </p:cNvCxnSpPr>
          <p:nvPr/>
        </p:nvCxnSpPr>
        <p:spPr>
          <a:xfrm flipH="1">
            <a:off x="416184" y="2884588"/>
            <a:ext cx="6677343" cy="616632"/>
          </a:xfrm>
          <a:prstGeom prst="straightConnector1">
            <a:avLst/>
          </a:prstGeom>
          <a:ln w="38100" cap="rnd">
            <a:solidFill>
              <a:schemeClr val="accent1"/>
            </a:solidFill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00451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09B3D-1EAB-230A-5F88-C46D6E34E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tabLst>
                <a:tab pos="4389438" algn="l"/>
              </a:tabLst>
            </a:pPr>
            <a:r>
              <a:rPr lang="en-US"/>
              <a:t>what does this </a:t>
            </a:r>
            <a:r>
              <a:rPr lang="en-US" i="1"/>
              <a:t>mean</a:t>
            </a:r>
            <a:r>
              <a:rPr lang="en-US"/>
              <a:t>?</a:t>
            </a:r>
            <a:br>
              <a:rPr lang="en-US"/>
            </a:br>
            <a:br>
              <a:rPr lang="en-US"/>
            </a:br>
            <a:r>
              <a:rPr lang="en-US"/>
              <a:t>cons? ☹️</a:t>
            </a:r>
            <a:br>
              <a:rPr lang="en-US"/>
            </a:br>
            <a:br>
              <a:rPr lang="en-US"/>
            </a:br>
            <a:r>
              <a:rPr lang="en-US" i="1"/>
              <a:t>pros</a:t>
            </a:r>
            <a:r>
              <a:rPr lang="en-US"/>
              <a:t>? 🙂</a:t>
            </a:r>
            <a:br>
              <a:rPr lang="en-US"/>
            </a:br>
            <a:r>
              <a:rPr lang="en-US" sz="3200"/>
              <a:t>(how is this very different than an array list?)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80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077503F-0758-C6C1-7EB9-1A3CA3243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list</a:t>
            </a:r>
            <a:r>
              <a:rPr lang="en-US"/>
              <a:t> interface (cont.)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9685B5-2E65-B967-1A90-8AF87913166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US">
                <a:solidFill>
                  <a:srgbClr val="007B00"/>
                </a:solidFill>
                <a:latin typeface="+mj-lt"/>
              </a:rPr>
              <a:t>// </a:t>
            </a:r>
            <a:r>
              <a:rPr lang="en-US" b="1">
                <a:solidFill>
                  <a:srgbClr val="007B00"/>
                </a:solidFill>
                <a:latin typeface="+mj-lt"/>
              </a:rPr>
              <a:t>NOTE: </a:t>
            </a:r>
            <a:r>
              <a:rPr lang="en-US">
                <a:solidFill>
                  <a:srgbClr val="007B00"/>
                </a:solidFill>
                <a:latin typeface="+mj-lt"/>
              </a:rPr>
              <a:t>Many other functions could be included</a:t>
            </a:r>
            <a:br>
              <a:rPr lang="en-US">
                <a:solidFill>
                  <a:srgbClr val="007B00"/>
                </a:solidFill>
                <a:latin typeface="+mj-lt"/>
              </a:rPr>
            </a:br>
            <a:r>
              <a:rPr lang="en-US">
                <a:solidFill>
                  <a:srgbClr val="007B00"/>
                </a:solidFill>
                <a:latin typeface="+mj-lt"/>
              </a:rPr>
              <a:t>//       in this interface.</a:t>
            </a:r>
            <a:endParaRPr lang="en-US">
              <a:latin typeface="+mj-lt"/>
            </a:endParaRPr>
          </a:p>
          <a:p>
            <a:pPr lvl="1"/>
            <a:r>
              <a:rPr lang="en-US" err="1">
                <a:solidFill>
                  <a:srgbClr val="000080"/>
                </a:solidFill>
                <a:effectLst/>
                <a:latin typeface="+mj-lt"/>
              </a:rPr>
              <a:t>void</a:t>
            </a:r>
            <a:r>
              <a:rPr lang="en-US">
                <a:latin typeface="+mj-lt"/>
              </a:rPr>
              <a:t> </a:t>
            </a:r>
            <a:r>
              <a:rPr lang="en-US">
                <a:effectLst/>
                <a:latin typeface="+mj-lt"/>
              </a:rPr>
              <a:t>sort</a:t>
            </a:r>
            <a:r>
              <a:rPr lang="en-US">
                <a:latin typeface="+mj-lt"/>
              </a:rPr>
              <a:t>();</a:t>
            </a:r>
            <a:r>
              <a:rPr lang="en-US">
                <a:solidFill>
                  <a:srgbClr val="007B00"/>
                </a:solidFill>
                <a:latin typeface="+mj-lt"/>
              </a:rPr>
              <a:t> // Sort the list.</a:t>
            </a:r>
            <a:endParaRPr lang="en-US">
              <a:latin typeface="+mj-lt"/>
            </a:endParaRPr>
          </a:p>
          <a:p>
            <a:pPr lvl="1"/>
            <a:r>
              <a:rPr lang="en-US" err="1">
                <a:solidFill>
                  <a:srgbClr val="000080"/>
                </a:solidFill>
                <a:effectLst/>
                <a:latin typeface="+mj-lt"/>
              </a:rPr>
              <a:t>void</a:t>
            </a:r>
            <a:r>
              <a:rPr lang="en-US">
                <a:latin typeface="+mj-lt"/>
              </a:rPr>
              <a:t> </a:t>
            </a:r>
            <a:r>
              <a:rPr lang="en-US">
                <a:effectLst/>
                <a:latin typeface="+mj-lt"/>
              </a:rPr>
              <a:t>reverse</a:t>
            </a:r>
            <a:r>
              <a:rPr lang="en-US">
                <a:latin typeface="+mj-lt"/>
              </a:rPr>
              <a:t>();</a:t>
            </a:r>
            <a:r>
              <a:rPr lang="en-US">
                <a:solidFill>
                  <a:srgbClr val="007B00"/>
                </a:solidFill>
                <a:latin typeface="+mj-lt"/>
              </a:rPr>
              <a:t> // Reverse the list.</a:t>
            </a:r>
          </a:p>
          <a:p>
            <a:pPr lvl="1"/>
            <a:endParaRPr lang="en-US">
              <a:latin typeface="+mj-lt"/>
            </a:endParaRPr>
          </a:p>
          <a:p>
            <a:pPr lvl="1"/>
            <a:r>
              <a:rPr lang="en-US" err="1">
                <a:solidFill>
                  <a:srgbClr val="000080"/>
                </a:solidFill>
                <a:effectLst/>
                <a:latin typeface="+mj-lt"/>
              </a:rPr>
              <a:t>List</a:t>
            </a:r>
            <a:r>
              <a:rPr lang="en-US" err="1">
                <a:effectLst/>
                <a:latin typeface="+mj-lt"/>
              </a:rPr>
              <a:t>&lt;</a:t>
            </a:r>
            <a:r>
              <a:rPr lang="en-US" err="1">
                <a:solidFill>
                  <a:srgbClr val="00007F"/>
                </a:solidFill>
                <a:effectLst/>
                <a:latin typeface="+mj-lt"/>
              </a:rPr>
              <a:t>ElementType</a:t>
            </a:r>
            <a:r>
              <a:rPr lang="en-US" err="1">
                <a:effectLst/>
                <a:latin typeface="+mj-lt"/>
              </a:rPr>
              <a:t>&gt;</a:t>
            </a:r>
            <a:r>
              <a:rPr lang="en-US">
                <a:latin typeface="+mj-lt"/>
              </a:rPr>
              <a:t> </a:t>
            </a:r>
            <a:r>
              <a:rPr lang="en-US">
                <a:effectLst/>
                <a:latin typeface="+mj-lt"/>
              </a:rPr>
              <a:t>sorted</a:t>
            </a:r>
            <a:r>
              <a:rPr lang="en-US">
                <a:latin typeface="+mj-lt"/>
              </a:rPr>
              <a:t>();</a:t>
            </a:r>
            <a:r>
              <a:rPr lang="en-US">
                <a:solidFill>
                  <a:srgbClr val="007B00"/>
                </a:solidFill>
                <a:latin typeface="+mj-lt"/>
              </a:rPr>
              <a:t> // Get sorted copy of the list.</a:t>
            </a:r>
          </a:p>
          <a:p>
            <a:pPr lvl="1"/>
            <a:r>
              <a:rPr lang="en-US" err="1">
                <a:solidFill>
                  <a:srgbClr val="000080"/>
                </a:solidFill>
                <a:effectLst/>
                <a:latin typeface="+mj-lt"/>
              </a:rPr>
              <a:t>List</a:t>
            </a:r>
            <a:r>
              <a:rPr lang="en-US" err="1">
                <a:effectLst/>
                <a:latin typeface="+mj-lt"/>
              </a:rPr>
              <a:t>&lt;</a:t>
            </a:r>
            <a:r>
              <a:rPr lang="en-US" err="1">
                <a:solidFill>
                  <a:srgbClr val="00007F"/>
                </a:solidFill>
                <a:effectLst/>
                <a:latin typeface="+mj-lt"/>
              </a:rPr>
              <a:t>ElementType</a:t>
            </a:r>
            <a:r>
              <a:rPr lang="en-US" err="1">
                <a:effectLst/>
                <a:latin typeface="+mj-lt"/>
              </a:rPr>
              <a:t>&gt;</a:t>
            </a:r>
            <a:r>
              <a:rPr lang="en-US">
                <a:latin typeface="+mj-lt"/>
              </a:rPr>
              <a:t> </a:t>
            </a:r>
            <a:r>
              <a:rPr lang="en-US">
                <a:effectLst/>
                <a:latin typeface="+mj-lt"/>
              </a:rPr>
              <a:t>reversed</a:t>
            </a:r>
            <a:r>
              <a:rPr lang="en-US">
                <a:latin typeface="+mj-lt"/>
              </a:rPr>
              <a:t>();</a:t>
            </a:r>
            <a:r>
              <a:rPr lang="en-US">
                <a:solidFill>
                  <a:srgbClr val="007B00"/>
                </a:solidFill>
                <a:latin typeface="+mj-lt"/>
              </a:rPr>
              <a:t> // Get reversed copy of list.</a:t>
            </a:r>
          </a:p>
          <a:p>
            <a:pPr lvl="1"/>
            <a:endParaRPr lang="en-US">
              <a:solidFill>
                <a:srgbClr val="007B00"/>
              </a:solidFill>
              <a:latin typeface="+mj-lt"/>
            </a:endParaRPr>
          </a:p>
          <a:p>
            <a:pPr lvl="1"/>
            <a:r>
              <a:rPr lang="en-US">
                <a:solidFill>
                  <a:srgbClr val="007B00"/>
                </a:solidFill>
                <a:latin typeface="+mj-lt"/>
              </a:rPr>
              <a:t>// Get index of first element with this value.</a:t>
            </a:r>
            <a:br>
              <a:rPr lang="en-US" err="1">
                <a:solidFill>
                  <a:srgbClr val="000080"/>
                </a:solidFill>
                <a:effectLst/>
                <a:latin typeface="+mj-lt"/>
              </a:rPr>
            </a:br>
            <a:r>
              <a:rPr lang="en-US" err="1">
                <a:solidFill>
                  <a:srgbClr val="000080"/>
                </a:solidFill>
                <a:effectLst/>
                <a:latin typeface="+mj-lt"/>
              </a:rPr>
              <a:t>int</a:t>
            </a:r>
            <a:r>
              <a:rPr lang="en-US">
                <a:latin typeface="+mj-lt"/>
              </a:rPr>
              <a:t> </a:t>
            </a:r>
            <a:r>
              <a:rPr lang="en-US">
                <a:effectLst/>
                <a:latin typeface="+mj-lt"/>
              </a:rPr>
              <a:t>find</a:t>
            </a:r>
            <a:r>
              <a:rPr lang="en-US">
                <a:latin typeface="+mj-lt"/>
              </a:rPr>
              <a:t>(</a:t>
            </a:r>
            <a:r>
              <a:rPr lang="en-US" err="1">
                <a:solidFill>
                  <a:srgbClr val="00007F"/>
                </a:solidFill>
                <a:effectLst/>
                <a:latin typeface="+mj-lt"/>
              </a:rPr>
              <a:t>ElementType </a:t>
            </a:r>
            <a:r>
              <a:rPr lang="en-US" err="1">
                <a:effectLst/>
                <a:latin typeface="+mj-lt"/>
              </a:rPr>
              <a:t>element</a:t>
            </a:r>
            <a:r>
              <a:rPr lang="en-US">
                <a:latin typeface="+mj-lt"/>
              </a:rPr>
              <a:t>);</a:t>
            </a:r>
          </a:p>
          <a:p>
            <a:pPr lvl="1"/>
            <a:endParaRPr lang="en-US">
              <a:latin typeface="+mj-lt"/>
            </a:endParaRPr>
          </a:p>
          <a:p>
            <a:pPr lvl="1"/>
            <a:r>
              <a:rPr lang="en-US">
                <a:solidFill>
                  <a:srgbClr val="BFBFBF"/>
                </a:solidFill>
                <a:latin typeface="+mj-lt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06869501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572CF-744F-7208-254B-C823ECA75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hlinkClick r:id="rId2"/>
              </a:rPr>
              <a:t>https://x.com/_kzr/status/1672497446705037312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89015909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>
            <a:extLst>
              <a:ext uri="{FF2B5EF4-FFF2-40B4-BE49-F238E27FC236}">
                <a16:creationId xmlns:a16="http://schemas.microsoft.com/office/drawing/2014/main" id="{7459C835-F025-14AF-49B3-2DBA971CEEB4}"/>
              </a:ext>
            </a:extLst>
          </p:cNvPr>
          <p:cNvSpPr/>
          <p:nvPr/>
        </p:nvSpPr>
        <p:spPr>
          <a:xfrm>
            <a:off x="2214773" y="0"/>
            <a:ext cx="6929227" cy="15380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F6B36D0-01D4-0587-117D-A26888E1C484}"/>
              </a:ext>
            </a:extLst>
          </p:cNvPr>
          <p:cNvSpPr/>
          <p:nvPr/>
        </p:nvSpPr>
        <p:spPr>
          <a:xfrm>
            <a:off x="0" y="1578575"/>
            <a:ext cx="9144000" cy="35649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4844C7A-D46A-1A57-C3D7-E526659FF2FC}"/>
              </a:ext>
            </a:extLst>
          </p:cNvPr>
          <p:cNvCxnSpPr>
            <a:cxnSpLocks/>
          </p:cNvCxnSpPr>
          <p:nvPr/>
        </p:nvCxnSpPr>
        <p:spPr>
          <a:xfrm flipH="1">
            <a:off x="0" y="1578576"/>
            <a:ext cx="9144000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9AD5D4D-D046-0562-1049-53AA68543680}"/>
              </a:ext>
            </a:extLst>
          </p:cNvPr>
          <p:cNvSpPr txBox="1"/>
          <p:nvPr/>
        </p:nvSpPr>
        <p:spPr>
          <a:xfrm>
            <a:off x="129807" y="303883"/>
            <a:ext cx="20041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list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8561BDF-1EC2-E808-51E2-EE38A9A5BFD7}"/>
              </a:ext>
            </a:extLst>
          </p:cNvPr>
          <p:cNvSpPr/>
          <p:nvPr/>
        </p:nvSpPr>
        <p:spPr>
          <a:xfrm>
            <a:off x="249926" y="755009"/>
            <a:ext cx="1763922" cy="4605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90A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0x0a2bcefa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8586F3A-F734-B41B-9F9A-865B092413A9}"/>
              </a:ext>
            </a:extLst>
          </p:cNvPr>
          <p:cNvSpPr/>
          <p:nvPr/>
        </p:nvSpPr>
        <p:spPr>
          <a:xfrm>
            <a:off x="4917041" y="2467028"/>
            <a:ext cx="2972064" cy="5926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CB5B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0x234c8b7a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90A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0x05287a12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FFE1678-9804-8F4D-809F-ECFE283640DE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1243931" y="1023511"/>
            <a:ext cx="790732" cy="1133357"/>
          </a:xfrm>
          <a:prstGeom prst="straightConnector1">
            <a:avLst/>
          </a:prstGeom>
          <a:ln w="38100" cap="rnd">
            <a:solidFill>
              <a:schemeClr val="accent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4398069-4979-BE4C-05D4-46B72484D32B}"/>
              </a:ext>
            </a:extLst>
          </p:cNvPr>
          <p:cNvSpPr/>
          <p:nvPr/>
        </p:nvSpPr>
        <p:spPr>
          <a:xfrm>
            <a:off x="5918121" y="3630518"/>
            <a:ext cx="2972064" cy="5926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CB5B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0x7766231a 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90A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null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CB5B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1208800-B909-4297-1D1E-F4C931F2EFCF}"/>
              </a:ext>
            </a:extLst>
          </p:cNvPr>
          <p:cNvSpPr/>
          <p:nvPr/>
        </p:nvSpPr>
        <p:spPr>
          <a:xfrm>
            <a:off x="879836" y="3759183"/>
            <a:ext cx="2972064" cy="5926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CB5B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0x3425ff1a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90A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0xab334b19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9F02912-A8A9-4F7D-1A7D-D13368332BB4}"/>
              </a:ext>
            </a:extLst>
          </p:cNvPr>
          <p:cNvSpPr/>
          <p:nvPr/>
        </p:nvSpPr>
        <p:spPr>
          <a:xfrm>
            <a:off x="2034663" y="1860564"/>
            <a:ext cx="1761692" cy="5926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90A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0x2349d47a3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BE00865-D001-66FB-0370-BDE2C65558BD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3061855" y="2203983"/>
            <a:ext cx="1855186" cy="559349"/>
          </a:xfrm>
          <a:prstGeom prst="straightConnector1">
            <a:avLst/>
          </a:prstGeom>
          <a:ln w="38100" cap="rnd">
            <a:solidFill>
              <a:schemeClr val="accent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D522B98-0AD6-0E6D-8460-F2754E44E6AD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416184" y="3501220"/>
            <a:ext cx="463652" cy="554267"/>
          </a:xfrm>
          <a:prstGeom prst="straightConnector1">
            <a:avLst/>
          </a:prstGeom>
          <a:ln w="38100" cap="rnd">
            <a:solidFill>
              <a:schemeClr val="accent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841D609-8690-8C5E-6133-681C8CA73E3C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3061855" y="3926822"/>
            <a:ext cx="2856266" cy="194181"/>
          </a:xfrm>
          <a:prstGeom prst="straightConnector1">
            <a:avLst/>
          </a:prstGeom>
          <a:ln w="38100" cap="rnd">
            <a:solidFill>
              <a:schemeClr val="accent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464E7FC-6EBF-5D77-B70D-DE741577B610}"/>
              </a:ext>
            </a:extLst>
          </p:cNvPr>
          <p:cNvCxnSpPr>
            <a:cxnSpLocks/>
          </p:cNvCxnSpPr>
          <p:nvPr/>
        </p:nvCxnSpPr>
        <p:spPr>
          <a:xfrm flipH="1">
            <a:off x="416184" y="2884588"/>
            <a:ext cx="6677343" cy="616632"/>
          </a:xfrm>
          <a:prstGeom prst="straightConnector1">
            <a:avLst/>
          </a:prstGeom>
          <a:ln w="38100" cap="rnd">
            <a:solidFill>
              <a:schemeClr val="accent1"/>
            </a:solidFill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EC4D1CC5-3D6B-8F0E-A717-8580404730A0}"/>
              </a:ext>
            </a:extLst>
          </p:cNvPr>
          <p:cNvSpPr txBox="1"/>
          <p:nvPr/>
        </p:nvSpPr>
        <p:spPr>
          <a:xfrm>
            <a:off x="2229550" y="176430"/>
            <a:ext cx="563501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List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list =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new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List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();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list.head =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new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Node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60E0E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"Hans"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list.head.next =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new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Node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60E0E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"The"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list.head.next.next =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new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Node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60E0E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"Parrot"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);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4A44222-A755-EAA8-5ED7-5A35F7869608}"/>
              </a:ext>
            </a:extLst>
          </p:cNvPr>
          <p:cNvSpPr/>
          <p:nvPr/>
        </p:nvSpPr>
        <p:spPr>
          <a:xfrm>
            <a:off x="6682110" y="1710577"/>
            <a:ext cx="2130701" cy="5926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CB5B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'H' 'a' 'n' 's'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90A8D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1D06AB8-121C-8D7D-32B0-A5B9D0BE9046}"/>
              </a:ext>
            </a:extLst>
          </p:cNvPr>
          <p:cNvCxnSpPr>
            <a:cxnSpLocks/>
            <a:endCxn id="92" idx="1"/>
          </p:cNvCxnSpPr>
          <p:nvPr/>
        </p:nvCxnSpPr>
        <p:spPr>
          <a:xfrm flipV="1">
            <a:off x="5651541" y="2006881"/>
            <a:ext cx="1030569" cy="748409"/>
          </a:xfrm>
          <a:prstGeom prst="straightConnector1">
            <a:avLst/>
          </a:prstGeom>
          <a:ln w="38100" cap="rnd">
            <a:solidFill>
              <a:schemeClr val="accent5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4FEFE925-7C9F-168B-8C56-C666690AA61B}"/>
              </a:ext>
            </a:extLst>
          </p:cNvPr>
          <p:cNvSpPr/>
          <p:nvPr/>
        </p:nvSpPr>
        <p:spPr>
          <a:xfrm>
            <a:off x="1777782" y="2560499"/>
            <a:ext cx="1761692" cy="5926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CB5B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'T' 'h' 'e'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90A8D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EDC967F-05BE-BF88-CF43-AFD65FDB4EC0}"/>
              </a:ext>
            </a:extLst>
          </p:cNvPr>
          <p:cNvCxnSpPr>
            <a:cxnSpLocks/>
            <a:endCxn id="99" idx="1"/>
          </p:cNvCxnSpPr>
          <p:nvPr/>
        </p:nvCxnSpPr>
        <p:spPr>
          <a:xfrm flipV="1">
            <a:off x="1523967" y="2856803"/>
            <a:ext cx="253815" cy="1198684"/>
          </a:xfrm>
          <a:prstGeom prst="straightConnector1">
            <a:avLst/>
          </a:prstGeom>
          <a:ln w="38100" cap="rnd">
            <a:solidFill>
              <a:schemeClr val="accent5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765EF54-FE8B-4386-FEEB-064F019A2E12}"/>
              </a:ext>
            </a:extLst>
          </p:cNvPr>
          <p:cNvSpPr/>
          <p:nvPr/>
        </p:nvSpPr>
        <p:spPr>
          <a:xfrm>
            <a:off x="5179828" y="4460401"/>
            <a:ext cx="3506971" cy="5926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CB5B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'P' 'a' 'r' 'r' 'o' 't'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90A8D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C76607A-0952-2EA7-A8AB-2F48BA3BAA3F}"/>
              </a:ext>
            </a:extLst>
          </p:cNvPr>
          <p:cNvCxnSpPr>
            <a:cxnSpLocks/>
            <a:endCxn id="103" idx="1"/>
          </p:cNvCxnSpPr>
          <p:nvPr/>
        </p:nvCxnSpPr>
        <p:spPr>
          <a:xfrm>
            <a:off x="4378036" y="4509106"/>
            <a:ext cx="801792" cy="247599"/>
          </a:xfrm>
          <a:prstGeom prst="straightConnector1">
            <a:avLst/>
          </a:prstGeom>
          <a:ln w="38100" cap="rnd">
            <a:solidFill>
              <a:schemeClr val="accent5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8774FE5-090F-0B27-EF7B-C151EFD6B016}"/>
              </a:ext>
            </a:extLst>
          </p:cNvPr>
          <p:cNvCxnSpPr>
            <a:cxnSpLocks/>
          </p:cNvCxnSpPr>
          <p:nvPr/>
        </p:nvCxnSpPr>
        <p:spPr>
          <a:xfrm flipH="1">
            <a:off x="4369726" y="3903209"/>
            <a:ext cx="2449479" cy="605897"/>
          </a:xfrm>
          <a:prstGeom prst="straightConnector1">
            <a:avLst/>
          </a:prstGeom>
          <a:ln w="38100" cap="rnd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8CAC0D87-3B22-74A3-F2C2-82A792923FB0}"/>
              </a:ext>
            </a:extLst>
          </p:cNvPr>
          <p:cNvSpPr txBox="1"/>
          <p:nvPr/>
        </p:nvSpPr>
        <p:spPr>
          <a:xfrm>
            <a:off x="6287387" y="70171"/>
            <a:ext cx="1729586" cy="7201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class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LinkedList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{</a:t>
            </a:r>
          </a:p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   Node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head;</a:t>
            </a:r>
          </a:p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6A06B60-F8FB-E867-EE92-33929D221902}"/>
              </a:ext>
            </a:extLst>
          </p:cNvPr>
          <p:cNvSpPr txBox="1"/>
          <p:nvPr/>
        </p:nvSpPr>
        <p:spPr>
          <a:xfrm>
            <a:off x="7541137" y="554682"/>
            <a:ext cx="1907671" cy="9417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class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Node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{</a:t>
            </a:r>
          </a:p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  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String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value;</a:t>
            </a:r>
          </a:p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  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Node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next;</a:t>
            </a:r>
          </a:p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787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 animBg="1"/>
      <p:bldP spid="55" grpId="0" animBg="1"/>
      <p:bldP spid="11" grpId="0" animBg="1"/>
      <p:bldP spid="43" grpId="0" animBg="1"/>
      <p:bldP spid="69" grpId="0" animBg="1"/>
      <p:bldP spid="92" grpId="0" animBg="1"/>
      <p:bldP spid="99" grpId="0" animBg="1"/>
      <p:bldP spid="103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726089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9F701E-FF18-709E-D52A-FB5E37588F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DA0B33-6F4A-4E8A-4607-2AD8D298DAEC}"/>
              </a:ext>
            </a:extLst>
          </p:cNvPr>
          <p:cNvSpPr txBox="1"/>
          <p:nvPr/>
        </p:nvSpPr>
        <p:spPr>
          <a:xfrm>
            <a:off x="479663" y="318493"/>
            <a:ext cx="8396548" cy="46474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ANNOUNCEMENTS</a:t>
            </a:r>
            <a:b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lang="en-US" sz="3200" b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friday's colloquium will be cool!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736850" algn="l"/>
              </a:tabLst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my friend Pascal makes ✨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underwater robotic spheres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✨!</a:t>
            </a: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midterms will be returned Fri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WARMUP</a:t>
            </a:r>
            <a:b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D971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review:</a:t>
            </a:r>
            <a:r>
              <a:rPr kumimoji="0" lang="en-US" sz="2400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Wingdings" pitchFamily="2" charset="2"/>
              </a:rPr>
              <a:t>for a linked list,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size()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Wingdings" pitchFamily="2" charset="2"/>
              </a:rPr>
              <a:t> is O(n) runtime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Wingdings" pitchFamily="2" charset="2"/>
              </a:rPr>
              <a:t>- how could you make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size()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Wingdings" pitchFamily="2" charset="2"/>
              </a:rPr>
              <a:t> (or perhaps...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size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Wingdings" pitchFamily="2" charset="2"/>
              </a:rPr>
              <a:t>) O(1)?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D971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Wingdings" pitchFamily="2" charset="2"/>
              </a:rPr>
              <a:t>-- is this at all...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FD971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Wingdings" pitchFamily="2" charset="2"/>
              </a:rPr>
              <a:t>spooky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D971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Wingdings" pitchFamily="2" charset="2"/>
              </a:rPr>
              <a:t>?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Segoe UI Emoji" panose="020B0502040204020203" pitchFamily="34" charset="0"/>
                <a:cs typeface="+mn-cs"/>
              </a:rPr>
              <a:t>👻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D971F"/>
              </a:solidFill>
              <a:effectLst/>
              <a:uLnTx/>
              <a:uFillTx/>
              <a:latin typeface="Arial"/>
              <a:ea typeface="+mn-ea"/>
              <a:cs typeface="+mn-cs"/>
              <a:sym typeface="Wingdings" pitchFamily="2" charset="2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A6E22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TODAY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A6E22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A6E22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size()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A6E22E"/>
                </a:solidFill>
                <a:effectLst/>
                <a:uLnTx/>
                <a:uFillTx/>
                <a:ea typeface="+mn-ea"/>
                <a:cs typeface="+mn-cs"/>
              </a:rPr>
              <a:t> and riffs on linked lists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A6E22E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9BB30E-D064-43C4-7A85-8668B42F7128}"/>
              </a:ext>
            </a:extLst>
          </p:cNvPr>
          <p:cNvSpPr txBox="1"/>
          <p:nvPr/>
        </p:nvSpPr>
        <p:spPr>
          <a:xfrm>
            <a:off x="3973097" y="1591734"/>
            <a:ext cx="44945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b="1">
                <a:solidFill>
                  <a:srgbClr val="F7EE5A"/>
                </a:solidFill>
              </a:rPr>
              <a:t>Week08b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50C52C-CD78-BEA1-E5BE-28F4DB891BF6}"/>
              </a:ext>
            </a:extLst>
          </p:cNvPr>
          <p:cNvSpPr txBox="1"/>
          <p:nvPr/>
        </p:nvSpPr>
        <p:spPr>
          <a:xfrm>
            <a:off x="4799857" y="2439347"/>
            <a:ext cx="4023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</a:rPr>
              <a:t>🦜🦜🦜🦜🦜🦜🦜🦜</a:t>
            </a:r>
          </a:p>
        </p:txBody>
      </p:sp>
    </p:spTree>
    <p:extLst>
      <p:ext uri="{BB962C8B-B14F-4D97-AF65-F5344CB8AC3E}">
        <p14:creationId xmlns:p14="http://schemas.microsoft.com/office/powerpoint/2010/main" val="202934715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F33AC5-4582-BBF4-D32C-6BABBE1E4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828803-9349-98B7-D958-D5F9E79D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9495"/>
            <a:ext cx="8229600" cy="4904510"/>
          </a:xfrm>
        </p:spPr>
        <p:txBody>
          <a:bodyPr/>
          <a:lstStyle/>
          <a:p>
            <a:r>
              <a:rPr lang="en-US" sz="34400"/>
              <a:t>🐍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C30859D-F660-7672-3055-5517CBBA71BB}"/>
              </a:ext>
            </a:extLst>
          </p:cNvPr>
          <p:cNvSpPr/>
          <p:nvPr/>
        </p:nvSpPr>
        <p:spPr>
          <a:xfrm>
            <a:off x="0" y="1"/>
            <a:ext cx="9144000" cy="514349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DC143C-A0E0-84A9-2E6C-B1DCA7A3F4E2}"/>
              </a:ext>
            </a:extLst>
          </p:cNvPr>
          <p:cNvSpPr txBox="1"/>
          <p:nvPr/>
        </p:nvSpPr>
        <p:spPr>
          <a:xfrm rot="6812342">
            <a:off x="5734874" y="2771931"/>
            <a:ext cx="101052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|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8E04F0-6708-E070-E86A-888B420B3504}"/>
              </a:ext>
            </a:extLst>
          </p:cNvPr>
          <p:cNvSpPr txBox="1"/>
          <p:nvPr/>
        </p:nvSpPr>
        <p:spPr>
          <a:xfrm rot="531932">
            <a:off x="5363786" y="846049"/>
            <a:ext cx="101052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|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9F2F9D-187C-3D09-0D6A-1ED21576A89A}"/>
              </a:ext>
            </a:extLst>
          </p:cNvPr>
          <p:cNvSpPr txBox="1"/>
          <p:nvPr/>
        </p:nvSpPr>
        <p:spPr>
          <a:xfrm>
            <a:off x="9470011" y="-249837"/>
            <a:ext cx="101052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9B5B6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3.0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EC1913-A4B7-6D95-2DC1-84029008CECE}"/>
              </a:ext>
            </a:extLst>
          </p:cNvPr>
          <p:cNvSpPr txBox="1"/>
          <p:nvPr/>
        </p:nvSpPr>
        <p:spPr>
          <a:xfrm>
            <a:off x="3344340" y="1463753"/>
            <a:ext cx="101052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|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B72B4F4-14C0-0048-9241-20A83BD4D62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200400" y="606958"/>
            <a:ext cx="2169422" cy="345888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9709EDE-3D6F-7A72-6203-0B2131F20DF1}"/>
              </a:ext>
            </a:extLst>
          </p:cNvPr>
          <p:cNvSpPr txBox="1"/>
          <p:nvPr/>
        </p:nvSpPr>
        <p:spPr>
          <a:xfrm>
            <a:off x="1633978" y="314570"/>
            <a:ext cx="15664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head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86B68B-B616-6782-092B-7B1591CF434E}"/>
              </a:ext>
            </a:extLst>
          </p:cNvPr>
          <p:cNvSpPr txBox="1"/>
          <p:nvPr/>
        </p:nvSpPr>
        <p:spPr>
          <a:xfrm rot="13168248">
            <a:off x="4613904" y="3010082"/>
            <a:ext cx="101052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|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B89D639-4B97-D35A-B73D-1A45832F7B23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137564" y="1094509"/>
            <a:ext cx="304360" cy="139887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3ACFB5C-AE11-10FF-4F6B-ADECD50D4D89}"/>
              </a:ext>
            </a:extLst>
          </p:cNvPr>
          <p:cNvCxnSpPr>
            <a:cxnSpLocks/>
            <a:endCxn id="28" idx="1"/>
          </p:cNvCxnSpPr>
          <p:nvPr/>
        </p:nvCxnSpPr>
        <p:spPr>
          <a:xfrm flipH="1">
            <a:off x="5509202" y="3194748"/>
            <a:ext cx="621457" cy="321187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DA84023-5BBB-7821-4AC9-609ABA8E611E}"/>
              </a:ext>
            </a:extLst>
          </p:cNvPr>
          <p:cNvCxnSpPr>
            <a:cxnSpLocks/>
            <a:endCxn id="14" idx="3"/>
          </p:cNvCxnSpPr>
          <p:nvPr/>
        </p:nvCxnSpPr>
        <p:spPr>
          <a:xfrm flipH="1" flipV="1">
            <a:off x="4354864" y="1648419"/>
            <a:ext cx="575460" cy="1376954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63D55CF-3890-173F-5F99-3E37B21D1545}"/>
              </a:ext>
            </a:extLst>
          </p:cNvPr>
          <p:cNvSpPr txBox="1"/>
          <p:nvPr/>
        </p:nvSpPr>
        <p:spPr>
          <a:xfrm rot="16364245">
            <a:off x="2239487" y="2688895"/>
            <a:ext cx="101052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|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27039C4-CE8C-604B-B045-7E79A6E21006}"/>
              </a:ext>
            </a:extLst>
          </p:cNvPr>
          <p:cNvCxnSpPr>
            <a:cxnSpLocks/>
            <a:endCxn id="39" idx="3"/>
          </p:cNvCxnSpPr>
          <p:nvPr/>
        </p:nvCxnSpPr>
        <p:spPr>
          <a:xfrm flipH="1">
            <a:off x="2768880" y="1680693"/>
            <a:ext cx="796980" cy="688183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C4CD9A2-78B0-DDD8-4702-255FA2AACB9D}"/>
              </a:ext>
            </a:extLst>
          </p:cNvPr>
          <p:cNvSpPr txBox="1"/>
          <p:nvPr/>
        </p:nvSpPr>
        <p:spPr>
          <a:xfrm rot="1800000">
            <a:off x="3319699" y="4073973"/>
            <a:ext cx="101052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|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70202A6-258D-2131-6B2F-7D4B7375694B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2768880" y="3180813"/>
            <a:ext cx="618511" cy="825195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3DB12A5-19D1-0E43-A2BC-55988D23BFC8}"/>
              </a:ext>
            </a:extLst>
          </p:cNvPr>
          <p:cNvSpPr txBox="1"/>
          <p:nvPr/>
        </p:nvSpPr>
        <p:spPr>
          <a:xfrm>
            <a:off x="5044043" y="4248943"/>
            <a:ext cx="101052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|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775B672-51D8-374A-B33A-4188C1E93B84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4045608" y="4399708"/>
            <a:ext cx="998435" cy="33901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30158D53-019B-2412-D6DE-DBB7E30097EC}"/>
              </a:ext>
            </a:extLst>
          </p:cNvPr>
          <p:cNvSpPr txBox="1"/>
          <p:nvPr/>
        </p:nvSpPr>
        <p:spPr>
          <a:xfrm>
            <a:off x="6421817" y="1541825"/>
            <a:ext cx="15664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head.next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5C0540E-CDCE-C6D6-2D29-F1852E3B4CBF}"/>
              </a:ext>
            </a:extLst>
          </p:cNvPr>
          <p:cNvSpPr txBox="1"/>
          <p:nvPr/>
        </p:nvSpPr>
        <p:spPr>
          <a:xfrm>
            <a:off x="5509202" y="4283887"/>
            <a:ext cx="6214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null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C90908-94F7-A341-C9A5-48D37BD9688C}"/>
              </a:ext>
            </a:extLst>
          </p:cNvPr>
          <p:cNvSpPr txBox="1"/>
          <p:nvPr/>
        </p:nvSpPr>
        <p:spPr>
          <a:xfrm>
            <a:off x="457200" y="320522"/>
            <a:ext cx="130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>
                    <a:lumMod val="75000"/>
                  </a:schemeClr>
                </a:solidFill>
              </a:rPr>
              <a:t>the </a:t>
            </a:r>
            <a:r>
              <a:rPr lang="en-US" b="1">
                <a:solidFill>
                  <a:schemeClr val="bg1">
                    <a:lumMod val="75000"/>
                  </a:schemeClr>
                </a:solidFill>
              </a:rPr>
              <a:t>front</a:t>
            </a:r>
            <a:r>
              <a:rPr lang="en-US">
                <a:solidFill>
                  <a:schemeClr val="bg1">
                    <a:lumMod val="75000"/>
                  </a:schemeClr>
                </a:solidFill>
              </a:rPr>
              <a:t> of the snek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50C110-086D-DD28-439B-01A21D023332}"/>
              </a:ext>
            </a:extLst>
          </p:cNvPr>
          <p:cNvSpPr txBox="1"/>
          <p:nvPr/>
        </p:nvSpPr>
        <p:spPr>
          <a:xfrm>
            <a:off x="6977319" y="4119963"/>
            <a:ext cx="130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>
                    <a:lumMod val="75000"/>
                  </a:schemeClr>
                </a:solidFill>
              </a:rPr>
              <a:t>the </a:t>
            </a:r>
            <a:r>
              <a:rPr lang="en-US" b="1">
                <a:solidFill>
                  <a:schemeClr val="bg1">
                    <a:lumMod val="75000"/>
                  </a:schemeClr>
                </a:solidFill>
              </a:rPr>
              <a:t>back</a:t>
            </a:r>
            <a:r>
              <a:rPr lang="en-US">
                <a:solidFill>
                  <a:schemeClr val="bg1">
                    <a:lumMod val="75000"/>
                  </a:schemeClr>
                </a:solidFill>
              </a:rPr>
              <a:t> of the snek</a:t>
            </a:r>
          </a:p>
        </p:txBody>
      </p:sp>
    </p:spTree>
    <p:extLst>
      <p:ext uri="{BB962C8B-B14F-4D97-AF65-F5344CB8AC3E}">
        <p14:creationId xmlns:p14="http://schemas.microsoft.com/office/powerpoint/2010/main" val="358822824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7A671-BB11-A3B3-51EA-7FF885EF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linked lisssssst</a:t>
            </a:r>
          </a:p>
        </p:txBody>
      </p:sp>
    </p:spTree>
    <p:extLst>
      <p:ext uri="{BB962C8B-B14F-4D97-AF65-F5344CB8AC3E}">
        <p14:creationId xmlns:p14="http://schemas.microsoft.com/office/powerpoint/2010/main" val="80709385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25A7A8-A98B-7396-F33E-7A270152FC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nek Anatomy : r/Sneks">
            <a:extLst>
              <a:ext uri="{FF2B5EF4-FFF2-40B4-BE49-F238E27FC236}">
                <a16:creationId xmlns:a16="http://schemas.microsoft.com/office/drawing/2014/main" id="{2F4D1F5B-0CB5-6537-1285-63BC34D80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550" y="1162050"/>
            <a:ext cx="28829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701944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4C3DE-241C-0C35-607E-D9EFC3212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[record lecture]</a:t>
            </a:r>
          </a:p>
        </p:txBody>
      </p:sp>
    </p:spTree>
    <p:extLst>
      <p:ext uri="{BB962C8B-B14F-4D97-AF65-F5344CB8AC3E}">
        <p14:creationId xmlns:p14="http://schemas.microsoft.com/office/powerpoint/2010/main" val="9975794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302F4A-E0CA-78A0-AE20-039316B800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7367BB-9657-1C24-3779-78B56CFC3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43125"/>
            <a:ext cx="8229600" cy="857250"/>
          </a:xfrm>
        </p:spPr>
        <p:txBody>
          <a:bodyPr/>
          <a:lstStyle/>
          <a:p>
            <a:r>
              <a:rPr lang="en-US"/>
              <a:t>LinkedList review</a:t>
            </a:r>
          </a:p>
        </p:txBody>
      </p:sp>
    </p:spTree>
    <p:extLst>
      <p:ext uri="{BB962C8B-B14F-4D97-AF65-F5344CB8AC3E}">
        <p14:creationId xmlns:p14="http://schemas.microsoft.com/office/powerpoint/2010/main" val="373475978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B3E968-9499-55FE-80DA-2EC3D24CD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9432CB-3EEE-6B92-AE58-616F4C00C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runtimes</a:t>
            </a:r>
          </a:p>
        </p:txBody>
      </p:sp>
    </p:spTree>
    <p:extLst>
      <p:ext uri="{BB962C8B-B14F-4D97-AF65-F5344CB8AC3E}">
        <p14:creationId xmlns:p14="http://schemas.microsoft.com/office/powerpoint/2010/main" val="2516002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72662B-F869-21D6-C6E8-5EF4EA6A1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a few weeks ago,</a:t>
            </a:r>
            <a:br>
              <a:rPr lang="en-US" sz="4000"/>
            </a:br>
            <a:r>
              <a:rPr lang="en-US" sz="4000"/>
              <a:t>we implemented the list interface using an array</a:t>
            </a:r>
            <a:br>
              <a:rPr lang="en-US" sz="4000"/>
            </a:br>
            <a:br>
              <a:rPr lang="en-US" sz="4000"/>
            </a:br>
            <a:r>
              <a:rPr lang="en-US" sz="2400"/>
              <a:t>the</a:t>
            </a:r>
            <a:r>
              <a:rPr lang="en-US" sz="4000"/>
              <a:t> </a:t>
            </a:r>
            <a:r>
              <a:rPr lang="en-US" sz="4000" b="1">
                <a:latin typeface="Zapfino" panose="03030300040707070C03" pitchFamily="66" charset="77"/>
              </a:rPr>
              <a:t>array list</a:t>
            </a:r>
          </a:p>
        </p:txBody>
      </p:sp>
    </p:spTree>
    <p:extLst>
      <p:ext uri="{BB962C8B-B14F-4D97-AF65-F5344CB8AC3E}">
        <p14:creationId xmlns:p14="http://schemas.microsoft.com/office/powerpoint/2010/main" val="42597831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0A69EF-2237-EAA3-566F-D4300ACD86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6B61F8-A41A-1EA8-9ACE-BD2743515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/>
            </a:br>
            <a:r>
              <a:rPr lang="en-US"/>
              <a:t>worst case</a:t>
            </a:r>
            <a:br>
              <a:rPr lang="en-US"/>
            </a:br>
            <a:r>
              <a:rPr lang="en-US"/>
              <a:t>singly-linked list</a:t>
            </a:r>
            <a:br>
              <a:rPr lang="en-US"/>
            </a:br>
            <a:r>
              <a:rPr lang="en-US"/>
              <a:t>runtimes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874556-058B-A558-2339-5534104A253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45718" y="2007514"/>
            <a:ext cx="3999711" cy="2896153"/>
          </a:xfrm>
        </p:spPr>
        <p:txBody>
          <a:bodyPr>
            <a:noAutofit/>
          </a:bodyPr>
          <a:lstStyle/>
          <a:p>
            <a:r>
              <a:rPr lang="en-US">
                <a:latin typeface="+mj-lt"/>
              </a:rPr>
              <a:t>list.add(index, value)</a:t>
            </a:r>
          </a:p>
          <a:p>
            <a:pPr lvl="1"/>
            <a:r>
              <a:rPr lang="en-US">
                <a:solidFill>
                  <a:srgbClr val="007B00"/>
                </a:solidFill>
                <a:latin typeface="+mj-lt"/>
              </a:rPr>
              <a:t>// O(n)</a:t>
            </a:r>
          </a:p>
          <a:p>
            <a:r>
              <a:rPr lang="en-US">
                <a:latin typeface="+mj-lt"/>
              </a:rPr>
              <a:t>list.removeByIndex(index)</a:t>
            </a:r>
          </a:p>
          <a:p>
            <a:pPr lvl="1"/>
            <a:r>
              <a:rPr lang="en-US">
                <a:solidFill>
                  <a:srgbClr val="007B00"/>
                </a:solidFill>
                <a:latin typeface="+mj-lt"/>
              </a:rPr>
              <a:t>// O(n)</a:t>
            </a:r>
          </a:p>
          <a:p>
            <a:r>
              <a:rPr lang="en-US">
                <a:latin typeface="+mj-lt"/>
              </a:rPr>
              <a:t>list.size()</a:t>
            </a:r>
          </a:p>
          <a:p>
            <a:pPr lvl="1"/>
            <a:r>
              <a:rPr lang="en-US">
                <a:solidFill>
                  <a:srgbClr val="007B00"/>
                </a:solidFill>
                <a:latin typeface="+mj-lt"/>
              </a:rPr>
              <a:t>// O(n)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ECA8667-E02A-CDA7-20A1-8508773FE0AE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3089562" y="962955"/>
            <a:ext cx="870860" cy="272180"/>
          </a:xfrm>
          <a:prstGeom prst="straightConnector1">
            <a:avLst/>
          </a:prstGeom>
          <a:ln w="25400" cap="rnd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563A308-EFA0-D074-68B9-3BFEB48B274C}"/>
              </a:ext>
            </a:extLst>
          </p:cNvPr>
          <p:cNvSpPr txBox="1"/>
          <p:nvPr/>
        </p:nvSpPr>
        <p:spPr>
          <a:xfrm>
            <a:off x="2382981" y="1071990"/>
            <a:ext cx="110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head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E287D44-54B6-11E8-5126-D494D5830172}"/>
              </a:ext>
            </a:extLst>
          </p:cNvPr>
          <p:cNvCxnSpPr>
            <a:cxnSpLocks/>
          </p:cNvCxnSpPr>
          <p:nvPr/>
        </p:nvCxnSpPr>
        <p:spPr>
          <a:xfrm>
            <a:off x="4456911" y="973258"/>
            <a:ext cx="558433" cy="0"/>
          </a:xfrm>
          <a:prstGeom prst="straightConnector1">
            <a:avLst/>
          </a:prstGeom>
          <a:ln w="254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06726739-8848-44AE-B445-98563354BF00}"/>
              </a:ext>
            </a:extLst>
          </p:cNvPr>
          <p:cNvGraphicFramePr>
            <a:graphicFrameLocks noGrp="1"/>
          </p:cNvGraphicFramePr>
          <p:nvPr/>
        </p:nvGraphicFramePr>
        <p:xfrm>
          <a:off x="3960422" y="785044"/>
          <a:ext cx="570015" cy="355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015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</a:tblGrid>
              <a:tr h="355823"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CB5B5"/>
                        </a:solidFill>
                        <a:latin typeface="+mj-lt"/>
                      </a:endParaRPr>
                    </a:p>
                  </a:txBody>
                  <a:tcPr marL="70799" marR="70799" marT="35400" marB="3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72119CA-8863-963D-928F-894CCD4361FC}"/>
              </a:ext>
            </a:extLst>
          </p:cNvPr>
          <p:cNvCxnSpPr>
            <a:cxnSpLocks/>
          </p:cNvCxnSpPr>
          <p:nvPr/>
        </p:nvCxnSpPr>
        <p:spPr>
          <a:xfrm>
            <a:off x="5509854" y="958516"/>
            <a:ext cx="558433" cy="0"/>
          </a:xfrm>
          <a:prstGeom prst="straightConnector1">
            <a:avLst/>
          </a:prstGeom>
          <a:ln w="254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C10C24B5-ED47-3DCE-8040-4F6754817CD1}"/>
              </a:ext>
            </a:extLst>
          </p:cNvPr>
          <p:cNvGraphicFramePr>
            <a:graphicFrameLocks noGrp="1"/>
          </p:cNvGraphicFramePr>
          <p:nvPr/>
        </p:nvGraphicFramePr>
        <p:xfrm>
          <a:off x="5013365" y="770302"/>
          <a:ext cx="570015" cy="355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015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</a:tblGrid>
              <a:tr h="355823"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CB5B5"/>
                        </a:solidFill>
                        <a:latin typeface="+mj-lt"/>
                      </a:endParaRPr>
                    </a:p>
                  </a:txBody>
                  <a:tcPr marL="70799" marR="70799" marT="35400" marB="3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E360C5A-6179-F0CC-2C41-3D6791C5CBE0}"/>
              </a:ext>
            </a:extLst>
          </p:cNvPr>
          <p:cNvCxnSpPr>
            <a:cxnSpLocks/>
          </p:cNvCxnSpPr>
          <p:nvPr/>
        </p:nvCxnSpPr>
        <p:spPr>
          <a:xfrm>
            <a:off x="6562800" y="966984"/>
            <a:ext cx="558433" cy="0"/>
          </a:xfrm>
          <a:prstGeom prst="straightConnector1">
            <a:avLst/>
          </a:prstGeom>
          <a:ln w="254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6B57BD2F-812A-25C6-37E7-E04DB1A7BC96}"/>
              </a:ext>
            </a:extLst>
          </p:cNvPr>
          <p:cNvGraphicFramePr>
            <a:graphicFrameLocks noGrp="1"/>
          </p:cNvGraphicFramePr>
          <p:nvPr/>
        </p:nvGraphicFramePr>
        <p:xfrm>
          <a:off x="6066311" y="778770"/>
          <a:ext cx="570015" cy="355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015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</a:tblGrid>
              <a:tr h="355823"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CB5B5"/>
                        </a:solidFill>
                        <a:latin typeface="+mj-lt"/>
                      </a:endParaRPr>
                    </a:p>
                  </a:txBody>
                  <a:tcPr marL="70799" marR="70799" marT="35400" marB="3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0A25D1F-0328-0868-77E8-53D4417ABD60}"/>
              </a:ext>
            </a:extLst>
          </p:cNvPr>
          <p:cNvCxnSpPr>
            <a:cxnSpLocks/>
          </p:cNvCxnSpPr>
          <p:nvPr/>
        </p:nvCxnSpPr>
        <p:spPr>
          <a:xfrm>
            <a:off x="7615743" y="952242"/>
            <a:ext cx="558433" cy="0"/>
          </a:xfrm>
          <a:prstGeom prst="straightConnector1">
            <a:avLst/>
          </a:prstGeom>
          <a:ln w="254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C5EF34E6-F472-A470-65A1-55BBE98D3DF5}"/>
              </a:ext>
            </a:extLst>
          </p:cNvPr>
          <p:cNvGraphicFramePr>
            <a:graphicFrameLocks noGrp="1"/>
          </p:cNvGraphicFramePr>
          <p:nvPr/>
        </p:nvGraphicFramePr>
        <p:xfrm>
          <a:off x="7119254" y="764028"/>
          <a:ext cx="570015" cy="355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015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</a:tblGrid>
              <a:tr h="355823"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CB5B5"/>
                        </a:solidFill>
                        <a:latin typeface="+mj-lt"/>
                      </a:endParaRPr>
                    </a:p>
                  </a:txBody>
                  <a:tcPr marL="70799" marR="70799" marT="35400" marB="3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293B4025-2C79-123B-3C46-EF08253E1293}"/>
              </a:ext>
            </a:extLst>
          </p:cNvPr>
          <p:cNvGraphicFramePr>
            <a:graphicFrameLocks noGrp="1"/>
          </p:cNvGraphicFramePr>
          <p:nvPr/>
        </p:nvGraphicFramePr>
        <p:xfrm>
          <a:off x="8154086" y="800944"/>
          <a:ext cx="570015" cy="355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015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</a:tblGrid>
              <a:tr h="355823"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CB5B5"/>
                        </a:solidFill>
                        <a:latin typeface="+mj-lt"/>
                      </a:endParaRPr>
                    </a:p>
                  </a:txBody>
                  <a:tcPr marL="70799" marR="70799" marT="35400" marB="3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D6204F0-126F-DE27-2B32-EA3870C14E95}"/>
              </a:ext>
            </a:extLst>
          </p:cNvPr>
          <p:cNvCxnSpPr>
            <a:cxnSpLocks/>
          </p:cNvCxnSpPr>
          <p:nvPr/>
        </p:nvCxnSpPr>
        <p:spPr>
          <a:xfrm flipH="1">
            <a:off x="0" y="1744831"/>
            <a:ext cx="9144000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ontent Placeholder 3">
            <a:extLst>
              <a:ext uri="{FF2B5EF4-FFF2-40B4-BE49-F238E27FC236}">
                <a16:creationId xmlns:a16="http://schemas.microsoft.com/office/drawing/2014/main" id="{06E1AFB8-865F-80FC-35EC-FB2AFB56C785}"/>
              </a:ext>
            </a:extLst>
          </p:cNvPr>
          <p:cNvSpPr txBox="1">
            <a:spLocks/>
          </p:cNvSpPr>
          <p:nvPr/>
        </p:nvSpPr>
        <p:spPr>
          <a:xfrm>
            <a:off x="4245429" y="2007513"/>
            <a:ext cx="5368177" cy="28961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39" indent="-285739" algn="l" defTabSz="342886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System Font Regular"/>
              <a:buChar char="−"/>
              <a:defRPr sz="1800" kern="1200">
                <a:solidFill>
                  <a:schemeClr val="tx1"/>
                </a:solidFill>
                <a:latin typeface="+mn-lt"/>
                <a:ea typeface="Segoe UI Emoji" panose="020B0502040204020203" pitchFamily="34" charset="0"/>
                <a:cs typeface="+mn-cs"/>
              </a:defRPr>
            </a:lvl1pPr>
            <a:lvl2pPr marL="628625" indent="-285739" algn="l" defTabSz="342886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System Font Regular"/>
              <a:buChar char="−"/>
              <a:defRPr sz="1800" kern="1200">
                <a:solidFill>
                  <a:schemeClr val="tx1"/>
                </a:solidFill>
                <a:latin typeface="+mn-lt"/>
                <a:ea typeface="Segoe UI Emoji" panose="020B0502040204020203" pitchFamily="34" charset="0"/>
                <a:cs typeface="+mn-cs"/>
              </a:defRPr>
            </a:lvl2pPr>
            <a:lvl3pPr marL="971511" indent="-285739" algn="l" defTabSz="342886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System Font Regular"/>
              <a:buChar char="−"/>
              <a:defRPr sz="1800" kern="1200">
                <a:solidFill>
                  <a:schemeClr val="tx1"/>
                </a:solidFill>
                <a:latin typeface="+mn-lt"/>
                <a:ea typeface="Segoe UI Emoji" panose="020B0502040204020203" pitchFamily="34" charset="0"/>
                <a:cs typeface="+mn-cs"/>
              </a:defRPr>
            </a:lvl3pPr>
            <a:lvl4pPr marL="1314397" indent="-285739" algn="l" defTabSz="342886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System Font Regular"/>
              <a:buChar char="−"/>
              <a:defRPr sz="1800" kern="1200">
                <a:solidFill>
                  <a:schemeClr val="tx1"/>
                </a:solidFill>
                <a:latin typeface="+mn-lt"/>
                <a:ea typeface="Segoe UI Emoji" panose="020B0502040204020203" pitchFamily="34" charset="0"/>
                <a:cs typeface="+mn-cs"/>
              </a:defRPr>
            </a:lvl4pPr>
            <a:lvl5pPr marL="1657284" indent="-285739" algn="l" defTabSz="342886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System Font Regular"/>
              <a:buChar char="−"/>
              <a:defRPr sz="1800" kern="1200">
                <a:solidFill>
                  <a:schemeClr val="tx1"/>
                </a:solidFill>
                <a:latin typeface="+mn-lt"/>
                <a:ea typeface="Segoe UI Emoji" panose="020B0502040204020203" pitchFamily="34" charset="0"/>
                <a:cs typeface="+mn-cs"/>
              </a:defRPr>
            </a:lvl5pPr>
            <a:lvl6pPr marL="2057318" indent="-342886" algn="l" defTabSz="342886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204" indent="-342886" algn="l" defTabSz="342886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090" indent="-342886" algn="l" defTabSz="342886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5977" indent="-342886" algn="l" defTabSz="342886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39" marR="0" lvl="0" indent="-285739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 typeface="System Font Regular"/>
              <a:buChar char="−"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+mn-cs"/>
              </a:rPr>
              <a:t>list.addFront()</a:t>
            </a: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007B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+mn-cs"/>
            </a:endParaRPr>
          </a:p>
          <a:p>
            <a:pPr marL="628625" marR="0" lvl="1" indent="-285739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 typeface="System Font Regular"/>
              <a:buChar char="−"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007B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+mn-cs"/>
              </a:rPr>
              <a:t>// O(1)</a:t>
            </a:r>
          </a:p>
          <a:p>
            <a:pPr marL="285739" marR="0" lvl="0" indent="-285739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 typeface="System Font Regular"/>
              <a:buChar char="−"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+mn-cs"/>
              </a:rPr>
              <a:t>list.removeFront()</a:t>
            </a: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007B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+mn-cs"/>
            </a:endParaRPr>
          </a:p>
          <a:p>
            <a:pPr marL="628625" marR="0" lvl="1" indent="-285739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 typeface="System Font Regular"/>
              <a:buChar char="−"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007B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+mn-cs"/>
              </a:rPr>
              <a:t>// O(1)</a:t>
            </a:r>
          </a:p>
          <a:p>
            <a:pPr marL="285739" marR="0" lvl="0" indent="-285739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 typeface="System Font Regular"/>
              <a:buChar char="−"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+mn-cs"/>
              </a:rPr>
              <a:t>list.addBack()</a:t>
            </a:r>
          </a:p>
          <a:p>
            <a:pPr marL="628625" marR="0" lvl="1" indent="-285739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 typeface="System Font Regular"/>
              <a:buChar char="−"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007B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+mn-cs"/>
              </a:rPr>
              <a:t>// O(n)</a:t>
            </a:r>
          </a:p>
          <a:p>
            <a:pPr marL="285739" marR="0" lvl="0" indent="-285739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 typeface="System Font Regular"/>
              <a:buChar char="−"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+mn-cs"/>
              </a:rPr>
              <a:t>list.removeBack()</a:t>
            </a:r>
          </a:p>
          <a:p>
            <a:pPr marL="628625" marR="0" lvl="1" indent="-285739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 typeface="System Font Regular"/>
              <a:buChar char="−"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007B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+mn-cs"/>
              </a:rPr>
              <a:t>// O(n)</a:t>
            </a:r>
          </a:p>
        </p:txBody>
      </p:sp>
    </p:spTree>
    <p:extLst>
      <p:ext uri="{BB962C8B-B14F-4D97-AF65-F5344CB8AC3E}">
        <p14:creationId xmlns:p14="http://schemas.microsoft.com/office/powerpoint/2010/main" val="197767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8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94EC41-27BB-2C85-F21C-4262E580B7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AF1256-44FD-7741-3A96-6722D7FC9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/>
              <a:t>additional warmup: </a:t>
            </a:r>
            <a:r>
              <a:rPr lang="en-US" sz="4800"/>
              <a:t>prepending a list</a:t>
            </a:r>
            <a:endParaRPr lang="en-US" sz="4800" b="1"/>
          </a:p>
        </p:txBody>
      </p:sp>
    </p:spTree>
    <p:extLst>
      <p:ext uri="{BB962C8B-B14F-4D97-AF65-F5344CB8AC3E}">
        <p14:creationId xmlns:p14="http://schemas.microsoft.com/office/powerpoint/2010/main" val="280904840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D7C081-6BB7-8F53-67A5-7EAECC914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5833AB-6509-3729-7007-CF0D2E1DE4A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963337"/>
            <a:ext cx="3410843" cy="19181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>
                <a:latin typeface="+mj-lt"/>
              </a:rPr>
              <a:t>Node snap = new Node(1.0);</a:t>
            </a:r>
          </a:p>
          <a:p>
            <a:pPr marL="0" indent="0">
              <a:buNone/>
            </a:pPr>
            <a:r>
              <a:rPr lang="en-US" sz="1600">
                <a:latin typeface="+mj-lt"/>
              </a:rPr>
              <a:t>Node crackle = new Node(2.0);</a:t>
            </a:r>
          </a:p>
          <a:p>
            <a:pPr marL="0" indent="0">
              <a:buNone/>
            </a:pPr>
            <a:r>
              <a:rPr lang="en-US" sz="1600">
                <a:latin typeface="+mj-lt"/>
              </a:rPr>
              <a:t>Node pop = new Node(3.0);</a:t>
            </a:r>
          </a:p>
          <a:p>
            <a:pPr marL="0" indent="0">
              <a:buNone/>
            </a:pPr>
            <a:r>
              <a:rPr lang="en-US" sz="1600">
                <a:latin typeface="+mj-lt"/>
              </a:rPr>
              <a:t>snap.next = crackle;</a:t>
            </a:r>
          </a:p>
          <a:p>
            <a:pPr marL="0" indent="0">
              <a:buNone/>
            </a:pPr>
            <a:r>
              <a:rPr lang="en-US" sz="1600">
                <a:latin typeface="+mj-lt"/>
              </a:rPr>
              <a:t>crackle.next = pop;</a:t>
            </a:r>
          </a:p>
          <a:p>
            <a:pPr marL="0" indent="0">
              <a:buNone/>
            </a:pPr>
            <a:r>
              <a:rPr lang="en-US" sz="1600">
                <a:latin typeface="+mj-lt"/>
              </a:rPr>
              <a:t>pop.next = head;</a:t>
            </a:r>
          </a:p>
          <a:p>
            <a:pPr marL="0" indent="0">
              <a:buNone/>
            </a:pPr>
            <a:r>
              <a:rPr lang="en-US" sz="1600">
                <a:latin typeface="+mj-lt"/>
              </a:rPr>
              <a:t>head = snap;</a:t>
            </a:r>
            <a:endParaRPr lang="en-US" sz="2400">
              <a:latin typeface="+mj-lt"/>
            </a:endParaRPr>
          </a:p>
          <a:p>
            <a:pPr marL="0" indent="0">
              <a:buNone/>
            </a:pPr>
            <a:endParaRPr lang="en-US" sz="2400">
              <a:latin typeface="+mj-lt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7CCD38-DB6E-1AD9-27C1-CCD54366C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884DE7DD-5419-F6E6-F28E-FAEC84433B97}"/>
              </a:ext>
            </a:extLst>
          </p:cNvPr>
          <p:cNvGraphicFramePr>
            <a:graphicFrameLocks noGrp="1"/>
          </p:cNvGraphicFramePr>
          <p:nvPr/>
        </p:nvGraphicFramePr>
        <p:xfrm>
          <a:off x="6258429" y="3761380"/>
          <a:ext cx="1177344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672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588672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A56720C-734C-A51F-0AC0-DBC9DC5626EB}"/>
              </a:ext>
            </a:extLst>
          </p:cNvPr>
          <p:cNvCxnSpPr>
            <a:cxnSpLocks/>
          </p:cNvCxnSpPr>
          <p:nvPr/>
        </p:nvCxnSpPr>
        <p:spPr>
          <a:xfrm>
            <a:off x="7166865" y="3991159"/>
            <a:ext cx="671246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A37C3A11-0D66-22D8-2BF2-19D3DA8693A5}"/>
              </a:ext>
            </a:extLst>
          </p:cNvPr>
          <p:cNvGraphicFramePr>
            <a:graphicFrameLocks noGrp="1"/>
          </p:cNvGraphicFramePr>
          <p:nvPr/>
        </p:nvGraphicFramePr>
        <p:xfrm>
          <a:off x="7863341" y="3761380"/>
          <a:ext cx="1177344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672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588672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5.0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0947A61-93D9-03D8-113C-B05FBC75D400}"/>
              </a:ext>
            </a:extLst>
          </p:cNvPr>
          <p:cNvCxnSpPr>
            <a:cxnSpLocks/>
          </p:cNvCxnSpPr>
          <p:nvPr/>
        </p:nvCxnSpPr>
        <p:spPr>
          <a:xfrm>
            <a:off x="8781937" y="3991159"/>
            <a:ext cx="671246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284A7BD-BAE3-3712-88BB-5C3A121C9DD0}"/>
              </a:ext>
            </a:extLst>
          </p:cNvPr>
          <p:cNvSpPr txBox="1"/>
          <p:nvPr/>
        </p:nvSpPr>
        <p:spPr>
          <a:xfrm>
            <a:off x="4866275" y="4356854"/>
            <a:ext cx="1098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head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2488EC-51A5-F8C7-6104-537CA3E0E268}"/>
              </a:ext>
            </a:extLst>
          </p:cNvPr>
          <p:cNvCxnSpPr>
            <a:cxnSpLocks/>
          </p:cNvCxnSpPr>
          <p:nvPr/>
        </p:nvCxnSpPr>
        <p:spPr>
          <a:xfrm flipV="1">
            <a:off x="5774711" y="3967141"/>
            <a:ext cx="483718" cy="574379"/>
          </a:xfrm>
          <a:prstGeom prst="straightConnector1">
            <a:avLst/>
          </a:prstGeom>
          <a:ln w="50800" cap="rnd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EA3B0A-400D-2EDD-6212-788AD2B85D2B}"/>
              </a:ext>
            </a:extLst>
          </p:cNvPr>
          <p:cNvSpPr txBox="1"/>
          <p:nvPr/>
        </p:nvSpPr>
        <p:spPr>
          <a:xfrm>
            <a:off x="5275959" y="2571750"/>
            <a:ext cx="12423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>
                <a:latin typeface="Segoe UI Emoji" panose="020B0502040204020203" pitchFamily="34" charset="0"/>
                <a:ea typeface="Segoe UI Emoji" panose="020B0502040204020203" pitchFamily="34" charset="0"/>
              </a:rPr>
              <a:t>✍️</a:t>
            </a:r>
          </a:p>
        </p:txBody>
      </p:sp>
    </p:spTree>
    <p:extLst>
      <p:ext uri="{BB962C8B-B14F-4D97-AF65-F5344CB8AC3E}">
        <p14:creationId xmlns:p14="http://schemas.microsoft.com/office/powerpoint/2010/main" val="2987932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392C43-4485-1A73-1C73-CE3712FF5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F8704F-8700-AD7A-BD55-EB7ABF3E061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963337"/>
            <a:ext cx="3410843" cy="19181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Node snap = new Node(1.0);</a:t>
            </a:r>
          </a:p>
          <a:p>
            <a:pPr marL="0" indent="0">
              <a:buNone/>
            </a:pPr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Node crackle = new Node(2.0);</a:t>
            </a:r>
          </a:p>
          <a:p>
            <a:pPr marL="0" indent="0">
              <a:buNone/>
            </a:pPr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Node pop = new Node(3.0);</a:t>
            </a:r>
          </a:p>
          <a:p>
            <a:pPr marL="0" indent="0">
              <a:buNone/>
            </a:pPr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snap.next = crackle;</a:t>
            </a:r>
          </a:p>
          <a:p>
            <a:pPr marL="0" indent="0">
              <a:buNone/>
            </a:pPr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crackle.next = pop;</a:t>
            </a:r>
          </a:p>
          <a:p>
            <a:pPr marL="0" indent="0">
              <a:buNone/>
            </a:pPr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pop.next = head;</a:t>
            </a:r>
          </a:p>
          <a:p>
            <a:pPr marL="0" indent="0">
              <a:buNone/>
            </a:pPr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head = snap;</a:t>
            </a:r>
            <a:endParaRPr lang="en-US" sz="2400">
              <a:solidFill>
                <a:schemeClr val="bg2">
                  <a:lumMod val="20000"/>
                  <a:lumOff val="80000"/>
                </a:schemeClr>
              </a:solidFill>
              <a:latin typeface="+mj-lt"/>
            </a:endParaRPr>
          </a:p>
          <a:p>
            <a:pPr marL="0" indent="0">
              <a:buNone/>
            </a:pPr>
            <a:endParaRPr lang="en-US" sz="2400">
              <a:solidFill>
                <a:schemeClr val="bg2">
                  <a:lumMod val="20000"/>
                  <a:lumOff val="80000"/>
                </a:schemeClr>
              </a:solidFill>
              <a:latin typeface="+mj-lt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8B8614-4B68-6640-A0DE-C69B45126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6A04CFD-E2D3-D4C4-19A8-DF89A7493DC3}"/>
              </a:ext>
            </a:extLst>
          </p:cNvPr>
          <p:cNvGraphicFramePr>
            <a:graphicFrameLocks noGrp="1"/>
          </p:cNvGraphicFramePr>
          <p:nvPr/>
        </p:nvGraphicFramePr>
        <p:xfrm>
          <a:off x="6258429" y="3761380"/>
          <a:ext cx="1177344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672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588672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2963368-88CC-B691-6EF8-34F9FBADAA1C}"/>
              </a:ext>
            </a:extLst>
          </p:cNvPr>
          <p:cNvCxnSpPr>
            <a:cxnSpLocks/>
          </p:cNvCxnSpPr>
          <p:nvPr/>
        </p:nvCxnSpPr>
        <p:spPr>
          <a:xfrm>
            <a:off x="7166865" y="3991159"/>
            <a:ext cx="671246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6F3D2FC-D0CC-3B1F-C0D4-D677CE4B9A6E}"/>
              </a:ext>
            </a:extLst>
          </p:cNvPr>
          <p:cNvGraphicFramePr>
            <a:graphicFrameLocks noGrp="1"/>
          </p:cNvGraphicFramePr>
          <p:nvPr/>
        </p:nvGraphicFramePr>
        <p:xfrm>
          <a:off x="7863341" y="3761380"/>
          <a:ext cx="1177344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672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588672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5.0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FE891CD-8E0B-75D0-64EF-A02ABE3016A5}"/>
              </a:ext>
            </a:extLst>
          </p:cNvPr>
          <p:cNvCxnSpPr>
            <a:cxnSpLocks/>
          </p:cNvCxnSpPr>
          <p:nvPr/>
        </p:nvCxnSpPr>
        <p:spPr>
          <a:xfrm>
            <a:off x="8781937" y="3991159"/>
            <a:ext cx="671246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1441052-8DF8-F3D4-F4A3-49FF495C3E2E}"/>
              </a:ext>
            </a:extLst>
          </p:cNvPr>
          <p:cNvSpPr txBox="1"/>
          <p:nvPr/>
        </p:nvSpPr>
        <p:spPr>
          <a:xfrm>
            <a:off x="4866275" y="4356854"/>
            <a:ext cx="1098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head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876A577-A578-8335-298B-2998DF6D4B79}"/>
              </a:ext>
            </a:extLst>
          </p:cNvPr>
          <p:cNvCxnSpPr>
            <a:cxnSpLocks/>
          </p:cNvCxnSpPr>
          <p:nvPr/>
        </p:nvCxnSpPr>
        <p:spPr>
          <a:xfrm flipV="1">
            <a:off x="5774711" y="3967141"/>
            <a:ext cx="483718" cy="574379"/>
          </a:xfrm>
          <a:prstGeom prst="straightConnector1">
            <a:avLst/>
          </a:prstGeom>
          <a:ln w="50800" cap="rnd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80348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EE5834-B48C-FED6-9550-D5963F5C0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749F15-B341-F7E6-D268-5A1E835ABAE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963337"/>
            <a:ext cx="3410843" cy="21049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>
                <a:latin typeface="+mj-lt"/>
              </a:rPr>
              <a:t>Node snap = new Node(1.0);</a:t>
            </a:r>
          </a:p>
          <a:p>
            <a:pPr marL="0" indent="0">
              <a:buNone/>
            </a:pPr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Node crackle = new Node(2.0);</a:t>
            </a:r>
          </a:p>
          <a:p>
            <a:pPr marL="0" indent="0">
              <a:buNone/>
            </a:pPr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Node pop = new Node(3.0);</a:t>
            </a:r>
          </a:p>
          <a:p>
            <a:pPr marL="0" indent="0">
              <a:buNone/>
            </a:pPr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snap.next = crackle;</a:t>
            </a:r>
          </a:p>
          <a:p>
            <a:pPr marL="0" indent="0">
              <a:buNone/>
            </a:pPr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crackle.next = pop;</a:t>
            </a:r>
          </a:p>
          <a:p>
            <a:pPr marL="0" indent="0">
              <a:buNone/>
            </a:pPr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pop.next = head;</a:t>
            </a:r>
          </a:p>
          <a:p>
            <a:pPr marL="0" indent="0">
              <a:buNone/>
            </a:pPr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head = snap;</a:t>
            </a:r>
            <a:endParaRPr lang="en-US" sz="2400">
              <a:solidFill>
                <a:schemeClr val="bg2">
                  <a:lumMod val="20000"/>
                  <a:lumOff val="80000"/>
                </a:schemeClr>
              </a:solidFill>
              <a:latin typeface="+mj-lt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622F9C-2E53-9101-9825-B057222D1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8E4FE4D-70C3-06CC-A26B-EC13163B4254}"/>
              </a:ext>
            </a:extLst>
          </p:cNvPr>
          <p:cNvGraphicFramePr>
            <a:graphicFrameLocks noGrp="1"/>
          </p:cNvGraphicFramePr>
          <p:nvPr/>
        </p:nvGraphicFramePr>
        <p:xfrm>
          <a:off x="6258429" y="3761380"/>
          <a:ext cx="1177344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672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588672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07A85FD-AB9E-1244-B136-D1801F701E37}"/>
              </a:ext>
            </a:extLst>
          </p:cNvPr>
          <p:cNvCxnSpPr>
            <a:cxnSpLocks/>
          </p:cNvCxnSpPr>
          <p:nvPr/>
        </p:nvCxnSpPr>
        <p:spPr>
          <a:xfrm>
            <a:off x="7166865" y="3991159"/>
            <a:ext cx="671246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37E5162B-5D72-667F-CEC4-4968EBD912D5}"/>
              </a:ext>
            </a:extLst>
          </p:cNvPr>
          <p:cNvGraphicFramePr>
            <a:graphicFrameLocks noGrp="1"/>
          </p:cNvGraphicFramePr>
          <p:nvPr/>
        </p:nvGraphicFramePr>
        <p:xfrm>
          <a:off x="7863341" y="3761380"/>
          <a:ext cx="1177344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672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588672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5.0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17FE9CB-1B43-E98C-32A8-B9F28AE504CB}"/>
              </a:ext>
            </a:extLst>
          </p:cNvPr>
          <p:cNvCxnSpPr>
            <a:cxnSpLocks/>
          </p:cNvCxnSpPr>
          <p:nvPr/>
        </p:nvCxnSpPr>
        <p:spPr>
          <a:xfrm>
            <a:off x="8781937" y="3991159"/>
            <a:ext cx="671246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707DF77-BAF5-7606-F2FB-CD10D93ABEBD}"/>
              </a:ext>
            </a:extLst>
          </p:cNvPr>
          <p:cNvGraphicFramePr>
            <a:graphicFrameLocks noGrp="1"/>
          </p:cNvGraphicFramePr>
          <p:nvPr/>
        </p:nvGraphicFramePr>
        <p:xfrm>
          <a:off x="1418328" y="3761380"/>
          <a:ext cx="1177344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672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588672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rgbClr val="0000FF"/>
                          </a:solidFill>
                          <a:latin typeface="+mj-lt"/>
                        </a:rPr>
                        <a:t>null</a:t>
                      </a:r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815746E-254B-35EE-C04E-7B45233CECD1}"/>
              </a:ext>
            </a:extLst>
          </p:cNvPr>
          <p:cNvSpPr txBox="1"/>
          <p:nvPr/>
        </p:nvSpPr>
        <p:spPr>
          <a:xfrm>
            <a:off x="1418328" y="3392048"/>
            <a:ext cx="1177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snap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23F84A-E809-510A-FD90-05C2FF46F794}"/>
              </a:ext>
            </a:extLst>
          </p:cNvPr>
          <p:cNvSpPr txBox="1"/>
          <p:nvPr/>
        </p:nvSpPr>
        <p:spPr>
          <a:xfrm>
            <a:off x="4866275" y="4356854"/>
            <a:ext cx="1098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head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7FF0EAD-0CE2-247E-8B46-EF5B4DFB3523}"/>
              </a:ext>
            </a:extLst>
          </p:cNvPr>
          <p:cNvCxnSpPr>
            <a:cxnSpLocks/>
          </p:cNvCxnSpPr>
          <p:nvPr/>
        </p:nvCxnSpPr>
        <p:spPr>
          <a:xfrm flipV="1">
            <a:off x="5774711" y="3967141"/>
            <a:ext cx="483718" cy="574379"/>
          </a:xfrm>
          <a:prstGeom prst="straightConnector1">
            <a:avLst/>
          </a:prstGeom>
          <a:ln w="50800" cap="rnd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02202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D25B81-D4C4-B685-F2A5-30B033C009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8F8AA2-1562-FBBA-CAE4-12073ED527F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963337"/>
            <a:ext cx="3410843" cy="19181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>
                <a:latin typeface="+mj-lt"/>
              </a:rPr>
              <a:t>Node snap = new Node(1.0);</a:t>
            </a:r>
          </a:p>
          <a:p>
            <a:pPr marL="0" indent="0">
              <a:buNone/>
            </a:pPr>
            <a:r>
              <a:rPr lang="en-US" sz="1600">
                <a:latin typeface="+mj-lt"/>
              </a:rPr>
              <a:t>Node crackle = new Node(2.0);</a:t>
            </a:r>
          </a:p>
          <a:p>
            <a:pPr marL="0" indent="0">
              <a:buNone/>
            </a:pPr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Node pop = new Node(3.0);</a:t>
            </a:r>
          </a:p>
          <a:p>
            <a:pPr marL="0" indent="0">
              <a:buNone/>
            </a:pPr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snap.next = crackle;</a:t>
            </a:r>
          </a:p>
          <a:p>
            <a:pPr marL="0" indent="0">
              <a:buNone/>
            </a:pPr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crackle.next = pop;</a:t>
            </a:r>
          </a:p>
          <a:p>
            <a:pPr marL="0" indent="0">
              <a:buNone/>
            </a:pPr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pop.next = head;</a:t>
            </a:r>
          </a:p>
          <a:p>
            <a:pPr marL="0" indent="0">
              <a:buNone/>
            </a:pPr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head = snap;</a:t>
            </a:r>
            <a:endParaRPr lang="en-US" sz="2400">
              <a:solidFill>
                <a:schemeClr val="bg2">
                  <a:lumMod val="20000"/>
                  <a:lumOff val="80000"/>
                </a:schemeClr>
              </a:solidFill>
              <a:latin typeface="+mj-lt"/>
            </a:endParaRPr>
          </a:p>
          <a:p>
            <a:pPr marL="0" indent="0">
              <a:buNone/>
            </a:pPr>
            <a:endParaRPr lang="en-US" sz="2400">
              <a:latin typeface="+mj-lt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C1F250-6910-9CD2-2DFB-7CA653696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1F14E852-B335-4E71-E506-AFD69299EEC9}"/>
              </a:ext>
            </a:extLst>
          </p:cNvPr>
          <p:cNvGraphicFramePr>
            <a:graphicFrameLocks noGrp="1"/>
          </p:cNvGraphicFramePr>
          <p:nvPr/>
        </p:nvGraphicFramePr>
        <p:xfrm>
          <a:off x="6258429" y="3761380"/>
          <a:ext cx="1177344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672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588672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0D3A181-53BA-8350-F74C-48A6B8DAD3D2}"/>
              </a:ext>
            </a:extLst>
          </p:cNvPr>
          <p:cNvCxnSpPr>
            <a:cxnSpLocks/>
          </p:cNvCxnSpPr>
          <p:nvPr/>
        </p:nvCxnSpPr>
        <p:spPr>
          <a:xfrm>
            <a:off x="7166865" y="3991159"/>
            <a:ext cx="671246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496FF6D3-8BBD-C02F-3ECD-872ED0DE08E3}"/>
              </a:ext>
            </a:extLst>
          </p:cNvPr>
          <p:cNvGraphicFramePr>
            <a:graphicFrameLocks noGrp="1"/>
          </p:cNvGraphicFramePr>
          <p:nvPr/>
        </p:nvGraphicFramePr>
        <p:xfrm>
          <a:off x="7863341" y="3761380"/>
          <a:ext cx="1177344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672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588672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5.0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4D8CB33-A9B8-7826-9DD6-0B18A07DA04F}"/>
              </a:ext>
            </a:extLst>
          </p:cNvPr>
          <p:cNvCxnSpPr>
            <a:cxnSpLocks/>
          </p:cNvCxnSpPr>
          <p:nvPr/>
        </p:nvCxnSpPr>
        <p:spPr>
          <a:xfrm>
            <a:off x="8781937" y="3991159"/>
            <a:ext cx="671246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0DDBA96-69C5-29A8-78BD-69DC754D3419}"/>
              </a:ext>
            </a:extLst>
          </p:cNvPr>
          <p:cNvGraphicFramePr>
            <a:graphicFrameLocks noGrp="1"/>
          </p:cNvGraphicFramePr>
          <p:nvPr/>
        </p:nvGraphicFramePr>
        <p:xfrm>
          <a:off x="3033095" y="3761380"/>
          <a:ext cx="1177344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672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588672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2.0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rgbClr val="0000FF"/>
                          </a:solidFill>
                          <a:latin typeface="+mj-lt"/>
                        </a:rPr>
                        <a:t>null</a:t>
                      </a:r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82CB530-35B8-81A8-2F1A-282FF02D5F07}"/>
              </a:ext>
            </a:extLst>
          </p:cNvPr>
          <p:cNvSpPr txBox="1"/>
          <p:nvPr/>
        </p:nvSpPr>
        <p:spPr>
          <a:xfrm>
            <a:off x="3033095" y="3392048"/>
            <a:ext cx="1177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crackle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1B9C880-51FB-3710-601A-A9BF16238C6E}"/>
              </a:ext>
            </a:extLst>
          </p:cNvPr>
          <p:cNvGraphicFramePr>
            <a:graphicFrameLocks noGrp="1"/>
          </p:cNvGraphicFramePr>
          <p:nvPr/>
        </p:nvGraphicFramePr>
        <p:xfrm>
          <a:off x="1418328" y="3761380"/>
          <a:ext cx="1177344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672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588672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rgbClr val="0000FF"/>
                          </a:solidFill>
                          <a:latin typeface="+mj-lt"/>
                        </a:rPr>
                        <a:t>null</a:t>
                      </a:r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24D9EE8-6B3C-B3BA-C9A9-2F7D657E26DA}"/>
              </a:ext>
            </a:extLst>
          </p:cNvPr>
          <p:cNvSpPr txBox="1"/>
          <p:nvPr/>
        </p:nvSpPr>
        <p:spPr>
          <a:xfrm>
            <a:off x="1418328" y="3392048"/>
            <a:ext cx="1177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snap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C324CB-6F0B-BCCC-A1C6-B664FB33E9C1}"/>
              </a:ext>
            </a:extLst>
          </p:cNvPr>
          <p:cNvSpPr txBox="1"/>
          <p:nvPr/>
        </p:nvSpPr>
        <p:spPr>
          <a:xfrm>
            <a:off x="4866275" y="4356854"/>
            <a:ext cx="1098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head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D51466-10DC-D794-3980-B8A67DB51E3C}"/>
              </a:ext>
            </a:extLst>
          </p:cNvPr>
          <p:cNvCxnSpPr>
            <a:cxnSpLocks/>
          </p:cNvCxnSpPr>
          <p:nvPr/>
        </p:nvCxnSpPr>
        <p:spPr>
          <a:xfrm flipV="1">
            <a:off x="5774711" y="3967141"/>
            <a:ext cx="483718" cy="574379"/>
          </a:xfrm>
          <a:prstGeom prst="straightConnector1">
            <a:avLst/>
          </a:prstGeom>
          <a:ln w="50800" cap="rnd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42206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B5BCB2-12E0-F49D-3A04-F8B17360DA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42B524-B9C6-33AD-C33C-7D4B247A32A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963337"/>
            <a:ext cx="3410843" cy="22980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>
                <a:latin typeface="+mj-lt"/>
              </a:rPr>
              <a:t>Node snap = new Node(1.0);</a:t>
            </a:r>
          </a:p>
          <a:p>
            <a:pPr marL="0" indent="0">
              <a:buNone/>
            </a:pPr>
            <a:r>
              <a:rPr lang="en-US" sz="1600">
                <a:latin typeface="+mj-lt"/>
              </a:rPr>
              <a:t>Node crackle = new Node(2.0);</a:t>
            </a:r>
          </a:p>
          <a:p>
            <a:pPr marL="0" indent="0">
              <a:buNone/>
            </a:pPr>
            <a:r>
              <a:rPr lang="en-US" sz="1600">
                <a:latin typeface="+mj-lt"/>
              </a:rPr>
              <a:t>Node pop = new Node(3.0);</a:t>
            </a:r>
          </a:p>
          <a:p>
            <a:pPr marL="0" indent="0">
              <a:buNone/>
            </a:pPr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snap.next = crackle;</a:t>
            </a:r>
          </a:p>
          <a:p>
            <a:pPr marL="0" indent="0">
              <a:buNone/>
            </a:pPr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crackle.next = pop;</a:t>
            </a:r>
          </a:p>
          <a:p>
            <a:pPr marL="0" indent="0">
              <a:buNone/>
            </a:pPr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pop.next = head;</a:t>
            </a:r>
          </a:p>
          <a:p>
            <a:pPr marL="0" indent="0">
              <a:buNone/>
            </a:pPr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head = snap;</a:t>
            </a:r>
            <a:endParaRPr lang="en-US" sz="2400">
              <a:solidFill>
                <a:schemeClr val="bg2">
                  <a:lumMod val="20000"/>
                  <a:lumOff val="80000"/>
                </a:schemeClr>
              </a:solidFill>
              <a:latin typeface="+mj-lt"/>
            </a:endParaRPr>
          </a:p>
          <a:p>
            <a:pPr marL="0" indent="0">
              <a:buNone/>
            </a:pPr>
            <a:endParaRPr lang="en-US" sz="2400">
              <a:latin typeface="+mj-lt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02A6B3-A2A7-3FF0-9900-DFC72A408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71ED1E26-539D-E010-52F3-91C4A62C7257}"/>
              </a:ext>
            </a:extLst>
          </p:cNvPr>
          <p:cNvGraphicFramePr>
            <a:graphicFrameLocks noGrp="1"/>
          </p:cNvGraphicFramePr>
          <p:nvPr/>
        </p:nvGraphicFramePr>
        <p:xfrm>
          <a:off x="6258429" y="3761380"/>
          <a:ext cx="1177344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672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588672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3896367-F9A5-565A-38A0-75DDAE240956}"/>
              </a:ext>
            </a:extLst>
          </p:cNvPr>
          <p:cNvCxnSpPr>
            <a:cxnSpLocks/>
          </p:cNvCxnSpPr>
          <p:nvPr/>
        </p:nvCxnSpPr>
        <p:spPr>
          <a:xfrm>
            <a:off x="7166865" y="3991159"/>
            <a:ext cx="671246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C0DF24DA-EDB5-C60F-B23B-7BE221FEF561}"/>
              </a:ext>
            </a:extLst>
          </p:cNvPr>
          <p:cNvGraphicFramePr>
            <a:graphicFrameLocks noGrp="1"/>
          </p:cNvGraphicFramePr>
          <p:nvPr/>
        </p:nvGraphicFramePr>
        <p:xfrm>
          <a:off x="7863341" y="3761380"/>
          <a:ext cx="1177344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672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588672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5.0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7D9C61C-A3FE-C1A1-669A-048ECE39337B}"/>
              </a:ext>
            </a:extLst>
          </p:cNvPr>
          <p:cNvCxnSpPr>
            <a:cxnSpLocks/>
          </p:cNvCxnSpPr>
          <p:nvPr/>
        </p:nvCxnSpPr>
        <p:spPr>
          <a:xfrm>
            <a:off x="8781937" y="3991159"/>
            <a:ext cx="671246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14E8B3-C612-6527-51FC-9D22C1129719}"/>
              </a:ext>
            </a:extLst>
          </p:cNvPr>
          <p:cNvSpPr txBox="1"/>
          <p:nvPr/>
        </p:nvSpPr>
        <p:spPr>
          <a:xfrm>
            <a:off x="4866275" y="4356854"/>
            <a:ext cx="1098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head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5B237AA-B3A6-F446-3757-5BE835588A28}"/>
              </a:ext>
            </a:extLst>
          </p:cNvPr>
          <p:cNvCxnSpPr>
            <a:cxnSpLocks/>
          </p:cNvCxnSpPr>
          <p:nvPr/>
        </p:nvCxnSpPr>
        <p:spPr>
          <a:xfrm flipV="1">
            <a:off x="5774711" y="3967141"/>
            <a:ext cx="483718" cy="574379"/>
          </a:xfrm>
          <a:prstGeom prst="straightConnector1">
            <a:avLst/>
          </a:prstGeom>
          <a:ln w="50800" cap="rnd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12528E5-33D2-715D-B5B1-283A6F772E5B}"/>
              </a:ext>
            </a:extLst>
          </p:cNvPr>
          <p:cNvGraphicFramePr>
            <a:graphicFrameLocks noGrp="1"/>
          </p:cNvGraphicFramePr>
          <p:nvPr/>
        </p:nvGraphicFramePr>
        <p:xfrm>
          <a:off x="3033095" y="3761380"/>
          <a:ext cx="1177344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672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588672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2.0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rgbClr val="0000FF"/>
                          </a:solidFill>
                          <a:latin typeface="+mj-lt"/>
                        </a:rPr>
                        <a:t>null</a:t>
                      </a:r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BBA339D-E860-3699-B815-62C1C7236022}"/>
              </a:ext>
            </a:extLst>
          </p:cNvPr>
          <p:cNvSpPr txBox="1"/>
          <p:nvPr/>
        </p:nvSpPr>
        <p:spPr>
          <a:xfrm>
            <a:off x="3033095" y="3392048"/>
            <a:ext cx="1177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crackle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71AF460-D961-6A08-FF78-B167B5C818C0}"/>
              </a:ext>
            </a:extLst>
          </p:cNvPr>
          <p:cNvGraphicFramePr>
            <a:graphicFrameLocks noGrp="1"/>
          </p:cNvGraphicFramePr>
          <p:nvPr/>
        </p:nvGraphicFramePr>
        <p:xfrm>
          <a:off x="1418328" y="3761380"/>
          <a:ext cx="1177344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672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588672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rgbClr val="0000FF"/>
                          </a:solidFill>
                          <a:latin typeface="+mj-lt"/>
                        </a:rPr>
                        <a:t>null</a:t>
                      </a:r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B16A7E9-9028-94BE-53D1-485CA01B9390}"/>
              </a:ext>
            </a:extLst>
          </p:cNvPr>
          <p:cNvSpPr txBox="1"/>
          <p:nvPr/>
        </p:nvSpPr>
        <p:spPr>
          <a:xfrm>
            <a:off x="1418328" y="3392048"/>
            <a:ext cx="1177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snap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6238EE5-942B-2597-079C-455810A1CE29}"/>
              </a:ext>
            </a:extLst>
          </p:cNvPr>
          <p:cNvGraphicFramePr>
            <a:graphicFrameLocks noGrp="1"/>
          </p:cNvGraphicFramePr>
          <p:nvPr/>
        </p:nvGraphicFramePr>
        <p:xfrm>
          <a:off x="4653517" y="3761380"/>
          <a:ext cx="1177344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672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588672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rgbClr val="0000FF"/>
                          </a:solidFill>
                          <a:latin typeface="+mj-lt"/>
                        </a:rPr>
                        <a:t>null</a:t>
                      </a:r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C7978F4-0BAA-315F-9469-56E75E11F5BB}"/>
              </a:ext>
            </a:extLst>
          </p:cNvPr>
          <p:cNvSpPr txBox="1"/>
          <p:nvPr/>
        </p:nvSpPr>
        <p:spPr>
          <a:xfrm>
            <a:off x="4653517" y="3392048"/>
            <a:ext cx="1177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pop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30730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F8ABC3-78BE-BFE3-814C-38D71E936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7719E5-18CC-40B0-207B-5C4E6CF9598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963337"/>
            <a:ext cx="3410843" cy="22980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>
                <a:latin typeface="+mj-lt"/>
              </a:rPr>
              <a:t>Node snap = new Node(1.0);</a:t>
            </a:r>
          </a:p>
          <a:p>
            <a:pPr marL="0" indent="0">
              <a:buNone/>
            </a:pPr>
            <a:r>
              <a:rPr lang="en-US" sz="1600">
                <a:latin typeface="+mj-lt"/>
              </a:rPr>
              <a:t>Node crackle = new Node(2.0);</a:t>
            </a:r>
          </a:p>
          <a:p>
            <a:pPr marL="0" indent="0">
              <a:buNone/>
            </a:pPr>
            <a:r>
              <a:rPr lang="en-US" sz="1600">
                <a:latin typeface="+mj-lt"/>
              </a:rPr>
              <a:t>Node pop = new Node(3.0);</a:t>
            </a:r>
          </a:p>
          <a:p>
            <a:pPr marL="0" indent="0">
              <a:buNone/>
            </a:pPr>
            <a:r>
              <a:rPr lang="en-US" sz="1600">
                <a:latin typeface="+mj-lt"/>
              </a:rPr>
              <a:t>snap.next = crackle;</a:t>
            </a:r>
          </a:p>
          <a:p>
            <a:pPr marL="0" indent="0">
              <a:buNone/>
            </a:pPr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crackle.next = pop;</a:t>
            </a:r>
          </a:p>
          <a:p>
            <a:pPr marL="0" indent="0">
              <a:buNone/>
            </a:pPr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pop.next = head;</a:t>
            </a:r>
          </a:p>
          <a:p>
            <a:pPr marL="0" indent="0">
              <a:buNone/>
            </a:pPr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head = snap;</a:t>
            </a:r>
            <a:endParaRPr lang="en-US" sz="2400">
              <a:solidFill>
                <a:schemeClr val="bg2">
                  <a:lumMod val="20000"/>
                  <a:lumOff val="80000"/>
                </a:schemeClr>
              </a:solidFill>
              <a:latin typeface="+mj-lt"/>
            </a:endParaRPr>
          </a:p>
          <a:p>
            <a:pPr marL="0" indent="0">
              <a:buNone/>
            </a:pPr>
            <a:endParaRPr lang="en-US" sz="2400">
              <a:latin typeface="+mj-lt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3DEEBEB-D67C-D35D-F5EC-5C0229F8B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B94A00AB-7B78-1B1D-C0E4-7B3C0F86E8B7}"/>
              </a:ext>
            </a:extLst>
          </p:cNvPr>
          <p:cNvGraphicFramePr>
            <a:graphicFrameLocks noGrp="1"/>
          </p:cNvGraphicFramePr>
          <p:nvPr/>
        </p:nvGraphicFramePr>
        <p:xfrm>
          <a:off x="6258429" y="3761380"/>
          <a:ext cx="1177344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672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588672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E3B1F7-8B58-8265-1B81-588300C2FBB1}"/>
              </a:ext>
            </a:extLst>
          </p:cNvPr>
          <p:cNvCxnSpPr>
            <a:cxnSpLocks/>
          </p:cNvCxnSpPr>
          <p:nvPr/>
        </p:nvCxnSpPr>
        <p:spPr>
          <a:xfrm>
            <a:off x="7166865" y="3991159"/>
            <a:ext cx="671246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526422E1-D996-1602-F838-2EFDD21245AA}"/>
              </a:ext>
            </a:extLst>
          </p:cNvPr>
          <p:cNvGraphicFramePr>
            <a:graphicFrameLocks noGrp="1"/>
          </p:cNvGraphicFramePr>
          <p:nvPr/>
        </p:nvGraphicFramePr>
        <p:xfrm>
          <a:off x="7863341" y="3761380"/>
          <a:ext cx="1177344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672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588672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5.0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2B393FF-A341-08E3-F024-A368133BABFC}"/>
              </a:ext>
            </a:extLst>
          </p:cNvPr>
          <p:cNvCxnSpPr>
            <a:cxnSpLocks/>
          </p:cNvCxnSpPr>
          <p:nvPr/>
        </p:nvCxnSpPr>
        <p:spPr>
          <a:xfrm>
            <a:off x="8781937" y="3991159"/>
            <a:ext cx="671246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C852BF0-CC9F-B9A9-8E48-3BEF1F17377A}"/>
              </a:ext>
            </a:extLst>
          </p:cNvPr>
          <p:cNvSpPr txBox="1"/>
          <p:nvPr/>
        </p:nvSpPr>
        <p:spPr>
          <a:xfrm>
            <a:off x="4866275" y="4356854"/>
            <a:ext cx="1098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head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AE66FE3-83F4-327D-E2E3-579A8821A4D3}"/>
              </a:ext>
            </a:extLst>
          </p:cNvPr>
          <p:cNvCxnSpPr>
            <a:cxnSpLocks/>
          </p:cNvCxnSpPr>
          <p:nvPr/>
        </p:nvCxnSpPr>
        <p:spPr>
          <a:xfrm flipV="1">
            <a:off x="5774711" y="3967141"/>
            <a:ext cx="483718" cy="574379"/>
          </a:xfrm>
          <a:prstGeom prst="straightConnector1">
            <a:avLst/>
          </a:prstGeom>
          <a:ln w="50800" cap="rnd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1539157-9DEE-364D-044B-26FD6035ECBE}"/>
              </a:ext>
            </a:extLst>
          </p:cNvPr>
          <p:cNvGraphicFramePr>
            <a:graphicFrameLocks noGrp="1"/>
          </p:cNvGraphicFramePr>
          <p:nvPr/>
        </p:nvGraphicFramePr>
        <p:xfrm>
          <a:off x="3033095" y="3761380"/>
          <a:ext cx="1177344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672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588672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2.0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rgbClr val="0000FF"/>
                          </a:solidFill>
                          <a:latin typeface="+mj-lt"/>
                        </a:rPr>
                        <a:t>null</a:t>
                      </a:r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65B88C2-698C-54AB-FE3F-33889786DCDF}"/>
              </a:ext>
            </a:extLst>
          </p:cNvPr>
          <p:cNvSpPr txBox="1"/>
          <p:nvPr/>
        </p:nvSpPr>
        <p:spPr>
          <a:xfrm>
            <a:off x="3033095" y="3392048"/>
            <a:ext cx="1177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crackle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5A5773B-2156-F8DE-9EFA-9269BCAA943F}"/>
              </a:ext>
            </a:extLst>
          </p:cNvPr>
          <p:cNvGraphicFramePr>
            <a:graphicFrameLocks noGrp="1"/>
          </p:cNvGraphicFramePr>
          <p:nvPr/>
        </p:nvGraphicFramePr>
        <p:xfrm>
          <a:off x="1418328" y="3761380"/>
          <a:ext cx="1177344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672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588672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0C07CB2-33B3-228D-E7F9-59CCDEB4D6C0}"/>
              </a:ext>
            </a:extLst>
          </p:cNvPr>
          <p:cNvSpPr txBox="1"/>
          <p:nvPr/>
        </p:nvSpPr>
        <p:spPr>
          <a:xfrm>
            <a:off x="1418328" y="3392048"/>
            <a:ext cx="1177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snap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AB351B8-BF81-C1CE-8326-40B5EE3118E4}"/>
              </a:ext>
            </a:extLst>
          </p:cNvPr>
          <p:cNvGraphicFramePr>
            <a:graphicFrameLocks noGrp="1"/>
          </p:cNvGraphicFramePr>
          <p:nvPr/>
        </p:nvGraphicFramePr>
        <p:xfrm>
          <a:off x="4653517" y="3761380"/>
          <a:ext cx="1177344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672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588672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rgbClr val="0000FF"/>
                          </a:solidFill>
                          <a:latin typeface="+mj-lt"/>
                        </a:rPr>
                        <a:t>null</a:t>
                      </a:r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82C671F-9F29-8266-037A-54EA09B86494}"/>
              </a:ext>
            </a:extLst>
          </p:cNvPr>
          <p:cNvSpPr txBox="1"/>
          <p:nvPr/>
        </p:nvSpPr>
        <p:spPr>
          <a:xfrm>
            <a:off x="4653517" y="3392048"/>
            <a:ext cx="1177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pop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278B94-B513-44C0-A338-0B2A68F7F2CD}"/>
              </a:ext>
            </a:extLst>
          </p:cNvPr>
          <p:cNvCxnSpPr>
            <a:cxnSpLocks/>
          </p:cNvCxnSpPr>
          <p:nvPr/>
        </p:nvCxnSpPr>
        <p:spPr>
          <a:xfrm>
            <a:off x="2361849" y="3991159"/>
            <a:ext cx="671246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33151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5BA763-2A37-7F37-DE13-8F0B676C68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C5BE3A-DED2-F4CE-A888-C9BD6148C21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963337"/>
            <a:ext cx="3410843" cy="22980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>
                <a:latin typeface="+mj-lt"/>
              </a:rPr>
              <a:t>Node snap = new Node(1.0);</a:t>
            </a:r>
          </a:p>
          <a:p>
            <a:pPr marL="0" indent="0">
              <a:buNone/>
            </a:pPr>
            <a:r>
              <a:rPr lang="en-US" sz="1600">
                <a:latin typeface="+mj-lt"/>
              </a:rPr>
              <a:t>Node crackle = new Node(2.0);</a:t>
            </a:r>
          </a:p>
          <a:p>
            <a:pPr marL="0" indent="0">
              <a:buNone/>
            </a:pPr>
            <a:r>
              <a:rPr lang="en-US" sz="1600">
                <a:latin typeface="+mj-lt"/>
              </a:rPr>
              <a:t>Node pop = new Node(3.0);</a:t>
            </a:r>
          </a:p>
          <a:p>
            <a:pPr marL="0" indent="0">
              <a:buNone/>
            </a:pPr>
            <a:r>
              <a:rPr lang="en-US" sz="1600">
                <a:latin typeface="+mj-lt"/>
              </a:rPr>
              <a:t>snap.next = crackle;</a:t>
            </a:r>
          </a:p>
          <a:p>
            <a:pPr marL="0" indent="0">
              <a:buNone/>
            </a:pPr>
            <a:r>
              <a:rPr lang="en-US" sz="1600">
                <a:latin typeface="+mj-lt"/>
              </a:rPr>
              <a:t>crackle.next = pop;</a:t>
            </a:r>
          </a:p>
          <a:p>
            <a:pPr marL="0" indent="0">
              <a:buNone/>
            </a:pPr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pop.next = head;</a:t>
            </a:r>
          </a:p>
          <a:p>
            <a:pPr marL="0" indent="0">
              <a:buNone/>
            </a:pPr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head = snap;</a:t>
            </a:r>
            <a:endParaRPr lang="en-US" sz="2400">
              <a:solidFill>
                <a:schemeClr val="bg2">
                  <a:lumMod val="20000"/>
                  <a:lumOff val="80000"/>
                </a:schemeClr>
              </a:solidFill>
              <a:latin typeface="+mj-lt"/>
            </a:endParaRPr>
          </a:p>
          <a:p>
            <a:pPr marL="0" indent="0">
              <a:buNone/>
            </a:pPr>
            <a:endParaRPr lang="en-US" sz="2400">
              <a:latin typeface="+mj-lt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52C8631-7BA9-2AEB-C36E-C65B93C4A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C50F5870-8B73-8EB1-BF12-A509DDE059B8}"/>
              </a:ext>
            </a:extLst>
          </p:cNvPr>
          <p:cNvGraphicFramePr>
            <a:graphicFrameLocks noGrp="1"/>
          </p:cNvGraphicFramePr>
          <p:nvPr/>
        </p:nvGraphicFramePr>
        <p:xfrm>
          <a:off x="6258429" y="3761380"/>
          <a:ext cx="1177344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672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588672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12D7FA-2FB8-573F-7223-8AE13075077F}"/>
              </a:ext>
            </a:extLst>
          </p:cNvPr>
          <p:cNvCxnSpPr>
            <a:cxnSpLocks/>
          </p:cNvCxnSpPr>
          <p:nvPr/>
        </p:nvCxnSpPr>
        <p:spPr>
          <a:xfrm>
            <a:off x="7166865" y="3991159"/>
            <a:ext cx="671246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B154842-8134-54C9-11C3-51C3A432BC00}"/>
              </a:ext>
            </a:extLst>
          </p:cNvPr>
          <p:cNvGraphicFramePr>
            <a:graphicFrameLocks noGrp="1"/>
          </p:cNvGraphicFramePr>
          <p:nvPr/>
        </p:nvGraphicFramePr>
        <p:xfrm>
          <a:off x="7863341" y="3761380"/>
          <a:ext cx="1177344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672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588672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5.0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F5D9A27-AC04-B88E-3217-63C8DAE98791}"/>
              </a:ext>
            </a:extLst>
          </p:cNvPr>
          <p:cNvCxnSpPr>
            <a:cxnSpLocks/>
          </p:cNvCxnSpPr>
          <p:nvPr/>
        </p:nvCxnSpPr>
        <p:spPr>
          <a:xfrm>
            <a:off x="8781937" y="3991159"/>
            <a:ext cx="671246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9596B50-245D-41BD-7DFF-83CE6897451F}"/>
              </a:ext>
            </a:extLst>
          </p:cNvPr>
          <p:cNvSpPr txBox="1"/>
          <p:nvPr/>
        </p:nvSpPr>
        <p:spPr>
          <a:xfrm>
            <a:off x="4866275" y="4356854"/>
            <a:ext cx="1098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head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14AB313-C779-E80D-9FF3-92A576C3A25F}"/>
              </a:ext>
            </a:extLst>
          </p:cNvPr>
          <p:cNvCxnSpPr>
            <a:cxnSpLocks/>
          </p:cNvCxnSpPr>
          <p:nvPr/>
        </p:nvCxnSpPr>
        <p:spPr>
          <a:xfrm flipV="1">
            <a:off x="5774711" y="3967141"/>
            <a:ext cx="483718" cy="574379"/>
          </a:xfrm>
          <a:prstGeom prst="straightConnector1">
            <a:avLst/>
          </a:prstGeom>
          <a:ln w="50800" cap="rnd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6D2487C-D71E-04BE-C0F8-16EF21294CC4}"/>
              </a:ext>
            </a:extLst>
          </p:cNvPr>
          <p:cNvGraphicFramePr>
            <a:graphicFrameLocks noGrp="1"/>
          </p:cNvGraphicFramePr>
          <p:nvPr/>
        </p:nvGraphicFramePr>
        <p:xfrm>
          <a:off x="3033095" y="3761380"/>
          <a:ext cx="1177344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672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588672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2.0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A5705E6-0ECD-043D-187E-39BB42F3B3E7}"/>
              </a:ext>
            </a:extLst>
          </p:cNvPr>
          <p:cNvSpPr txBox="1"/>
          <p:nvPr/>
        </p:nvSpPr>
        <p:spPr>
          <a:xfrm>
            <a:off x="3033095" y="3392048"/>
            <a:ext cx="1177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crackle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3217A7E-06E1-EAE5-B5FA-AAE0BBC78A77}"/>
              </a:ext>
            </a:extLst>
          </p:cNvPr>
          <p:cNvGraphicFramePr>
            <a:graphicFrameLocks noGrp="1"/>
          </p:cNvGraphicFramePr>
          <p:nvPr/>
        </p:nvGraphicFramePr>
        <p:xfrm>
          <a:off x="1418328" y="3761380"/>
          <a:ext cx="1177344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672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588672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CF929A6-C571-CB94-5500-22CB2C7C034C}"/>
              </a:ext>
            </a:extLst>
          </p:cNvPr>
          <p:cNvSpPr txBox="1"/>
          <p:nvPr/>
        </p:nvSpPr>
        <p:spPr>
          <a:xfrm>
            <a:off x="1418328" y="3392048"/>
            <a:ext cx="1177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snap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38177F2-E411-732B-710D-CC28AD9B2B56}"/>
              </a:ext>
            </a:extLst>
          </p:cNvPr>
          <p:cNvGraphicFramePr>
            <a:graphicFrameLocks noGrp="1"/>
          </p:cNvGraphicFramePr>
          <p:nvPr/>
        </p:nvGraphicFramePr>
        <p:xfrm>
          <a:off x="4653517" y="3761380"/>
          <a:ext cx="1177344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672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588672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rgbClr val="0000FF"/>
                          </a:solidFill>
                          <a:latin typeface="+mj-lt"/>
                        </a:rPr>
                        <a:t>null</a:t>
                      </a:r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06F520C-248F-E0ED-E919-A23362AFD70F}"/>
              </a:ext>
            </a:extLst>
          </p:cNvPr>
          <p:cNvSpPr txBox="1"/>
          <p:nvPr/>
        </p:nvSpPr>
        <p:spPr>
          <a:xfrm>
            <a:off x="4653517" y="3392048"/>
            <a:ext cx="1177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pop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089E0F-CE45-337F-1F01-6F47365A09D3}"/>
              </a:ext>
            </a:extLst>
          </p:cNvPr>
          <p:cNvCxnSpPr>
            <a:cxnSpLocks/>
          </p:cNvCxnSpPr>
          <p:nvPr/>
        </p:nvCxnSpPr>
        <p:spPr>
          <a:xfrm>
            <a:off x="2361849" y="3991159"/>
            <a:ext cx="671246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CC79C20-EAA0-9B1C-F556-80BB40D74FC6}"/>
              </a:ext>
            </a:extLst>
          </p:cNvPr>
          <p:cNvCxnSpPr>
            <a:cxnSpLocks/>
          </p:cNvCxnSpPr>
          <p:nvPr/>
        </p:nvCxnSpPr>
        <p:spPr>
          <a:xfrm>
            <a:off x="3961951" y="3991159"/>
            <a:ext cx="671246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63256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401BD0-D34B-2348-BB53-8F94DED97A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FC7FC6-AACC-919F-E0E2-B5622E9D4BE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963337"/>
            <a:ext cx="3410843" cy="22980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>
                <a:latin typeface="+mj-lt"/>
              </a:rPr>
              <a:t>Node snap = new Node(1.0);</a:t>
            </a:r>
          </a:p>
          <a:p>
            <a:pPr marL="0" indent="0">
              <a:buNone/>
            </a:pPr>
            <a:r>
              <a:rPr lang="en-US" sz="1600">
                <a:latin typeface="+mj-lt"/>
              </a:rPr>
              <a:t>Node crackle = new Node(2.0);</a:t>
            </a:r>
          </a:p>
          <a:p>
            <a:pPr marL="0" indent="0">
              <a:buNone/>
            </a:pPr>
            <a:r>
              <a:rPr lang="en-US" sz="1600">
                <a:latin typeface="+mj-lt"/>
              </a:rPr>
              <a:t>Node pop = new Node(3.0);</a:t>
            </a:r>
          </a:p>
          <a:p>
            <a:pPr marL="0" indent="0">
              <a:buNone/>
            </a:pPr>
            <a:r>
              <a:rPr lang="en-US" sz="1600">
                <a:latin typeface="+mj-lt"/>
              </a:rPr>
              <a:t>snap.next = crackle;</a:t>
            </a:r>
          </a:p>
          <a:p>
            <a:pPr marL="0" indent="0">
              <a:buNone/>
            </a:pPr>
            <a:r>
              <a:rPr lang="en-US" sz="1600">
                <a:latin typeface="+mj-lt"/>
              </a:rPr>
              <a:t>crackle.next = pop;</a:t>
            </a:r>
          </a:p>
          <a:p>
            <a:pPr marL="0" indent="0">
              <a:buNone/>
            </a:pPr>
            <a:r>
              <a:rPr lang="en-US" sz="1600">
                <a:latin typeface="+mj-lt"/>
              </a:rPr>
              <a:t>pop.next = head;</a:t>
            </a:r>
          </a:p>
          <a:p>
            <a:pPr marL="0" indent="0">
              <a:buNone/>
            </a:pPr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head = snap;</a:t>
            </a:r>
            <a:endParaRPr lang="en-US" sz="2400">
              <a:solidFill>
                <a:schemeClr val="bg2">
                  <a:lumMod val="20000"/>
                  <a:lumOff val="80000"/>
                </a:schemeClr>
              </a:solidFill>
              <a:latin typeface="+mj-lt"/>
            </a:endParaRPr>
          </a:p>
          <a:p>
            <a:pPr marL="0" indent="0">
              <a:buNone/>
            </a:pPr>
            <a:endParaRPr lang="en-US" sz="2400">
              <a:latin typeface="+mj-lt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11BA-51D4-F1CB-968B-331C557C2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D3963464-294F-0964-13AB-B94E6519E8FA}"/>
              </a:ext>
            </a:extLst>
          </p:cNvPr>
          <p:cNvGraphicFramePr>
            <a:graphicFrameLocks noGrp="1"/>
          </p:cNvGraphicFramePr>
          <p:nvPr/>
        </p:nvGraphicFramePr>
        <p:xfrm>
          <a:off x="6258429" y="3761380"/>
          <a:ext cx="1177344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672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588672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9D5463D-DDD1-8127-C107-5A9AAE54174E}"/>
              </a:ext>
            </a:extLst>
          </p:cNvPr>
          <p:cNvCxnSpPr>
            <a:cxnSpLocks/>
          </p:cNvCxnSpPr>
          <p:nvPr/>
        </p:nvCxnSpPr>
        <p:spPr>
          <a:xfrm>
            <a:off x="7166865" y="3991159"/>
            <a:ext cx="671246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312CCFD0-80C5-4DAE-2D6E-7116439FDFB1}"/>
              </a:ext>
            </a:extLst>
          </p:cNvPr>
          <p:cNvGraphicFramePr>
            <a:graphicFrameLocks noGrp="1"/>
          </p:cNvGraphicFramePr>
          <p:nvPr/>
        </p:nvGraphicFramePr>
        <p:xfrm>
          <a:off x="7863341" y="3761380"/>
          <a:ext cx="1177344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672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588672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5.0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C582B8F-078D-A928-5AC2-541BB4F68542}"/>
              </a:ext>
            </a:extLst>
          </p:cNvPr>
          <p:cNvCxnSpPr>
            <a:cxnSpLocks/>
          </p:cNvCxnSpPr>
          <p:nvPr/>
        </p:nvCxnSpPr>
        <p:spPr>
          <a:xfrm>
            <a:off x="8781937" y="3991159"/>
            <a:ext cx="671246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FE24970-11E8-A5B8-6AF1-A5E18E43C3CB}"/>
              </a:ext>
            </a:extLst>
          </p:cNvPr>
          <p:cNvSpPr txBox="1"/>
          <p:nvPr/>
        </p:nvSpPr>
        <p:spPr>
          <a:xfrm>
            <a:off x="4866275" y="4417814"/>
            <a:ext cx="1098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head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F0586B7-B0BC-BE40-EFB4-FCBB62C04AD7}"/>
              </a:ext>
            </a:extLst>
          </p:cNvPr>
          <p:cNvCxnSpPr>
            <a:cxnSpLocks/>
          </p:cNvCxnSpPr>
          <p:nvPr/>
        </p:nvCxnSpPr>
        <p:spPr>
          <a:xfrm flipV="1">
            <a:off x="5774711" y="4028101"/>
            <a:ext cx="483718" cy="574379"/>
          </a:xfrm>
          <a:prstGeom prst="straightConnector1">
            <a:avLst/>
          </a:prstGeom>
          <a:ln w="50800" cap="rnd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7F0D0E4-5CAB-4E06-18CA-B0ECF18881A5}"/>
              </a:ext>
            </a:extLst>
          </p:cNvPr>
          <p:cNvGraphicFramePr>
            <a:graphicFrameLocks noGrp="1"/>
          </p:cNvGraphicFramePr>
          <p:nvPr/>
        </p:nvGraphicFramePr>
        <p:xfrm>
          <a:off x="3033095" y="3761380"/>
          <a:ext cx="1177344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672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588672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2.0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3B3DD85-DC75-D587-78AF-6EB66EB05168}"/>
              </a:ext>
            </a:extLst>
          </p:cNvPr>
          <p:cNvSpPr txBox="1"/>
          <p:nvPr/>
        </p:nvSpPr>
        <p:spPr>
          <a:xfrm>
            <a:off x="3033095" y="3392048"/>
            <a:ext cx="1177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crackle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617D83E-9768-6E0E-2497-BA04D61C5F99}"/>
              </a:ext>
            </a:extLst>
          </p:cNvPr>
          <p:cNvGraphicFramePr>
            <a:graphicFrameLocks noGrp="1"/>
          </p:cNvGraphicFramePr>
          <p:nvPr/>
        </p:nvGraphicFramePr>
        <p:xfrm>
          <a:off x="1418328" y="3761380"/>
          <a:ext cx="1177344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672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588672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7447D4A-0CE4-AF90-D654-DF1F33FE2B2B}"/>
              </a:ext>
            </a:extLst>
          </p:cNvPr>
          <p:cNvSpPr txBox="1"/>
          <p:nvPr/>
        </p:nvSpPr>
        <p:spPr>
          <a:xfrm>
            <a:off x="1418328" y="3392048"/>
            <a:ext cx="1177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snap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E83EE15-4277-F360-29A4-4006A59B582A}"/>
              </a:ext>
            </a:extLst>
          </p:cNvPr>
          <p:cNvGraphicFramePr>
            <a:graphicFrameLocks noGrp="1"/>
          </p:cNvGraphicFramePr>
          <p:nvPr/>
        </p:nvGraphicFramePr>
        <p:xfrm>
          <a:off x="4653517" y="3761380"/>
          <a:ext cx="1177344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672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588672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9D845C6-08B0-DFAD-4DBB-1207B1C7726B}"/>
              </a:ext>
            </a:extLst>
          </p:cNvPr>
          <p:cNvSpPr txBox="1"/>
          <p:nvPr/>
        </p:nvSpPr>
        <p:spPr>
          <a:xfrm>
            <a:off x="4653517" y="3392048"/>
            <a:ext cx="1177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pop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421D5C7-297C-CD2C-D98D-AA528D513F63}"/>
              </a:ext>
            </a:extLst>
          </p:cNvPr>
          <p:cNvCxnSpPr>
            <a:cxnSpLocks/>
          </p:cNvCxnSpPr>
          <p:nvPr/>
        </p:nvCxnSpPr>
        <p:spPr>
          <a:xfrm>
            <a:off x="2361849" y="3991159"/>
            <a:ext cx="671246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D49D14C-B911-912A-39A5-0FC7B00BC6A8}"/>
              </a:ext>
            </a:extLst>
          </p:cNvPr>
          <p:cNvCxnSpPr>
            <a:cxnSpLocks/>
          </p:cNvCxnSpPr>
          <p:nvPr/>
        </p:nvCxnSpPr>
        <p:spPr>
          <a:xfrm>
            <a:off x="3961951" y="3991159"/>
            <a:ext cx="671246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90B2A44-8D24-54EC-B09C-9186B9B52355}"/>
              </a:ext>
            </a:extLst>
          </p:cNvPr>
          <p:cNvCxnSpPr>
            <a:cxnSpLocks/>
          </p:cNvCxnSpPr>
          <p:nvPr/>
        </p:nvCxnSpPr>
        <p:spPr>
          <a:xfrm>
            <a:off x="5587183" y="3991159"/>
            <a:ext cx="671246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80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72662B-F869-21D6-C6E8-5EF4EA6A1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this week, we will implement</a:t>
            </a:r>
            <a:br>
              <a:rPr lang="en-US" sz="4000"/>
            </a:br>
            <a:r>
              <a:rPr lang="en-US" sz="4000"/>
              <a:t>the list interface using nodes with "links" (references) to other nodes</a:t>
            </a:r>
            <a:br>
              <a:rPr lang="en-US" sz="4000"/>
            </a:br>
            <a:br>
              <a:rPr lang="en-US" sz="4000"/>
            </a:br>
            <a:r>
              <a:rPr lang="en-US" sz="4000"/>
              <a:t>this will be called a </a:t>
            </a:r>
            <a:r>
              <a:rPr lang="en-US" sz="4000" b="1"/>
              <a:t>linked list</a:t>
            </a:r>
          </a:p>
        </p:txBody>
      </p:sp>
    </p:spTree>
    <p:extLst>
      <p:ext uri="{BB962C8B-B14F-4D97-AF65-F5344CB8AC3E}">
        <p14:creationId xmlns:p14="http://schemas.microsoft.com/office/powerpoint/2010/main" val="161405657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23C37A-6BE4-3AE4-BCC3-F752B0E727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A4EB56-06D6-5734-3BD1-0F28125218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963337"/>
            <a:ext cx="3410843" cy="19181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>
                <a:latin typeface="+mj-lt"/>
              </a:rPr>
              <a:t>Node snap = new Node(1.0);</a:t>
            </a:r>
          </a:p>
          <a:p>
            <a:pPr marL="0" indent="0">
              <a:buNone/>
            </a:pPr>
            <a:r>
              <a:rPr lang="en-US" sz="1600">
                <a:latin typeface="+mj-lt"/>
              </a:rPr>
              <a:t>Node crackle = new Node(2.0);</a:t>
            </a:r>
          </a:p>
          <a:p>
            <a:pPr marL="0" indent="0">
              <a:buNone/>
            </a:pPr>
            <a:r>
              <a:rPr lang="en-US" sz="1600">
                <a:latin typeface="+mj-lt"/>
              </a:rPr>
              <a:t>Node pop = new Node(3.0);</a:t>
            </a:r>
          </a:p>
          <a:p>
            <a:pPr marL="0" indent="0">
              <a:buNone/>
            </a:pPr>
            <a:r>
              <a:rPr lang="en-US" sz="1600">
                <a:latin typeface="+mj-lt"/>
              </a:rPr>
              <a:t>snap.next = crackle;</a:t>
            </a:r>
          </a:p>
          <a:p>
            <a:pPr marL="0" indent="0">
              <a:buNone/>
            </a:pPr>
            <a:r>
              <a:rPr lang="en-US" sz="1600">
                <a:latin typeface="+mj-lt"/>
              </a:rPr>
              <a:t>crackle.next = pop;</a:t>
            </a:r>
          </a:p>
          <a:p>
            <a:pPr marL="0" indent="0">
              <a:buNone/>
            </a:pPr>
            <a:r>
              <a:rPr lang="en-US" sz="1600">
                <a:latin typeface="+mj-lt"/>
              </a:rPr>
              <a:t>pop.next = head;</a:t>
            </a:r>
          </a:p>
          <a:p>
            <a:pPr marL="0" indent="0">
              <a:buNone/>
            </a:pPr>
            <a:r>
              <a:rPr lang="en-US" sz="1600">
                <a:latin typeface="+mj-lt"/>
              </a:rPr>
              <a:t>head = snap;</a:t>
            </a:r>
            <a:endParaRPr lang="en-US" sz="2400">
              <a:latin typeface="+mj-lt"/>
            </a:endParaRPr>
          </a:p>
          <a:p>
            <a:pPr marL="0" indent="0">
              <a:buNone/>
            </a:pPr>
            <a:endParaRPr lang="en-US" sz="2400">
              <a:latin typeface="+mj-lt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C7C434-9744-980B-AA53-F914E4913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5927C5-3108-BBB2-044A-78006F6C9412}"/>
              </a:ext>
            </a:extLst>
          </p:cNvPr>
          <p:cNvSpPr txBox="1"/>
          <p:nvPr/>
        </p:nvSpPr>
        <p:spPr>
          <a:xfrm>
            <a:off x="-145686" y="4018748"/>
            <a:ext cx="1098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head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66C3971-2500-2CA3-7031-1A9D1BA4D2AB}"/>
              </a:ext>
            </a:extLst>
          </p:cNvPr>
          <p:cNvCxnSpPr>
            <a:cxnSpLocks/>
          </p:cNvCxnSpPr>
          <p:nvPr/>
        </p:nvCxnSpPr>
        <p:spPr>
          <a:xfrm flipV="1">
            <a:off x="761573" y="3967141"/>
            <a:ext cx="656755" cy="218747"/>
          </a:xfrm>
          <a:prstGeom prst="straightConnector1">
            <a:avLst/>
          </a:prstGeom>
          <a:ln w="50800" cap="rnd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0F277B6-E44B-D2D1-DC4C-731210D6D477}"/>
              </a:ext>
            </a:extLst>
          </p:cNvPr>
          <p:cNvGraphicFramePr>
            <a:graphicFrameLocks noGrp="1"/>
          </p:cNvGraphicFramePr>
          <p:nvPr/>
        </p:nvGraphicFramePr>
        <p:xfrm>
          <a:off x="3033095" y="3761380"/>
          <a:ext cx="1177344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672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588672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2.0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C80DBF1-01CF-8114-02ED-0BD343087D8C}"/>
              </a:ext>
            </a:extLst>
          </p:cNvPr>
          <p:cNvGraphicFramePr>
            <a:graphicFrameLocks noGrp="1"/>
          </p:cNvGraphicFramePr>
          <p:nvPr/>
        </p:nvGraphicFramePr>
        <p:xfrm>
          <a:off x="4653517" y="3761380"/>
          <a:ext cx="1177344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672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588672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340C258-8CD2-8832-F87F-A63658E172D8}"/>
              </a:ext>
            </a:extLst>
          </p:cNvPr>
          <p:cNvGraphicFramePr>
            <a:graphicFrameLocks noGrp="1"/>
          </p:cNvGraphicFramePr>
          <p:nvPr/>
        </p:nvGraphicFramePr>
        <p:xfrm>
          <a:off x="1418328" y="3761380"/>
          <a:ext cx="1177344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672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588672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4455C4BD-9789-50DD-CEAD-A377ADF9B3F6}"/>
              </a:ext>
            </a:extLst>
          </p:cNvPr>
          <p:cNvSpPr txBox="1"/>
          <p:nvPr/>
        </p:nvSpPr>
        <p:spPr>
          <a:xfrm>
            <a:off x="1418328" y="3392048"/>
            <a:ext cx="1177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snap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79AC6C-F7E6-7C34-6885-90326D27219E}"/>
              </a:ext>
            </a:extLst>
          </p:cNvPr>
          <p:cNvSpPr txBox="1"/>
          <p:nvPr/>
        </p:nvSpPr>
        <p:spPr>
          <a:xfrm>
            <a:off x="3033095" y="3392048"/>
            <a:ext cx="1177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crackle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74BF53-3CD4-4773-E39E-91797E96B38B}"/>
              </a:ext>
            </a:extLst>
          </p:cNvPr>
          <p:cNvSpPr txBox="1"/>
          <p:nvPr/>
        </p:nvSpPr>
        <p:spPr>
          <a:xfrm>
            <a:off x="4653517" y="3392048"/>
            <a:ext cx="1177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pop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8CD87159-0E43-0B3C-ECBB-58B28DB8015C}"/>
              </a:ext>
            </a:extLst>
          </p:cNvPr>
          <p:cNvGraphicFramePr>
            <a:graphicFrameLocks noGrp="1"/>
          </p:cNvGraphicFramePr>
          <p:nvPr/>
        </p:nvGraphicFramePr>
        <p:xfrm>
          <a:off x="6258429" y="3761380"/>
          <a:ext cx="1177344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672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588672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2FB8717-2835-18B2-FE84-4F272A4C6D13}"/>
              </a:ext>
            </a:extLst>
          </p:cNvPr>
          <p:cNvCxnSpPr>
            <a:cxnSpLocks/>
          </p:cNvCxnSpPr>
          <p:nvPr/>
        </p:nvCxnSpPr>
        <p:spPr>
          <a:xfrm>
            <a:off x="7166865" y="3991159"/>
            <a:ext cx="671246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87374987-D9A8-C292-AFD6-F2D972E51B69}"/>
              </a:ext>
            </a:extLst>
          </p:cNvPr>
          <p:cNvGraphicFramePr>
            <a:graphicFrameLocks noGrp="1"/>
          </p:cNvGraphicFramePr>
          <p:nvPr/>
        </p:nvGraphicFramePr>
        <p:xfrm>
          <a:off x="7863341" y="3761380"/>
          <a:ext cx="1177344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672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588672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5.0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56D44FF-68D7-3B38-41A0-2656651E3A13}"/>
              </a:ext>
            </a:extLst>
          </p:cNvPr>
          <p:cNvCxnSpPr>
            <a:cxnSpLocks/>
          </p:cNvCxnSpPr>
          <p:nvPr/>
        </p:nvCxnSpPr>
        <p:spPr>
          <a:xfrm>
            <a:off x="8781937" y="3991159"/>
            <a:ext cx="671246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85EA16F-2594-7B95-C582-F12F4E4BEF40}"/>
              </a:ext>
            </a:extLst>
          </p:cNvPr>
          <p:cNvCxnSpPr>
            <a:cxnSpLocks/>
          </p:cNvCxnSpPr>
          <p:nvPr/>
        </p:nvCxnSpPr>
        <p:spPr>
          <a:xfrm>
            <a:off x="3961951" y="3991159"/>
            <a:ext cx="671246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7205878-9375-6184-D17D-F1CB3018D236}"/>
              </a:ext>
            </a:extLst>
          </p:cNvPr>
          <p:cNvCxnSpPr>
            <a:cxnSpLocks/>
          </p:cNvCxnSpPr>
          <p:nvPr/>
        </p:nvCxnSpPr>
        <p:spPr>
          <a:xfrm>
            <a:off x="5587183" y="3991159"/>
            <a:ext cx="671246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E894521-17B9-188C-C876-DD119242BEC1}"/>
              </a:ext>
            </a:extLst>
          </p:cNvPr>
          <p:cNvCxnSpPr>
            <a:cxnSpLocks/>
          </p:cNvCxnSpPr>
          <p:nvPr/>
        </p:nvCxnSpPr>
        <p:spPr>
          <a:xfrm>
            <a:off x="2361849" y="3991159"/>
            <a:ext cx="671246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99042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0C68DB-FA3B-9ABA-7E49-5BE23B7F07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E6C0AA-DB19-C16C-1979-5295A33A636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963337"/>
            <a:ext cx="3410843" cy="19181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>
                <a:latin typeface="+mj-lt"/>
              </a:rPr>
              <a:t>Node snap = new Node(1.0);</a:t>
            </a:r>
          </a:p>
          <a:p>
            <a:pPr marL="0" indent="0">
              <a:buNone/>
            </a:pPr>
            <a:r>
              <a:rPr lang="en-US" sz="1600">
                <a:latin typeface="+mj-lt"/>
              </a:rPr>
              <a:t>Node crackle = new Node(2.0);</a:t>
            </a:r>
          </a:p>
          <a:p>
            <a:pPr marL="0" indent="0">
              <a:buNone/>
            </a:pPr>
            <a:r>
              <a:rPr lang="en-US" sz="1600">
                <a:latin typeface="+mj-lt"/>
              </a:rPr>
              <a:t>Node pop = new Node(3.0);</a:t>
            </a:r>
          </a:p>
          <a:p>
            <a:pPr marL="0" indent="0">
              <a:buNone/>
            </a:pPr>
            <a:r>
              <a:rPr lang="en-US" sz="1600">
                <a:latin typeface="+mj-lt"/>
              </a:rPr>
              <a:t>snap.next = crackle;</a:t>
            </a:r>
          </a:p>
          <a:p>
            <a:pPr marL="0" indent="0">
              <a:buNone/>
            </a:pPr>
            <a:r>
              <a:rPr lang="en-US" sz="1600">
                <a:latin typeface="+mj-lt"/>
              </a:rPr>
              <a:t>crackle.next = pop;</a:t>
            </a:r>
          </a:p>
          <a:p>
            <a:pPr marL="0" indent="0">
              <a:buNone/>
            </a:pPr>
            <a:r>
              <a:rPr lang="en-US" sz="1600">
                <a:latin typeface="+mj-lt"/>
              </a:rPr>
              <a:t>pop.next = head;</a:t>
            </a:r>
          </a:p>
          <a:p>
            <a:pPr marL="0" indent="0">
              <a:buNone/>
            </a:pPr>
            <a:r>
              <a:rPr lang="en-US" sz="1600">
                <a:latin typeface="+mj-lt"/>
              </a:rPr>
              <a:t>head = snap;</a:t>
            </a:r>
            <a:endParaRPr lang="en-US" sz="2400">
              <a:latin typeface="+mj-lt"/>
            </a:endParaRPr>
          </a:p>
          <a:p>
            <a:pPr marL="0" indent="0">
              <a:buNone/>
            </a:pPr>
            <a:endParaRPr lang="en-US" sz="2400">
              <a:latin typeface="+mj-lt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A47839-DF03-345E-B42C-5871EB188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9B10E8-D040-ACAC-BA6B-10912BFE78BA}"/>
              </a:ext>
            </a:extLst>
          </p:cNvPr>
          <p:cNvSpPr txBox="1"/>
          <p:nvPr/>
        </p:nvSpPr>
        <p:spPr>
          <a:xfrm>
            <a:off x="-145686" y="4018748"/>
            <a:ext cx="1098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head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C38A23-A54D-8523-4613-9F9FA795084F}"/>
              </a:ext>
            </a:extLst>
          </p:cNvPr>
          <p:cNvCxnSpPr>
            <a:cxnSpLocks/>
          </p:cNvCxnSpPr>
          <p:nvPr/>
        </p:nvCxnSpPr>
        <p:spPr>
          <a:xfrm flipV="1">
            <a:off x="761573" y="3967141"/>
            <a:ext cx="656755" cy="218747"/>
          </a:xfrm>
          <a:prstGeom prst="straightConnector1">
            <a:avLst/>
          </a:prstGeom>
          <a:ln w="50800" cap="rnd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D3AD3BD-11A3-97CE-4319-A61859A41C37}"/>
              </a:ext>
            </a:extLst>
          </p:cNvPr>
          <p:cNvGraphicFramePr>
            <a:graphicFrameLocks noGrp="1"/>
          </p:cNvGraphicFramePr>
          <p:nvPr/>
        </p:nvGraphicFramePr>
        <p:xfrm>
          <a:off x="3033095" y="3761380"/>
          <a:ext cx="1177344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672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588672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2.0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CFBF5AC-8DCF-6982-5D99-4A223C80CE6A}"/>
              </a:ext>
            </a:extLst>
          </p:cNvPr>
          <p:cNvGraphicFramePr>
            <a:graphicFrameLocks noGrp="1"/>
          </p:cNvGraphicFramePr>
          <p:nvPr/>
        </p:nvGraphicFramePr>
        <p:xfrm>
          <a:off x="4653517" y="3761380"/>
          <a:ext cx="1177344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672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588672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81192B5-7CE3-07BF-4907-FB8A23E77993}"/>
              </a:ext>
            </a:extLst>
          </p:cNvPr>
          <p:cNvGraphicFramePr>
            <a:graphicFrameLocks noGrp="1"/>
          </p:cNvGraphicFramePr>
          <p:nvPr/>
        </p:nvGraphicFramePr>
        <p:xfrm>
          <a:off x="1418328" y="3761380"/>
          <a:ext cx="1177344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672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588672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AF182B0F-578F-665F-86BD-8D137484BB0C}"/>
              </a:ext>
            </a:extLst>
          </p:cNvPr>
          <p:cNvGraphicFramePr>
            <a:graphicFrameLocks noGrp="1"/>
          </p:cNvGraphicFramePr>
          <p:nvPr/>
        </p:nvGraphicFramePr>
        <p:xfrm>
          <a:off x="6258429" y="3761380"/>
          <a:ext cx="1177344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672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588672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B37C981-D5BE-EAD6-C014-718F1DF8A434}"/>
              </a:ext>
            </a:extLst>
          </p:cNvPr>
          <p:cNvCxnSpPr>
            <a:cxnSpLocks/>
          </p:cNvCxnSpPr>
          <p:nvPr/>
        </p:nvCxnSpPr>
        <p:spPr>
          <a:xfrm>
            <a:off x="7166865" y="3991159"/>
            <a:ext cx="671246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0E7B4D5-11EC-187B-4B25-5FC3D4F5A014}"/>
              </a:ext>
            </a:extLst>
          </p:cNvPr>
          <p:cNvGraphicFramePr>
            <a:graphicFrameLocks noGrp="1"/>
          </p:cNvGraphicFramePr>
          <p:nvPr/>
        </p:nvGraphicFramePr>
        <p:xfrm>
          <a:off x="7863341" y="3761380"/>
          <a:ext cx="1177344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672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588672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5.0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3D7418B-DC80-49F6-F608-CC0BD2213222}"/>
              </a:ext>
            </a:extLst>
          </p:cNvPr>
          <p:cNvCxnSpPr>
            <a:cxnSpLocks/>
          </p:cNvCxnSpPr>
          <p:nvPr/>
        </p:nvCxnSpPr>
        <p:spPr>
          <a:xfrm>
            <a:off x="8781937" y="3991159"/>
            <a:ext cx="671246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03E4388-FC15-0C57-35B3-26087A16F965}"/>
              </a:ext>
            </a:extLst>
          </p:cNvPr>
          <p:cNvCxnSpPr>
            <a:cxnSpLocks/>
          </p:cNvCxnSpPr>
          <p:nvPr/>
        </p:nvCxnSpPr>
        <p:spPr>
          <a:xfrm>
            <a:off x="3961951" y="3991159"/>
            <a:ext cx="671246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D547404-6A34-9A5C-3429-39FDB858D62E}"/>
              </a:ext>
            </a:extLst>
          </p:cNvPr>
          <p:cNvCxnSpPr>
            <a:cxnSpLocks/>
          </p:cNvCxnSpPr>
          <p:nvPr/>
        </p:nvCxnSpPr>
        <p:spPr>
          <a:xfrm>
            <a:off x="5587183" y="3991159"/>
            <a:ext cx="671246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33AB5F8-074B-0118-EF66-E2622116D02D}"/>
              </a:ext>
            </a:extLst>
          </p:cNvPr>
          <p:cNvCxnSpPr>
            <a:cxnSpLocks/>
          </p:cNvCxnSpPr>
          <p:nvPr/>
        </p:nvCxnSpPr>
        <p:spPr>
          <a:xfrm>
            <a:off x="2361849" y="3991159"/>
            <a:ext cx="671246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68395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5FA17B-992B-11DC-AA22-F25BC8BAB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8CA6BB-E951-11DE-654C-35EC05801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84245"/>
            <a:ext cx="8229600" cy="857250"/>
          </a:xfrm>
        </p:spPr>
        <p:txBody>
          <a:bodyPr/>
          <a:lstStyle/>
          <a:p>
            <a:r>
              <a:rPr lang="en-US" sz="3200"/>
              <a:t>🧠 was that faster than calling </a:t>
            </a:r>
            <a: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  <a:t>addFront()</a:t>
            </a:r>
            <a:r>
              <a:rPr lang="en-US" sz="3200"/>
              <a:t> n times?</a:t>
            </a:r>
            <a:br>
              <a:rPr lang="en-US" sz="3200"/>
            </a:br>
            <a:r>
              <a:rPr lang="en-US" sz="3200"/>
              <a:t>🧠 same big O or different big O?</a:t>
            </a:r>
            <a:br>
              <a:rPr lang="en-US" sz="3200"/>
            </a:br>
            <a:r>
              <a:rPr lang="en-US" sz="1800">
                <a:solidFill>
                  <a:schemeClr val="bg1">
                    <a:lumMod val="75000"/>
                  </a:schemeClr>
                </a:solidFill>
              </a:rPr>
              <a:t>(if we were to call it many times)</a:t>
            </a:r>
            <a:endParaRPr lang="en-US" sz="32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03CC38AB-5AAE-D4EC-AA29-A144F68DDB59}"/>
              </a:ext>
            </a:extLst>
          </p:cNvPr>
          <p:cNvSpPr txBox="1">
            <a:spLocks/>
          </p:cNvSpPr>
          <p:nvPr/>
        </p:nvSpPr>
        <p:spPr>
          <a:xfrm>
            <a:off x="457200" y="601683"/>
            <a:ext cx="3410843" cy="21151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 marL="285739" indent="-285739" algn="l" defTabSz="342886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System Font Regular"/>
              <a:buChar char="−"/>
              <a:defRPr sz="1800" kern="1200">
                <a:solidFill>
                  <a:schemeClr val="tx1"/>
                </a:solidFill>
                <a:latin typeface="+mn-lt"/>
                <a:ea typeface="Segoe UI Emoji" panose="020B0502040204020203" pitchFamily="34" charset="0"/>
                <a:cs typeface="+mn-cs"/>
              </a:defRPr>
            </a:lvl1pPr>
            <a:lvl2pPr marL="628625" indent="-285739" algn="l" defTabSz="342886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System Font Regular"/>
              <a:buChar char="−"/>
              <a:defRPr sz="1800" kern="1200">
                <a:solidFill>
                  <a:schemeClr val="tx1"/>
                </a:solidFill>
                <a:latin typeface="+mn-lt"/>
                <a:ea typeface="Segoe UI Emoji" panose="020B0502040204020203" pitchFamily="34" charset="0"/>
                <a:cs typeface="+mn-cs"/>
              </a:defRPr>
            </a:lvl2pPr>
            <a:lvl3pPr marL="971511" indent="-285739" algn="l" defTabSz="342886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System Font Regular"/>
              <a:buChar char="−"/>
              <a:defRPr sz="1800" kern="1200">
                <a:solidFill>
                  <a:schemeClr val="tx1"/>
                </a:solidFill>
                <a:latin typeface="+mn-lt"/>
                <a:ea typeface="Segoe UI Emoji" panose="020B0502040204020203" pitchFamily="34" charset="0"/>
                <a:cs typeface="+mn-cs"/>
              </a:defRPr>
            </a:lvl3pPr>
            <a:lvl4pPr marL="1314397" indent="-285739" algn="l" defTabSz="342886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System Font Regular"/>
              <a:buChar char="−"/>
              <a:defRPr sz="1800" kern="1200">
                <a:solidFill>
                  <a:schemeClr val="tx1"/>
                </a:solidFill>
                <a:latin typeface="+mn-lt"/>
                <a:ea typeface="Segoe UI Emoji" panose="020B0502040204020203" pitchFamily="34" charset="0"/>
                <a:cs typeface="+mn-cs"/>
              </a:defRPr>
            </a:lvl4pPr>
            <a:lvl5pPr marL="1657284" indent="-285739" algn="l" defTabSz="342886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System Font Regular"/>
              <a:buChar char="−"/>
              <a:defRPr sz="1800" kern="1200">
                <a:solidFill>
                  <a:schemeClr val="tx1"/>
                </a:solidFill>
                <a:latin typeface="+mn-lt"/>
                <a:ea typeface="Segoe UI Emoji" panose="020B0502040204020203" pitchFamily="34" charset="0"/>
                <a:cs typeface="+mn-cs"/>
              </a:defRPr>
            </a:lvl5pPr>
            <a:lvl6pPr marL="2057318" indent="-342886" algn="l" defTabSz="342886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204" indent="-342886" algn="l" defTabSz="342886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090" indent="-342886" algn="l" defTabSz="342886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5977" indent="-342886" algn="l" defTabSz="342886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stem Font Regular"/>
              <a:buNone/>
            </a:pPr>
            <a:r>
              <a:rPr lang="en-US" sz="1600">
                <a:latin typeface="+mj-lt"/>
              </a:rPr>
              <a:t>Node snap = new Node(1.0);</a:t>
            </a:r>
          </a:p>
          <a:p>
            <a:pPr marL="0" indent="0">
              <a:buFont typeface="System Font Regular"/>
              <a:buNone/>
            </a:pPr>
            <a:r>
              <a:rPr lang="en-US" sz="1600">
                <a:latin typeface="+mj-lt"/>
              </a:rPr>
              <a:t>Node crackle = new Node(2.0);</a:t>
            </a:r>
          </a:p>
          <a:p>
            <a:pPr marL="0" indent="0">
              <a:buFont typeface="System Font Regular"/>
              <a:buNone/>
            </a:pPr>
            <a:r>
              <a:rPr lang="en-US" sz="1600">
                <a:latin typeface="+mj-lt"/>
              </a:rPr>
              <a:t>Node pop = new Node(3.0);</a:t>
            </a:r>
          </a:p>
          <a:p>
            <a:pPr marL="0" indent="0">
              <a:buFont typeface="System Font Regular"/>
              <a:buNone/>
            </a:pPr>
            <a:r>
              <a:rPr lang="en-US" sz="1600">
                <a:latin typeface="+mj-lt"/>
              </a:rPr>
              <a:t>snap.next = crackle;</a:t>
            </a:r>
          </a:p>
          <a:p>
            <a:pPr marL="0" indent="0">
              <a:buFont typeface="System Font Regular"/>
              <a:buNone/>
            </a:pPr>
            <a:r>
              <a:rPr lang="en-US" sz="1600">
                <a:latin typeface="+mj-lt"/>
              </a:rPr>
              <a:t>crackle.next = pop;</a:t>
            </a:r>
          </a:p>
          <a:p>
            <a:pPr marL="0" indent="0">
              <a:buFont typeface="System Font Regular"/>
              <a:buNone/>
            </a:pPr>
            <a:r>
              <a:rPr lang="en-US" sz="1600">
                <a:latin typeface="+mj-lt"/>
              </a:rPr>
              <a:t>pop.next = head;</a:t>
            </a:r>
          </a:p>
          <a:p>
            <a:pPr marL="0" indent="0">
              <a:buFont typeface="System Font Regular"/>
              <a:buNone/>
            </a:pPr>
            <a:r>
              <a:rPr lang="en-US" sz="1600">
                <a:latin typeface="+mj-lt"/>
              </a:rPr>
              <a:t>head = snap;</a:t>
            </a:r>
            <a:endParaRPr lang="en-US" sz="2400">
              <a:latin typeface="+mj-lt"/>
            </a:endParaRPr>
          </a:p>
          <a:p>
            <a:pPr marL="0" indent="0">
              <a:buFont typeface="System Font Regular"/>
              <a:buNone/>
            </a:pPr>
            <a:endParaRPr lang="en-US" sz="2400">
              <a:latin typeface="+mj-lt"/>
            </a:endParaRP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93ADA572-0128-2262-22BF-6F1CE56FB8EF}"/>
              </a:ext>
            </a:extLst>
          </p:cNvPr>
          <p:cNvSpPr txBox="1">
            <a:spLocks/>
          </p:cNvSpPr>
          <p:nvPr/>
        </p:nvSpPr>
        <p:spPr>
          <a:xfrm>
            <a:off x="5275957" y="601683"/>
            <a:ext cx="3410843" cy="105757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 marL="285739" indent="-285739" algn="l" defTabSz="342886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System Font Regular"/>
              <a:buChar char="−"/>
              <a:defRPr sz="1800" kern="1200">
                <a:solidFill>
                  <a:schemeClr val="tx1"/>
                </a:solidFill>
                <a:latin typeface="+mn-lt"/>
                <a:ea typeface="Segoe UI Emoji" panose="020B0502040204020203" pitchFamily="34" charset="0"/>
                <a:cs typeface="+mn-cs"/>
              </a:defRPr>
            </a:lvl1pPr>
            <a:lvl2pPr marL="628625" indent="-285739" algn="l" defTabSz="342886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System Font Regular"/>
              <a:buChar char="−"/>
              <a:defRPr sz="1800" kern="1200">
                <a:solidFill>
                  <a:schemeClr val="tx1"/>
                </a:solidFill>
                <a:latin typeface="+mn-lt"/>
                <a:ea typeface="Segoe UI Emoji" panose="020B0502040204020203" pitchFamily="34" charset="0"/>
                <a:cs typeface="+mn-cs"/>
              </a:defRPr>
            </a:lvl2pPr>
            <a:lvl3pPr marL="971511" indent="-285739" algn="l" defTabSz="342886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System Font Regular"/>
              <a:buChar char="−"/>
              <a:defRPr sz="1800" kern="1200">
                <a:solidFill>
                  <a:schemeClr val="tx1"/>
                </a:solidFill>
                <a:latin typeface="+mn-lt"/>
                <a:ea typeface="Segoe UI Emoji" panose="020B0502040204020203" pitchFamily="34" charset="0"/>
                <a:cs typeface="+mn-cs"/>
              </a:defRPr>
            </a:lvl3pPr>
            <a:lvl4pPr marL="1314397" indent="-285739" algn="l" defTabSz="342886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System Font Regular"/>
              <a:buChar char="−"/>
              <a:defRPr sz="1800" kern="1200">
                <a:solidFill>
                  <a:schemeClr val="tx1"/>
                </a:solidFill>
                <a:latin typeface="+mn-lt"/>
                <a:ea typeface="Segoe UI Emoji" panose="020B0502040204020203" pitchFamily="34" charset="0"/>
                <a:cs typeface="+mn-cs"/>
              </a:defRPr>
            </a:lvl4pPr>
            <a:lvl5pPr marL="1657284" indent="-285739" algn="l" defTabSz="342886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System Font Regular"/>
              <a:buChar char="−"/>
              <a:defRPr sz="1800" kern="1200">
                <a:solidFill>
                  <a:schemeClr val="tx1"/>
                </a:solidFill>
                <a:latin typeface="+mn-lt"/>
                <a:ea typeface="Segoe UI Emoji" panose="020B0502040204020203" pitchFamily="34" charset="0"/>
                <a:cs typeface="+mn-cs"/>
              </a:defRPr>
            </a:lvl5pPr>
            <a:lvl6pPr marL="2057318" indent="-342886" algn="l" defTabSz="342886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204" indent="-342886" algn="l" defTabSz="342886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090" indent="-342886" algn="l" defTabSz="342886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5977" indent="-342886" algn="l" defTabSz="342886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stem Font Regular"/>
              <a:buNone/>
            </a:pPr>
            <a:r>
              <a:rPr lang="en-US" sz="1600">
                <a:latin typeface="+mj-lt"/>
              </a:rPr>
              <a:t>addFront(3.0);</a:t>
            </a:r>
          </a:p>
          <a:p>
            <a:pPr marL="0" indent="0">
              <a:buFont typeface="System Font Regular"/>
              <a:buNone/>
            </a:pPr>
            <a:r>
              <a:rPr lang="en-US" sz="1600">
                <a:latin typeface="+mj-lt"/>
              </a:rPr>
              <a:t>addFront(2.0);</a:t>
            </a:r>
          </a:p>
          <a:p>
            <a:pPr marL="0" indent="0">
              <a:buFont typeface="System Font Regular"/>
              <a:buNone/>
            </a:pPr>
            <a:r>
              <a:rPr lang="en-US" sz="1600">
                <a:latin typeface="+mj-lt"/>
              </a:rPr>
              <a:t>addFront(1.0);</a:t>
            </a:r>
            <a:endParaRPr lang="en-US" sz="2400">
              <a:latin typeface="+mj-lt"/>
            </a:endParaRPr>
          </a:p>
          <a:p>
            <a:pPr marL="0" indent="0">
              <a:buFont typeface="System Font Regular"/>
              <a:buNone/>
            </a:pPr>
            <a:endParaRPr lang="en-US" sz="240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57EB58-000A-804F-ED42-66A87629560B}"/>
              </a:ext>
            </a:extLst>
          </p:cNvPr>
          <p:cNvSpPr txBox="1"/>
          <p:nvPr/>
        </p:nvSpPr>
        <p:spPr>
          <a:xfrm>
            <a:off x="4037141" y="802005"/>
            <a:ext cx="1069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/>
              <a:t>vs.</a:t>
            </a:r>
          </a:p>
        </p:txBody>
      </p:sp>
    </p:spTree>
    <p:extLst>
      <p:ext uri="{BB962C8B-B14F-4D97-AF65-F5344CB8AC3E}">
        <p14:creationId xmlns:p14="http://schemas.microsoft.com/office/powerpoint/2010/main" val="54352472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8C4373-024F-15A7-DEF5-8A00EF5B4A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F08600-6942-4468-09FF-AB95CE6F8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🧠 was that faster than calling </a:t>
            </a:r>
            <a:r>
              <a:rPr lang="en-US" sz="4000">
                <a:latin typeface="Consolas" panose="020B0609020204030204" pitchFamily="49" charset="0"/>
                <a:cs typeface="Consolas" panose="020B0609020204030204" pitchFamily="49" charset="0"/>
              </a:rPr>
              <a:t>addFront()</a:t>
            </a:r>
            <a:r>
              <a:rPr lang="en-US" sz="4000"/>
              <a:t> n times?</a:t>
            </a:r>
            <a:br>
              <a:rPr lang="en-US" sz="4000"/>
            </a:br>
            <a:r>
              <a:rPr lang="en-US" sz="4000" b="1">
                <a:solidFill>
                  <a:srgbClr val="92D050"/>
                </a:solidFill>
              </a:rPr>
              <a:t>yes</a:t>
            </a:r>
            <a:br>
              <a:rPr lang="en-US" sz="4000">
                <a:solidFill>
                  <a:srgbClr val="92D050"/>
                </a:solidFill>
              </a:rPr>
            </a:br>
            <a:r>
              <a:rPr lang="en-US" sz="2400">
                <a:solidFill>
                  <a:srgbClr val="92D050"/>
                </a:solidFill>
              </a:rPr>
              <a:t>(only updated </a:t>
            </a:r>
            <a:r>
              <a:rPr lang="en-US" sz="2400">
                <a:solidFill>
                  <a:srgbClr val="92D050"/>
                </a:solidFill>
                <a:latin typeface="+mj-lt"/>
              </a:rPr>
              <a:t>head</a:t>
            </a:r>
            <a:r>
              <a:rPr lang="en-US" sz="2400">
                <a:solidFill>
                  <a:srgbClr val="92D050"/>
                </a:solidFill>
              </a:rPr>
              <a:t> once)</a:t>
            </a:r>
            <a:br>
              <a:rPr lang="en-US" sz="2400">
                <a:solidFill>
                  <a:srgbClr val="92D050"/>
                </a:solidFill>
              </a:rPr>
            </a:br>
            <a:br>
              <a:rPr lang="en-US" sz="2400"/>
            </a:br>
            <a:r>
              <a:rPr lang="en-US" sz="4000"/>
              <a:t>🧠 same big O or different big O?</a:t>
            </a:r>
            <a:br>
              <a:rPr lang="en-US" sz="4000"/>
            </a:br>
            <a:r>
              <a:rPr lang="en-US" sz="4000" b="1">
                <a:solidFill>
                  <a:srgbClr val="92D050"/>
                </a:solidFill>
              </a:rPr>
              <a:t>same</a:t>
            </a:r>
            <a:br>
              <a:rPr lang="en-US" sz="4000">
                <a:solidFill>
                  <a:srgbClr val="92D050"/>
                </a:solidFill>
              </a:rPr>
            </a:br>
            <a:r>
              <a:rPr lang="en-US" sz="2400">
                <a:solidFill>
                  <a:srgbClr val="92D050"/>
                </a:solidFill>
              </a:rPr>
              <a:t>(still have to "hook up" O(n) references)</a:t>
            </a:r>
            <a:endParaRPr lang="en-US" sz="400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43111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876320F-BFC5-6D61-313C-1BC31C091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[implement LinkedList]</a:t>
            </a:r>
          </a:p>
        </p:txBody>
      </p:sp>
    </p:spTree>
    <p:extLst>
      <p:ext uri="{BB962C8B-B14F-4D97-AF65-F5344CB8AC3E}">
        <p14:creationId xmlns:p14="http://schemas.microsoft.com/office/powerpoint/2010/main" val="283293240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C58974-A546-7170-39C7-39F6794BE3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0166649-F920-8A99-C7C8-340FCD4B1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[implement LinkedList]</a:t>
            </a:r>
          </a:p>
        </p:txBody>
      </p:sp>
    </p:spTree>
    <p:extLst>
      <p:ext uri="{BB962C8B-B14F-4D97-AF65-F5344CB8AC3E}">
        <p14:creationId xmlns:p14="http://schemas.microsoft.com/office/powerpoint/2010/main" val="358609282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9C484-22BE-0D6D-7D4C-A8D2C224B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DD1AEBE-35F1-F46C-876C-8AB4F93CD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size</a:t>
            </a:r>
            <a:r>
              <a:rPr lang="en-US" i="1">
                <a:latin typeface="+mj-lt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7397472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876320F-BFC5-6D61-313C-1BC31C091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/>
              <a:t>[ implement </a:t>
            </a:r>
            <a:r>
              <a:rPr lang="en-US" sz="4800">
                <a:latin typeface="+mj-lt"/>
              </a:rPr>
              <a:t>size()</a:t>
            </a:r>
            <a:r>
              <a:rPr lang="en-US" sz="4800">
                <a:latin typeface="Arial" panose="020B0604020202020204" pitchFamily="34" charset="0"/>
                <a:cs typeface="Arial" panose="020B0604020202020204" pitchFamily="34" charset="0"/>
              </a:rPr>
              <a:t>  poorly </a:t>
            </a:r>
            <a:r>
              <a:rPr lang="en-US" sz="4800"/>
              <a:t>]</a:t>
            </a:r>
            <a:endParaRPr lang="en-US" sz="48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7826464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70A5B3-7E8C-9921-39EA-300923BEC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5ECBCA9-AF52-C06E-EB32-9BB4D2878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/>
              <a:t>[ implement </a:t>
            </a:r>
            <a:r>
              <a:rPr lang="en-US" sz="4800">
                <a:latin typeface="+mj-lt"/>
              </a:rPr>
              <a:t>size()</a:t>
            </a:r>
            <a:r>
              <a:rPr lang="en-US" sz="4800">
                <a:latin typeface="Arial" panose="020B0604020202020204" pitchFamily="34" charset="0"/>
                <a:cs typeface="Arial" panose="020B0604020202020204" pitchFamily="34" charset="0"/>
              </a:rPr>
              <a:t>  poorly </a:t>
            </a:r>
            <a:r>
              <a:rPr lang="en-US" sz="4800"/>
              <a:t>]</a:t>
            </a:r>
            <a:endParaRPr lang="en-US" sz="48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2223590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A6E2A2-892A-149A-B11F-02B018B9F6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3EA70D2-CE03-104C-7390-8920EF30A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/>
              <a:t>joyful implementation of size</a:t>
            </a:r>
          </a:p>
        </p:txBody>
      </p:sp>
    </p:spTree>
    <p:extLst>
      <p:ext uri="{BB962C8B-B14F-4D97-AF65-F5344CB8AC3E}">
        <p14:creationId xmlns:p14="http://schemas.microsoft.com/office/powerpoint/2010/main" val="182957118"/>
      </p:ext>
    </p:extLst>
  </p:cSld>
  <p:clrMapOvr>
    <a:masterClrMapping/>
  </p:clrMapOvr>
</p:sld>
</file>

<file path=ppt/theme/theme1.xml><?xml version="1.0" encoding="utf-8"?>
<a:theme xmlns:a="http://schemas.openxmlformats.org/drawingml/2006/main" name="Jim">
  <a:themeElements>
    <a:clrScheme name="Jim">
      <a:dk1>
        <a:srgbClr val="000000"/>
      </a:dk1>
      <a:lt1>
        <a:srgbClr val="FFFFFF"/>
      </a:lt1>
      <a:dk2>
        <a:srgbClr val="7B3F00"/>
      </a:dk2>
      <a:lt2>
        <a:srgbClr val="7F7F7F"/>
      </a:lt2>
      <a:accent1>
        <a:srgbClr val="F92671"/>
      </a:accent1>
      <a:accent2>
        <a:srgbClr val="FD971F"/>
      </a:accent2>
      <a:accent3>
        <a:srgbClr val="FFFF32"/>
      </a:accent3>
      <a:accent4>
        <a:srgbClr val="A6E22E"/>
      </a:accent4>
      <a:accent5>
        <a:srgbClr val="66D9ED"/>
      </a:accent5>
      <a:accent6>
        <a:srgbClr val="AE81FF"/>
      </a:accent6>
      <a:hlink>
        <a:srgbClr val="0000FF"/>
      </a:hlink>
      <a:folHlink>
        <a:srgbClr val="666699"/>
      </a:folHlink>
    </a:clrScheme>
    <a:fontScheme name="Jim Heading is Code Body is Everything Else">
      <a:majorFont>
        <a:latin typeface="Consola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Jim">
  <a:themeElements>
    <a:clrScheme name="Jim">
      <a:dk1>
        <a:srgbClr val="000000"/>
      </a:dk1>
      <a:lt1>
        <a:srgbClr val="FFFFFF"/>
      </a:lt1>
      <a:dk2>
        <a:srgbClr val="7B3F00"/>
      </a:dk2>
      <a:lt2>
        <a:srgbClr val="7F7F7F"/>
      </a:lt2>
      <a:accent1>
        <a:srgbClr val="F92671"/>
      </a:accent1>
      <a:accent2>
        <a:srgbClr val="FD971F"/>
      </a:accent2>
      <a:accent3>
        <a:srgbClr val="FFFF32"/>
      </a:accent3>
      <a:accent4>
        <a:srgbClr val="A6E22E"/>
      </a:accent4>
      <a:accent5>
        <a:srgbClr val="66D9ED"/>
      </a:accent5>
      <a:accent6>
        <a:srgbClr val="AE81FF"/>
      </a:accent6>
      <a:hlink>
        <a:srgbClr val="0000FF"/>
      </a:hlink>
      <a:folHlink>
        <a:srgbClr val="666699"/>
      </a:folHlink>
    </a:clrScheme>
    <a:fontScheme name="Jim Heading is Code Body is Everything Else">
      <a:majorFont>
        <a:latin typeface="Consola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103267</TotalTime>
  <Words>2844</Words>
  <Application>Microsoft Macintosh PowerPoint</Application>
  <PresentationFormat>On-screen Show (16:9)</PresentationFormat>
  <Paragraphs>700</Paragraphs>
  <Slides>118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118</vt:i4>
      </vt:variant>
    </vt:vector>
  </HeadingPairs>
  <TitlesOfParts>
    <vt:vector size="126" baseType="lpstr">
      <vt:lpstr>Arial</vt:lpstr>
      <vt:lpstr>Calibri</vt:lpstr>
      <vt:lpstr>Consolas</vt:lpstr>
      <vt:lpstr>Segoe UI Emoji</vt:lpstr>
      <vt:lpstr>System Font Regular</vt:lpstr>
      <vt:lpstr>Zapfino</vt:lpstr>
      <vt:lpstr>Jim</vt:lpstr>
      <vt:lpstr>1_Jim</vt:lpstr>
      <vt:lpstr>PowerPoint Presentation</vt:lpstr>
      <vt:lpstr>PowerPoint Presentation</vt:lpstr>
      <vt:lpstr>PowerPoint Presentation</vt:lpstr>
      <vt:lpstr>linked lists</vt:lpstr>
      <vt:lpstr>(p)review: list interface</vt:lpstr>
      <vt:lpstr>list interface</vt:lpstr>
      <vt:lpstr>list interface (cont.)</vt:lpstr>
      <vt:lpstr>a few weeks ago, we implemented the list interface using an array  the array list</vt:lpstr>
      <vt:lpstr>this week, we will implement the list interface using nodes with "links" (references) to other nodes  this will be called a linked list</vt:lpstr>
      <vt:lpstr>note</vt:lpstr>
      <vt:lpstr>today we will be discussing the simplest possible linked list  (LinkedList literally just has a reference to Node head.)</vt:lpstr>
      <vt:lpstr>🐍</vt:lpstr>
      <vt:lpstr>some other implementations are possible. some will be faster than this one.</vt:lpstr>
      <vt:lpstr>for linked lists, do NOT memorize big O runtimes out of context</vt:lpstr>
      <vt:lpstr>why are we doing this?</vt:lpstr>
      <vt:lpstr>A: it will be cool to see two very different implementations of the same interface ☃️</vt:lpstr>
      <vt:lpstr>B: linked lists will prepare us for trees and graphs🌳</vt:lpstr>
      <vt:lpstr>C: linked lists are incredibly FUNdaMENTAL 🥳  (for us, as fundamental as arrays)</vt:lpstr>
      <vt:lpstr>D: linked lists are actually big O better (than array lists) in very specific cases</vt:lpstr>
      <vt:lpstr>E: linked lists are actually really, really important (especially in the C programming language)</vt:lpstr>
      <vt:lpstr>PowerPoint Presentation</vt:lpstr>
      <vt:lpstr>linked list</vt:lpstr>
      <vt:lpstr>PowerPoint Presentation</vt:lpstr>
      <vt:lpstr>PowerPoint Presentation</vt:lpstr>
      <vt:lpstr>PowerPoint Presentation</vt:lpstr>
      <vt:lpstr>linked list</vt:lpstr>
      <vt:lpstr>linked list</vt:lpstr>
      <vt:lpstr>example: addFront(value)</vt:lpstr>
      <vt:lpstr>addFront(2.0)</vt:lpstr>
      <vt:lpstr>addFront(2.0)</vt:lpstr>
      <vt:lpstr>addFront(2.0)</vt:lpstr>
      <vt:lpstr>addFront(2.0)</vt:lpstr>
      <vt:lpstr>addFront(2.0)</vt:lpstr>
      <vt:lpstr>addFront(2.0)</vt:lpstr>
      <vt:lpstr>addFront(2.0)</vt:lpstr>
      <vt:lpstr>addFront(2.0)</vt:lpstr>
      <vt:lpstr>addFront(2.0)</vt:lpstr>
      <vt:lpstr>addFront(2.0)</vt:lpstr>
      <vt:lpstr>same thing but with labels instead of arrows for head and tmp</vt:lpstr>
      <vt:lpstr>addFront(2.0)</vt:lpstr>
      <vt:lpstr>addFront(2.0)</vt:lpstr>
      <vt:lpstr>addFront(2.0)</vt:lpstr>
      <vt:lpstr>addFront(2.0)</vt:lpstr>
      <vt:lpstr>addFront(2.0)</vt:lpstr>
      <vt:lpstr>addFront(2.0)</vt:lpstr>
      <vt:lpstr>addFront(2.0)</vt:lpstr>
      <vt:lpstr>PowerPoint Presentation</vt:lpstr>
      <vt:lpstr>PowerPoint Presentation</vt:lpstr>
      <vt:lpstr>example: remove</vt:lpstr>
      <vt:lpstr>remove</vt:lpstr>
      <vt:lpstr>remove</vt:lpstr>
      <vt:lpstr>remove</vt:lpstr>
      <vt:lpstr>remove</vt:lpstr>
      <vt:lpstr>remove</vt:lpstr>
      <vt:lpstr>remove</vt:lpstr>
      <vt:lpstr>remove</vt:lpstr>
      <vt:lpstr>remove</vt:lpstr>
      <vt:lpstr>where did the middle node go? - way back when...we created it using new - then we just like..."stopped referring to it" - is it gone now? 😥</vt:lpstr>
      <vt:lpstr>🚛it has been garbage collected</vt:lpstr>
      <vt:lpstr>[board discussion of "no directed path from stack to the node"]</vt:lpstr>
      <vt:lpstr>big O runtimes</vt:lpstr>
      <vt:lpstr>what is the big O runtime of size()? [pointing activity]</vt:lpstr>
      <vt:lpstr>O(n) 😢</vt:lpstr>
      <vt:lpstr>singly-linked list worst case runtimes</vt:lpstr>
      <vt:lpstr>beyond big O runtime</vt:lpstr>
      <vt:lpstr>what does this actually look like in memory?</vt:lpstr>
      <vt:lpstr>PowerPoint Presentation</vt:lpstr>
      <vt:lpstr>PowerPoint Presentation</vt:lpstr>
      <vt:lpstr>what does this mean?  cons? ☹️  pros? 🙂 (how is this very different than an array list?)</vt:lpstr>
      <vt:lpstr>https://x.com/_kzr/status/1672497446705037312</vt:lpstr>
      <vt:lpstr>PowerPoint Presentation</vt:lpstr>
      <vt:lpstr>PowerPoint Presentation</vt:lpstr>
      <vt:lpstr>PowerPoint Presentation</vt:lpstr>
      <vt:lpstr>🐍</vt:lpstr>
      <vt:lpstr>linked lisssssst</vt:lpstr>
      <vt:lpstr>PowerPoint Presentation</vt:lpstr>
      <vt:lpstr>[record lecture]</vt:lpstr>
      <vt:lpstr>LinkedList review</vt:lpstr>
      <vt:lpstr>runtimes</vt:lpstr>
      <vt:lpstr> worst case singly-linked list runtimes</vt:lpstr>
      <vt:lpstr>additional warmup: prepending a list</vt:lpstr>
      <vt:lpstr>example</vt:lpstr>
      <vt:lpstr>example</vt:lpstr>
      <vt:lpstr>example</vt:lpstr>
      <vt:lpstr>example </vt:lpstr>
      <vt:lpstr>example</vt:lpstr>
      <vt:lpstr>example</vt:lpstr>
      <vt:lpstr>example</vt:lpstr>
      <vt:lpstr>example</vt:lpstr>
      <vt:lpstr>example</vt:lpstr>
      <vt:lpstr>example</vt:lpstr>
      <vt:lpstr>🧠 was that faster than calling addFront() n times? 🧠 same big O or different big O? (if we were to call it many times)</vt:lpstr>
      <vt:lpstr>🧠 was that faster than calling addFront() n times? yes (only updated head once)  🧠 same big O or different big O? same (still have to "hook up" O(n) references)</vt:lpstr>
      <vt:lpstr>[implement LinkedList]</vt:lpstr>
      <vt:lpstr>[implement LinkedList]</vt:lpstr>
      <vt:lpstr>size()</vt:lpstr>
      <vt:lpstr>[ implement size()  poorly ]</vt:lpstr>
      <vt:lpstr>[ implement size()  poorly ]</vt:lpstr>
      <vt:lpstr>joyful implementation of size</vt:lpstr>
      <vt:lpstr>PowerPoint Presentation</vt:lpstr>
      <vt:lpstr>size()</vt:lpstr>
      <vt:lpstr>while way more efficient, this approach is perhaps a bit spooky 👻  multiple functions are now also responsible for carefully modifying an instance variable (mess up, and any code that depends on size will be very weirdly broken)</vt:lpstr>
      <vt:lpstr>note: the A homework doesn't use size at all</vt:lpstr>
      <vt:lpstr>but if you were going to implement/use the list's size... i would start with size() as a function, get everything working perfectly, and only then carefully turn it into an instance variable 🙂👍</vt:lpstr>
      <vt:lpstr>(it's this thing again)</vt:lpstr>
      <vt:lpstr>tail reference</vt:lpstr>
      <vt:lpstr>singly-linked list with reference to tail</vt:lpstr>
      <vt:lpstr> singly-linked list with reference to tail worst case runtimes</vt:lpstr>
      <vt:lpstr>doubly-linked list</vt:lpstr>
      <vt:lpstr>singly- vs. doubly-linked</vt:lpstr>
      <vt:lpstr>singly-linked list</vt:lpstr>
      <vt:lpstr>doubly-linked list</vt:lpstr>
      <vt:lpstr> 🤷</vt:lpstr>
      <vt:lpstr>PowerPoint Presentation</vt:lpstr>
      <vt:lpstr>runtimes</vt:lpstr>
      <vt:lpstr> worst case doubly-linked list runtimes</vt:lpstr>
      <vt:lpstr>a doubly-linked list is a great way to implement a deque (double-ended queue)</vt:lpstr>
      <vt:lpstr>something fun?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8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Helvetica</vt:lpstr>
      <vt:lpstr>System Font Regular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🐮 how to read step-by-step diffs</dc:title>
  <dc:creator/>
  <cp:keywords/>
  <cp:lastModifiedBy>James M. Bern</cp:lastModifiedBy>
  <cp:revision>666</cp:revision>
  <cp:lastPrinted>2024-10-30T13:56:23Z</cp:lastPrinted>
  <dcterms:created xsi:type="dcterms:W3CDTF">2023-06-11T17:47:53Z</dcterms:created>
  <dcterms:modified xsi:type="dcterms:W3CDTF">2024-10-30T14:57:28Z</dcterms:modified>
</cp:coreProperties>
</file>