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8"/>
  </p:notesMasterIdLst>
  <p:sldIdLst>
    <p:sldId id="263" r:id="rId4"/>
    <p:sldId id="261" r:id="rId5"/>
    <p:sldId id="268" r:id="rId6"/>
    <p:sldId id="267" r:id="rId7"/>
  </p:sldIdLst>
  <p:sldSz cx="10969625" cy="6170613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Präs. Titel hinzufügen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4205" userDrawn="1">
          <p15:clr>
            <a:srgbClr val="FBAE40"/>
          </p15:clr>
        </p15:guide>
        <p15:guide id="10" pos="44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3392" userDrawn="1">
          <p15:clr>
            <a:srgbClr val="FBAE40"/>
          </p15:clr>
        </p15:guide>
        <p15:guide id="10" pos="3593" userDrawn="1">
          <p15:clr>
            <a:srgbClr val="FBAE40"/>
          </p15:clr>
        </p15:guide>
        <p15:guide id="11" pos="5078" userDrawn="1">
          <p15:clr>
            <a:srgbClr val="FBAE40"/>
          </p15:clr>
        </p15:guide>
        <p15:guide id="12" pos="5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79" userDrawn="1">
          <p15:clr>
            <a:srgbClr val="FBAE40"/>
          </p15:clr>
        </p15:guide>
        <p15:guide id="10" pos="3160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orient="horz" pos="2090" userDrawn="1">
          <p15:clr>
            <a:srgbClr val="FBAE40"/>
          </p15:clr>
        </p15:guide>
        <p15:guide id="11" pos="4205" userDrawn="1">
          <p15:clr>
            <a:srgbClr val="FBAE40"/>
          </p15:clr>
        </p15:guide>
        <p15:guide id="12" pos="4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  <p15:guide id="11" pos="3392" userDrawn="1">
          <p15:clr>
            <a:srgbClr val="FBAE40"/>
          </p15:clr>
        </p15:guide>
        <p15:guide id="12" pos="3593" userDrawn="1">
          <p15:clr>
            <a:srgbClr val="FBAE40"/>
          </p15:clr>
        </p15:guide>
        <p15:guide id="13" pos="5078" userDrawn="1">
          <p15:clr>
            <a:srgbClr val="FBAE40"/>
          </p15:clr>
        </p15:guide>
        <p15:guide id="14" pos="52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87" userDrawn="1">
          <p15:clr>
            <a:srgbClr val="FBAE40"/>
          </p15:clr>
        </p15:guide>
        <p15:guide id="10" pos="3159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  <p15:guide id="15" orient="horz" pos="2090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Abschluss­worte hinzufügen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Präs. Titel hinzufügen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Präs. Titel hinzufügen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Kapitel­überschrift hinzufügen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Text hinzufügen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Intern</a:t>
            </a:r>
            <a:r>
              <a:rPr lang="de-DE" sz="600" kern="0" baseline="0" noProof="1">
                <a:solidFill>
                  <a:schemeClr val="tx1"/>
                </a:solidFill>
              </a:rPr>
              <a:t> | Connected Mobility Solutions | CS/HRL | 26.11.2019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rgbClr val="B2B3B5"/>
                </a:solidFill>
              </a:rPr>
              <a:t>© Robert Bosch GmbH 2019. Alle Rechte vorbehalten, auch bzgl. jeder Verfügung, Verwertung, Reproduktion, Bearbeitung, Weitergabe sowie für den Fall von Schutzrechtsanmeldungen.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bibike.recruitee.com/o/ios-developer-fmx-1" TargetMode="External"/><Relationship Id="rId3" Type="http://schemas.openxmlformats.org/officeDocument/2006/relationships/hyperlink" Target="https://jobs.smartrecruiters.com/ni/BoschGroup/bb577646-074b-47dc-ad74-1c5f8b10ada5?internal=true" TargetMode="External"/><Relationship Id="rId7" Type="http://schemas.openxmlformats.org/officeDocument/2006/relationships/hyperlink" Target="https://cobibike.recruitee.com/o/devops-engineer-fmx-frankfurt-am-main" TargetMode="External"/><Relationship Id="rId2" Type="http://schemas.openxmlformats.org/officeDocument/2006/relationships/hyperlink" Target="https://jobs.smartrecruiters.com/ni/BoschGroup/47724a85-e5b6-4892-9d07-e1529614dfa5?internal=tru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jobs.smartrecruiters.com/ni/BoschGroup/714c7302-e2bc-46b8-be43-009562b81f2a-it-operation-manager-in-bosch-ebike-systems-ae-eb-ico2-eg-16-" TargetMode="External"/><Relationship Id="rId5" Type="http://schemas.openxmlformats.org/officeDocument/2006/relationships/hyperlink" Target="https://jobs.smartrecruiters.com/ni/BoschGroup/8e60d339-e7cb-42d2-b354-3896d57efd0b?internal=true" TargetMode="External"/><Relationship Id="rId4" Type="http://schemas.openxmlformats.org/officeDocument/2006/relationships/hyperlink" Target="https://jobs.smartrecruiters.com/ni/BoschGroup/b1f48104-e4b6-4b36-9eb5-a7d3f63d9f06?internal=tru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obs.smartrecruiters.com/ni/BoschGroup/119ef3a6-54b9-44f4-88c1-e2b5e7669855?internal=true" TargetMode="External"/><Relationship Id="rId13" Type="http://schemas.openxmlformats.org/officeDocument/2006/relationships/hyperlink" Target="https://jobs.smartrecruiters.com/ni/BoschGroup/4bff7de5-1fab-4d87-ab6a-fe2ca232753d?internal=true" TargetMode="External"/><Relationship Id="rId3" Type="http://schemas.openxmlformats.org/officeDocument/2006/relationships/hyperlink" Target="https://jobs.smartrecruiters.com/ni/BoschGroup/844333e7-2622-440f-9e54-78184b4f705a?internal=true" TargetMode="External"/><Relationship Id="rId7" Type="http://schemas.openxmlformats.org/officeDocument/2006/relationships/hyperlink" Target="https://jobs.smartrecruiters.com/ni/BoschGroup/69a78e00-6375-4bbd-afef-f7c8ceae4516?internal=true" TargetMode="External"/><Relationship Id="rId12" Type="http://schemas.openxmlformats.org/officeDocument/2006/relationships/hyperlink" Target="https://jobs.smartrecruiters.com/ni/BoschGroup/aa72f274-473a-42a5-9097-36419e910b87?internal=true" TargetMode="External"/><Relationship Id="rId2" Type="http://schemas.openxmlformats.org/officeDocument/2006/relationships/hyperlink" Target="https://jobs.smartrecruiters.com/ni/BoschGroup/1757d807-39f4-49db-b6b9-b396823cb218?internal=tru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jobs.smartrecruiters.com/ni/BoschGroup/63756835-d208-4365-8a60-807584ecf63e?internal=true" TargetMode="External"/><Relationship Id="rId11" Type="http://schemas.openxmlformats.org/officeDocument/2006/relationships/hyperlink" Target="https://jobs.smartrecruiters.com/ni/BoschGroup/2774bac3-14a9-42b6-8c1d-f7a53807f804?internal=true" TargetMode="External"/><Relationship Id="rId5" Type="http://schemas.openxmlformats.org/officeDocument/2006/relationships/hyperlink" Target="https://jobs.smartrecruiters.com/ni/BoschGroup/5882f887-b416-496c-98cc-a9834b68eae2?internal=true" TargetMode="External"/><Relationship Id="rId10" Type="http://schemas.openxmlformats.org/officeDocument/2006/relationships/hyperlink" Target="https://jobs.smartrecruiters.com/ni/BoschGroup/8e790138-13de-4e9d-93b1-ab922c1b584e?internal=true" TargetMode="External"/><Relationship Id="rId4" Type="http://schemas.openxmlformats.org/officeDocument/2006/relationships/hyperlink" Target="https://jobs.smartrecruiters.com/ni/BoschGroup/6a2384ff-b084-427c-b833-d875ee5c43ce?internal=true" TargetMode="External"/><Relationship Id="rId9" Type="http://schemas.openxmlformats.org/officeDocument/2006/relationships/hyperlink" Target="https://jobs.smartrecruiters.com/ni/BoschGroup/f37af6c3-e666-480b-b263-0655b8a98b63?internal=tru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jobs.smartrecruiters.com/ni/BoschGroup/173ccb0d-c3e5-4f4a-b0df-75cabee9d2d9?internal=true" TargetMode="External"/><Relationship Id="rId3" Type="http://schemas.openxmlformats.org/officeDocument/2006/relationships/hyperlink" Target="https://jobs.smartrecruiters.com/ni/BoschGroup/49be6417-3816-43e1-8997-38f60892bd75?internal=true" TargetMode="External"/><Relationship Id="rId7" Type="http://schemas.openxmlformats.org/officeDocument/2006/relationships/hyperlink" Target="https://jobs.smartrecruiters.com/ni/BoschGroup/edf6bb9c-f406-41de-a77b-bdc4cdf36219?internal=true" TargetMode="External"/><Relationship Id="rId12" Type="http://schemas.openxmlformats.org/officeDocument/2006/relationships/hyperlink" Target="https://jobs.smartrecruiters.com/ni/BoschGroup/0f016956-4bc9-4311-b2a3-fe1231e8d725?internal=true" TargetMode="External"/><Relationship Id="rId2" Type="http://schemas.openxmlformats.org/officeDocument/2006/relationships/hyperlink" Target="https://jobs.smartrecruiters.com/ni/BoschGroup/8defadf3-b02a-4c8b-bdf2-fce8089408c2?internal=tru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jobs.smartrecruiters.com/ni/BoschGroup/dac02d17-1bc1-4cf7-9a0a-8f2ab92d6d60?internal=true" TargetMode="External"/><Relationship Id="rId11" Type="http://schemas.openxmlformats.org/officeDocument/2006/relationships/hyperlink" Target="https://jobs.smartrecruiters.com/ni/BoschGroup/c309a14a-c34a-4f4b-a215-b12147aab5a0?internal=true" TargetMode="External"/><Relationship Id="rId5" Type="http://schemas.openxmlformats.org/officeDocument/2006/relationships/hyperlink" Target="https://jobs.smartrecruiters.com/ni/BoschGroup/9445c871-8e6c-4202-bd8c-1aba0325fca6?internal=true" TargetMode="External"/><Relationship Id="rId10" Type="http://schemas.openxmlformats.org/officeDocument/2006/relationships/hyperlink" Target="https://jobs.smartrecruiters.com/ni/BoschGroup/007f696d-d888-46c5-8ea6-91f0d97c8edd?internal=true" TargetMode="External"/><Relationship Id="rId4" Type="http://schemas.openxmlformats.org/officeDocument/2006/relationships/hyperlink" Target="https://jobs.smartrecruiters.com/ni/BoschGroup/8bf4f173-3239-454f-a375-2c7179965db2?internal=true" TargetMode="External"/><Relationship Id="rId9" Type="http://schemas.openxmlformats.org/officeDocument/2006/relationships/hyperlink" Target="https://jobs.smartrecruiters.com/ni/BoschGroup/1d9c8495-f72f-442f-8670-d8430a79081a?internal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smartrecruiters.com/ni/BoschGroup/14b9bd2e-009d-4d8f-8cd2-e81817491cce-cloud-engineer-data-engineer-at-cs-pc09-analog-oberer-tarif-" TargetMode="External"/><Relationship Id="rId2" Type="http://schemas.openxmlformats.org/officeDocument/2006/relationships/hyperlink" Target="https://jobs.smartrecruiters.com/ni/BoschGroup/a985cadb-ed44-4195-aa7a-69e2609893ba-systemengineer-at-cs-vehicle-management-solutions-pc10-analog-oberer-tarif-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jobs.smartrecruiters.com/ni/BoschGroup/f19504ae-de54-437e-99d9-f75b1791322c-design-engineering-for-customer-solution-realisation-at-cs-pc10-analog-oberer-tarif-" TargetMode="External"/><Relationship Id="rId5" Type="http://schemas.openxmlformats.org/officeDocument/2006/relationships/hyperlink" Target="https://jobs.smartrecruiters.com/ni/BoschGroup/dc7c542e-e90a-41df-b1db-e5a70273887e-senior-project-engineer-at-cs-projekt-vcc-for-automated-driving-hub2hub-pc10-analog-oberer-tarif-" TargetMode="External"/><Relationship Id="rId4" Type="http://schemas.openxmlformats.org/officeDocument/2006/relationships/hyperlink" Target="https://jobs.smartrecruiters.com/ni/BoschGroup/82e7cf33-c2a4-4210-b35e-32177bad933c-domain-expert-batterie-at-cs-analog-sl1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 smtClean="0"/>
              <a:t>COUP: Weitervermittlung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dirty="0" smtClean="0"/>
              <a:t>Jobkatalog – Bosch </a:t>
            </a:r>
            <a:r>
              <a:rPr lang="de-DE" dirty="0" err="1" smtClean="0"/>
              <a:t>eBike</a:t>
            </a:r>
            <a:r>
              <a:rPr lang="de-DE" dirty="0" smtClean="0"/>
              <a:t> 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1871318"/>
              </p:ext>
            </p:extLst>
          </p:nvPr>
        </p:nvGraphicFramePr>
        <p:xfrm>
          <a:off x="297777" y="1264980"/>
          <a:ext cx="10334363" cy="393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23">
                  <a:extLst>
                    <a:ext uri="{9D8B030D-6E8A-4147-A177-3AD203B41FA5}">
                      <a16:colId xmlns:a16="http://schemas.microsoft.com/office/drawing/2014/main" val="2957372768"/>
                    </a:ext>
                  </a:extLst>
                </a:gridCol>
                <a:gridCol w="8803340">
                  <a:extLst>
                    <a:ext uri="{9D8B030D-6E8A-4147-A177-3AD203B41FA5}">
                      <a16:colId xmlns:a16="http://schemas.microsoft.com/office/drawing/2014/main" val="155487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Location</a:t>
                      </a:r>
                      <a:endParaRPr lang="de-DE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Berlin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hlinkClick r:id="rId2"/>
                        </a:rPr>
                        <a:t>IT-Operation Manager in Bosch </a:t>
                      </a:r>
                      <a:r>
                        <a:rPr lang="de-DE" sz="1400" b="0" dirty="0" err="1" smtClean="0">
                          <a:hlinkClick r:id="rId2"/>
                        </a:rPr>
                        <a:t>eBike</a:t>
                      </a:r>
                      <a:r>
                        <a:rPr lang="de-DE" sz="1400" b="0" dirty="0" smtClean="0">
                          <a:hlinkClick r:id="rId2"/>
                        </a:rPr>
                        <a:t> Systems (AE-EB/ICO2)</a:t>
                      </a:r>
                      <a:endParaRPr lang="de-DE" sz="1400" b="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47876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Reutlingen</a:t>
                      </a:r>
                      <a:endParaRPr lang="de-DE" sz="14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hlinkClick r:id="rId3"/>
                        </a:rPr>
                        <a:t>Embedded Softwareentwickler*in </a:t>
                      </a:r>
                      <a:r>
                        <a:rPr lang="de-DE" sz="1400" b="0" dirty="0" err="1" smtClean="0">
                          <a:hlinkClick r:id="rId3"/>
                        </a:rPr>
                        <a:t>eBike</a:t>
                      </a:r>
                      <a:r>
                        <a:rPr lang="de-DE" sz="1400" b="0" dirty="0" smtClean="0">
                          <a:hlinkClick r:id="rId3"/>
                        </a:rPr>
                        <a:t> Connectivity (AE-EB/ENC3, EG15)</a:t>
                      </a:r>
                      <a:endParaRPr lang="de-DE" sz="1400" b="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Reutlingen</a:t>
                      </a:r>
                    </a:p>
                    <a:p>
                      <a:endParaRPr lang="de-DE" sz="14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hlinkClick r:id="rId4"/>
                        </a:rPr>
                        <a:t>Product Owner Digital Service in Bosch </a:t>
                      </a:r>
                      <a:r>
                        <a:rPr lang="en-US" sz="1400" b="0" dirty="0" err="1" smtClean="0">
                          <a:hlinkClick r:id="rId4"/>
                        </a:rPr>
                        <a:t>eBike</a:t>
                      </a:r>
                      <a:r>
                        <a:rPr lang="en-US" sz="1400" b="0" dirty="0" smtClean="0">
                          <a:hlinkClick r:id="rId4"/>
                        </a:rPr>
                        <a:t> Systems</a:t>
                      </a:r>
                      <a:endParaRPr lang="en-US" sz="1400" b="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Reutlingen</a:t>
                      </a:r>
                    </a:p>
                    <a:p>
                      <a:endParaRPr lang="de-DE" sz="14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hlinkClick r:id="rId5"/>
                        </a:rPr>
                        <a:t>Android Developer in Bosch </a:t>
                      </a:r>
                      <a:r>
                        <a:rPr lang="de-DE" sz="1400" b="0" dirty="0" err="1" smtClean="0">
                          <a:hlinkClick r:id="rId5"/>
                        </a:rPr>
                        <a:t>eBike</a:t>
                      </a:r>
                      <a:r>
                        <a:rPr lang="de-DE" sz="1400" b="0" dirty="0" smtClean="0">
                          <a:hlinkClick r:id="rId5"/>
                        </a:rPr>
                        <a:t> Systems</a:t>
                      </a:r>
                      <a:endParaRPr lang="de-DE" sz="1400" b="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28820"/>
                  </a:ext>
                </a:extLst>
              </a:tr>
              <a:tr h="525332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Reutlingen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de-DE" sz="1400" b="0" dirty="0" smtClean="0">
                          <a:hlinkClick r:id="rId6"/>
                        </a:rPr>
                        <a:t>IT-Operation Manager in Bosch </a:t>
                      </a:r>
                      <a:r>
                        <a:rPr lang="de-DE" sz="1400" b="0" dirty="0" err="1" smtClean="0">
                          <a:hlinkClick r:id="rId6"/>
                        </a:rPr>
                        <a:t>eBike</a:t>
                      </a:r>
                      <a:r>
                        <a:rPr lang="de-DE" sz="1400" b="0" dirty="0" smtClean="0">
                          <a:hlinkClick r:id="rId6"/>
                        </a:rPr>
                        <a:t> Systems (AE-EB/ICO2, EG 16)</a:t>
                      </a:r>
                      <a:endParaRPr lang="de-DE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FFM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DevOps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Engineer</a:t>
                      </a:r>
                      <a:endParaRPr lang="de-DE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2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FFM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iOS</a:t>
                      </a:r>
                      <a:r>
                        <a:rPr lang="de-DE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Developer</a:t>
                      </a:r>
                      <a:endParaRPr lang="de-DE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4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Further </a:t>
                      </a: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jobs</a:t>
                      </a: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without</a:t>
                      </a: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posting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 Tester, System Admin</a:t>
                      </a:r>
                      <a:endParaRPr lang="de-DE" sz="14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4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 dirty="0" smtClean="0"/>
              <a:t>COUP: Weitervermittlung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Jobkatalog -Berlin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3344137"/>
              </p:ext>
            </p:extLst>
          </p:nvPr>
        </p:nvGraphicFramePr>
        <p:xfrm>
          <a:off x="259080" y="1112580"/>
          <a:ext cx="10413402" cy="443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16">
                  <a:extLst>
                    <a:ext uri="{9D8B030D-6E8A-4147-A177-3AD203B41FA5}">
                      <a16:colId xmlns:a16="http://schemas.microsoft.com/office/drawing/2014/main" val="2957372768"/>
                    </a:ext>
                  </a:extLst>
                </a:gridCol>
                <a:gridCol w="9036386">
                  <a:extLst>
                    <a:ext uri="{9D8B030D-6E8A-4147-A177-3AD203B41FA5}">
                      <a16:colId xmlns:a16="http://schemas.microsoft.com/office/drawing/2014/main" val="1554873298"/>
                    </a:ext>
                  </a:extLst>
                </a:gridCol>
              </a:tblGrid>
              <a:tr h="356383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1966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CS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dirty="0" smtClean="0">
                          <a:hlinkClick r:id="rId2"/>
                        </a:rPr>
                        <a:t>Agile Master </a:t>
                      </a:r>
                      <a:r>
                        <a:rPr lang="en-US" sz="1400" b="0" u="none" dirty="0" err="1" smtClean="0">
                          <a:hlinkClick r:id="rId2"/>
                        </a:rPr>
                        <a:t>bei</a:t>
                      </a:r>
                      <a:r>
                        <a:rPr lang="en-US" sz="1400" b="0" u="none" dirty="0" smtClean="0">
                          <a:hlinkClick r:id="rId2"/>
                        </a:rPr>
                        <a:t> CS - Connected Mobility / Brokering Services</a:t>
                      </a:r>
                      <a:endParaRPr lang="en-US" sz="1400" b="0" u="none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23830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SoftTec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Agile Master (intern)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506222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SoftTec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Android Developer (intern)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98687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SoftTec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Cloud Developer (intern)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82171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SoftTec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iOS Developer (intern)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26995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SoftTec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Software Release- and Deployment Manager (extern)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99396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INST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(Senior) Consultant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Bereich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Hardware 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4787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INST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9"/>
                        </a:rPr>
                        <a:t>Team Lead – Consulting </a:t>
                      </a:r>
                      <a:r>
                        <a:rPr lang="en-US" sz="1400" dirty="0" err="1" smtClean="0">
                          <a:latin typeface="Bosch Office Sans" pitchFamily="2" charset="0"/>
                          <a:ea typeface="Calibri" panose="020F0502020204030204" pitchFamily="34" charset="0"/>
                          <a:hlinkClick r:id="rId9"/>
                        </a:rPr>
                        <a:t>IoT</a:t>
                      </a:r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9"/>
                        </a:rPr>
                        <a:t>/Digital Transformation 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1610"/>
                  </a:ext>
                </a:extLst>
              </a:tr>
              <a:tr h="292918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INST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10"/>
                        </a:rPr>
                        <a:t>Business Owner Connected Building 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545"/>
                  </a:ext>
                </a:extLst>
              </a:tr>
              <a:tr h="292918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INST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11"/>
                        </a:rPr>
                        <a:t>Cloud Developer - DevOps 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27710"/>
                  </a:ext>
                </a:extLst>
              </a:tr>
              <a:tr h="310148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INST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12"/>
                        </a:rPr>
                        <a:t>Software Developer - </a:t>
                      </a:r>
                      <a:r>
                        <a:rPr lang="en-US" sz="1400" dirty="0" err="1" smtClean="0">
                          <a:latin typeface="Bosch Office Sans" pitchFamily="2" charset="0"/>
                          <a:ea typeface="Calibri" panose="020F0502020204030204" pitchFamily="34" charset="0"/>
                          <a:hlinkClick r:id="rId12"/>
                        </a:rPr>
                        <a:t>IoT</a:t>
                      </a:r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12"/>
                        </a:rPr>
                        <a:t> Cloud Backend 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42870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rPr>
                        <a:t>INST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sch Office Sans" pitchFamily="2" charset="0"/>
                          <a:ea typeface="Calibri" panose="020F0502020204030204" pitchFamily="34" charset="0"/>
                          <a:hlinkClick r:id="rId13"/>
                        </a:rPr>
                        <a:t>Senior Interaction Designer </a:t>
                      </a:r>
                      <a:endParaRPr lang="de-DE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6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 dirty="0" smtClean="0"/>
              <a:t>COUP: Weitervermittlung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Jobkatalog -Berlin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4908959"/>
              </p:ext>
            </p:extLst>
          </p:nvPr>
        </p:nvGraphicFramePr>
        <p:xfrm>
          <a:off x="259080" y="1112580"/>
          <a:ext cx="10494069" cy="434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2957372768"/>
                    </a:ext>
                  </a:extLst>
                </a:gridCol>
                <a:gridCol w="8291889">
                  <a:extLst>
                    <a:ext uri="{9D8B030D-6E8A-4147-A177-3AD203B41FA5}">
                      <a16:colId xmlns:a16="http://schemas.microsoft.com/office/drawing/2014/main" val="1554873298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endParaRPr lang="de-DE" sz="11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1966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+mj-lt"/>
                        </a:rPr>
                        <a:t>ITK</a:t>
                      </a:r>
                      <a:endParaRPr lang="de-DE" sz="110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+mj-lt"/>
                          <a:hlinkClick r:id="rId2"/>
                        </a:rPr>
                        <a:t>Cyber</a:t>
                      </a:r>
                      <a:r>
                        <a:rPr lang="de-DE" sz="1100" b="1" dirty="0" smtClean="0">
                          <a:latin typeface="+mj-lt"/>
                          <a:hlinkClick r:id="rId2"/>
                        </a:rPr>
                        <a:t> Security Consultant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2383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+mj-lt"/>
                        </a:rPr>
                        <a:t>ITK</a:t>
                      </a:r>
                      <a:endParaRPr lang="de-DE" sz="110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+mj-lt"/>
                          <a:hlinkClick r:id="rId3"/>
                        </a:rPr>
                        <a:t>Cyber</a:t>
                      </a:r>
                      <a:r>
                        <a:rPr lang="de-DE" sz="1100" b="1" dirty="0" smtClean="0">
                          <a:latin typeface="+mj-lt"/>
                          <a:hlinkClick r:id="rId3"/>
                        </a:rPr>
                        <a:t> Security Engineer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506222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ITK</a:t>
                      </a:r>
                      <a:endParaRPr kumimoji="0" lang="de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+mj-lt"/>
                          <a:hlinkClick r:id="rId4"/>
                        </a:rPr>
                        <a:t>Senior Project Manager Software-/System-Engineering</a:t>
                      </a:r>
                      <a:endParaRPr lang="en-US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76878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ITK</a:t>
                      </a:r>
                      <a:endParaRPr kumimoji="0" lang="de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+mj-lt"/>
                          <a:hlinkClick r:id="rId2"/>
                        </a:rPr>
                        <a:t>Cyber</a:t>
                      </a:r>
                      <a:r>
                        <a:rPr lang="de-DE" sz="1100" b="1" dirty="0" smtClean="0">
                          <a:latin typeface="+mj-lt"/>
                          <a:hlinkClick r:id="rId2"/>
                        </a:rPr>
                        <a:t> Security Consultant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68822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CC (</a:t>
                      </a:r>
                      <a:r>
                        <a:rPr kumimoji="0" lang="de-DE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autonomous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driving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de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+mj-lt"/>
                          <a:hlinkClick r:id="rId5"/>
                        </a:rPr>
                        <a:t>Product</a:t>
                      </a:r>
                      <a:r>
                        <a:rPr lang="de-DE" sz="1100" b="1" dirty="0" smtClean="0">
                          <a:latin typeface="+mj-lt"/>
                          <a:hlinkClick r:id="rId5"/>
                        </a:rPr>
                        <a:t> </a:t>
                      </a:r>
                      <a:r>
                        <a:rPr lang="de-DE" sz="1100" b="1" dirty="0" err="1" smtClean="0">
                          <a:latin typeface="+mj-lt"/>
                          <a:hlinkClick r:id="rId5"/>
                        </a:rPr>
                        <a:t>Owner</a:t>
                      </a:r>
                      <a:r>
                        <a:rPr lang="de-DE" sz="1100" b="1" dirty="0" smtClean="0">
                          <a:latin typeface="+mj-lt"/>
                          <a:hlinkClick r:id="rId5"/>
                        </a:rPr>
                        <a:t> (C++) Communication Middleware für Automatisiertes Fahren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82171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ESCRYPT GmbH</a:t>
                      </a:r>
                      <a:endParaRPr kumimoji="0" lang="de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+mj-lt"/>
                          <a:hlinkClick r:id="rId6"/>
                        </a:rPr>
                        <a:t>Senior Security Consultant - Governance, Risk and Compliance</a:t>
                      </a:r>
                      <a:endParaRPr lang="en-US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26995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CI (</a:t>
                      </a:r>
                      <a:r>
                        <a:rPr kumimoji="0" lang="de-DE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corporate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IT)</a:t>
                      </a:r>
                      <a:endParaRPr kumimoji="0" lang="de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+mj-lt"/>
                          <a:hlinkClick r:id="rId7"/>
                        </a:rPr>
                        <a:t>DevOps</a:t>
                      </a:r>
                      <a:r>
                        <a:rPr lang="de-DE" sz="1100" b="1" dirty="0" smtClean="0">
                          <a:latin typeface="+mj-lt"/>
                          <a:hlinkClick r:id="rId7"/>
                        </a:rPr>
                        <a:t> Developer</a:t>
                      </a:r>
                      <a:r>
                        <a:rPr lang="de-DE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63381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CI (</a:t>
                      </a:r>
                      <a:r>
                        <a:rPr kumimoji="0" lang="de-DE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corporate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IT)</a:t>
                      </a:r>
                      <a:endParaRPr kumimoji="0" lang="de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>
                          <a:latin typeface="+mj-lt"/>
                          <a:hlinkClick r:id="rId8"/>
                        </a:rPr>
                        <a:t>Software Developer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99396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CI (</a:t>
                      </a:r>
                      <a:r>
                        <a:rPr kumimoji="0" lang="de-DE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corporate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IT)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>
                          <a:latin typeface="+mj-lt"/>
                          <a:hlinkClick r:id="rId9"/>
                        </a:rPr>
                        <a:t>Software Entwickler*in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47876"/>
                  </a:ext>
                </a:extLst>
              </a:tr>
              <a:tr h="488867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+mj-lt"/>
                        </a:rPr>
                        <a:t>Bosch Service Solutions GmbH</a:t>
                      </a:r>
                      <a:endParaRPr lang="de-DE" sz="110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>
                          <a:latin typeface="+mj-lt"/>
                          <a:hlinkClick r:id="rId10"/>
                        </a:rPr>
                        <a:t>Mitarbeiter*in Qualitätsmanagement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1610"/>
                  </a:ext>
                </a:extLst>
              </a:tr>
              <a:tr h="488867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latin typeface="+mj-lt"/>
                        </a:rPr>
                        <a:t>Bosch Service Solutions GmbH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>
                          <a:latin typeface="+mj-lt"/>
                          <a:hlinkClick r:id="rId11"/>
                        </a:rPr>
                        <a:t>Teamleiter*in Kundenservice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545"/>
                  </a:ext>
                </a:extLst>
              </a:tr>
              <a:tr h="488867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latin typeface="+mj-lt"/>
                        </a:rPr>
                        <a:t>Bosch Service Solutions GmbH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>
                          <a:latin typeface="+mj-lt"/>
                          <a:hlinkClick r:id="rId12"/>
                        </a:rPr>
                        <a:t>Technische*r Verkaufsberater*in mit Schwerpunkt Aufzugsnotruf</a:t>
                      </a:r>
                      <a:endParaRPr lang="de-DE" sz="1100" b="1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2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 dirty="0" smtClean="0"/>
              <a:t>COUP: Weitervermittlung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Jobkatalog -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CS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1919661"/>
              </p:ext>
            </p:extLst>
          </p:nvPr>
        </p:nvGraphicFramePr>
        <p:xfrm>
          <a:off x="259080" y="1112580"/>
          <a:ext cx="10413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16">
                  <a:extLst>
                    <a:ext uri="{9D8B030D-6E8A-4147-A177-3AD203B41FA5}">
                      <a16:colId xmlns:a16="http://schemas.microsoft.com/office/drawing/2014/main" val="2957372768"/>
                    </a:ext>
                  </a:extLst>
                </a:gridCol>
                <a:gridCol w="9036386">
                  <a:extLst>
                    <a:ext uri="{9D8B030D-6E8A-4147-A177-3AD203B41FA5}">
                      <a16:colId xmlns:a16="http://schemas.microsoft.com/office/drawing/2014/main" val="155487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/>
                        <a:t>Ludwigsburg</a:t>
                      </a:r>
                      <a:endParaRPr lang="de-DE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Systemengineer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at CS - Vehicle Management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Solutions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Ludwigsburg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Cloud Engineer - Data Engineer at CS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50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Ludwigsburg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Domain Expert Battery at CS (Analog SL1)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9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Ludwigsburg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Senior Project Engineer at CS - Projekt VCC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for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Automated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Driving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 Hub2Hub (PC10, analog oberer Tarif)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8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Ludwigsburg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Design Engineering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for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 Customer Solution Realisation at CS (PC10, analog oberer Tarif)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2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25DE3F02-2C1C-47C6-954D-E27EAC9C1754}" vid="{0581B8F1-6271-4357-847D-5A1F54F7362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CS/HRL</OrgInhalt>
      <Wert>CS/HRL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2019. Alle Rechte vorbehalten, auch bzgl. jeder Verfügung, Verwertung, Reproduktion, Bearbeitung, Weitergabe sowie für den Fall von Schutzrechtsanmeldungen.</OrgInhalt>
      <Wert>© Robert Bosch GmbH 2019.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26.11.2019</OrgInhalt>
      <Wert>26.11.2019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Connected Mobility Solutions</OrgInhalt>
      <Wert>Connected Mobility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F380EBFA-E2FD-45DD-8CA9-AEA47FCF934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 3</Template>
  <TotalTime>0</TotalTime>
  <Words>312</Words>
  <Application>Microsoft Office PowerPoint</Application>
  <PresentationFormat>Benutzerdefiniert</PresentationFormat>
  <Paragraphs>87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Bosch Office Sans</vt:lpstr>
      <vt:lpstr>Calibri</vt:lpstr>
      <vt:lpstr>Wingdings 3</vt:lpstr>
      <vt:lpstr>Bosch NG</vt:lpstr>
      <vt:lpstr>Jobkatalog – Bosch eBike Systems</vt:lpstr>
      <vt:lpstr>Jobkatalog -Berlin</vt:lpstr>
      <vt:lpstr>Jobkatalog -Berlin</vt:lpstr>
      <vt:lpstr>Jobkatalog - CS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 Journey</dc:title>
  <dc:creator>Warkentin Julia (CS/HRL)</dc:creator>
  <cp:lastModifiedBy>Mollenhauer Sandra (BOSP/HRL)</cp:lastModifiedBy>
  <cp:revision>30</cp:revision>
  <dcterms:created xsi:type="dcterms:W3CDTF">2019-11-26T10:13:58Z</dcterms:created>
  <dcterms:modified xsi:type="dcterms:W3CDTF">2019-11-27T12:49:05Z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