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42808525" cy="30279975"/>
  <p:notesSz cx="29819600" cy="42341800"/>
  <p:defaultTextStyle>
    <a:defPPr>
      <a:defRPr lang="en-US"/>
    </a:defPPr>
    <a:lvl1pPr marL="0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1pPr>
    <a:lvl2pPr marL="2088215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2pPr>
    <a:lvl3pPr marL="4176431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3pPr>
    <a:lvl4pPr marL="6264646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4pPr>
    <a:lvl5pPr marL="8352861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5pPr>
    <a:lvl6pPr marL="10441076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6pPr>
    <a:lvl7pPr marL="12529292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7pPr>
    <a:lvl8pPr marL="14617507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8pPr>
    <a:lvl9pPr marL="16705722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9696"/>
    <a:srgbClr val="6D009D"/>
    <a:srgbClr val="4500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25" d="100"/>
          <a:sy n="25" d="100"/>
        </p:scale>
        <p:origin x="-1566" y="-84"/>
      </p:cViewPr>
      <p:guideLst>
        <p:guide orient="horz" pos="9537"/>
        <p:guide orient="horz" pos="18382"/>
        <p:guide orient="horz" pos="692"/>
        <p:guide orient="horz" pos="3413"/>
        <p:guide pos="13483"/>
        <p:guide pos="782"/>
        <p:guide pos="26184"/>
        <p:guide pos="13029"/>
        <p:guide pos="13937"/>
        <p:guide pos="21194"/>
        <p:guide pos="6679"/>
        <p:guide pos="80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5" cy="360045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10640" y="9406429"/>
            <a:ext cx="36387246" cy="649056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1279" y="17158652"/>
            <a:ext cx="29965968" cy="773821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0882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1764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264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3528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4410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5292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6175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67057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036181" y="1212614"/>
            <a:ext cx="9631918" cy="2583610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40426" y="1212614"/>
            <a:ext cx="28182279" cy="2583610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1579" y="19457690"/>
            <a:ext cx="36387246" cy="6013939"/>
          </a:xfrm>
        </p:spPr>
        <p:txBody>
          <a:bodyPr anchor="t"/>
          <a:lstStyle>
            <a:lvl1pPr algn="l">
              <a:defRPr sz="183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81579" y="12833957"/>
            <a:ext cx="36387246" cy="6623742"/>
          </a:xfrm>
        </p:spPr>
        <p:txBody>
          <a:bodyPr anchor="b"/>
          <a:lstStyle>
            <a:lvl1pPr marL="0" indent="0">
              <a:buNone/>
              <a:defRPr sz="9100">
                <a:solidFill>
                  <a:schemeClr val="tx1">
                    <a:tint val="75000"/>
                  </a:schemeClr>
                </a:solidFill>
              </a:defRPr>
            </a:lvl1pPr>
            <a:lvl2pPr marL="2088215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4176431" indent="0">
              <a:buNone/>
              <a:defRPr sz="7300">
                <a:solidFill>
                  <a:schemeClr val="tx1">
                    <a:tint val="75000"/>
                  </a:schemeClr>
                </a:solidFill>
              </a:defRPr>
            </a:lvl3pPr>
            <a:lvl4pPr marL="6264646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4pPr>
            <a:lvl5pPr marL="8352861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5pPr>
            <a:lvl6pPr marL="10441076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6pPr>
            <a:lvl7pPr marL="12529292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7pPr>
            <a:lvl8pPr marL="14617507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8pPr>
            <a:lvl9pPr marL="16705722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40426" y="7065338"/>
            <a:ext cx="18907099" cy="19983384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761000" y="7065338"/>
            <a:ext cx="18907099" cy="19983384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40436" y="6777950"/>
            <a:ext cx="18914533" cy="2824727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88215" indent="0">
              <a:buNone/>
              <a:defRPr sz="9100" b="1"/>
            </a:lvl2pPr>
            <a:lvl3pPr marL="4176431" indent="0">
              <a:buNone/>
              <a:defRPr sz="8200" b="1"/>
            </a:lvl3pPr>
            <a:lvl4pPr marL="6264646" indent="0">
              <a:buNone/>
              <a:defRPr sz="7300" b="1"/>
            </a:lvl4pPr>
            <a:lvl5pPr marL="8352861" indent="0">
              <a:buNone/>
              <a:defRPr sz="7300" b="1"/>
            </a:lvl5pPr>
            <a:lvl6pPr marL="10441076" indent="0">
              <a:buNone/>
              <a:defRPr sz="7300" b="1"/>
            </a:lvl6pPr>
            <a:lvl7pPr marL="12529292" indent="0">
              <a:buNone/>
              <a:defRPr sz="7300" b="1"/>
            </a:lvl7pPr>
            <a:lvl8pPr marL="14617507" indent="0">
              <a:buNone/>
              <a:defRPr sz="7300" b="1"/>
            </a:lvl8pPr>
            <a:lvl9pPr marL="16705722" indent="0">
              <a:buNone/>
              <a:defRPr sz="7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40436" y="9602677"/>
            <a:ext cx="18914533" cy="17446034"/>
          </a:xfrm>
        </p:spPr>
        <p:txBody>
          <a:bodyPr/>
          <a:lstStyle>
            <a:lvl1pPr>
              <a:defRPr sz="110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746148" y="6777950"/>
            <a:ext cx="18921963" cy="2824727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88215" indent="0">
              <a:buNone/>
              <a:defRPr sz="9100" b="1"/>
            </a:lvl2pPr>
            <a:lvl3pPr marL="4176431" indent="0">
              <a:buNone/>
              <a:defRPr sz="8200" b="1"/>
            </a:lvl3pPr>
            <a:lvl4pPr marL="6264646" indent="0">
              <a:buNone/>
              <a:defRPr sz="7300" b="1"/>
            </a:lvl4pPr>
            <a:lvl5pPr marL="8352861" indent="0">
              <a:buNone/>
              <a:defRPr sz="7300" b="1"/>
            </a:lvl5pPr>
            <a:lvl6pPr marL="10441076" indent="0">
              <a:buNone/>
              <a:defRPr sz="7300" b="1"/>
            </a:lvl6pPr>
            <a:lvl7pPr marL="12529292" indent="0">
              <a:buNone/>
              <a:defRPr sz="7300" b="1"/>
            </a:lvl7pPr>
            <a:lvl8pPr marL="14617507" indent="0">
              <a:buNone/>
              <a:defRPr sz="7300" b="1"/>
            </a:lvl8pPr>
            <a:lvl9pPr marL="16705722" indent="0">
              <a:buNone/>
              <a:defRPr sz="7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746148" y="9602677"/>
            <a:ext cx="18921963" cy="17446034"/>
          </a:xfrm>
        </p:spPr>
        <p:txBody>
          <a:bodyPr/>
          <a:lstStyle>
            <a:lvl1pPr>
              <a:defRPr sz="110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0438" y="1205591"/>
            <a:ext cx="14083710" cy="5130774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36951" y="1205603"/>
            <a:ext cx="23931159" cy="25843120"/>
          </a:xfrm>
        </p:spPr>
        <p:txBody>
          <a:bodyPr/>
          <a:lstStyle>
            <a:lvl1pPr>
              <a:defRPr sz="14600"/>
            </a:lvl1pPr>
            <a:lvl2pPr>
              <a:defRPr sz="12800"/>
            </a:lvl2pPr>
            <a:lvl3pPr>
              <a:defRPr sz="11000"/>
            </a:lvl3pPr>
            <a:lvl4pPr>
              <a:defRPr sz="9100"/>
            </a:lvl4pPr>
            <a:lvl5pPr>
              <a:defRPr sz="9100"/>
            </a:lvl5pPr>
            <a:lvl6pPr>
              <a:defRPr sz="9100"/>
            </a:lvl6pPr>
            <a:lvl7pPr>
              <a:defRPr sz="9100"/>
            </a:lvl7pPr>
            <a:lvl8pPr>
              <a:defRPr sz="9100"/>
            </a:lvl8pPr>
            <a:lvl9pPr>
              <a:defRPr sz="9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40438" y="6336376"/>
            <a:ext cx="14083710" cy="20712346"/>
          </a:xfrm>
        </p:spPr>
        <p:txBody>
          <a:bodyPr/>
          <a:lstStyle>
            <a:lvl1pPr marL="0" indent="0">
              <a:buNone/>
              <a:defRPr sz="6400"/>
            </a:lvl1pPr>
            <a:lvl2pPr marL="2088215" indent="0">
              <a:buNone/>
              <a:defRPr sz="5500"/>
            </a:lvl2pPr>
            <a:lvl3pPr marL="4176431" indent="0">
              <a:buNone/>
              <a:defRPr sz="4600"/>
            </a:lvl3pPr>
            <a:lvl4pPr marL="6264646" indent="0">
              <a:buNone/>
              <a:defRPr sz="4100"/>
            </a:lvl4pPr>
            <a:lvl5pPr marL="8352861" indent="0">
              <a:buNone/>
              <a:defRPr sz="4100"/>
            </a:lvl5pPr>
            <a:lvl6pPr marL="10441076" indent="0">
              <a:buNone/>
              <a:defRPr sz="4100"/>
            </a:lvl6pPr>
            <a:lvl7pPr marL="12529292" indent="0">
              <a:buNone/>
              <a:defRPr sz="4100"/>
            </a:lvl7pPr>
            <a:lvl8pPr marL="14617507" indent="0">
              <a:buNone/>
              <a:defRPr sz="4100"/>
            </a:lvl8pPr>
            <a:lvl9pPr marL="16705722" indent="0">
              <a:buNone/>
              <a:defRPr sz="4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771" y="21195987"/>
            <a:ext cx="25685115" cy="2502306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90771" y="2705572"/>
            <a:ext cx="25685115" cy="18167985"/>
          </a:xfrm>
        </p:spPr>
        <p:txBody>
          <a:bodyPr/>
          <a:lstStyle>
            <a:lvl1pPr marL="0" indent="0">
              <a:buNone/>
              <a:defRPr sz="14600"/>
            </a:lvl1pPr>
            <a:lvl2pPr marL="2088215" indent="0">
              <a:buNone/>
              <a:defRPr sz="12800"/>
            </a:lvl2pPr>
            <a:lvl3pPr marL="4176431" indent="0">
              <a:buNone/>
              <a:defRPr sz="11000"/>
            </a:lvl3pPr>
            <a:lvl4pPr marL="6264646" indent="0">
              <a:buNone/>
              <a:defRPr sz="9100"/>
            </a:lvl4pPr>
            <a:lvl5pPr marL="8352861" indent="0">
              <a:buNone/>
              <a:defRPr sz="9100"/>
            </a:lvl5pPr>
            <a:lvl6pPr marL="10441076" indent="0">
              <a:buNone/>
              <a:defRPr sz="9100"/>
            </a:lvl6pPr>
            <a:lvl7pPr marL="12529292" indent="0">
              <a:buNone/>
              <a:defRPr sz="9100"/>
            </a:lvl7pPr>
            <a:lvl8pPr marL="14617507" indent="0">
              <a:buNone/>
              <a:defRPr sz="9100"/>
            </a:lvl8pPr>
            <a:lvl9pPr marL="16705722" indent="0">
              <a:buNone/>
              <a:defRPr sz="91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0771" y="23698293"/>
            <a:ext cx="25685115" cy="3553689"/>
          </a:xfrm>
        </p:spPr>
        <p:txBody>
          <a:bodyPr/>
          <a:lstStyle>
            <a:lvl1pPr marL="0" indent="0">
              <a:buNone/>
              <a:defRPr sz="6400"/>
            </a:lvl1pPr>
            <a:lvl2pPr marL="2088215" indent="0">
              <a:buNone/>
              <a:defRPr sz="5500"/>
            </a:lvl2pPr>
            <a:lvl3pPr marL="4176431" indent="0">
              <a:buNone/>
              <a:defRPr sz="4600"/>
            </a:lvl3pPr>
            <a:lvl4pPr marL="6264646" indent="0">
              <a:buNone/>
              <a:defRPr sz="4100"/>
            </a:lvl4pPr>
            <a:lvl5pPr marL="8352861" indent="0">
              <a:buNone/>
              <a:defRPr sz="4100"/>
            </a:lvl5pPr>
            <a:lvl6pPr marL="10441076" indent="0">
              <a:buNone/>
              <a:defRPr sz="4100"/>
            </a:lvl6pPr>
            <a:lvl7pPr marL="12529292" indent="0">
              <a:buNone/>
              <a:defRPr sz="4100"/>
            </a:lvl7pPr>
            <a:lvl8pPr marL="14617507" indent="0">
              <a:buNone/>
              <a:defRPr sz="4100"/>
            </a:lvl8pPr>
            <a:lvl9pPr marL="16705722" indent="0">
              <a:buNone/>
              <a:defRPr sz="4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40426" y="1212603"/>
            <a:ext cx="38527673" cy="5046663"/>
          </a:xfrm>
          <a:prstGeom prst="rect">
            <a:avLst/>
          </a:prstGeom>
        </p:spPr>
        <p:txBody>
          <a:bodyPr vert="horz" lIns="417643" tIns="208822" rIns="417643" bIns="208822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40426" y="7065338"/>
            <a:ext cx="38527673" cy="19983384"/>
          </a:xfrm>
          <a:prstGeom prst="rect">
            <a:avLst/>
          </a:prstGeom>
        </p:spPr>
        <p:txBody>
          <a:bodyPr vert="horz" lIns="417643" tIns="208822" rIns="417643" bIns="20882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40426" y="28065062"/>
            <a:ext cx="9988656" cy="1612128"/>
          </a:xfrm>
          <a:prstGeom prst="rect">
            <a:avLst/>
          </a:prstGeom>
        </p:spPr>
        <p:txBody>
          <a:bodyPr vert="horz" lIns="417643" tIns="208822" rIns="417643" bIns="208822" rtlCol="0" anchor="ctr"/>
          <a:lstStyle>
            <a:lvl1pPr algn="l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626246" y="28065062"/>
            <a:ext cx="13556033" cy="1612128"/>
          </a:xfrm>
          <a:prstGeom prst="rect">
            <a:avLst/>
          </a:prstGeom>
        </p:spPr>
        <p:txBody>
          <a:bodyPr vert="horz" lIns="417643" tIns="208822" rIns="417643" bIns="208822" rtlCol="0" anchor="ctr"/>
          <a:lstStyle>
            <a:lvl1pPr algn="ctr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679443" y="28065062"/>
            <a:ext cx="9988656" cy="1612128"/>
          </a:xfrm>
          <a:prstGeom prst="rect">
            <a:avLst/>
          </a:prstGeom>
        </p:spPr>
        <p:txBody>
          <a:bodyPr vert="horz" lIns="417643" tIns="208822" rIns="417643" bIns="208822" rtlCol="0" anchor="ctr"/>
          <a:lstStyle>
            <a:lvl1pPr algn="r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176431" rtl="0" eaLnBrk="1" latinLnBrk="0" hangingPunct="1">
        <a:spcBef>
          <a:spcPct val="0"/>
        </a:spcBef>
        <a:buNone/>
        <a:defRPr sz="20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66161" indent="-1566161" algn="l" defTabSz="4176431" rtl="0" eaLnBrk="1" latinLnBrk="0" hangingPunct="1">
        <a:spcBef>
          <a:spcPct val="20000"/>
        </a:spcBef>
        <a:buFont typeface="Arial" pitchFamily="34" charset="0"/>
        <a:buChar char="•"/>
        <a:defRPr sz="14600" kern="1200">
          <a:solidFill>
            <a:schemeClr val="tx1"/>
          </a:solidFill>
          <a:latin typeface="+mn-lt"/>
          <a:ea typeface="+mn-ea"/>
          <a:cs typeface="+mn-cs"/>
        </a:defRPr>
      </a:lvl1pPr>
      <a:lvl2pPr marL="3393350" indent="-1305135" algn="l" defTabSz="4176431" rtl="0" eaLnBrk="1" latinLnBrk="0" hangingPunct="1">
        <a:spcBef>
          <a:spcPct val="20000"/>
        </a:spcBef>
        <a:buFont typeface="Arial" pitchFamily="34" charset="0"/>
        <a:buChar char="–"/>
        <a:defRPr sz="12800" kern="1200">
          <a:solidFill>
            <a:schemeClr val="tx1"/>
          </a:solidFill>
          <a:latin typeface="+mn-lt"/>
          <a:ea typeface="+mn-ea"/>
          <a:cs typeface="+mn-cs"/>
        </a:defRPr>
      </a:lvl2pPr>
      <a:lvl3pPr marL="5220538" indent="-1044108" algn="l" defTabSz="4176431" rtl="0" eaLnBrk="1" latinLnBrk="0" hangingPunct="1">
        <a:spcBef>
          <a:spcPct val="20000"/>
        </a:spcBef>
        <a:buFont typeface="Arial" pitchFamily="34" charset="0"/>
        <a:buChar char="•"/>
        <a:defRPr sz="11000" kern="1200">
          <a:solidFill>
            <a:schemeClr val="tx1"/>
          </a:solidFill>
          <a:latin typeface="+mn-lt"/>
          <a:ea typeface="+mn-ea"/>
          <a:cs typeface="+mn-cs"/>
        </a:defRPr>
      </a:lvl3pPr>
      <a:lvl4pPr marL="7308753" indent="-1044108" algn="l" defTabSz="4176431" rtl="0" eaLnBrk="1" latinLnBrk="0" hangingPunct="1">
        <a:spcBef>
          <a:spcPct val="20000"/>
        </a:spcBef>
        <a:buFont typeface="Arial" pitchFamily="34" charset="0"/>
        <a:buChar char="–"/>
        <a:defRPr sz="9100" kern="1200">
          <a:solidFill>
            <a:schemeClr val="tx1"/>
          </a:solidFill>
          <a:latin typeface="+mn-lt"/>
          <a:ea typeface="+mn-ea"/>
          <a:cs typeface="+mn-cs"/>
        </a:defRPr>
      </a:lvl4pPr>
      <a:lvl5pPr marL="9396969" indent="-1044108" algn="l" defTabSz="4176431" rtl="0" eaLnBrk="1" latinLnBrk="0" hangingPunct="1">
        <a:spcBef>
          <a:spcPct val="20000"/>
        </a:spcBef>
        <a:buFont typeface="Arial" pitchFamily="34" charset="0"/>
        <a:buChar char="»"/>
        <a:defRPr sz="9100" kern="1200">
          <a:solidFill>
            <a:schemeClr val="tx1"/>
          </a:solidFill>
          <a:latin typeface="+mn-lt"/>
          <a:ea typeface="+mn-ea"/>
          <a:cs typeface="+mn-cs"/>
        </a:defRPr>
      </a:lvl5pPr>
      <a:lvl6pPr marL="11485184" indent="-1044108" algn="l" defTabSz="4176431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6pPr>
      <a:lvl7pPr marL="13573399" indent="-1044108" algn="l" defTabSz="4176431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7pPr>
      <a:lvl8pPr marL="15661615" indent="-1044108" algn="l" defTabSz="4176431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8pPr>
      <a:lvl9pPr marL="17749830" indent="-1044108" algn="l" defTabSz="4176431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1pPr>
      <a:lvl2pPr marL="2088215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2pPr>
      <a:lvl3pPr marL="4176431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264646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352861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441076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529292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4617507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6705722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13" Type="http://schemas.microsoft.com/office/2007/relationships/hdphoto" Target="../media/hdphoto2.wdp"/><Relationship Id="rId18" Type="http://schemas.openxmlformats.org/officeDocument/2006/relationships/image" Target="../media/image15.png"/><Relationship Id="rId3" Type="http://schemas.openxmlformats.org/officeDocument/2006/relationships/image" Target="../media/image2.wmf"/><Relationship Id="rId21" Type="http://schemas.openxmlformats.org/officeDocument/2006/relationships/image" Target="../media/image17.wmf"/><Relationship Id="rId7" Type="http://schemas.microsoft.com/office/2007/relationships/hdphoto" Target="../media/hdphoto1.wdp"/><Relationship Id="rId12" Type="http://schemas.openxmlformats.org/officeDocument/2006/relationships/image" Target="../media/image10.png"/><Relationship Id="rId17" Type="http://schemas.openxmlformats.org/officeDocument/2006/relationships/image" Target="../media/image14.wmf"/><Relationship Id="rId2" Type="http://schemas.openxmlformats.org/officeDocument/2006/relationships/image" Target="../media/image1.wmf"/><Relationship Id="rId16" Type="http://schemas.openxmlformats.org/officeDocument/2006/relationships/image" Target="../media/image13.wmf"/><Relationship Id="rId20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5" Type="http://schemas.openxmlformats.org/officeDocument/2006/relationships/image" Target="../media/image12.wmf"/><Relationship Id="rId10" Type="http://schemas.openxmlformats.org/officeDocument/2006/relationships/image" Target="../media/image8.png"/><Relationship Id="rId19" Type="http://schemas.microsoft.com/office/2007/relationships/hdphoto" Target="../media/hdphoto3.wdp"/><Relationship Id="rId4" Type="http://schemas.openxmlformats.org/officeDocument/2006/relationships/image" Target="../media/image3.wmf"/><Relationship Id="rId9" Type="http://schemas.openxmlformats.org/officeDocument/2006/relationships/image" Target="../media/image7.png"/><Relationship Id="rId14" Type="http://schemas.openxmlformats.org/officeDocument/2006/relationships/image" Target="../media/image11.wmf"/><Relationship Id="rId22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Box 67"/>
          <p:cNvSpPr txBox="1"/>
          <p:nvPr/>
        </p:nvSpPr>
        <p:spPr>
          <a:xfrm>
            <a:off x="22124351" y="17660302"/>
            <a:ext cx="11881045" cy="5894769"/>
          </a:xfrm>
          <a:prstGeom prst="rect">
            <a:avLst/>
          </a:prstGeom>
          <a:noFill/>
        </p:spPr>
        <p:txBody>
          <a:bodyPr wrap="square" tIns="360000" bIns="540000" rtlCol="0">
            <a:spAutoFit/>
          </a:bodyPr>
          <a:lstStyle/>
          <a:p>
            <a:r>
              <a:rPr lang="en-GB" sz="5400" b="1" dirty="0" smtClean="0">
                <a:latin typeface="TheSans" pitchFamily="2" charset="0"/>
              </a:rPr>
              <a:t>Real sequences</a:t>
            </a:r>
          </a:p>
          <a:p>
            <a:pPr marL="1143000" indent="-1143000">
              <a:buFont typeface="Arial" pitchFamily="34" charset="0"/>
              <a:buChar char="•"/>
            </a:pPr>
            <a:r>
              <a:rPr lang="en-GB" sz="5400" dirty="0" smtClean="0">
                <a:latin typeface="TheSans" pitchFamily="2" charset="0"/>
              </a:rPr>
              <a:t>Quantitative evaluation not available as there is no ‘ground truth’</a:t>
            </a:r>
          </a:p>
          <a:p>
            <a:pPr marL="1143000" indent="-1143000">
              <a:buFont typeface="Arial" pitchFamily="34" charset="0"/>
              <a:buChar char="•"/>
            </a:pPr>
            <a:r>
              <a:rPr lang="en-GB" sz="5400" dirty="0">
                <a:latin typeface="TheSans" pitchFamily="2" charset="0"/>
              </a:rPr>
              <a:t>Qualitatively pleasing </a:t>
            </a:r>
            <a:r>
              <a:rPr lang="en-GB" sz="5400" dirty="0" smtClean="0">
                <a:latin typeface="TheSans" pitchFamily="2" charset="0"/>
              </a:rPr>
              <a:t>results, clearly capturing flow in the image</a:t>
            </a:r>
            <a:endParaRPr lang="en-GB" sz="5400" dirty="0">
              <a:latin typeface="TheSans" pitchFamily="2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1241742" y="20984617"/>
            <a:ext cx="2446222" cy="8104792"/>
            <a:chOff x="1211264" y="20984617"/>
            <a:chExt cx="2446222" cy="8104792"/>
          </a:xfrm>
        </p:grpSpPr>
        <p:pic>
          <p:nvPicPr>
            <p:cNvPr id="1037" name="Picture 13" descr="S:\projects\mammography\matlab\papers\2013embc (synthesis)\fig\path_points.eps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1264" y="20984617"/>
              <a:ext cx="2446222" cy="68608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TextBox 28"/>
            <p:cNvSpPr txBox="1"/>
            <p:nvPr/>
          </p:nvSpPr>
          <p:spPr>
            <a:xfrm>
              <a:off x="2124835" y="28166079"/>
              <a:ext cx="575799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5400" dirty="0" smtClean="0">
                  <a:latin typeface="TheSans" pitchFamily="2" charset="0"/>
                </a:rPr>
                <a:t>1.</a:t>
              </a:r>
              <a:endParaRPr lang="en-GB" sz="5400" dirty="0">
                <a:latin typeface="TheSans" pitchFamily="2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651692" y="20984617"/>
            <a:ext cx="2446222" cy="8104792"/>
            <a:chOff x="3972695" y="20984617"/>
            <a:chExt cx="2446222" cy="8104792"/>
          </a:xfrm>
        </p:grpSpPr>
        <p:pic>
          <p:nvPicPr>
            <p:cNvPr id="1036" name="Picture 12" descr="S:\projects\mammography\matlab\papers\2013embc (synthesis)\fig\edge_points.eps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72695" y="20984617"/>
              <a:ext cx="2446222" cy="68608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4" name="TextBox 73"/>
            <p:cNvSpPr txBox="1"/>
            <p:nvPr/>
          </p:nvSpPr>
          <p:spPr>
            <a:xfrm>
              <a:off x="4830963" y="28166079"/>
              <a:ext cx="67518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5400" dirty="0" smtClean="0">
                  <a:latin typeface="TheSans" pitchFamily="2" charset="0"/>
                </a:rPr>
                <a:t>2.</a:t>
              </a:r>
              <a:endParaRPr lang="en-GB" sz="5400" dirty="0">
                <a:latin typeface="TheSans" pitchFamily="2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7986232" y="20984617"/>
            <a:ext cx="2446222" cy="8104792"/>
            <a:chOff x="6734125" y="20984617"/>
            <a:chExt cx="2446222" cy="8104792"/>
          </a:xfrm>
        </p:grpSpPr>
        <p:pic>
          <p:nvPicPr>
            <p:cNvPr id="1026" name="Picture 2" descr="S:\projects\mammography\matlab\papers\2013embc (synthesis)\fig\cells_positions.eps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34125" y="20984617"/>
              <a:ext cx="2446222" cy="68608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5" name="TextBox 74"/>
            <p:cNvSpPr txBox="1"/>
            <p:nvPr/>
          </p:nvSpPr>
          <p:spPr>
            <a:xfrm>
              <a:off x="7600408" y="28166079"/>
              <a:ext cx="66075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5400" dirty="0" smtClean="0">
                  <a:latin typeface="TheSans" pitchFamily="2" charset="0"/>
                </a:rPr>
                <a:t>3.</a:t>
              </a:r>
              <a:endParaRPr lang="en-GB" sz="5400" dirty="0">
                <a:latin typeface="TheSans" pitchFamily="2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4563407" y="21561117"/>
            <a:ext cx="2582311" cy="7528292"/>
            <a:chOff x="15112660" y="21561117"/>
            <a:chExt cx="2582311" cy="7528292"/>
          </a:xfrm>
        </p:grpSpPr>
        <p:pic>
          <p:nvPicPr>
            <p:cNvPr id="1028" name="Picture 4" descr="S:\projects\mammography\matlab\papers\2013embc (synthesis)\fig\clean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112660" y="21561117"/>
              <a:ext cx="2582311" cy="62405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7" name="TextBox 76"/>
            <p:cNvSpPr txBox="1"/>
            <p:nvPr/>
          </p:nvSpPr>
          <p:spPr>
            <a:xfrm>
              <a:off x="16044582" y="28166079"/>
              <a:ext cx="66556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5400" dirty="0" smtClean="0">
                  <a:latin typeface="TheSans" pitchFamily="2" charset="0"/>
                </a:rPr>
                <a:t>5.</a:t>
              </a:r>
              <a:endParaRPr lang="en-GB" sz="5400" dirty="0">
                <a:latin typeface="TheSans" pitchFamily="2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18136153" y="21561117"/>
            <a:ext cx="2582311" cy="7528292"/>
            <a:chOff x="18136153" y="21561117"/>
            <a:chExt cx="2582311" cy="7528292"/>
          </a:xfrm>
        </p:grpSpPr>
        <p:pic>
          <p:nvPicPr>
            <p:cNvPr id="1029" name="Picture 5" descr="S:\projects\mammography\matlab\papers\2013embc (synthesis)\fig\fake_cap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rightnessContrast contrast="6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136153" y="21561117"/>
              <a:ext cx="2582311" cy="62405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8" name="TextBox 77"/>
            <p:cNvSpPr txBox="1"/>
            <p:nvPr/>
          </p:nvSpPr>
          <p:spPr>
            <a:xfrm>
              <a:off x="19023993" y="28166079"/>
              <a:ext cx="74411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5400" dirty="0" smtClean="0">
                  <a:latin typeface="TheSans" pitchFamily="2" charset="0"/>
                </a:rPr>
                <a:t>6.</a:t>
              </a:r>
              <a:endParaRPr lang="en-GB" sz="5400" dirty="0">
                <a:latin typeface="TheSans" pitchFamily="2" charset="0"/>
              </a:endParaRPr>
            </a:p>
          </p:txBody>
        </p:sp>
      </p:grpSp>
      <p:sp>
        <p:nvSpPr>
          <p:cNvPr id="8" name="Title 1"/>
          <p:cNvSpPr txBox="1">
            <a:spLocks/>
          </p:cNvSpPr>
          <p:nvPr/>
        </p:nvSpPr>
        <p:spPr>
          <a:xfrm>
            <a:off x="10602912" y="1098232"/>
            <a:ext cx="30832527" cy="221599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7200" dirty="0">
                <a:latin typeface="TheSans" pitchFamily="2" charset="0"/>
              </a:rPr>
              <a:t>Simulating </a:t>
            </a:r>
            <a:r>
              <a:rPr lang="en-GB" sz="7200" dirty="0" err="1">
                <a:latin typeface="TheSans" pitchFamily="2" charset="0"/>
              </a:rPr>
              <a:t>Nailfold</a:t>
            </a:r>
            <a:r>
              <a:rPr lang="en-GB" sz="7200" dirty="0">
                <a:latin typeface="TheSans" pitchFamily="2" charset="0"/>
              </a:rPr>
              <a:t> </a:t>
            </a:r>
            <a:r>
              <a:rPr lang="en-GB" sz="7200" dirty="0" err="1">
                <a:latin typeface="TheSans" pitchFamily="2" charset="0"/>
              </a:rPr>
              <a:t>Capillaroscopy</a:t>
            </a:r>
            <a:r>
              <a:rPr lang="en-GB" sz="7200" dirty="0">
                <a:latin typeface="TheSans" pitchFamily="2" charset="0"/>
              </a:rPr>
              <a:t> </a:t>
            </a:r>
            <a:r>
              <a:rPr lang="en-US" sz="7200" dirty="0">
                <a:latin typeface="TheSans" pitchFamily="2" charset="0"/>
              </a:rPr>
              <a:t>Sequences to </a:t>
            </a:r>
            <a:endParaRPr lang="en-US" sz="7200" dirty="0" smtClean="0">
              <a:latin typeface="TheSans" pitchFamily="2" charset="0"/>
            </a:endParaRPr>
          </a:p>
          <a:p>
            <a:pPr algn="l"/>
            <a:r>
              <a:rPr lang="en-US" sz="7200" dirty="0" smtClean="0">
                <a:latin typeface="TheSans" pitchFamily="2" charset="0"/>
              </a:rPr>
              <a:t>Evaluate </a:t>
            </a:r>
            <a:r>
              <a:rPr lang="en-US" sz="7200" dirty="0">
                <a:latin typeface="TheSans" pitchFamily="2" charset="0"/>
              </a:rPr>
              <a:t>Algorithms for </a:t>
            </a:r>
            <a:r>
              <a:rPr lang="en-GB" sz="7200" dirty="0">
                <a:latin typeface="TheSans" pitchFamily="2" charset="0"/>
              </a:rPr>
              <a:t>Blood Flow Estimation</a:t>
            </a: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10552114" y="3298259"/>
            <a:ext cx="25253948" cy="14957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5400" dirty="0">
                <a:solidFill>
                  <a:srgbClr val="969696"/>
                </a:solidFill>
                <a:latin typeface="TheSans" pitchFamily="2" charset="0"/>
              </a:rPr>
              <a:t>P A </a:t>
            </a:r>
            <a:r>
              <a:rPr lang="en-GB" sz="5400" dirty="0" smtClean="0">
                <a:solidFill>
                  <a:srgbClr val="969696"/>
                </a:solidFill>
                <a:latin typeface="TheSans" pitchFamily="2" charset="0"/>
              </a:rPr>
              <a:t>Tresadern</a:t>
            </a:r>
            <a:r>
              <a:rPr lang="en-GB" sz="5400" baseline="30000" dirty="0" smtClean="0">
                <a:solidFill>
                  <a:srgbClr val="969696"/>
                </a:solidFill>
                <a:latin typeface="TheSans" pitchFamily="2" charset="0"/>
              </a:rPr>
              <a:t>1</a:t>
            </a:r>
            <a:r>
              <a:rPr lang="en-GB" sz="5400" dirty="0" smtClean="0">
                <a:solidFill>
                  <a:srgbClr val="969696"/>
                </a:solidFill>
                <a:latin typeface="TheSans" pitchFamily="2" charset="0"/>
              </a:rPr>
              <a:t>, </a:t>
            </a:r>
            <a:r>
              <a:rPr lang="en-GB" sz="5400" dirty="0">
                <a:solidFill>
                  <a:srgbClr val="969696"/>
                </a:solidFill>
                <a:latin typeface="TheSans" pitchFamily="2" charset="0"/>
              </a:rPr>
              <a:t>M </a:t>
            </a:r>
            <a:r>
              <a:rPr lang="en-GB" sz="5400" dirty="0" smtClean="0">
                <a:solidFill>
                  <a:srgbClr val="969696"/>
                </a:solidFill>
                <a:latin typeface="TheSans" pitchFamily="2" charset="0"/>
              </a:rPr>
              <a:t>Berks</a:t>
            </a:r>
            <a:r>
              <a:rPr lang="en-GB" sz="5400" baseline="30000" dirty="0">
                <a:solidFill>
                  <a:srgbClr val="969696"/>
                </a:solidFill>
                <a:latin typeface="TheSans" pitchFamily="2" charset="0"/>
              </a:rPr>
              <a:t>1</a:t>
            </a:r>
            <a:r>
              <a:rPr lang="en-GB" sz="5400" dirty="0" smtClean="0">
                <a:solidFill>
                  <a:srgbClr val="969696"/>
                </a:solidFill>
                <a:latin typeface="TheSans" pitchFamily="2" charset="0"/>
              </a:rPr>
              <a:t>, </a:t>
            </a:r>
            <a:r>
              <a:rPr lang="en-GB" sz="5400" dirty="0">
                <a:solidFill>
                  <a:srgbClr val="969696"/>
                </a:solidFill>
                <a:latin typeface="TheSans" pitchFamily="2" charset="0"/>
              </a:rPr>
              <a:t>A K </a:t>
            </a:r>
            <a:r>
              <a:rPr lang="en-GB" sz="5400" dirty="0" smtClean="0">
                <a:solidFill>
                  <a:srgbClr val="969696"/>
                </a:solidFill>
                <a:latin typeface="TheSans" pitchFamily="2" charset="0"/>
              </a:rPr>
              <a:t>Murray</a:t>
            </a:r>
            <a:r>
              <a:rPr lang="en-GB" sz="5400" baseline="30000" dirty="0">
                <a:solidFill>
                  <a:srgbClr val="969696"/>
                </a:solidFill>
                <a:latin typeface="TheSans" pitchFamily="2" charset="0"/>
              </a:rPr>
              <a:t> 2</a:t>
            </a:r>
            <a:r>
              <a:rPr lang="en-GB" sz="5400" dirty="0" smtClean="0">
                <a:solidFill>
                  <a:srgbClr val="969696"/>
                </a:solidFill>
                <a:latin typeface="TheSans" pitchFamily="2" charset="0"/>
              </a:rPr>
              <a:t>, </a:t>
            </a:r>
            <a:r>
              <a:rPr lang="en-GB" sz="5400" dirty="0">
                <a:solidFill>
                  <a:srgbClr val="969696"/>
                </a:solidFill>
                <a:latin typeface="TheSans" pitchFamily="2" charset="0"/>
              </a:rPr>
              <a:t>G </a:t>
            </a:r>
            <a:r>
              <a:rPr lang="en-GB" sz="5400" dirty="0" smtClean="0">
                <a:solidFill>
                  <a:srgbClr val="969696"/>
                </a:solidFill>
                <a:latin typeface="TheSans" pitchFamily="2" charset="0"/>
              </a:rPr>
              <a:t>Dinsdale</a:t>
            </a:r>
            <a:r>
              <a:rPr lang="en-GB" sz="5400" baseline="30000" dirty="0">
                <a:solidFill>
                  <a:srgbClr val="969696"/>
                </a:solidFill>
                <a:latin typeface="TheSans" pitchFamily="2" charset="0"/>
              </a:rPr>
              <a:t> 2</a:t>
            </a:r>
            <a:r>
              <a:rPr lang="en-GB" sz="5400" dirty="0" smtClean="0">
                <a:solidFill>
                  <a:srgbClr val="969696"/>
                </a:solidFill>
                <a:latin typeface="TheSans" pitchFamily="2" charset="0"/>
              </a:rPr>
              <a:t>, </a:t>
            </a:r>
            <a:r>
              <a:rPr lang="en-US" sz="5400" dirty="0">
                <a:solidFill>
                  <a:srgbClr val="969696"/>
                </a:solidFill>
                <a:latin typeface="TheSans" pitchFamily="2" charset="0"/>
              </a:rPr>
              <a:t>C J </a:t>
            </a:r>
            <a:r>
              <a:rPr lang="en-US" sz="5400" dirty="0" smtClean="0">
                <a:solidFill>
                  <a:srgbClr val="969696"/>
                </a:solidFill>
                <a:latin typeface="TheSans" pitchFamily="2" charset="0"/>
              </a:rPr>
              <a:t>Taylor</a:t>
            </a:r>
            <a:r>
              <a:rPr lang="en-GB" sz="5400" baseline="30000" dirty="0">
                <a:solidFill>
                  <a:srgbClr val="969696"/>
                </a:solidFill>
                <a:latin typeface="TheSans" pitchFamily="2" charset="0"/>
              </a:rPr>
              <a:t>1</a:t>
            </a:r>
            <a:r>
              <a:rPr lang="en-US" sz="5400" dirty="0" smtClean="0">
                <a:solidFill>
                  <a:srgbClr val="969696"/>
                </a:solidFill>
                <a:latin typeface="TheSans" pitchFamily="2" charset="0"/>
              </a:rPr>
              <a:t> </a:t>
            </a:r>
            <a:r>
              <a:rPr lang="en-US" sz="5400" dirty="0">
                <a:solidFill>
                  <a:srgbClr val="969696"/>
                </a:solidFill>
                <a:latin typeface="TheSans" pitchFamily="2" charset="0"/>
              </a:rPr>
              <a:t>and A L </a:t>
            </a:r>
            <a:r>
              <a:rPr lang="en-US" sz="5400" dirty="0" smtClean="0">
                <a:solidFill>
                  <a:srgbClr val="969696"/>
                </a:solidFill>
                <a:latin typeface="TheSans" pitchFamily="2" charset="0"/>
              </a:rPr>
              <a:t>Herrick</a:t>
            </a:r>
            <a:r>
              <a:rPr lang="en-GB" sz="5400" baseline="30000" dirty="0" smtClean="0">
                <a:solidFill>
                  <a:srgbClr val="969696"/>
                </a:solidFill>
                <a:latin typeface="TheSans" pitchFamily="2" charset="0"/>
              </a:rPr>
              <a:t>2</a:t>
            </a:r>
            <a:endParaRPr lang="en-US" sz="5400" dirty="0" smtClean="0">
              <a:solidFill>
                <a:srgbClr val="969696"/>
              </a:solidFill>
              <a:latin typeface="TheSans" pitchFamily="2" charset="0"/>
            </a:endParaRPr>
          </a:p>
          <a:p>
            <a:pPr algn="l"/>
            <a:r>
              <a:rPr lang="en-GB" sz="3600" baseline="30000" dirty="0" smtClean="0">
                <a:solidFill>
                  <a:srgbClr val="969696"/>
                </a:solidFill>
                <a:latin typeface="TheSans" pitchFamily="2" charset="0"/>
              </a:rPr>
              <a:t>1</a:t>
            </a:r>
            <a:r>
              <a:rPr lang="en-GB" sz="3600" dirty="0" smtClean="0">
                <a:solidFill>
                  <a:srgbClr val="969696"/>
                </a:solidFill>
                <a:latin typeface="TheSans" pitchFamily="2" charset="0"/>
              </a:rPr>
              <a:t> </a:t>
            </a:r>
            <a:r>
              <a:rPr lang="en-US" sz="3600" dirty="0" smtClean="0">
                <a:solidFill>
                  <a:srgbClr val="969696"/>
                </a:solidFill>
                <a:latin typeface="TheSans" pitchFamily="2" charset="0"/>
              </a:rPr>
              <a:t>Centre for Imaging Science, University of Manchester, UK; </a:t>
            </a:r>
            <a:r>
              <a:rPr lang="en-GB" sz="3600" baseline="30000" dirty="0" smtClean="0">
                <a:solidFill>
                  <a:srgbClr val="969696"/>
                </a:solidFill>
                <a:latin typeface="TheSans" pitchFamily="2" charset="0"/>
              </a:rPr>
              <a:t>2</a:t>
            </a:r>
            <a:r>
              <a:rPr lang="en-GB" sz="3600" dirty="0" smtClean="0">
                <a:solidFill>
                  <a:srgbClr val="969696"/>
                </a:solidFill>
                <a:latin typeface="TheSans" pitchFamily="2" charset="0"/>
              </a:rPr>
              <a:t> </a:t>
            </a:r>
            <a:r>
              <a:rPr lang="en-GB" sz="3600" dirty="0" smtClean="0">
                <a:latin typeface="TheSans" pitchFamily="2" charset="0"/>
              </a:rPr>
              <a:t>Centre </a:t>
            </a:r>
            <a:r>
              <a:rPr lang="en-GB" sz="3600" dirty="0">
                <a:latin typeface="TheSans" pitchFamily="2" charset="0"/>
              </a:rPr>
              <a:t>for Musculoskeletal </a:t>
            </a:r>
            <a:r>
              <a:rPr lang="en-GB" sz="3600" dirty="0" smtClean="0">
                <a:latin typeface="TheSans" pitchFamily="2" charset="0"/>
              </a:rPr>
              <a:t>Research, University of Manchester, UK</a:t>
            </a:r>
            <a:endParaRPr lang="en-GB" sz="3600" dirty="0">
              <a:solidFill>
                <a:srgbClr val="969696"/>
              </a:solidFill>
              <a:latin typeface="TheSans" pitchFamily="2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180" y="1098232"/>
            <a:ext cx="8130563" cy="328630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44355" y="5418138"/>
            <a:ext cx="11520000" cy="1625400"/>
          </a:xfrm>
          <a:prstGeom prst="rect">
            <a:avLst/>
          </a:prstGeom>
          <a:solidFill>
            <a:srgbClr val="6D009D"/>
          </a:solidFill>
        </p:spPr>
        <p:txBody>
          <a:bodyPr wrap="square" lIns="180000" tIns="180000" rIns="180000" bIns="180000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TheSans" pitchFamily="2" charset="0"/>
              </a:rPr>
              <a:t>Objectives</a:t>
            </a:r>
            <a:endParaRPr lang="en-GB" dirty="0">
              <a:solidFill>
                <a:schemeClr val="bg1"/>
              </a:solidFill>
              <a:latin typeface="TheSans" pitchFamily="2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241742" y="13380538"/>
            <a:ext cx="11520000" cy="1625400"/>
          </a:xfrm>
          <a:prstGeom prst="rect">
            <a:avLst/>
          </a:prstGeom>
          <a:solidFill>
            <a:srgbClr val="6D009D"/>
          </a:solidFill>
        </p:spPr>
        <p:txBody>
          <a:bodyPr wrap="square" lIns="180000" tIns="180000" rIns="180000" bIns="180000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TheSans" pitchFamily="2" charset="0"/>
              </a:rPr>
              <a:t>Simulation Method</a:t>
            </a:r>
            <a:endParaRPr lang="en-GB" dirty="0">
              <a:solidFill>
                <a:schemeClr val="bg1"/>
              </a:solidFill>
              <a:latin typeface="TheSans" pitchFamily="2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2124351" y="5418138"/>
            <a:ext cx="11520000" cy="1625400"/>
          </a:xfrm>
          <a:prstGeom prst="rect">
            <a:avLst/>
          </a:prstGeom>
          <a:solidFill>
            <a:srgbClr val="6D009D"/>
          </a:solidFill>
        </p:spPr>
        <p:txBody>
          <a:bodyPr wrap="square" lIns="180000" tIns="180000" rIns="180000" bIns="180000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TheSans" pitchFamily="2" charset="0"/>
              </a:rPr>
              <a:t>Flow Evaluation Results</a:t>
            </a:r>
            <a:endParaRPr lang="en-GB" dirty="0">
              <a:solidFill>
                <a:schemeClr val="bg1"/>
              </a:solidFill>
              <a:latin typeface="TheSans" pitchFamily="2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241426" y="7043538"/>
            <a:ext cx="11881801" cy="5894769"/>
          </a:xfrm>
          <a:prstGeom prst="rect">
            <a:avLst/>
          </a:prstGeom>
          <a:noFill/>
        </p:spPr>
        <p:txBody>
          <a:bodyPr wrap="square" tIns="360000" bIns="540000" rtlCol="0">
            <a:spAutoFit/>
          </a:bodyPr>
          <a:lstStyle/>
          <a:p>
            <a:pPr marL="857250" indent="-857250">
              <a:buFont typeface="Arial" pitchFamily="34" charset="0"/>
              <a:buChar char="•"/>
            </a:pPr>
            <a:r>
              <a:rPr lang="en-GB" sz="5400" dirty="0" smtClean="0">
                <a:latin typeface="TheSans" pitchFamily="2" charset="0"/>
              </a:rPr>
              <a:t>Simulate realistic </a:t>
            </a:r>
            <a:r>
              <a:rPr lang="en-GB" sz="5400" dirty="0" err="1" smtClean="0">
                <a:latin typeface="TheSans" pitchFamily="2" charset="0"/>
              </a:rPr>
              <a:t>nailfold</a:t>
            </a:r>
            <a:r>
              <a:rPr lang="en-GB" sz="5400" dirty="0" smtClean="0">
                <a:latin typeface="TheSans" pitchFamily="2" charset="0"/>
              </a:rPr>
              <a:t> </a:t>
            </a:r>
            <a:r>
              <a:rPr lang="en-GB" sz="5400" dirty="0" err="1" smtClean="0">
                <a:latin typeface="TheSans" pitchFamily="2" charset="0"/>
              </a:rPr>
              <a:t>capillaroscopy</a:t>
            </a:r>
            <a:r>
              <a:rPr lang="en-GB" sz="5400" dirty="0" smtClean="0">
                <a:latin typeface="TheSans" pitchFamily="2" charset="0"/>
              </a:rPr>
              <a:t> sequences with known flow parameters</a:t>
            </a:r>
          </a:p>
          <a:p>
            <a:pPr marL="857250" indent="-857250">
              <a:buFont typeface="Arial" pitchFamily="34" charset="0"/>
              <a:buChar char="•"/>
            </a:pPr>
            <a:r>
              <a:rPr lang="en-GB" sz="5400" dirty="0">
                <a:latin typeface="TheSans" pitchFamily="2" charset="0"/>
              </a:rPr>
              <a:t>E</a:t>
            </a:r>
            <a:r>
              <a:rPr lang="en-GB" sz="5400" dirty="0" smtClean="0">
                <a:latin typeface="TheSans" pitchFamily="2" charset="0"/>
              </a:rPr>
              <a:t>valuate accuracy </a:t>
            </a:r>
            <a:r>
              <a:rPr lang="en-GB" sz="5400" dirty="0">
                <a:latin typeface="TheSans" pitchFamily="2" charset="0"/>
              </a:rPr>
              <a:t>of optical </a:t>
            </a:r>
            <a:r>
              <a:rPr lang="en-GB" sz="5400" dirty="0" smtClean="0">
                <a:latin typeface="TheSans" pitchFamily="2" charset="0"/>
              </a:rPr>
              <a:t>flow algorithms </a:t>
            </a:r>
            <a:r>
              <a:rPr lang="en-GB" sz="5400" dirty="0">
                <a:latin typeface="TheSans" pitchFamily="2" charset="0"/>
              </a:rPr>
              <a:t>when </a:t>
            </a:r>
            <a:r>
              <a:rPr lang="en-GB" sz="5400" dirty="0" smtClean="0">
                <a:latin typeface="TheSans" pitchFamily="2" charset="0"/>
              </a:rPr>
              <a:t>measuring blood cell velocity</a:t>
            </a:r>
            <a:endParaRPr lang="en-GB" sz="5400" dirty="0">
              <a:latin typeface="TheSans" pitchFamily="2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241742" y="15005938"/>
            <a:ext cx="19508211" cy="5894769"/>
          </a:xfrm>
          <a:prstGeom prst="rect">
            <a:avLst/>
          </a:prstGeom>
          <a:noFill/>
        </p:spPr>
        <p:txBody>
          <a:bodyPr wrap="square" tIns="360000" bIns="540000" rtlCol="0">
            <a:spAutoFit/>
          </a:bodyPr>
          <a:lstStyle/>
          <a:p>
            <a:pPr marL="1143000" indent="-1143000">
              <a:buFont typeface="+mj-lt"/>
              <a:buAutoNum type="arabicPeriod"/>
            </a:pPr>
            <a:r>
              <a:rPr lang="en-GB" sz="5400" dirty="0" smtClean="0">
                <a:latin typeface="TheSans" pitchFamily="2" charset="0"/>
              </a:rPr>
              <a:t>Generate random vessel path</a:t>
            </a:r>
          </a:p>
          <a:p>
            <a:pPr marL="1143000" indent="-1143000">
              <a:buFont typeface="+mj-lt"/>
              <a:buAutoNum type="arabicPeriod"/>
            </a:pPr>
            <a:r>
              <a:rPr lang="en-GB" sz="5400" dirty="0" smtClean="0">
                <a:latin typeface="TheSans" pitchFamily="2" charset="0"/>
              </a:rPr>
              <a:t>Define inner and outer walls of vessel</a:t>
            </a:r>
          </a:p>
          <a:p>
            <a:pPr marL="1143000" indent="-1143000">
              <a:buFont typeface="+mj-lt"/>
              <a:buAutoNum type="arabicPeriod"/>
            </a:pPr>
            <a:r>
              <a:rPr lang="en-GB" sz="5400" dirty="0" smtClean="0">
                <a:latin typeface="TheSans" pitchFamily="2" charset="0"/>
              </a:rPr>
              <a:t>Fill vessel space with </a:t>
            </a:r>
            <a:r>
              <a:rPr lang="en-GB" sz="5400" i="1" dirty="0" smtClean="0">
                <a:latin typeface="TheSans" pitchFamily="2" charset="0"/>
              </a:rPr>
              <a:t>N</a:t>
            </a:r>
            <a:r>
              <a:rPr lang="en-GB" sz="5400" dirty="0" smtClean="0">
                <a:latin typeface="TheSans" pitchFamily="2" charset="0"/>
              </a:rPr>
              <a:t>  blood cells</a:t>
            </a:r>
          </a:p>
          <a:p>
            <a:pPr marL="1143000" indent="-1143000">
              <a:buFont typeface="+mj-lt"/>
              <a:buAutoNum type="arabicPeriod"/>
            </a:pPr>
            <a:r>
              <a:rPr lang="en-GB" sz="5400" dirty="0" smtClean="0">
                <a:latin typeface="TheSans" pitchFamily="2" charset="0"/>
              </a:rPr>
              <a:t>Determine velocity from vessel width for every pixel</a:t>
            </a:r>
          </a:p>
          <a:p>
            <a:pPr marL="1143000" indent="-1143000">
              <a:buFont typeface="+mj-lt"/>
              <a:buAutoNum type="arabicPeriod"/>
            </a:pPr>
            <a:r>
              <a:rPr lang="en-GB" sz="5400" dirty="0" smtClean="0">
                <a:latin typeface="TheSans" pitchFamily="2" charset="0"/>
              </a:rPr>
              <a:t>Synthesize sequence of </a:t>
            </a:r>
            <a:r>
              <a:rPr lang="en-GB" sz="5400" i="1" dirty="0" smtClean="0">
                <a:latin typeface="TheSans" pitchFamily="2" charset="0"/>
              </a:rPr>
              <a:t>T</a:t>
            </a:r>
            <a:r>
              <a:rPr lang="en-GB" sz="5400" dirty="0" smtClean="0">
                <a:latin typeface="TheSans" pitchFamily="2" charset="0"/>
              </a:rPr>
              <a:t>  ‘clean’ images</a:t>
            </a:r>
          </a:p>
          <a:p>
            <a:pPr marL="1143000" indent="-1143000">
              <a:buFont typeface="+mj-lt"/>
              <a:buAutoNum type="arabicPeriod"/>
            </a:pPr>
            <a:r>
              <a:rPr lang="en-GB" sz="5400" dirty="0" smtClean="0">
                <a:latin typeface="TheSans" pitchFamily="2" charset="0"/>
              </a:rPr>
              <a:t>Add image artefacts (noise, shake, lighting variation)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2124353" y="7043538"/>
            <a:ext cx="14041754" cy="6725766"/>
          </a:xfrm>
          <a:prstGeom prst="rect">
            <a:avLst/>
          </a:prstGeom>
          <a:noFill/>
        </p:spPr>
        <p:txBody>
          <a:bodyPr wrap="square" tIns="360000" bIns="540000" rtlCol="0">
            <a:spAutoFit/>
          </a:bodyPr>
          <a:lstStyle/>
          <a:p>
            <a:r>
              <a:rPr lang="en-GB" sz="5400" b="1" dirty="0" smtClean="0">
                <a:latin typeface="TheSans" pitchFamily="2" charset="0"/>
              </a:rPr>
              <a:t>Synthetic sequences</a:t>
            </a:r>
          </a:p>
          <a:p>
            <a:pPr marL="1143000" indent="-1143000">
              <a:buFont typeface="Arial" pitchFamily="34" charset="0"/>
              <a:buChar char="•"/>
            </a:pPr>
            <a:r>
              <a:rPr lang="en-GB" sz="5400" dirty="0" smtClean="0">
                <a:latin typeface="TheSans" pitchFamily="2" charset="0"/>
              </a:rPr>
              <a:t>High flow rates increase estimation error substantially</a:t>
            </a:r>
          </a:p>
          <a:p>
            <a:pPr marL="1143000" indent="-1143000">
              <a:buFont typeface="Arial" pitchFamily="34" charset="0"/>
              <a:buChar char="•"/>
            </a:pPr>
            <a:r>
              <a:rPr lang="en-GB" sz="5400" dirty="0" smtClean="0">
                <a:latin typeface="TheSans" pitchFamily="2" charset="0"/>
              </a:rPr>
              <a:t>Number of cells and contrast variation increase error, though to a lesser extent</a:t>
            </a:r>
          </a:p>
          <a:p>
            <a:pPr marL="1143000" indent="-1143000">
              <a:buFont typeface="Arial" pitchFamily="34" charset="0"/>
              <a:buChar char="•"/>
            </a:pPr>
            <a:r>
              <a:rPr lang="en-GB" sz="5400" dirty="0" smtClean="0">
                <a:latin typeface="TheSans" pitchFamily="2" charset="0"/>
              </a:rPr>
              <a:t>Brightness variation also increases error but with limited effect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1940747" y="29160218"/>
            <a:ext cx="9550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3600" dirty="0" smtClean="0">
                <a:solidFill>
                  <a:srgbClr val="969696"/>
                </a:solidFill>
                <a:latin typeface="TheSans" pitchFamily="2" charset="0"/>
              </a:rPr>
              <a:t>philip.tresadern@manchester.ac.uk</a:t>
            </a:r>
            <a:endParaRPr lang="en-GB" sz="3600" dirty="0">
              <a:solidFill>
                <a:srgbClr val="969696"/>
              </a:solidFill>
              <a:latin typeface="TheSans" pitchFamily="2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6166107" y="5254746"/>
            <a:ext cx="5519945" cy="8160179"/>
            <a:chOff x="35157222" y="5027099"/>
            <a:chExt cx="6840854" cy="10112889"/>
          </a:xfrm>
        </p:grpSpPr>
        <p:grpSp>
          <p:nvGrpSpPr>
            <p:cNvPr id="3" name="Group 2"/>
            <p:cNvGrpSpPr/>
            <p:nvPr/>
          </p:nvGrpSpPr>
          <p:grpSpPr>
            <a:xfrm>
              <a:off x="35806067" y="5027099"/>
              <a:ext cx="5686184" cy="8436319"/>
              <a:chOff x="36088813" y="5384631"/>
              <a:chExt cx="4757877" cy="7059035"/>
            </a:xfrm>
          </p:grpSpPr>
          <p:pic>
            <p:nvPicPr>
              <p:cNvPr id="71" name="Picture 70"/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088813" y="5384631"/>
                <a:ext cx="2350719" cy="6817085"/>
              </a:xfrm>
              <a:prstGeom prst="rect">
                <a:avLst/>
              </a:prstGeom>
            </p:spPr>
          </p:pic>
          <p:pic>
            <p:nvPicPr>
              <p:cNvPr id="2" name="Picture 1"/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170472" y="5864629"/>
                <a:ext cx="2676218" cy="6579037"/>
              </a:xfrm>
              <a:prstGeom prst="rect">
                <a:avLst/>
              </a:prstGeom>
            </p:spPr>
          </p:pic>
          <p:pic>
            <p:nvPicPr>
              <p:cNvPr id="79" name="Picture 78"/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045755" y="11148393"/>
                <a:ext cx="714375" cy="714375"/>
              </a:xfrm>
              <a:prstGeom prst="rect">
                <a:avLst/>
              </a:prstGeom>
            </p:spPr>
          </p:pic>
        </p:grpSp>
        <p:sp>
          <p:nvSpPr>
            <p:cNvPr id="37" name="TextBox 36"/>
            <p:cNvSpPr txBox="1"/>
            <p:nvPr/>
          </p:nvSpPr>
          <p:spPr>
            <a:xfrm>
              <a:off x="35157222" y="13077885"/>
              <a:ext cx="6840854" cy="2062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dirty="0" smtClean="0">
                  <a:solidFill>
                    <a:srgbClr val="969696"/>
                  </a:solidFill>
                  <a:latin typeface="TheSans" pitchFamily="2" charset="0"/>
                </a:rPr>
                <a:t>True (left) and estimated (right) flow from simulated sequence. Colour indicates flow direction; brightness indicates flow speed (white = 0).</a:t>
              </a:r>
              <a:endParaRPr lang="en-GB" sz="2400" dirty="0">
                <a:solidFill>
                  <a:srgbClr val="969696"/>
                </a:solidFill>
                <a:latin typeface="TheSans" pitchFamily="2" charset="0"/>
              </a:endParaRPr>
            </a:p>
          </p:txBody>
        </p:sp>
      </p:grpSp>
      <p:cxnSp>
        <p:nvCxnSpPr>
          <p:cNvPr id="86" name="Straight Connector 85"/>
          <p:cNvCxnSpPr/>
          <p:nvPr/>
        </p:nvCxnSpPr>
        <p:spPr>
          <a:xfrm flipH="1">
            <a:off x="26444892" y="29160218"/>
            <a:ext cx="15121891" cy="21524"/>
          </a:xfrm>
          <a:prstGeom prst="line">
            <a:avLst/>
          </a:prstGeom>
          <a:ln>
            <a:solidFill>
              <a:srgbClr val="9696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21404263" y="5406707"/>
            <a:ext cx="0" cy="23753511"/>
          </a:xfrm>
          <a:prstGeom prst="line">
            <a:avLst/>
          </a:prstGeom>
          <a:ln>
            <a:solidFill>
              <a:srgbClr val="9696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oup 72"/>
          <p:cNvGrpSpPr/>
          <p:nvPr/>
        </p:nvGrpSpPr>
        <p:grpSpPr>
          <a:xfrm>
            <a:off x="13511529" y="5418772"/>
            <a:ext cx="7206934" cy="6237367"/>
            <a:chOff x="13511529" y="5406707"/>
            <a:chExt cx="7206934" cy="6237367"/>
          </a:xfrm>
        </p:grpSpPr>
        <p:pic>
          <p:nvPicPr>
            <p:cNvPr id="1030" name="Picture 6" descr="S:\projects\mammography\matlab\papers\2013embc (synthesis)\fig\real_frame.png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brightnessContrast contrast="6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511530" y="5406707"/>
              <a:ext cx="7206933" cy="5405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2" name="TextBox 71"/>
            <p:cNvSpPr txBox="1"/>
            <p:nvPr/>
          </p:nvSpPr>
          <p:spPr>
            <a:xfrm>
              <a:off x="13511529" y="11182409"/>
              <a:ext cx="72069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dirty="0" smtClean="0">
                  <a:solidFill>
                    <a:srgbClr val="969696"/>
                  </a:solidFill>
                  <a:latin typeface="TheSans" pitchFamily="2" charset="0"/>
                </a:rPr>
                <a:t>Example frame from a real </a:t>
              </a:r>
              <a:r>
                <a:rPr lang="en-GB" sz="2400" dirty="0" err="1" smtClean="0">
                  <a:solidFill>
                    <a:srgbClr val="969696"/>
                  </a:solidFill>
                  <a:latin typeface="TheSans" pitchFamily="2" charset="0"/>
                </a:rPr>
                <a:t>capillaroscopy</a:t>
              </a:r>
              <a:r>
                <a:rPr lang="en-GB" sz="2400" dirty="0" smtClean="0">
                  <a:solidFill>
                    <a:srgbClr val="969696"/>
                  </a:solidFill>
                  <a:latin typeface="TheSans" pitchFamily="2" charset="0"/>
                </a:rPr>
                <a:t> sequence.</a:t>
              </a:r>
              <a:endParaRPr lang="en-GB" sz="2400" dirty="0">
                <a:solidFill>
                  <a:srgbClr val="969696"/>
                </a:solidFill>
                <a:latin typeface="TheSans" pitchFamily="2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22028098" y="13402716"/>
            <a:ext cx="19538244" cy="4257586"/>
            <a:chOff x="22028098" y="13256708"/>
            <a:chExt cx="19538244" cy="4257586"/>
          </a:xfrm>
        </p:grpSpPr>
        <p:grpSp>
          <p:nvGrpSpPr>
            <p:cNvPr id="63" name="Group 62"/>
            <p:cNvGrpSpPr/>
            <p:nvPr/>
          </p:nvGrpSpPr>
          <p:grpSpPr>
            <a:xfrm>
              <a:off x="22028098" y="13256708"/>
              <a:ext cx="19401969" cy="3758970"/>
              <a:chOff x="1211263" y="23452917"/>
              <a:chExt cx="29108399" cy="5639510"/>
            </a:xfrm>
          </p:grpSpPr>
          <p:pic>
            <p:nvPicPr>
              <p:cNvPr id="64" name="Picture 15" descr="S:\projects\mammography\matlab\papers\2013embc (synthesis)\fig\n_cells.eps"/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489641" y="23452917"/>
                <a:ext cx="7001867" cy="555547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5" name="Picture 3" descr="S:\projects\mammography\matlab\papers\2013embc (synthesis)\fig\contrast_sigma.eps"/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796308" y="23452917"/>
                <a:ext cx="7109277" cy="548615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6" name="Picture 14" descr="S:\projects\mammography\matlab\papers\2013embc (synthesis)\fig\flowrate.eps"/>
              <p:cNvPicPr>
                <a:picLocks noChangeAspect="1" noChangeArrowheads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11263" y="23530076"/>
                <a:ext cx="7001867" cy="547831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7" name="Picture 16" descr="S:\projects\mammography\matlab\papers\2013embc (synthesis)\fig\brightness_sigma.eps"/>
              <p:cNvPicPr>
                <a:picLocks noChangeAspect="1" noChangeArrowheads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210385" y="23530076"/>
                <a:ext cx="7109277" cy="556235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02" name="TextBox 101"/>
            <p:cNvSpPr txBox="1"/>
            <p:nvPr/>
          </p:nvSpPr>
          <p:spPr>
            <a:xfrm>
              <a:off x="22147369" y="17052629"/>
              <a:ext cx="1941897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dirty="0" smtClean="0">
                  <a:solidFill>
                    <a:srgbClr val="969696"/>
                  </a:solidFill>
                  <a:latin typeface="TheSans" pitchFamily="2" charset="0"/>
                </a:rPr>
                <a:t>Effects of flow parameters on error in estimated blood cell velocity. Flow rate has the greatest effect.</a:t>
              </a:r>
              <a:endParaRPr lang="en-GB" sz="2400" dirty="0">
                <a:solidFill>
                  <a:srgbClr val="969696"/>
                </a:solidFill>
                <a:latin typeface="TheSans" pitchFamily="2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1323002" y="20963093"/>
            <a:ext cx="2350719" cy="8104792"/>
            <a:chOff x="9692373" y="20984617"/>
            <a:chExt cx="2350719" cy="8104792"/>
          </a:xfrm>
        </p:grpSpPr>
        <p:sp>
          <p:nvSpPr>
            <p:cNvPr id="76" name="TextBox 75"/>
            <p:cNvSpPr txBox="1"/>
            <p:nvPr/>
          </p:nvSpPr>
          <p:spPr>
            <a:xfrm>
              <a:off x="10478843" y="28166079"/>
              <a:ext cx="71846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5400" dirty="0" smtClean="0">
                  <a:latin typeface="TheSans" pitchFamily="2" charset="0"/>
                </a:rPr>
                <a:t>4.</a:t>
              </a:r>
              <a:endParaRPr lang="en-GB" sz="5400" dirty="0">
                <a:latin typeface="TheSans" pitchFamily="2" charset="0"/>
              </a:endParaRPr>
            </a:p>
          </p:txBody>
        </p: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92373" y="20984617"/>
              <a:ext cx="2350719" cy="6817086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92373" y="27131131"/>
              <a:ext cx="714375" cy="714375"/>
            </a:xfrm>
            <a:prstGeom prst="rect">
              <a:avLst/>
            </a:prstGeom>
          </p:spPr>
        </p:pic>
      </p:grpSp>
      <p:grpSp>
        <p:nvGrpSpPr>
          <p:cNvPr id="28" name="Group 27"/>
          <p:cNvGrpSpPr/>
          <p:nvPr/>
        </p:nvGrpSpPr>
        <p:grpSpPr>
          <a:xfrm>
            <a:off x="34940787" y="17900645"/>
            <a:ext cx="6650691" cy="6258187"/>
            <a:chOff x="33399849" y="20897190"/>
            <a:chExt cx="7926303" cy="7458516"/>
          </a:xfrm>
        </p:grpSpPr>
        <p:sp>
          <p:nvSpPr>
            <p:cNvPr id="39" name="TextBox 38"/>
            <p:cNvSpPr txBox="1"/>
            <p:nvPr/>
          </p:nvSpPr>
          <p:spPr>
            <a:xfrm>
              <a:off x="33399849" y="27155377"/>
              <a:ext cx="792630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dirty="0" smtClean="0">
                  <a:solidFill>
                    <a:srgbClr val="969696"/>
                  </a:solidFill>
                  <a:latin typeface="TheSans" pitchFamily="2" charset="0"/>
                </a:rPr>
                <a:t>Real vessel (left) and its estimated direction of flow (right). </a:t>
              </a:r>
              <a:r>
                <a:rPr lang="en-GB" sz="2400" dirty="0">
                  <a:solidFill>
                    <a:srgbClr val="969696"/>
                  </a:solidFill>
                  <a:latin typeface="TheSans" pitchFamily="2" charset="0"/>
                </a:rPr>
                <a:t>Colour indicates direction </a:t>
              </a:r>
              <a:r>
                <a:rPr lang="en-GB" sz="2400" dirty="0" smtClean="0">
                  <a:solidFill>
                    <a:srgbClr val="969696"/>
                  </a:solidFill>
                  <a:latin typeface="TheSans" pitchFamily="2" charset="0"/>
                </a:rPr>
                <a:t/>
              </a:r>
              <a:br>
                <a:rPr lang="en-GB" sz="2400" dirty="0" smtClean="0">
                  <a:solidFill>
                    <a:srgbClr val="969696"/>
                  </a:solidFill>
                  <a:latin typeface="TheSans" pitchFamily="2" charset="0"/>
                </a:rPr>
              </a:br>
              <a:r>
                <a:rPr lang="en-GB" sz="2400" dirty="0" smtClean="0">
                  <a:solidFill>
                    <a:srgbClr val="969696"/>
                  </a:solidFill>
                  <a:latin typeface="TheSans" pitchFamily="2" charset="0"/>
                </a:rPr>
                <a:t>of flow; brightness </a:t>
              </a:r>
              <a:r>
                <a:rPr lang="en-GB" sz="2400" dirty="0">
                  <a:solidFill>
                    <a:srgbClr val="969696"/>
                  </a:solidFill>
                  <a:latin typeface="TheSans" pitchFamily="2" charset="0"/>
                </a:rPr>
                <a:t>indicates </a:t>
              </a:r>
              <a:r>
                <a:rPr lang="en-GB" sz="2400" dirty="0" smtClean="0">
                  <a:solidFill>
                    <a:srgbClr val="969696"/>
                  </a:solidFill>
                  <a:latin typeface="TheSans" pitchFamily="2" charset="0"/>
                </a:rPr>
                <a:t>frequency.</a:t>
              </a:r>
              <a:endParaRPr lang="en-GB" sz="2400" dirty="0">
                <a:solidFill>
                  <a:srgbClr val="969696"/>
                </a:solidFill>
                <a:latin typeface="TheSans" pitchFamily="2" charset="0"/>
              </a:endParaRPr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33530929" y="20897190"/>
              <a:ext cx="7675808" cy="6124282"/>
              <a:chOff x="33530929" y="20897190"/>
              <a:chExt cx="7675808" cy="6124282"/>
            </a:xfrm>
          </p:grpSpPr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18">
                <a:extLst>
                  <a:ext uri="{BEBA8EAE-BF5A-486C-A8C5-ECC9F3942E4B}">
                    <a14:imgProps xmlns:a14="http://schemas.microsoft.com/office/drawing/2010/main">
                      <a14:imgLayer r:embed="rId19">
                        <a14:imgEffect>
                          <a14:brightnessContrast contrast="6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30929" y="20897190"/>
                <a:ext cx="3602518" cy="6124282"/>
              </a:xfrm>
              <a:prstGeom prst="rect">
                <a:avLst/>
              </a:prstGeom>
            </p:spPr>
          </p:pic>
          <p:grpSp>
            <p:nvGrpSpPr>
              <p:cNvPr id="26" name="Group 25"/>
              <p:cNvGrpSpPr/>
              <p:nvPr/>
            </p:nvGrpSpPr>
            <p:grpSpPr>
              <a:xfrm>
                <a:off x="37604218" y="20897190"/>
                <a:ext cx="3602519" cy="6124282"/>
                <a:chOff x="37604218" y="20897190"/>
                <a:chExt cx="3602519" cy="6124282"/>
              </a:xfrm>
            </p:grpSpPr>
            <p:pic>
              <p:nvPicPr>
                <p:cNvPr id="24" name="Picture 23"/>
                <p:cNvPicPr>
                  <a:picLocks noChangeAspect="1"/>
                </p:cNvPicPr>
                <p:nvPr/>
              </p:nvPicPr>
              <p:blipFill>
                <a:blip r:embed="rId2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7604219" y="20897190"/>
                  <a:ext cx="3602518" cy="6124282"/>
                </a:xfrm>
                <a:prstGeom prst="rect">
                  <a:avLst/>
                </a:prstGeom>
              </p:spPr>
            </p:pic>
            <p:pic>
              <p:nvPicPr>
                <p:cNvPr id="80" name="Picture 79"/>
                <p:cNvPicPr>
                  <a:picLocks noChangeAspect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7604218" y="25941337"/>
                  <a:ext cx="1080135" cy="1080135"/>
                </a:xfrm>
                <a:prstGeom prst="rect">
                  <a:avLst/>
                </a:prstGeom>
              </p:spPr>
            </p:pic>
          </p:grpSp>
        </p:grpSp>
      </p:grpSp>
      <p:sp>
        <p:nvSpPr>
          <p:cNvPr id="69" name="TextBox 68"/>
          <p:cNvSpPr txBox="1"/>
          <p:nvPr/>
        </p:nvSpPr>
        <p:spPr>
          <a:xfrm>
            <a:off x="22124351" y="23781067"/>
            <a:ext cx="11520000" cy="1625400"/>
          </a:xfrm>
          <a:prstGeom prst="rect">
            <a:avLst/>
          </a:prstGeom>
          <a:solidFill>
            <a:srgbClr val="6D009D"/>
          </a:solidFill>
        </p:spPr>
        <p:txBody>
          <a:bodyPr wrap="square" lIns="180000" tIns="180000" rIns="180000" bIns="180000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TheSans" pitchFamily="2" charset="0"/>
              </a:rPr>
              <a:t>Conclusion</a:t>
            </a:r>
            <a:endParaRPr lang="en-GB" dirty="0">
              <a:solidFill>
                <a:schemeClr val="bg1"/>
              </a:solidFill>
              <a:latin typeface="TheSans" pitchFamily="2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2124352" y="25416889"/>
            <a:ext cx="19442748" cy="4232776"/>
          </a:xfrm>
          <a:prstGeom prst="rect">
            <a:avLst/>
          </a:prstGeom>
          <a:noFill/>
        </p:spPr>
        <p:txBody>
          <a:bodyPr wrap="square" tIns="360000" bIns="540000" rtlCol="0">
            <a:spAutoFit/>
          </a:bodyPr>
          <a:lstStyle/>
          <a:p>
            <a:r>
              <a:rPr lang="en-GB" sz="5400" dirty="0" smtClean="0">
                <a:latin typeface="TheSans" pitchFamily="2" charset="0"/>
              </a:rPr>
              <a:t>Flow experiments with simulated </a:t>
            </a:r>
            <a:r>
              <a:rPr lang="en-GB" sz="5400" dirty="0" err="1" smtClean="0">
                <a:latin typeface="TheSans" pitchFamily="2" charset="0"/>
              </a:rPr>
              <a:t>capillaroscopy</a:t>
            </a:r>
            <a:r>
              <a:rPr lang="en-GB" sz="5400" dirty="0" smtClean="0">
                <a:latin typeface="TheSans" pitchFamily="2" charset="0"/>
              </a:rPr>
              <a:t> sequences show promise, but suggest that algorithms must accommodate high flow rates (e.g. via coarse-to-fine estimation), and should pre-normalize and register images for best results.</a:t>
            </a:r>
          </a:p>
        </p:txBody>
      </p:sp>
      <p:pic>
        <p:nvPicPr>
          <p:cNvPr id="10" name="Picture 2" descr="U:\data\logos_and_branding\wellcome_trust\wtvm050470.eps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06062" y="1098551"/>
            <a:ext cx="5760280" cy="1540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0" name="Group 69"/>
          <p:cNvGrpSpPr/>
          <p:nvPr/>
        </p:nvGrpSpPr>
        <p:grpSpPr>
          <a:xfrm>
            <a:off x="39265736" y="2820851"/>
            <a:ext cx="2301046" cy="2427117"/>
            <a:chOff x="37807207" y="1098232"/>
            <a:chExt cx="3759575" cy="3965559"/>
          </a:xfrm>
        </p:grpSpPr>
        <p:pic>
          <p:nvPicPr>
            <p:cNvPr id="82" name="Picture 81"/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807207" y="1098232"/>
              <a:ext cx="3759575" cy="3759575"/>
            </a:xfrm>
            <a:prstGeom prst="rect">
              <a:avLst/>
            </a:prstGeom>
          </p:spPr>
        </p:pic>
        <p:sp>
          <p:nvSpPr>
            <p:cNvPr id="83" name="TextBox 82"/>
            <p:cNvSpPr txBox="1"/>
            <p:nvPr/>
          </p:nvSpPr>
          <p:spPr>
            <a:xfrm>
              <a:off x="37807207" y="4602126"/>
              <a:ext cx="375913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dirty="0" smtClean="0">
                  <a:solidFill>
                    <a:srgbClr val="969696"/>
                  </a:solidFill>
                  <a:latin typeface="TheSans" pitchFamily="2" charset="0"/>
                </a:rPr>
                <a:t>Scan for videos</a:t>
              </a:r>
              <a:endParaRPr lang="en-GB" sz="2400" dirty="0">
                <a:solidFill>
                  <a:srgbClr val="969696"/>
                </a:solidFill>
                <a:latin typeface="TheSans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18106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1326</TotalTime>
  <Words>310</Words>
  <Application>Microsoft Office PowerPoint</Application>
  <PresentationFormat>Custom</PresentationFormat>
  <Paragraphs>36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Phil Tresadern</cp:lastModifiedBy>
  <cp:revision>45</cp:revision>
  <cp:lastPrinted>2013-07-26T13:12:57Z</cp:lastPrinted>
  <dcterms:created xsi:type="dcterms:W3CDTF">2006-08-16T00:00:00Z</dcterms:created>
  <dcterms:modified xsi:type="dcterms:W3CDTF">2013-07-26T13:17:12Z</dcterms:modified>
</cp:coreProperties>
</file>