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0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2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4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9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8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0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4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5" y="1588544"/>
            <a:ext cx="7256971" cy="1790700"/>
          </a:xfrm>
        </p:spPr>
        <p:txBody>
          <a:bodyPr/>
          <a:lstStyle/>
          <a:p>
            <a:r>
              <a:rPr lang="en-US" dirty="0">
                <a:cs typeface="Calibri Light"/>
              </a:rPr>
              <a:t>CH2200 Quantum Mechanics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895" y="4257091"/>
            <a:ext cx="6858000" cy="1655762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3000" dirty="0">
                <a:cs typeface="Calibri"/>
              </a:rPr>
              <a:t>Lecture 1: Origins of Quantum Mechanics</a:t>
            </a:r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90490"/>
            <a:ext cx="2552072" cy="6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/>
              <a:t>Wavefunctions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8B32A-8F91-4A2C-B5D2-480D74F4EF4F}"/>
              </a:ext>
            </a:extLst>
          </p:cNvPr>
          <p:cNvSpPr txBox="1"/>
          <p:nvPr/>
        </p:nvSpPr>
        <p:spPr>
          <a:xfrm>
            <a:off x="491769" y="1627738"/>
            <a:ext cx="8250572" cy="61016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We can find the wavefunction for any system by solving the </a:t>
            </a:r>
            <a:r>
              <a:rPr lang="en-US" sz="2800" i="1" dirty="0">
                <a:cs typeface="Calibri"/>
              </a:rPr>
              <a:t>Schrödinger Equation.</a:t>
            </a: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Unfortunately this isn't very easy, and is the point of this whole lecture course!</a:t>
            </a: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Before we dive into this, let's consider what the wavefunction can actually tell us, and what kinds of wavefunctions are allowed.</a:t>
            </a:r>
            <a:br>
              <a:rPr lang="en-US" sz="2800" i="1" dirty="0">
                <a:cs typeface="Calibri"/>
              </a:rPr>
            </a:br>
            <a:endParaRPr lang="en-US" sz="2800" i="1">
              <a:cs typeface="Calibri"/>
            </a:endParaRPr>
          </a:p>
          <a:p>
            <a:br>
              <a:rPr lang="en-US" sz="2800" i="1" dirty="0">
                <a:cs typeface="Calibri"/>
              </a:rPr>
            </a:b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5853C29-68BF-43FF-BB90-D91A4A80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669" y="2601564"/>
            <a:ext cx="2466390" cy="5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6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/>
              <a:t>Acceptable Wavefunctions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8B32A-8F91-4A2C-B5D2-480D74F4EF4F}"/>
              </a:ext>
            </a:extLst>
          </p:cNvPr>
          <p:cNvSpPr txBox="1"/>
          <p:nvPr/>
        </p:nvSpPr>
        <p:spPr>
          <a:xfrm>
            <a:off x="491769" y="1627738"/>
            <a:ext cx="8250572" cy="69634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Acceptable wavefunctions have to have the following properties (see handout for details):</a:t>
            </a:r>
            <a:br>
              <a:rPr lang="en-US" sz="2800" dirty="0">
                <a:cs typeface="Calibri"/>
              </a:rPr>
            </a:br>
            <a:endParaRPr lang="en-US" sz="2800" i="1">
              <a:cs typeface="Calibri"/>
            </a:endParaRPr>
          </a:p>
          <a:p>
            <a:pPr marL="671195" lvl="1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They cannot be </a:t>
            </a:r>
            <a:r>
              <a:rPr lang="en-US" sz="2800" i="1" dirty="0">
                <a:cs typeface="Calibri"/>
              </a:rPr>
              <a:t>zero everywhere</a:t>
            </a:r>
            <a:r>
              <a:rPr lang="en-US" sz="2800" dirty="0">
                <a:cs typeface="Calibri"/>
              </a:rPr>
              <a:t>, or </a:t>
            </a:r>
            <a:r>
              <a:rPr lang="en-US" sz="2800" i="1" dirty="0">
                <a:cs typeface="Calibri"/>
              </a:rPr>
              <a:t>infinite anywhere</a:t>
            </a:r>
            <a:r>
              <a:rPr lang="en-US" sz="2800" dirty="0">
                <a:cs typeface="Calibri"/>
              </a:rPr>
              <a:t>.</a:t>
            </a:r>
            <a:br>
              <a:rPr lang="en-US" sz="2800" dirty="0">
                <a:cs typeface="Calibri"/>
              </a:rPr>
            </a:br>
            <a:endParaRPr lang="en-US" sz="2800" i="1" dirty="0">
              <a:cs typeface="Calibri"/>
            </a:endParaRPr>
          </a:p>
          <a:p>
            <a:pPr marL="671195" lvl="1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They must be</a:t>
            </a:r>
            <a:r>
              <a:rPr lang="en-US" sz="2800" i="1" dirty="0">
                <a:cs typeface="Calibri"/>
              </a:rPr>
              <a:t> single-valued.</a:t>
            </a:r>
            <a:br>
              <a:rPr lang="en-US" sz="2800" i="1" dirty="0">
                <a:cs typeface="Calibri"/>
              </a:rPr>
            </a:br>
            <a:endParaRPr lang="en-US" sz="2800" i="1" dirty="0">
              <a:cs typeface="Calibri"/>
            </a:endParaRPr>
          </a:p>
          <a:p>
            <a:pPr marL="671195" lvl="1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They must be</a:t>
            </a:r>
            <a:r>
              <a:rPr lang="en-US" sz="2800" i="1" dirty="0">
                <a:cs typeface="Calibri"/>
              </a:rPr>
              <a:t> continuous.</a:t>
            </a: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These are quite strict constraints and will have profound implications later on!</a:t>
            </a:r>
            <a:br>
              <a:rPr lang="en-US" sz="2800" i="1" dirty="0">
                <a:cs typeface="Calibri"/>
              </a:rPr>
            </a:br>
            <a:endParaRPr lang="en-US" sz="2800" i="1">
              <a:cs typeface="Calibri"/>
            </a:endParaRPr>
          </a:p>
          <a:p>
            <a:br>
              <a:rPr lang="en-US" sz="2800" i="1" dirty="0">
                <a:cs typeface="Calibri"/>
              </a:rPr>
            </a:b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01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/>
              <a:t>The Born Interpretation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8B32A-8F91-4A2C-B5D2-480D74F4EF4F}"/>
              </a:ext>
            </a:extLst>
          </p:cNvPr>
          <p:cNvSpPr txBox="1"/>
          <p:nvPr/>
        </p:nvSpPr>
        <p:spPr>
          <a:xfrm>
            <a:off x="491769" y="1627738"/>
            <a:ext cx="8250572" cy="56707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i="1" dirty="0">
                <a:cs typeface="Calibri"/>
              </a:rPr>
              <a:t>The Born Interpretation</a:t>
            </a:r>
            <a:r>
              <a:rPr lang="en-US" sz="2800" dirty="0">
                <a:cs typeface="Calibri"/>
              </a:rPr>
              <a:t> of the wavefunction says that:</a:t>
            </a:r>
            <a:endParaRPr lang="en-US" sz="2800" i="1" dirty="0">
              <a:cs typeface="Calibri"/>
            </a:endParaRPr>
          </a:p>
          <a:p>
            <a:endParaRPr lang="en-US" sz="2800" i="1" dirty="0">
              <a:cs typeface="Calibri"/>
            </a:endParaRPr>
          </a:p>
          <a:p>
            <a:pPr algn="ctr">
              <a:buFont typeface="Arial"/>
            </a:pPr>
            <a:r>
              <a:rPr lang="en-US" sz="2800" i="1" dirty="0">
                <a:cs typeface="Calibri"/>
              </a:rPr>
              <a:t>"The probability of finding the particle at any point in space is proportional to the square of the wavefunction at that point"</a:t>
            </a:r>
          </a:p>
          <a:p>
            <a:pPr algn="ctr">
              <a:buFont typeface="Arial"/>
            </a:pPr>
            <a:endParaRPr lang="en-US" sz="2800" i="1" dirty="0">
              <a:cs typeface="Calibri"/>
            </a:endParaRPr>
          </a:p>
          <a:p>
            <a:pPr marL="210185" indent="-210185" algn="ctr">
              <a:buFont typeface="Arial"/>
            </a:pPr>
            <a:endParaRPr lang="en-US" sz="2800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Where </a:t>
            </a:r>
            <a:r>
              <a:rPr lang="en-US" sz="2800" i="1" dirty="0">
                <a:cs typeface="Calibri"/>
              </a:rPr>
              <a:t>dx</a:t>
            </a:r>
            <a:r>
              <a:rPr lang="en-US" sz="2800" dirty="0">
                <a:cs typeface="Calibri"/>
              </a:rPr>
              <a:t> is the width of the region you're looking in – larger region = higher probability!</a:t>
            </a:r>
            <a:br>
              <a:rPr lang="en-US" sz="2800" i="1" dirty="0">
                <a:cs typeface="Calibri"/>
              </a:rPr>
            </a:br>
            <a:endParaRPr lang="en-US" sz="2800" i="1">
              <a:cs typeface="Calibri"/>
            </a:endParaRPr>
          </a:p>
          <a:p>
            <a:br>
              <a:rPr lang="en-US" sz="2800" i="1" dirty="0">
                <a:cs typeface="Calibri"/>
              </a:rPr>
            </a:b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</p:txBody>
      </p:sp>
      <p:pic>
        <p:nvPicPr>
          <p:cNvPr id="3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BCC96A4D-E86C-47A6-8FBA-C772C2B55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569" y="3956998"/>
            <a:ext cx="4318861" cy="49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9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 err="1"/>
              <a:t>Normalisation</a:t>
            </a:r>
            <a:endParaRPr lang="en-US" sz="3000" dirty="0" err="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8B32A-8F91-4A2C-B5D2-480D74F4EF4F}"/>
              </a:ext>
            </a:extLst>
          </p:cNvPr>
          <p:cNvSpPr txBox="1"/>
          <p:nvPr/>
        </p:nvSpPr>
        <p:spPr>
          <a:xfrm>
            <a:off x="491769" y="1627738"/>
            <a:ext cx="8250572" cy="63786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The probability of finding the particle </a:t>
            </a:r>
            <a:r>
              <a:rPr lang="en-US" sz="2800" i="1" dirty="0">
                <a:cs typeface="Calibri"/>
              </a:rPr>
              <a:t>anywhere</a:t>
            </a:r>
            <a:r>
              <a:rPr lang="en-US" sz="2800" dirty="0">
                <a:cs typeface="Calibri"/>
              </a:rPr>
              <a:t> must be 1 (the particle has to be somewhere!)</a:t>
            </a:r>
            <a:br>
              <a:rPr lang="en-US" sz="2800" dirty="0">
                <a:cs typeface="Calibri"/>
              </a:rPr>
            </a:br>
            <a:endParaRPr lang="en-US"/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We can make any wavefunction fulfil this criteria via </a:t>
            </a:r>
            <a:r>
              <a:rPr lang="en-US" sz="2800" i="1" dirty="0" err="1">
                <a:cs typeface="Calibri"/>
              </a:rPr>
              <a:t>normalisation</a:t>
            </a:r>
            <a:r>
              <a:rPr lang="en-US" sz="2800" i="1" dirty="0">
                <a:cs typeface="Calibri"/>
              </a:rPr>
              <a:t>:</a:t>
            </a:r>
          </a:p>
          <a:p>
            <a:pPr marL="210185" indent="-21018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Just pick N such that the equation is satisfied!</a:t>
            </a:r>
            <a:br>
              <a:rPr lang="en-US" sz="2800" i="1" dirty="0">
                <a:cs typeface="Calibri"/>
              </a:rPr>
            </a:br>
            <a:endParaRPr lang="en-US" sz="2800" i="1">
              <a:cs typeface="Calibri"/>
            </a:endParaRPr>
          </a:p>
          <a:p>
            <a:br>
              <a:rPr lang="en-US" sz="2800" i="1" dirty="0">
                <a:cs typeface="Calibri"/>
              </a:rPr>
            </a:b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3927EE04-A0B5-41F3-8EB4-E56BC71E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55" y="2669906"/>
            <a:ext cx="5627015" cy="89825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965858F-4E58-435B-A2AE-9B391E12B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128" y="4662962"/>
            <a:ext cx="6294895" cy="91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3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/>
              <a:t>The Schrödinger Equation</a:t>
            </a:r>
            <a:endParaRPr lang="en-US" sz="30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8B32A-8F91-4A2C-B5D2-480D74F4EF4F}"/>
              </a:ext>
            </a:extLst>
          </p:cNvPr>
          <p:cNvSpPr txBox="1"/>
          <p:nvPr/>
        </p:nvSpPr>
        <p:spPr>
          <a:xfrm>
            <a:off x="491769" y="1627738"/>
            <a:ext cx="8444300" cy="65325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     is the </a:t>
            </a:r>
            <a:r>
              <a:rPr lang="en-US" sz="2800" i="1" dirty="0">
                <a:cs typeface="Calibri"/>
              </a:rPr>
              <a:t>Hamiltonian </a:t>
            </a:r>
            <a:r>
              <a:rPr lang="en-US" sz="2800" dirty="0">
                <a:cs typeface="Calibri"/>
              </a:rPr>
              <a:t>Operator and E is the </a:t>
            </a:r>
            <a:r>
              <a:rPr lang="en-US" sz="2800" i="1" dirty="0">
                <a:cs typeface="Calibri"/>
              </a:rPr>
              <a:t>total energy</a:t>
            </a:r>
            <a:r>
              <a:rPr lang="en-US" sz="2800" dirty="0">
                <a:cs typeface="Calibri"/>
              </a:rPr>
              <a:t>.</a:t>
            </a:r>
            <a:endParaRPr lang="en-US" sz="2800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An operator is just a </a:t>
            </a:r>
            <a:r>
              <a:rPr lang="en-US" sz="2800" i="1" dirty="0">
                <a:cs typeface="Calibri"/>
              </a:rPr>
              <a:t>mathematical instruction sheet</a:t>
            </a:r>
            <a:r>
              <a:rPr lang="en-US" sz="2800" dirty="0">
                <a:cs typeface="Calibri"/>
              </a:rPr>
              <a:t>. The </a:t>
            </a:r>
            <a:r>
              <a:rPr lang="en-US" sz="2800" i="1" dirty="0">
                <a:cs typeface="Calibri"/>
              </a:rPr>
              <a:t>Hamiltonian Operator</a:t>
            </a:r>
            <a:r>
              <a:rPr lang="en-US" sz="2800" dirty="0">
                <a:cs typeface="Calibri"/>
              </a:rPr>
              <a:t> tells the wavefunction to produce the observable </a:t>
            </a:r>
            <a:r>
              <a:rPr lang="en-US" sz="2800" i="1" dirty="0">
                <a:cs typeface="Calibri"/>
              </a:rPr>
              <a:t>total energy.</a:t>
            </a:r>
          </a:p>
          <a:p>
            <a:pPr marL="210185" indent="-21018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We can find the total energy of any system if we know the Hamiltonian and the wavefunction!</a:t>
            </a:r>
            <a:endParaRPr lang="en-US" sz="2800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This is a type of </a:t>
            </a:r>
            <a:r>
              <a:rPr lang="en-US" sz="2800" i="1" dirty="0">
                <a:cs typeface="Calibri"/>
              </a:rPr>
              <a:t>eigenvalue equation.</a:t>
            </a:r>
            <a:br>
              <a:rPr lang="en-US" sz="2800" i="1" dirty="0">
                <a:cs typeface="Calibri"/>
              </a:rPr>
            </a:br>
            <a:endParaRPr lang="en-US" sz="2800" i="1">
              <a:cs typeface="Calibri"/>
            </a:endParaRPr>
          </a:p>
          <a:p>
            <a:br>
              <a:rPr lang="en-US" sz="2800" i="1" dirty="0">
                <a:cs typeface="Calibri"/>
              </a:rPr>
            </a:b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6786497-A846-494B-B61D-1A7107CF4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908" y="1271293"/>
            <a:ext cx="2104762" cy="466667"/>
          </a:xfrm>
          <a:prstGeom prst="rect">
            <a:avLst/>
          </a:prstGeom>
        </p:spPr>
      </p:pic>
      <p:pic>
        <p:nvPicPr>
          <p:cNvPr id="8" name="Picture 8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id="{E9A50A82-A7FD-454C-A3EE-C7FF6790E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68" y="2059124"/>
            <a:ext cx="300070" cy="3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7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/>
              <a:t>Eigenvalues and Eigenfunctions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8B32A-8F91-4A2C-B5D2-480D74F4EF4F}"/>
              </a:ext>
            </a:extLst>
          </p:cNvPr>
          <p:cNvSpPr txBox="1"/>
          <p:nvPr/>
        </p:nvSpPr>
        <p:spPr>
          <a:xfrm>
            <a:off x="491769" y="1627738"/>
            <a:ext cx="8444300" cy="65325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An eigenvalue equation has the following form:</a:t>
            </a:r>
            <a:endParaRPr lang="en-US" sz="2800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In our case, the operator is the Hamiltonian, the eigenfunction is the wavefunction, and the eigenvalue is the energy. </a:t>
            </a:r>
            <a:endParaRPr lang="en-US" sz="2800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Confirm that sin(ax) is an eigenfunction of:</a:t>
            </a:r>
          </a:p>
          <a:p>
            <a:pPr marL="210185" indent="-21018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With an eigenvalue of a squared!</a:t>
            </a:r>
            <a:br>
              <a:rPr lang="en-US" sz="2800" i="1" dirty="0">
                <a:cs typeface="Calibri"/>
              </a:rPr>
            </a:br>
            <a:endParaRPr lang="en-US" sz="2800">
              <a:cs typeface="Calibri"/>
            </a:endParaRPr>
          </a:p>
          <a:p>
            <a:endParaRPr lang="en-US" sz="2800" i="1" dirty="0">
              <a:cs typeface="Calibri"/>
            </a:endParaRPr>
          </a:p>
          <a:p>
            <a:br>
              <a:rPr lang="en-US" sz="2800" i="1" dirty="0">
                <a:cs typeface="Calibri"/>
              </a:rPr>
            </a:b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DECB69D-EE49-42D0-A067-506B3690B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02" y="2148556"/>
            <a:ext cx="7650996" cy="313633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2B5D9E6E-CBC5-42ED-9CC8-6E505A9E6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395" y="4658209"/>
            <a:ext cx="1384838" cy="8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1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/>
              <a:t>Operators and Observables</a:t>
            </a:r>
            <a:endParaRPr lang="en-US" sz="30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8B32A-8F91-4A2C-B5D2-480D74F4EF4F}"/>
              </a:ext>
            </a:extLst>
          </p:cNvPr>
          <p:cNvSpPr txBox="1"/>
          <p:nvPr/>
        </p:nvSpPr>
        <p:spPr>
          <a:xfrm>
            <a:off x="491769" y="1627738"/>
            <a:ext cx="8444300" cy="61016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Generally, we can find </a:t>
            </a:r>
            <a:r>
              <a:rPr lang="en-US" sz="2800" i="1" dirty="0">
                <a:cs typeface="Calibri"/>
              </a:rPr>
              <a:t>operators</a:t>
            </a:r>
            <a:r>
              <a:rPr lang="en-US" sz="2800" dirty="0">
                <a:cs typeface="Calibri"/>
              </a:rPr>
              <a:t> that correspond to specific </a:t>
            </a:r>
            <a:r>
              <a:rPr lang="en-US" sz="2800" i="1" dirty="0">
                <a:cs typeface="Calibri"/>
              </a:rPr>
              <a:t>observables. 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We've seen that the </a:t>
            </a:r>
            <a:r>
              <a:rPr lang="en-US" sz="2800" i="1" dirty="0">
                <a:cs typeface="Calibri"/>
              </a:rPr>
              <a:t>Hamiltonian operator</a:t>
            </a:r>
            <a:r>
              <a:rPr lang="en-US" sz="2800" dirty="0">
                <a:cs typeface="Calibri"/>
              </a:rPr>
              <a:t> produces the observable </a:t>
            </a:r>
            <a:r>
              <a:rPr lang="en-US" sz="2800" i="1" dirty="0">
                <a:cs typeface="Calibri"/>
              </a:rPr>
              <a:t>total energy.</a:t>
            </a: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We can calculate any physical observable by finding the appropriate operator! For example, momentum, or kinetic energy.</a:t>
            </a:r>
            <a:br>
              <a:rPr lang="en-US" sz="2800" i="1" dirty="0">
                <a:cs typeface="Calibri"/>
              </a:rPr>
            </a:br>
            <a:endParaRPr lang="en-US" sz="2800">
              <a:cs typeface="Calibri"/>
            </a:endParaRPr>
          </a:p>
          <a:p>
            <a:endParaRPr lang="en-US" sz="2800" i="1" dirty="0">
              <a:cs typeface="Calibri"/>
            </a:endParaRPr>
          </a:p>
          <a:p>
            <a:br>
              <a:rPr lang="en-US" sz="2800" i="1" dirty="0">
                <a:cs typeface="Calibri"/>
              </a:rPr>
            </a:b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743F4DF-3E6D-4DDC-95E7-36558A0D8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428" y="5675124"/>
            <a:ext cx="2457450" cy="1009650"/>
          </a:xfrm>
          <a:prstGeom prst="rect">
            <a:avLst/>
          </a:prstGeom>
        </p:spPr>
      </p:pic>
      <p:pic>
        <p:nvPicPr>
          <p:cNvPr id="5" name="Picture 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01968329-E4A1-4E81-B5E0-56C0182D6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164" y="5596260"/>
            <a:ext cx="28289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9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/>
              <a:t>The Uncertainty Principle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8B32A-8F91-4A2C-B5D2-480D74F4EF4F}"/>
              </a:ext>
            </a:extLst>
          </p:cNvPr>
          <p:cNvSpPr txBox="1"/>
          <p:nvPr/>
        </p:nvSpPr>
        <p:spPr>
          <a:xfrm>
            <a:off x="491769" y="1627738"/>
            <a:ext cx="8444300" cy="56707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Heisenberg's Uncertainty Principle states that:</a:t>
            </a:r>
          </a:p>
          <a:p>
            <a:pPr marL="210185" indent="-210185" algn="ctr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algn="ctr"/>
            <a:r>
              <a:rPr lang="en-US" sz="2800" i="1" dirty="0">
                <a:cs typeface="Calibri"/>
              </a:rPr>
              <a:t>"It is impossible to simultaneously measure the exact position and momentum of a particle"</a:t>
            </a:r>
            <a:endParaRPr lang="en-US" sz="2800" dirty="0">
              <a:cs typeface="Calibri"/>
            </a:endParaRPr>
          </a:p>
          <a:p>
            <a:endParaRPr lang="en-US" sz="2800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As momentum corresponds to kinetic energy, this means if we know the exact energy of a particle, we have no idea where it is – and vice-versa!</a:t>
            </a:r>
            <a:br>
              <a:rPr lang="en-US" sz="2800" i="1" dirty="0">
                <a:cs typeface="Calibri"/>
              </a:rPr>
            </a:br>
            <a:endParaRPr lang="en-US" sz="2800">
              <a:cs typeface="Calibri"/>
            </a:endParaRPr>
          </a:p>
          <a:p>
            <a:endParaRPr lang="en-US" sz="2800" i="1" dirty="0">
              <a:cs typeface="Calibri"/>
            </a:endParaRPr>
          </a:p>
          <a:p>
            <a:br>
              <a:rPr lang="en-US" sz="2800" i="1" dirty="0">
                <a:cs typeface="Calibri"/>
              </a:rPr>
            </a:b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</p:txBody>
      </p:sp>
      <p:pic>
        <p:nvPicPr>
          <p:cNvPr id="3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36E320C4-B41B-431D-8C24-4FB3F9A3F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621" y="5064855"/>
            <a:ext cx="4783810" cy="16360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0B12A6-F374-4E56-93CA-F5607536C1FF}"/>
              </a:ext>
            </a:extLst>
          </p:cNvPr>
          <p:cNvSpPr txBox="1"/>
          <p:nvPr/>
        </p:nvSpPr>
        <p:spPr>
          <a:xfrm>
            <a:off x="6829585" y="6429213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www.xkcd.com/824</a:t>
            </a: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891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/>
              <a:t>Summary – Postulates of QM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8B32A-8F91-4A2C-B5D2-480D74F4EF4F}"/>
              </a:ext>
            </a:extLst>
          </p:cNvPr>
          <p:cNvSpPr txBox="1"/>
          <p:nvPr/>
        </p:nvSpPr>
        <p:spPr>
          <a:xfrm>
            <a:off x="491769" y="1627738"/>
            <a:ext cx="8560537" cy="7394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Some of the results we have arrived at are known as the </a:t>
            </a:r>
            <a:r>
              <a:rPr lang="en-US" sz="2800" i="1" dirty="0">
                <a:cs typeface="Calibri"/>
              </a:rPr>
              <a:t>Postulates of Quantum Mechanics. </a:t>
            </a:r>
            <a:endParaRPr lang="en-US" sz="2800">
              <a:cs typeface="Calibri"/>
            </a:endParaRPr>
          </a:p>
          <a:p>
            <a:pPr marL="210185" indent="-21018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There is a (non-exhaustive) more detailed list in the lecture handout. </a:t>
            </a:r>
            <a:br>
              <a:rPr lang="en-US" sz="2800" dirty="0">
                <a:cs typeface="Calibri"/>
              </a:rPr>
            </a:b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The postulates are regarded as </a:t>
            </a:r>
            <a:r>
              <a:rPr lang="en-US" sz="2800" i="1" dirty="0">
                <a:cs typeface="Calibri"/>
              </a:rPr>
              <a:t>self-evident</a:t>
            </a:r>
            <a:r>
              <a:rPr lang="en-US" sz="2800" dirty="0">
                <a:cs typeface="Calibri"/>
              </a:rPr>
              <a:t> – there is no point trying to argue with them!</a:t>
            </a:r>
          </a:p>
          <a:p>
            <a:pPr marL="210185" indent="-21018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0185" indent="-210185">
              <a:buFont typeface="Arial"/>
              <a:buChar char="•"/>
            </a:pPr>
            <a:r>
              <a:rPr lang="en-US" sz="2800" dirty="0">
                <a:cs typeface="Calibri"/>
              </a:rPr>
              <a:t>Next lecture: applying the mathematics we have covered here to a real system – </a:t>
            </a:r>
            <a:r>
              <a:rPr lang="en-US" sz="2800" b="1" dirty="0">
                <a:cs typeface="Calibri"/>
              </a:rPr>
              <a:t>The Particle in a 1D Box</a:t>
            </a:r>
            <a:endParaRPr lang="en-US" sz="2800" dirty="0">
              <a:cs typeface="Calibri"/>
            </a:endParaRPr>
          </a:p>
          <a:p>
            <a:br>
              <a:rPr lang="en-US" sz="2800" i="1" dirty="0">
                <a:cs typeface="Calibri"/>
              </a:rPr>
            </a:br>
            <a:endParaRPr lang="en-US" sz="2800" dirty="0">
              <a:cs typeface="Calibri"/>
            </a:endParaRPr>
          </a:p>
          <a:p>
            <a:endParaRPr lang="en-US" sz="2800" i="1" dirty="0">
              <a:cs typeface="Calibri"/>
            </a:endParaRPr>
          </a:p>
          <a:p>
            <a:br>
              <a:rPr lang="en-US" sz="2800" i="1" dirty="0">
                <a:cs typeface="Calibri"/>
              </a:rPr>
            </a:b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24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91769" y="1627738"/>
            <a:ext cx="8250572" cy="39472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Classical mechanics describes </a:t>
            </a:r>
            <a:r>
              <a:rPr lang="en-US" sz="2800" i="1" dirty="0">
                <a:cs typeface="Calibri"/>
              </a:rPr>
              <a:t>macroscopic</a:t>
            </a:r>
            <a:r>
              <a:rPr lang="en-US" sz="2800" dirty="0">
                <a:cs typeface="Calibri"/>
              </a:rPr>
              <a:t> objects.</a:t>
            </a:r>
            <a:br>
              <a:rPr lang="en-US" sz="2800" dirty="0">
                <a:cs typeface="Calibri"/>
              </a:rPr>
            </a:b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Newtons Laws and the Laws of Thermodynamics are examples of </a:t>
            </a:r>
            <a:r>
              <a:rPr lang="en-US" sz="2800" i="1" dirty="0">
                <a:cs typeface="Calibri"/>
              </a:rPr>
              <a:t>classical laws</a:t>
            </a:r>
            <a:r>
              <a:rPr lang="en-US" sz="2800" dirty="0">
                <a:cs typeface="Calibri"/>
              </a:rPr>
              <a:t> – based on experimental observation.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In the late 19th century, advanced experiments were showing that some of these classical laws didn't hold up under close scrutiny...</a:t>
            </a:r>
            <a:endParaRPr lang="en-US" sz="21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/>
              <a:t>Classical Mechanics</a:t>
            </a: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3198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76EC9-31F8-4427-AB45-DF6CEAF72417}"/>
              </a:ext>
            </a:extLst>
          </p:cNvPr>
          <p:cNvSpPr txBox="1"/>
          <p:nvPr/>
        </p:nvSpPr>
        <p:spPr>
          <a:xfrm>
            <a:off x="491769" y="1627738"/>
            <a:ext cx="8250572" cy="48090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All objects emit electromagnetic (EM) radiation, depending on their temperature. This is called </a:t>
            </a:r>
            <a:r>
              <a:rPr lang="en-US" sz="2800" i="1" dirty="0">
                <a:cs typeface="Calibri"/>
              </a:rPr>
              <a:t>Black Body Radiation.</a:t>
            </a: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The Sun is a good example of a black-body. Scientists have tried to model the </a:t>
            </a:r>
            <a:r>
              <a:rPr lang="en-US" sz="2800" i="1" dirty="0">
                <a:cs typeface="Calibri"/>
              </a:rPr>
              <a:t>spectral radiance</a:t>
            </a:r>
            <a:r>
              <a:rPr lang="en-US" sz="2800" dirty="0">
                <a:cs typeface="Calibri"/>
              </a:rPr>
              <a:t> of the sun, which is how much radiation it emits at different parts of the EM spectrum. 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Classically, this model was called the </a:t>
            </a:r>
            <a:r>
              <a:rPr lang="en-US" sz="2800" i="1" dirty="0">
                <a:cs typeface="Calibri"/>
              </a:rPr>
              <a:t>Rayleigh-Jeans Law.</a:t>
            </a:r>
            <a:endParaRPr lang="en-US" sz="28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/>
              <a:t>Black-Body Radiation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3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/>
              <a:t>Black-Body Radiation</a:t>
            </a:r>
            <a:endParaRPr lang="en-US" dirty="0"/>
          </a:p>
        </p:txBody>
      </p:sp>
      <p:pic>
        <p:nvPicPr>
          <p:cNvPr id="3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BD883494-32CF-45CA-82D1-5CAD404C3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977" y="2453775"/>
            <a:ext cx="5684252" cy="4249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E8B32A-8F91-4A2C-B5D2-480D74F4EF4F}"/>
              </a:ext>
            </a:extLst>
          </p:cNvPr>
          <p:cNvSpPr txBox="1"/>
          <p:nvPr/>
        </p:nvSpPr>
        <p:spPr>
          <a:xfrm>
            <a:off x="491769" y="1627738"/>
            <a:ext cx="8250572" cy="931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As you can see below, the Rayleigh-Jeans Law is a bit rubbish! Planck's Law looks a lot better..</a:t>
            </a:r>
          </a:p>
        </p:txBody>
      </p:sp>
    </p:spTree>
    <p:extLst>
      <p:ext uri="{BB962C8B-B14F-4D97-AF65-F5344CB8AC3E}">
        <p14:creationId xmlns:p14="http://schemas.microsoft.com/office/powerpoint/2010/main" val="339867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/>
              <a:t>Black-Body Radiation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8B32A-8F91-4A2C-B5D2-480D74F4EF4F}"/>
              </a:ext>
            </a:extLst>
          </p:cNvPr>
          <p:cNvSpPr txBox="1"/>
          <p:nvPr/>
        </p:nvSpPr>
        <p:spPr>
          <a:xfrm>
            <a:off x="491769" y="1627738"/>
            <a:ext cx="8250572" cy="35163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Planck's Law modelled the same thing, but assumed that energy could only be emitted in </a:t>
            </a:r>
            <a:r>
              <a:rPr lang="en-US" sz="2800" i="1" dirty="0">
                <a:cs typeface="Calibri"/>
              </a:rPr>
              <a:t>discrete</a:t>
            </a:r>
            <a:r>
              <a:rPr lang="en-US" sz="2800" dirty="0">
                <a:cs typeface="Calibri"/>
              </a:rPr>
              <a:t> amounts. This was at odds with classical mechanics, and suggested something new was at play.</a:t>
            </a:r>
          </a:p>
          <a:p>
            <a:pPr marL="213995" indent="-213995"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This was among the first evidence that energy is </a:t>
            </a:r>
            <a:r>
              <a:rPr lang="en-US" sz="2800" i="1" dirty="0" err="1">
                <a:cs typeface="Calibri"/>
              </a:rPr>
              <a:t>quantised</a:t>
            </a:r>
            <a:r>
              <a:rPr lang="en-US" sz="2800" dirty="0">
                <a:cs typeface="Calibri"/>
              </a:rPr>
              <a:t> – that is, particles can only exist with certain energies (not any energy they want).</a:t>
            </a:r>
          </a:p>
        </p:txBody>
      </p:sp>
    </p:spTree>
    <p:extLst>
      <p:ext uri="{BB962C8B-B14F-4D97-AF65-F5344CB8AC3E}">
        <p14:creationId xmlns:p14="http://schemas.microsoft.com/office/powerpoint/2010/main" val="96287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/>
              <a:t>The Photoelectric Effect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8B32A-8F91-4A2C-B5D2-480D74F4EF4F}"/>
              </a:ext>
            </a:extLst>
          </p:cNvPr>
          <p:cNvSpPr txBox="1"/>
          <p:nvPr/>
        </p:nvSpPr>
        <p:spPr>
          <a:xfrm>
            <a:off x="491769" y="1627738"/>
            <a:ext cx="8250572" cy="56707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Even more evidence came from Albert Einstein's description of the </a:t>
            </a:r>
            <a:r>
              <a:rPr lang="en-US" sz="2800" i="1" dirty="0">
                <a:cs typeface="Calibri"/>
              </a:rPr>
              <a:t>Photoelectric Effect.</a:t>
            </a:r>
            <a:br>
              <a:rPr lang="en-US" sz="2800" i="1" dirty="0">
                <a:cs typeface="Calibri"/>
              </a:rPr>
            </a:b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He showed that when you shone light on metal, electrons were emitted, but the energy of the emitted electrons only depended on the </a:t>
            </a:r>
            <a:r>
              <a:rPr lang="en-US" sz="2800" dirty="0" err="1">
                <a:cs typeface="Calibri"/>
              </a:rPr>
              <a:t>colour</a:t>
            </a:r>
            <a:r>
              <a:rPr lang="en-US" sz="2800" dirty="0">
                <a:cs typeface="Calibri"/>
              </a:rPr>
              <a:t>, not the brightness, of the light.</a:t>
            </a: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Einstein </a:t>
            </a:r>
            <a:r>
              <a:rPr lang="en-US" sz="2800" dirty="0" err="1">
                <a:cs typeface="Calibri"/>
              </a:rPr>
              <a:t>realised</a:t>
            </a:r>
            <a:r>
              <a:rPr lang="en-US" sz="2800" dirty="0">
                <a:cs typeface="Calibri"/>
              </a:rPr>
              <a:t> that the light consisted of </a:t>
            </a:r>
            <a:r>
              <a:rPr lang="en-US" sz="2800" i="1" dirty="0">
                <a:cs typeface="Calibri"/>
              </a:rPr>
              <a:t>photons</a:t>
            </a:r>
            <a:r>
              <a:rPr lang="en-US" sz="2800" dirty="0">
                <a:cs typeface="Calibri"/>
              </a:rPr>
              <a:t> with an energy </a:t>
            </a:r>
            <a:r>
              <a:rPr lang="en-US" sz="2800" i="1" dirty="0" err="1">
                <a:cs typeface="Calibri"/>
              </a:rPr>
              <a:t>h</a:t>
            </a:r>
            <a:r>
              <a:rPr lang="en-US" sz="2800" dirty="0" err="1">
                <a:cs typeface="Calibri"/>
              </a:rPr>
              <a:t>ν</a:t>
            </a:r>
            <a:r>
              <a:rPr lang="en-US" sz="2800" i="1" dirty="0">
                <a:cs typeface="Calibri"/>
              </a:rPr>
              <a:t> </a:t>
            </a:r>
            <a:r>
              <a:rPr lang="en-US" sz="2800" dirty="0">
                <a:cs typeface="Calibri"/>
              </a:rPr>
              <a:t>related to the frequency (ν) of the light.</a:t>
            </a:r>
            <a:br>
              <a:rPr lang="en-US" sz="2800" i="1" dirty="0">
                <a:cs typeface="Calibri"/>
              </a:rPr>
            </a:br>
            <a:endParaRPr lang="en-US" sz="2800" i="1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009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/>
              <a:t>The Photoelectric Effect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8B32A-8F91-4A2C-B5D2-480D74F4EF4F}"/>
              </a:ext>
            </a:extLst>
          </p:cNvPr>
          <p:cNvSpPr txBox="1"/>
          <p:nvPr/>
        </p:nvSpPr>
        <p:spPr>
          <a:xfrm>
            <a:off x="491769" y="1627738"/>
            <a:ext cx="8250572" cy="35163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i="1" dirty="0">
                <a:cs typeface="Calibri"/>
              </a:rPr>
              <a:t>KE = </a:t>
            </a:r>
            <a:r>
              <a:rPr lang="en-US" sz="2800" i="1" dirty="0" err="1">
                <a:cs typeface="Calibri"/>
              </a:rPr>
              <a:t>hv</a:t>
            </a:r>
            <a:r>
              <a:rPr lang="en-US" sz="2800" i="1" dirty="0">
                <a:cs typeface="Calibri"/>
              </a:rPr>
              <a:t> - </a:t>
            </a:r>
            <a:r>
              <a:rPr lang="en-US" sz="2800" dirty="0">
                <a:cs typeface="Calibri"/>
              </a:rPr>
              <a:t>Φ </a:t>
            </a:r>
            <a:r>
              <a:rPr lang="en-US" sz="2800" b="1" dirty="0">
                <a:cs typeface="Calibri"/>
              </a:rPr>
              <a:t> </a:t>
            </a:r>
            <a:r>
              <a:rPr lang="en-US" sz="2800" dirty="0">
                <a:cs typeface="Calibri"/>
              </a:rPr>
              <a:t>where Φ</a:t>
            </a:r>
            <a:r>
              <a:rPr lang="en-US" sz="2800" b="1" dirty="0">
                <a:cs typeface="Calibri"/>
              </a:rPr>
              <a:t> </a:t>
            </a:r>
            <a:r>
              <a:rPr lang="en-US" sz="2800" dirty="0">
                <a:cs typeface="Calibri"/>
              </a:rPr>
              <a:t>is the</a:t>
            </a:r>
            <a:r>
              <a:rPr lang="en-US" sz="2800" i="1" dirty="0">
                <a:cs typeface="Calibri"/>
              </a:rPr>
              <a:t> work function.</a:t>
            </a: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This suggested light could be thought of as a particle – the </a:t>
            </a:r>
            <a:r>
              <a:rPr lang="en-US" sz="2800" i="1" dirty="0">
                <a:cs typeface="Calibri"/>
              </a:rPr>
              <a:t>photon</a:t>
            </a:r>
            <a:r>
              <a:rPr lang="en-US" sz="2800" dirty="0">
                <a:cs typeface="Calibri"/>
              </a:rPr>
              <a:t>. </a:t>
            </a:r>
            <a:br>
              <a:rPr lang="en-US" sz="2800" i="1" dirty="0">
                <a:cs typeface="Calibri"/>
              </a:rPr>
            </a:br>
            <a:endParaRPr lang="en-US" sz="2800" i="1">
              <a:cs typeface="Calibri"/>
            </a:endParaRPr>
          </a:p>
          <a:p>
            <a:br>
              <a:rPr lang="en-US" sz="2800" i="1" dirty="0">
                <a:cs typeface="Calibri"/>
              </a:rPr>
            </a:b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</p:txBody>
      </p:sp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928DA87-B3D3-40B2-884F-7AF2059A5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894" y="3048824"/>
            <a:ext cx="4960705" cy="376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/>
              <a:t>Wave-Particle Duality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8B32A-8F91-4A2C-B5D2-480D74F4EF4F}"/>
              </a:ext>
            </a:extLst>
          </p:cNvPr>
          <p:cNvSpPr txBox="1"/>
          <p:nvPr/>
        </p:nvSpPr>
        <p:spPr>
          <a:xfrm>
            <a:off x="491769" y="1627738"/>
            <a:ext cx="8250572" cy="48090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But people always thought of light as waves! This was a big problem for scientists. Is it a wave or a particle?</a:t>
            </a: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Einstein </a:t>
            </a:r>
            <a:r>
              <a:rPr lang="en-US" sz="2800" dirty="0" err="1">
                <a:cs typeface="Calibri"/>
              </a:rPr>
              <a:t>realised</a:t>
            </a:r>
            <a:r>
              <a:rPr lang="en-US" sz="2800" dirty="0">
                <a:cs typeface="Calibri"/>
              </a:rPr>
              <a:t> that </a:t>
            </a:r>
            <a:r>
              <a:rPr lang="en-US" sz="2800" i="1" dirty="0">
                <a:cs typeface="Calibri"/>
              </a:rPr>
              <a:t>it is both a wave and a particle!</a:t>
            </a: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This is called </a:t>
            </a:r>
            <a:r>
              <a:rPr lang="en-US" sz="2800" i="1" dirty="0">
                <a:cs typeface="Calibri"/>
              </a:rPr>
              <a:t>wave-particle duality. </a:t>
            </a:r>
            <a:r>
              <a:rPr lang="en-US" sz="2800" dirty="0">
                <a:cs typeface="Calibri"/>
              </a:rPr>
              <a:t>Recall the </a:t>
            </a:r>
            <a:r>
              <a:rPr lang="en-US" sz="2800" i="1" dirty="0">
                <a:cs typeface="Calibri"/>
              </a:rPr>
              <a:t>de Broglie Wavelength:</a:t>
            </a:r>
            <a:br>
              <a:rPr lang="en-US" sz="2800" i="1" dirty="0">
                <a:cs typeface="Calibri"/>
              </a:rPr>
            </a:br>
            <a:endParaRPr lang="en-US" sz="2800" i="1">
              <a:cs typeface="Calibri"/>
            </a:endParaRPr>
          </a:p>
          <a:p>
            <a:br>
              <a:rPr lang="en-US" sz="2800" i="1" dirty="0">
                <a:cs typeface="Calibri"/>
              </a:rPr>
            </a:b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DB1B55A-7CFE-4FCF-BF7D-2EEBF95C8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158" y="4830084"/>
            <a:ext cx="2553021" cy="16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7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E21-9539-464B-A97A-C220839B899F}"/>
              </a:ext>
            </a:extLst>
          </p:cNvPr>
          <p:cNvSpPr/>
          <p:nvPr/>
        </p:nvSpPr>
        <p:spPr>
          <a:xfrm>
            <a:off x="1483" y="-2237"/>
            <a:ext cx="9139685" cy="11171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D516B2-8745-4AC7-B0ED-68056F83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9" y="163753"/>
            <a:ext cx="2552072" cy="678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D22AA7-BB3B-4124-BDF7-F0AF852A7C5F}"/>
              </a:ext>
            </a:extLst>
          </p:cNvPr>
          <p:cNvSpPr txBox="1"/>
          <p:nvPr/>
        </p:nvSpPr>
        <p:spPr>
          <a:xfrm>
            <a:off x="2777705" y="310065"/>
            <a:ext cx="5874588" cy="53091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/>
              <a:t>Wavefunctions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8B32A-8F91-4A2C-B5D2-480D74F4EF4F}"/>
              </a:ext>
            </a:extLst>
          </p:cNvPr>
          <p:cNvSpPr txBox="1"/>
          <p:nvPr/>
        </p:nvSpPr>
        <p:spPr>
          <a:xfrm>
            <a:off x="491769" y="1627738"/>
            <a:ext cx="8250572" cy="56707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Very small particles don't travel along well defined trajectories, they are spread out in space as </a:t>
            </a:r>
            <a:r>
              <a:rPr lang="en-US" sz="2800" i="1" dirty="0">
                <a:cs typeface="Calibri"/>
              </a:rPr>
              <a:t>waves.</a:t>
            </a: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The function that describes their trajectory is called a </a:t>
            </a:r>
            <a:r>
              <a:rPr lang="en-US" sz="2800" i="1" dirty="0">
                <a:cs typeface="Calibri"/>
              </a:rPr>
              <a:t>wavefunction </a:t>
            </a:r>
            <a:r>
              <a:rPr lang="en-US" sz="2800" dirty="0">
                <a:cs typeface="Calibri"/>
              </a:rPr>
              <a:t>(symbol normally </a:t>
            </a:r>
            <a:r>
              <a:rPr lang="el" sz="2800" dirty="0">
                <a:cs typeface="Calibri"/>
              </a:rPr>
              <a:t>Ψ </a:t>
            </a:r>
            <a:r>
              <a:rPr lang="el" sz="2800" dirty="0" err="1">
                <a:cs typeface="Calibri"/>
              </a:rPr>
              <a:t>or</a:t>
            </a:r>
            <a:r>
              <a:rPr lang="el" sz="2800" dirty="0">
                <a:cs typeface="Calibri"/>
              </a:rPr>
              <a:t> ϕ).</a:t>
            </a: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r>
              <a:rPr lang="en-US" sz="2800" dirty="0">
                <a:cs typeface="Calibri"/>
              </a:rPr>
              <a:t>The wavefunction contains all the dynamical information about the system that it describes (where it is and where it is going).</a:t>
            </a:r>
            <a:br>
              <a:rPr lang="en-US" sz="2800" i="1" dirty="0">
                <a:cs typeface="Calibri"/>
              </a:rPr>
            </a:br>
            <a:endParaRPr lang="en-US" sz="2800" i="1">
              <a:cs typeface="Calibri"/>
            </a:endParaRPr>
          </a:p>
          <a:p>
            <a:br>
              <a:rPr lang="en-US" sz="2800" i="1" dirty="0">
                <a:cs typeface="Calibri"/>
              </a:rPr>
            </a:br>
            <a:endParaRPr lang="en-US" sz="2800" i="1" dirty="0">
              <a:cs typeface="Calibri"/>
            </a:endParaRPr>
          </a:p>
          <a:p>
            <a:pPr marL="213995" indent="-213995">
              <a:buFont typeface="Arial"/>
              <a:buChar char="•"/>
            </a:pPr>
            <a:endParaRPr lang="en-US" sz="28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451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CH2200 Quantum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721</cp:revision>
  <dcterms:created xsi:type="dcterms:W3CDTF">2013-07-15T20:26:40Z</dcterms:created>
  <dcterms:modified xsi:type="dcterms:W3CDTF">2019-04-30T12:55:42Z</dcterms:modified>
</cp:coreProperties>
</file>