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EE98D-6A98-D203-302A-4B93B2317E04}" v="1" dt="2019-04-17T09:00:0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5" y="1588544"/>
            <a:ext cx="7256971" cy="17907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CH2200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895" y="4257091"/>
            <a:ext cx="6858000" cy="165576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>
                <a:cs typeface="Calibri"/>
              </a:rPr>
              <a:t>Lecture 2: Translational Motion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90490"/>
            <a:ext cx="2552072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6963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 only acceptable wavefunctions occur when n is an integer!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This also puts contraints on the </a:t>
            </a:r>
            <a:r>
              <a:rPr lang="en-US" sz="2800" i="1">
                <a:cs typeface="Calibri"/>
              </a:rPr>
              <a:t>acceptable energies</a:t>
            </a:r>
            <a:r>
              <a:rPr lang="en-US" sz="2800">
                <a:cs typeface="Calibri"/>
              </a:rPr>
              <a:t>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We call n the quantum number – it tells us which state we are in.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Our energies are now </a:t>
            </a:r>
            <a:r>
              <a:rPr lang="en-US" sz="2800" b="1" i="1">
                <a:cs typeface="Calibri"/>
              </a:rPr>
              <a:t>quantised</a:t>
            </a:r>
            <a:r>
              <a:rPr lang="en-US" sz="2800">
                <a:cs typeface="Calibri"/>
              </a:rPr>
              <a:t>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Emergent Quantisation</a:t>
            </a:r>
            <a:endParaRPr lang="en-US"/>
          </a:p>
        </p:txBody>
      </p:sp>
      <p:pic>
        <p:nvPicPr>
          <p:cNvPr id="6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95DA7-323C-495A-A6B6-60748534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32" y="3408433"/>
            <a:ext cx="4564250" cy="751471"/>
          </a:xfrm>
          <a:prstGeom prst="rect">
            <a:avLst/>
          </a:prstGeom>
        </p:spPr>
      </p:pic>
      <p:pic>
        <p:nvPicPr>
          <p:cNvPr id="12" name="Picture 13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FA0AD2F-0C1D-4934-9F78-5A8A7C1C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32" y="2130825"/>
            <a:ext cx="5364996" cy="723636"/>
          </a:xfrm>
          <a:prstGeom prst="rect">
            <a:avLst/>
          </a:prstGeom>
        </p:spPr>
      </p:pic>
      <p:pic>
        <p:nvPicPr>
          <p:cNvPr id="15" name="Picture 1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4785F1DF-39EB-4354-BE1B-DA3884E56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954" y="4711888"/>
            <a:ext cx="1361753" cy="20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7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3D5C48-3F8F-4A67-81EB-122F6D8C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26" y="1806200"/>
            <a:ext cx="6036589" cy="452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What do these solutions actually look like? 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Higher n =  shorter wavelength = higher energy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Properties of the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B2EBE0-233D-462F-B217-7DDCEDA3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6" y="1399502"/>
            <a:ext cx="3476445" cy="50797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7394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What about the energies?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Spacing increases as n increases.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Energy of n=1 level is not zero.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This is the </a:t>
            </a:r>
            <a:r>
              <a:rPr lang="en-US" sz="2800" b="1">
                <a:cs typeface="Calibri"/>
              </a:rPr>
              <a:t>zero-point energy </a:t>
            </a:r>
            <a:r>
              <a:rPr lang="en-US" sz="2800">
                <a:cs typeface="Calibri"/>
              </a:rPr>
              <a:t>and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is a quantum phenomenon.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Because the particle is confined to 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the box, it cannot have zero energy.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Properties of the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77A0706-9E6B-4770-854C-1AAFF50C1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" r="53775" b="376"/>
          <a:stretch/>
        </p:blipFill>
        <p:spPr>
          <a:xfrm>
            <a:off x="2350520" y="3012420"/>
            <a:ext cx="4409459" cy="38728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Where would we find the particle in the box?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i="1">
                <a:cs typeface="Calibri"/>
              </a:rPr>
              <a:t>The Born Interpretation</a:t>
            </a: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Where is the Particle?</a:t>
            </a:r>
            <a:endParaRPr lang="en-US" sz="3000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76A52F5-5E3E-4336-971D-8BF96E685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0" y="2456723"/>
            <a:ext cx="4591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6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1FD50D8-1D08-4A9F-B13A-CC36D1C2E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72" b="327"/>
          <a:stretch/>
        </p:blipFill>
        <p:spPr>
          <a:xfrm>
            <a:off x="4322261" y="2030316"/>
            <a:ext cx="4394736" cy="39374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What if we went to massive quantum numbers?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Probability is uniform!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Classical behaviour.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Example of the</a:t>
            </a:r>
            <a:br>
              <a:rPr lang="en-US" sz="2800" dirty="0">
                <a:cs typeface="Calibri"/>
              </a:rPr>
            </a:br>
            <a:r>
              <a:rPr lang="en-US" sz="2800" b="1" i="1">
                <a:cs typeface="Calibri"/>
              </a:rPr>
              <a:t>Quantum-Classical Correspondence Principle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The Correspondence Principle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7825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 motion of a free particle is not quantised.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Quantisation emerges when we add boundary conditions.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The quantum number tells us which state we are in.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At high quantum numbers, quantum mechanics turns into classical mechanics – this is called the Correspondence Principle.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Next Lecture – Vibrations!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Summary – Translational Motion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Translational motion is just </a:t>
            </a:r>
            <a:r>
              <a:rPr lang="en-US" sz="2800" i="1">
                <a:cs typeface="Calibri"/>
              </a:rPr>
              <a:t>motion through space</a:t>
            </a:r>
            <a:r>
              <a:rPr lang="en-US" sz="2800">
                <a:cs typeface="Calibri"/>
              </a:rPr>
              <a:t>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Classically, the </a:t>
            </a:r>
            <a:r>
              <a:rPr lang="en-US" sz="2800" i="1">
                <a:cs typeface="Calibri"/>
              </a:rPr>
              <a:t>translational kinetic energy</a:t>
            </a:r>
            <a:r>
              <a:rPr lang="en-US" sz="2800" dirty="0">
                <a:cs typeface="Calibri"/>
              </a:rPr>
              <a:t> </a:t>
            </a:r>
            <a:r>
              <a:rPr lang="en-US" sz="2800">
                <a:cs typeface="Calibri"/>
              </a:rPr>
              <a:t>(symbol T)  is given by a familiar formula.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Where </a:t>
            </a:r>
            <a:r>
              <a:rPr lang="en-US" sz="2800" i="1">
                <a:cs typeface="Calibri"/>
              </a:rPr>
              <a:t>m</a:t>
            </a:r>
            <a:r>
              <a:rPr lang="en-US" sz="2800">
                <a:cs typeface="Calibri"/>
              </a:rPr>
              <a:t> is the </a:t>
            </a:r>
            <a:r>
              <a:rPr lang="en-US" sz="2800" i="1">
                <a:cs typeface="Calibri"/>
              </a:rPr>
              <a:t>mass</a:t>
            </a:r>
            <a:r>
              <a:rPr lang="en-US" sz="2800">
                <a:cs typeface="Calibri"/>
              </a:rPr>
              <a:t>, </a:t>
            </a:r>
            <a:r>
              <a:rPr lang="en-US" sz="2800" i="1">
                <a:cs typeface="Calibri"/>
              </a:rPr>
              <a:t>v</a:t>
            </a:r>
            <a:r>
              <a:rPr lang="en-US" sz="2800">
                <a:cs typeface="Calibri"/>
              </a:rPr>
              <a:t> is</a:t>
            </a:r>
            <a:r>
              <a:rPr lang="en-US" sz="2800" i="1">
                <a:cs typeface="Calibri"/>
              </a:rPr>
              <a:t> velocity</a:t>
            </a:r>
            <a:r>
              <a:rPr lang="en-US" sz="2800">
                <a:cs typeface="Calibri"/>
              </a:rPr>
              <a:t>, and </a:t>
            </a:r>
            <a:r>
              <a:rPr lang="en-US" sz="2800" i="1">
                <a:cs typeface="Calibri"/>
              </a:rPr>
              <a:t>p</a:t>
            </a:r>
            <a:r>
              <a:rPr lang="en-US" sz="2800">
                <a:cs typeface="Calibri"/>
              </a:rPr>
              <a:t> is l</a:t>
            </a:r>
            <a:r>
              <a:rPr lang="en-US" sz="2800" i="1">
                <a:cs typeface="Calibri"/>
              </a:rPr>
              <a:t>inear momentum</a:t>
            </a:r>
            <a:r>
              <a:rPr lang="en-US" sz="2800">
                <a:cs typeface="Calibri"/>
              </a:rPr>
              <a:t>.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Classical Translations</a:t>
            </a:r>
            <a:endParaRPr lang="en-US" sz="1350"/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59DE771-2265-4B97-88D5-6599A1A7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97" y="3513238"/>
            <a:ext cx="2743200" cy="813081"/>
          </a:xfrm>
          <a:prstGeom prst="rect">
            <a:avLst/>
          </a:prstGeom>
        </p:spPr>
      </p:pic>
      <p:pic>
        <p:nvPicPr>
          <p:cNvPr id="5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65A021B-12F2-4420-AEE9-C77A8485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62" y="5691753"/>
            <a:ext cx="15049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How do we find </a:t>
            </a:r>
            <a:r>
              <a:rPr lang="en-US" sz="2800" i="1">
                <a:cs typeface="Calibri"/>
              </a:rPr>
              <a:t>quantum mechanical translational energy</a:t>
            </a:r>
            <a:r>
              <a:rPr lang="en-US" sz="2800">
                <a:cs typeface="Calibri"/>
              </a:rPr>
              <a:t>?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If we assume no potential energy, need to find an </a:t>
            </a:r>
            <a:r>
              <a:rPr lang="en-US" sz="2800" i="1">
                <a:cs typeface="Calibri"/>
              </a:rPr>
              <a:t>operator</a:t>
            </a:r>
            <a:r>
              <a:rPr lang="en-US" sz="2800">
                <a:cs typeface="Calibri"/>
              </a:rPr>
              <a:t> for </a:t>
            </a:r>
            <a:r>
              <a:rPr lang="en-US" sz="2800" i="1">
                <a:cs typeface="Calibri"/>
              </a:rPr>
              <a:t>translational kinetic energy, 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We can then construct our SE as follows: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Quantum Translations</a:t>
            </a:r>
            <a:endParaRPr lang="en-US" sz="3000" dirty="0">
              <a:cs typeface="Calibri"/>
            </a:endParaRPr>
          </a:p>
        </p:txBody>
      </p:sp>
      <p:pic>
        <p:nvPicPr>
          <p:cNvPr id="3" name="Picture 5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776CFBF8-69F5-4221-A4F4-C7A2CE26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45" y="3350620"/>
            <a:ext cx="207613" cy="298827"/>
          </a:xfrm>
          <a:prstGeom prst="rect">
            <a:avLst/>
          </a:prstGeom>
        </p:spPr>
      </p:pic>
      <p:pic>
        <p:nvPicPr>
          <p:cNvPr id="7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67C595E-3E81-4195-AF5D-20D3AEF73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97" y="3920093"/>
            <a:ext cx="2743200" cy="1006764"/>
          </a:xfrm>
          <a:prstGeom prst="rect">
            <a:avLst/>
          </a:prstGeom>
        </p:spPr>
      </p:pic>
      <p:pic>
        <p:nvPicPr>
          <p:cNvPr id="12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1B1EB7-E846-47FE-8D2B-5FDF539EB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231" y="5648197"/>
            <a:ext cx="5197098" cy="8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The equation below is a second-order differential equation.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A general solution to this equation is: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Where A and B are constants, and k will be examined later. Plugging this solution in gives the energy: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Solving the SE?</a:t>
            </a:r>
            <a:endParaRPr lang="en-US" sz="3000" dirty="0">
              <a:cs typeface="Calibri"/>
            </a:endParaRPr>
          </a:p>
        </p:txBody>
      </p:sp>
      <p:pic>
        <p:nvPicPr>
          <p:cNvPr id="2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3ED5AE42-E7C9-4090-948D-2DCD820D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41" y="2174044"/>
            <a:ext cx="2743200" cy="85675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5CD8C30-B7DF-4AAD-A85E-49B49B4B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332" y="3926640"/>
            <a:ext cx="5649131" cy="438315"/>
          </a:xfrm>
          <a:prstGeom prst="rect">
            <a:avLst/>
          </a:prstGeom>
        </p:spPr>
      </p:pic>
      <p:pic>
        <p:nvPicPr>
          <p:cNvPr id="13" name="Picture 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7F38427-50B4-4D90-B99E-B98B51D2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433" y="5541209"/>
            <a:ext cx="19240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Comparing the formula below to the classical formula, it should be clear that the value       is related to the momentum.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So far, there are </a:t>
            </a:r>
            <a:r>
              <a:rPr lang="en-US" sz="2800" i="1">
                <a:cs typeface="Calibri"/>
              </a:rPr>
              <a:t>no restrictions</a:t>
            </a:r>
            <a:r>
              <a:rPr lang="en-US" sz="2800">
                <a:cs typeface="Calibri"/>
              </a:rPr>
              <a:t> on what k can be – we can have any energy we want! This is because our potential energy was zero.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>
                <a:cs typeface="Calibri"/>
              </a:rPr>
              <a:t>What if we make our potential energy </a:t>
            </a:r>
            <a:r>
              <a:rPr lang="en-US" sz="2800" i="1">
                <a:cs typeface="Calibri"/>
              </a:rPr>
              <a:t>non-zero</a:t>
            </a:r>
            <a:r>
              <a:rPr lang="en-US" sz="2800">
                <a:cs typeface="Calibri"/>
              </a:rPr>
              <a:t>?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Quantum Translational Energy</a:t>
            </a:r>
            <a:endParaRPr lang="en-US" sz="3000" dirty="0">
              <a:cs typeface="Calibri"/>
            </a:endParaRPr>
          </a:p>
        </p:txBody>
      </p:sp>
      <p:pic>
        <p:nvPicPr>
          <p:cNvPr id="13" name="Picture 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7F38427-50B4-4D90-B99E-B98B51D2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61" y="2854836"/>
            <a:ext cx="1924050" cy="101917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16571C-DB97-48C8-A205-8BFE3E78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80" y="2108093"/>
            <a:ext cx="372928" cy="27832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0C2EF3-74A5-45B3-82DA-8B05562D3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417" y="2889468"/>
            <a:ext cx="274320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6672661-E3D9-4145-968B-1B186C2A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92" y="1922435"/>
            <a:ext cx="5067945" cy="3800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588992"/>
            <a:ext cx="8250572" cy="523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Imagine our particle is trapped in the box below: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Our particle is free to be in the box, but cannot exist outside the box due to infinite potential. 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Particle in a 1D Box</a:t>
            </a:r>
            <a:endParaRPr lang="en-US"/>
          </a:p>
        </p:txBody>
      </p:sp>
      <p:pic>
        <p:nvPicPr>
          <p:cNvPr id="6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6E1D8B8-5B0A-4B5E-BE2B-087C8CA9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6" y="3438806"/>
            <a:ext cx="3673098" cy="7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B28C25-D258-4051-8B17-C08044CD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90" y="2024269"/>
            <a:ext cx="4938794" cy="38426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9117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How does this affect our energy? We now have </a:t>
            </a:r>
            <a:r>
              <a:rPr lang="en-US" sz="2800" b="1" i="1">
                <a:cs typeface="Calibri"/>
              </a:rPr>
              <a:t>boundary conditions.</a:t>
            </a:r>
            <a:endParaRPr lang="en-US" sz="2800" b="1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b="1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b="1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Wavefunction must be</a:t>
            </a:r>
            <a:br>
              <a:rPr lang="en-US" sz="2800" dirty="0">
                <a:cs typeface="Calibri"/>
              </a:rPr>
            </a:br>
            <a:r>
              <a:rPr lang="en-US" sz="2800">
                <a:cs typeface="Calibri"/>
              </a:rPr>
              <a:t>zero at the walls!</a:t>
            </a:r>
            <a:br>
              <a:rPr lang="en-US" sz="2800" dirty="0">
                <a:cs typeface="Calibri"/>
              </a:rPr>
            </a:br>
            <a:endParaRPr lang="en-US" sz="280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Otherwise unacceptable!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Define walls at x=0 and x=L, so: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Boundary Conditions</a:t>
            </a:r>
            <a:endParaRPr lang="en-US"/>
          </a:p>
        </p:txBody>
      </p:sp>
      <p:pic>
        <p:nvPicPr>
          <p:cNvPr id="7" name="Picture 7" descr="A picture containing furniture, table&#10;&#10;Description generated with very high confidence">
            <a:extLst>
              <a:ext uri="{FF2B5EF4-FFF2-40B4-BE49-F238E27FC236}">
                <a16:creationId xmlns:a16="http://schemas.microsoft.com/office/drawing/2014/main" id="{0AFEF840-B262-4456-BFF1-FA85E27C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807" y="5990501"/>
            <a:ext cx="2743200" cy="3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8686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How do the boundary conditions change our maths? Remember our wavefunction:</a:t>
            </a:r>
            <a:endParaRPr lang="en-US" sz="2800" b="1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Now we require that: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This leads to us needing: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Only true when kL is an integer multiple of pi!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Emergent Quantisation</a:t>
            </a:r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0630D18-FC1B-492A-A10D-648E45FF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6" y="2157249"/>
            <a:ext cx="3750589" cy="296247"/>
          </a:xfrm>
          <a:prstGeom prst="rect">
            <a:avLst/>
          </a:prstGeom>
        </p:spPr>
      </p:pic>
      <p:pic>
        <p:nvPicPr>
          <p:cNvPr id="6" name="Picture 7" descr="A picture containing furniture, table&#10;&#10;Description generated with very high confidence">
            <a:extLst>
              <a:ext uri="{FF2B5EF4-FFF2-40B4-BE49-F238E27FC236}">
                <a16:creationId xmlns:a16="http://schemas.microsoft.com/office/drawing/2014/main" id="{5460F43D-C926-4AF7-B387-3AFFA37EA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22" y="2994162"/>
            <a:ext cx="2743200" cy="378895"/>
          </a:xfrm>
          <a:prstGeom prst="rect">
            <a:avLst/>
          </a:prstGeom>
        </p:spPr>
      </p:pic>
      <p:pic>
        <p:nvPicPr>
          <p:cNvPr id="8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58F28A6-1D46-4A8D-BA4C-4CD5BC32B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078" y="3836554"/>
            <a:ext cx="3066081" cy="33434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181C7CF-EB99-4AE1-A7E9-751824957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020" y="5555734"/>
            <a:ext cx="1724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sky, water, boat, table&#10;&#10;Description generated with high confidence">
            <a:extLst>
              <a:ext uri="{FF2B5EF4-FFF2-40B4-BE49-F238E27FC236}">
                <a16:creationId xmlns:a16="http://schemas.microsoft.com/office/drawing/2014/main" id="{EB23A47E-E070-46E5-A96B-B3447B56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95" y="1104572"/>
            <a:ext cx="5817030" cy="38093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53023" y="1614823"/>
            <a:ext cx="8250572" cy="8686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This graph shows that                           (for integer n)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>
                <a:cs typeface="Calibri"/>
              </a:rPr>
              <a:t>Which means that                         (for integer n) 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Emergent Quantisation</a:t>
            </a:r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89989691-BEC1-4588-BC14-8110319C3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29" y="5078601"/>
            <a:ext cx="1724025" cy="342900"/>
          </a:xfrm>
          <a:prstGeom prst="rect">
            <a:avLst/>
          </a:prstGeom>
        </p:spPr>
      </p:pic>
      <p:pic>
        <p:nvPicPr>
          <p:cNvPr id="13" name="Picture 14" descr="A drawing of a person&#10;&#10;Description generated with high confidence">
            <a:extLst>
              <a:ext uri="{FF2B5EF4-FFF2-40B4-BE49-F238E27FC236}">
                <a16:creationId xmlns:a16="http://schemas.microsoft.com/office/drawing/2014/main" id="{5BB595A4-A0BB-44CB-9C13-3C6F7B61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22" y="5751324"/>
            <a:ext cx="1476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CH2200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1202</cp:revision>
  <dcterms:created xsi:type="dcterms:W3CDTF">2013-07-15T20:26:40Z</dcterms:created>
  <dcterms:modified xsi:type="dcterms:W3CDTF">2019-04-17T09:00:41Z</dcterms:modified>
</cp:coreProperties>
</file>