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0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2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8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5" y="1588544"/>
            <a:ext cx="7256971" cy="1790700"/>
          </a:xfrm>
        </p:spPr>
        <p:txBody>
          <a:bodyPr/>
          <a:lstStyle/>
          <a:p>
            <a:r>
              <a:rPr lang="en-US" dirty="0">
                <a:cs typeface="Calibri Light"/>
              </a:rPr>
              <a:t>CH2200 Quantum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895" y="4257091"/>
            <a:ext cx="6858000" cy="165576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3000" dirty="0">
                <a:cs typeface="Calibri"/>
              </a:rPr>
              <a:t>Lecture 3: Vibrational Motion</a:t>
            </a: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90490"/>
            <a:ext cx="2552072" cy="6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65325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A swinging (classical) pendulum spends most time at the edges of it's travel. So what do we expect to happen at high quantum numbers? 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b="1" dirty="0">
                <a:cs typeface="Calibri"/>
              </a:rPr>
              <a:t>Correspondence Principle again!</a:t>
            </a: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Harmonic Oscillator Probabilities</a:t>
            </a:r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A55149B1-72ED-493F-B295-FDA45B6D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56" y="2936613"/>
            <a:ext cx="8599469" cy="33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2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56707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A harmonic oscillator experiences a restoring force proportional to how far it is from it's rest position.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We can make a quantum harmonic oscillator using: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This has the following allowed energies: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For v=0,1,2,3...</a:t>
            </a: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Harmonic Oscillator Summary</a:t>
            </a:r>
          </a:p>
        </p:txBody>
      </p:sp>
      <p:pic>
        <p:nvPicPr>
          <p:cNvPr id="3" name="Picture 4" descr="A drawing of a person&#10;&#10;Description generated with high confidence">
            <a:extLst>
              <a:ext uri="{FF2B5EF4-FFF2-40B4-BE49-F238E27FC236}">
                <a16:creationId xmlns:a16="http://schemas.microsoft.com/office/drawing/2014/main" id="{E204E848-DDB2-4654-A0C6-97DC33016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485" y="3372970"/>
            <a:ext cx="3427708" cy="757823"/>
          </a:xfrm>
          <a:prstGeom prst="rect">
            <a:avLst/>
          </a:prstGeom>
        </p:spPr>
      </p:pic>
      <p:pic>
        <p:nvPicPr>
          <p:cNvPr id="2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1A44CADA-3530-4745-A185-8A1F7DE7B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306" y="4608487"/>
            <a:ext cx="3030747" cy="78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48090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 level spacing doesn't change as we increase v.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Smaller spring constants reduce the spacing – zero spring constant turns into a </a:t>
            </a:r>
            <a:r>
              <a:rPr lang="en-US" sz="2800" i="1" dirty="0">
                <a:cs typeface="Calibri"/>
              </a:rPr>
              <a:t>free particle.</a:t>
            </a: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i="1" dirty="0">
                <a:cs typeface="Calibri"/>
              </a:rPr>
              <a:t>ZPE </a:t>
            </a:r>
            <a:r>
              <a:rPr lang="en-US" sz="2800" dirty="0">
                <a:cs typeface="Calibri"/>
              </a:rPr>
              <a:t>of               when v=0.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Next lecture(s): rotations!</a:t>
            </a: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 panose="020F0502020204030204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Harmonic Oscillator Summary</a:t>
            </a:r>
          </a:p>
        </p:txBody>
      </p:sp>
      <p:pic>
        <p:nvPicPr>
          <p:cNvPr id="3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DAC57D87-6ED9-4DCB-BA29-5B063DA4F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34" y="3551836"/>
            <a:ext cx="1031756" cy="760742"/>
          </a:xfrm>
          <a:prstGeom prst="rect">
            <a:avLst/>
          </a:prstGeom>
        </p:spPr>
      </p:pic>
      <p:pic>
        <p:nvPicPr>
          <p:cNvPr id="12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8F1EE36E-E3FE-4C62-9660-D502F30BF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834" y="5312978"/>
            <a:ext cx="3030747" cy="789666"/>
          </a:xfrm>
          <a:prstGeom prst="rect">
            <a:avLst/>
          </a:prstGeom>
        </p:spPr>
      </p:pic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1F3881-48B0-4EDE-BD3B-D2E61BAF1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782" y="3370061"/>
            <a:ext cx="4335694" cy="35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7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56707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We saw how to treat </a:t>
            </a:r>
            <a:r>
              <a:rPr lang="en-US" sz="2800" i="1" dirty="0">
                <a:cs typeface="Calibri"/>
              </a:rPr>
              <a:t>translational motion</a:t>
            </a:r>
            <a:r>
              <a:rPr lang="en-US" sz="2800" dirty="0">
                <a:cs typeface="Calibri"/>
              </a:rPr>
              <a:t> quantum mechanically.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We saw that motion of a </a:t>
            </a:r>
            <a:r>
              <a:rPr lang="en-US" sz="2800" i="1" dirty="0">
                <a:cs typeface="Calibri"/>
              </a:rPr>
              <a:t>free particle</a:t>
            </a:r>
            <a:r>
              <a:rPr lang="en-US" sz="2800" dirty="0">
                <a:cs typeface="Calibri"/>
              </a:rPr>
              <a:t> was not </a:t>
            </a:r>
            <a:r>
              <a:rPr lang="en-US" sz="2800" dirty="0" err="1">
                <a:cs typeface="Calibri"/>
              </a:rPr>
              <a:t>quantised</a:t>
            </a:r>
            <a:r>
              <a:rPr lang="en-US" sz="2800" dirty="0">
                <a:cs typeface="Calibri"/>
              </a:rPr>
              <a:t>, and the </a:t>
            </a:r>
            <a:r>
              <a:rPr lang="en-US" sz="2800" dirty="0" err="1">
                <a:cs typeface="Calibri"/>
              </a:rPr>
              <a:t>quantisation</a:t>
            </a:r>
            <a:r>
              <a:rPr lang="en-US" sz="2800" dirty="0">
                <a:cs typeface="Calibri"/>
              </a:rPr>
              <a:t> emerged when we added in </a:t>
            </a:r>
            <a:r>
              <a:rPr lang="en-US" sz="2800" i="1" dirty="0">
                <a:cs typeface="Calibri"/>
              </a:rPr>
              <a:t>boundary conditions.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We met the concept of a </a:t>
            </a:r>
            <a:r>
              <a:rPr lang="en-US" sz="2800" i="1" dirty="0">
                <a:cs typeface="Calibri"/>
              </a:rPr>
              <a:t>quantum number</a:t>
            </a:r>
            <a:r>
              <a:rPr lang="en-US" sz="2800" dirty="0">
                <a:cs typeface="Calibri"/>
              </a:rPr>
              <a:t>, which is a way of labelling </a:t>
            </a:r>
            <a:r>
              <a:rPr lang="en-US" sz="2800" i="1" dirty="0">
                <a:cs typeface="Calibri"/>
              </a:rPr>
              <a:t>what quantum state our system is in</a:t>
            </a:r>
            <a:r>
              <a:rPr lang="en-US" sz="2800" dirty="0">
                <a:cs typeface="Calibri"/>
              </a:rPr>
              <a:t>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Today we look at vibrational motion!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Last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8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56707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Imagine a particle attached to a wall by a spring. If we pull the particle, the spring pulls back.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 particle experiences a </a:t>
            </a:r>
            <a:r>
              <a:rPr lang="en-US" sz="2800" b="1" dirty="0">
                <a:cs typeface="Calibri"/>
              </a:rPr>
              <a:t>restoring force</a:t>
            </a:r>
            <a:r>
              <a:rPr lang="en-US" sz="2800" dirty="0">
                <a:cs typeface="Calibri"/>
              </a:rPr>
              <a:t>, that depends on how much we pull it. If you pulled and released the particle, it would start </a:t>
            </a:r>
            <a:r>
              <a:rPr lang="en-US" sz="2800" b="1" dirty="0">
                <a:cs typeface="Calibri"/>
              </a:rPr>
              <a:t>oscillating</a:t>
            </a:r>
            <a:r>
              <a:rPr lang="en-US" sz="2800" dirty="0">
                <a:cs typeface="Calibri"/>
              </a:rPr>
              <a:t> back and forth. 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This oscillation is like the </a:t>
            </a:r>
            <a:r>
              <a:rPr lang="en-US" sz="2800" i="1" dirty="0">
                <a:cs typeface="Calibri"/>
              </a:rPr>
              <a:t>vibrations</a:t>
            </a:r>
            <a:r>
              <a:rPr lang="en-US" sz="2800" dirty="0">
                <a:cs typeface="Calibri"/>
              </a:rPr>
              <a:t> that occur in molecules, and the system is called a '</a:t>
            </a:r>
            <a:r>
              <a:rPr lang="en-US" sz="2800" b="1" dirty="0">
                <a:cs typeface="Calibri"/>
              </a:rPr>
              <a:t>harmonic oscillator</a:t>
            </a:r>
            <a:r>
              <a:rPr lang="en-US" sz="2800" dirty="0">
                <a:cs typeface="Calibri"/>
              </a:rPr>
              <a:t>'. 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Classical Harmonic Oscillator</a:t>
            </a:r>
          </a:p>
        </p:txBody>
      </p:sp>
    </p:spTree>
    <p:extLst>
      <p:ext uri="{BB962C8B-B14F-4D97-AF65-F5344CB8AC3E}">
        <p14:creationId xmlns:p14="http://schemas.microsoft.com/office/powerpoint/2010/main" val="288163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30854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 restoring force is given by </a:t>
            </a:r>
            <a:r>
              <a:rPr lang="en-US" sz="2800" b="1" dirty="0">
                <a:cs typeface="Calibri"/>
              </a:rPr>
              <a:t>Hooke's Law</a:t>
            </a:r>
            <a:r>
              <a:rPr lang="en-US" sz="2800" dirty="0">
                <a:cs typeface="Calibri"/>
              </a:rPr>
              <a:t>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Here        is called the </a:t>
            </a:r>
            <a:r>
              <a:rPr lang="en-US" sz="2800" b="1" dirty="0">
                <a:cs typeface="Calibri"/>
              </a:rPr>
              <a:t>force constant</a:t>
            </a:r>
            <a:r>
              <a:rPr lang="en-US" sz="2800" dirty="0">
                <a:cs typeface="Calibri"/>
              </a:rPr>
              <a:t>. Extending the spring more </a:t>
            </a:r>
            <a:r>
              <a:rPr lang="en-US" sz="2800" i="1" dirty="0">
                <a:cs typeface="Calibri"/>
              </a:rPr>
              <a:t>increases</a:t>
            </a:r>
            <a:r>
              <a:rPr lang="en-US" sz="2800" dirty="0">
                <a:cs typeface="Calibri"/>
              </a:rPr>
              <a:t> the restoring force. 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Classical Harmonic Oscillator</a:t>
            </a:r>
          </a:p>
        </p:txBody>
      </p:sp>
      <p:pic>
        <p:nvPicPr>
          <p:cNvPr id="2" name="Picture 2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12B3797-9FBF-4C4C-983E-FE7F333C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389" y="2226993"/>
            <a:ext cx="1857053" cy="376319"/>
          </a:xfrm>
          <a:prstGeom prst="rect">
            <a:avLst/>
          </a:prstGeom>
        </p:spPr>
      </p:pic>
      <p:pic>
        <p:nvPicPr>
          <p:cNvPr id="5" name="Picture 5" descr="A picture containing music&#10;&#10;Description generated with high confidence">
            <a:extLst>
              <a:ext uri="{FF2B5EF4-FFF2-40B4-BE49-F238E27FC236}">
                <a16:creationId xmlns:a16="http://schemas.microsoft.com/office/drawing/2014/main" id="{7D4E2C88-8554-43F9-842D-4CF954499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348" y="2963163"/>
            <a:ext cx="319169" cy="363403"/>
          </a:xfrm>
          <a:prstGeom prst="rect">
            <a:avLst/>
          </a:prstGeom>
        </p:spPr>
      </p:pic>
      <p:pic>
        <p:nvPicPr>
          <p:cNvPr id="3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88FF543-88D5-4917-913B-9CEA77123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664" y="3780190"/>
            <a:ext cx="5244860" cy="289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2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56707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We need to know the </a:t>
            </a:r>
            <a:r>
              <a:rPr lang="en-US" sz="2800" i="1" dirty="0">
                <a:cs typeface="Calibri"/>
              </a:rPr>
              <a:t>potential energy</a:t>
            </a:r>
            <a:r>
              <a:rPr lang="en-US" sz="2800" dirty="0">
                <a:cs typeface="Calibri"/>
              </a:rPr>
              <a:t> of this system to add to our Schrödinger Equation.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Increased       gives a</a:t>
            </a:r>
            <a:br>
              <a:rPr lang="en-US" sz="2800" dirty="0">
                <a:cs typeface="Calibri"/>
              </a:rPr>
            </a:br>
            <a:r>
              <a:rPr lang="en-US" sz="2800" i="1" dirty="0">
                <a:cs typeface="Calibri"/>
              </a:rPr>
              <a:t>tighter potential</a:t>
            </a:r>
            <a:r>
              <a:rPr lang="en-US" sz="2800" dirty="0">
                <a:cs typeface="Calibri"/>
              </a:rPr>
              <a:t>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Imagine rolling a ball</a:t>
            </a:r>
            <a:br>
              <a:rPr lang="en-US" dirty="0"/>
            </a:br>
            <a:r>
              <a:rPr lang="en-US" sz="2800" dirty="0">
                <a:cs typeface="Calibri"/>
              </a:rPr>
              <a:t>down the sides – like</a:t>
            </a:r>
            <a:br>
              <a:rPr lang="en-US" sz="2800" dirty="0">
                <a:cs typeface="Calibri"/>
              </a:rPr>
            </a:br>
            <a:r>
              <a:rPr lang="en-US" sz="2800" dirty="0">
                <a:cs typeface="Calibri"/>
              </a:rPr>
              <a:t>a pendulum!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Classical Harmonic Oscillator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F24B3030-0DF6-4251-97BB-3FF0AB4ED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265" y="2527050"/>
            <a:ext cx="4254284" cy="564033"/>
          </a:xfrm>
          <a:prstGeom prst="rect">
            <a:avLst/>
          </a:prstGeom>
        </p:spPr>
      </p:pic>
      <p:pic>
        <p:nvPicPr>
          <p:cNvPr id="15" name="Picture 15" descr="A close up of a map&#10;&#10;Description generated with high confidence">
            <a:extLst>
              <a:ext uri="{FF2B5EF4-FFF2-40B4-BE49-F238E27FC236}">
                <a16:creationId xmlns:a16="http://schemas.microsoft.com/office/drawing/2014/main" id="{59CCD4F1-EE8F-46E7-9E5A-6C09E3680D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06" r="217" b="272"/>
          <a:stretch/>
        </p:blipFill>
        <p:spPr>
          <a:xfrm>
            <a:off x="4169044" y="3184601"/>
            <a:ext cx="4796743" cy="3614411"/>
          </a:xfrm>
          <a:prstGeom prst="rect">
            <a:avLst/>
          </a:prstGeom>
        </p:spPr>
      </p:pic>
      <p:pic>
        <p:nvPicPr>
          <p:cNvPr id="18" name="Picture 5" descr="A picture containing music&#10;&#10;Description generated with high confidence">
            <a:extLst>
              <a:ext uri="{FF2B5EF4-FFF2-40B4-BE49-F238E27FC236}">
                <a16:creationId xmlns:a16="http://schemas.microsoft.com/office/drawing/2014/main" id="{891263E5-87F8-4DE4-81F1-6F8C95F71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772" y="3389366"/>
            <a:ext cx="319169" cy="3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65325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We now </a:t>
            </a:r>
            <a:r>
              <a:rPr lang="en-US" sz="2800" dirty="0" err="1">
                <a:cs typeface="Calibri"/>
              </a:rPr>
              <a:t>subsitute</a:t>
            </a:r>
            <a:r>
              <a:rPr lang="en-US" sz="2800" dirty="0">
                <a:cs typeface="Calibri"/>
              </a:rPr>
              <a:t> our expression for V(x) into our overall Hamiltonian (kinetic energy is the same).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Overall Schrödinger Equation is therefore: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This is analytically solvable but too complex for here and now!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 subscript v's denote that these are </a:t>
            </a:r>
            <a:r>
              <a:rPr lang="en-US" sz="2800" i="1" dirty="0">
                <a:cs typeface="Calibri"/>
              </a:rPr>
              <a:t>vibrational</a:t>
            </a:r>
            <a:r>
              <a:rPr lang="en-US" sz="2800" dirty="0">
                <a:cs typeface="Calibri"/>
              </a:rPr>
              <a:t> energies and wavefunctions.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Quantum Harmonic Oscillator</a:t>
            </a:r>
          </a:p>
        </p:txBody>
      </p:sp>
      <p:pic>
        <p:nvPicPr>
          <p:cNvPr id="2" name="Picture 4" descr="A drawing of a person&#10;&#10;Description generated with high confidence">
            <a:extLst>
              <a:ext uri="{FF2B5EF4-FFF2-40B4-BE49-F238E27FC236}">
                <a16:creationId xmlns:a16="http://schemas.microsoft.com/office/drawing/2014/main" id="{956E46E8-4B3F-437E-B58A-ECA7D8DC5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061" y="2559309"/>
            <a:ext cx="3427708" cy="757823"/>
          </a:xfrm>
          <a:prstGeom prst="rect">
            <a:avLst/>
          </a:prstGeom>
        </p:spPr>
      </p:pic>
      <p:pic>
        <p:nvPicPr>
          <p:cNvPr id="6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7847605B-1F0E-4A33-A58B-42A7AC5FD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587" y="3833247"/>
            <a:ext cx="3892656" cy="63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0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65325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It can be shown that the vibrational energies are: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Where v is the </a:t>
            </a:r>
            <a:r>
              <a:rPr lang="en-US" sz="2800" i="1" dirty="0">
                <a:cs typeface="Calibri"/>
              </a:rPr>
              <a:t>vibrational quantum number. </a:t>
            </a:r>
            <a:endParaRPr lang="en-US" sz="280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 energy spacing is now </a:t>
            </a:r>
            <a:br>
              <a:rPr lang="en-US" sz="2800" dirty="0">
                <a:cs typeface="Calibri"/>
              </a:rPr>
            </a:br>
            <a:r>
              <a:rPr lang="en-US" sz="2800" dirty="0">
                <a:cs typeface="Calibri"/>
              </a:rPr>
              <a:t>constant.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We also have a ZPE.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What happens when the</a:t>
            </a:r>
            <a:br>
              <a:rPr lang="en-US" sz="2800" dirty="0">
                <a:cs typeface="Calibri"/>
              </a:rPr>
            </a:br>
            <a:r>
              <a:rPr lang="en-US" sz="2800" dirty="0">
                <a:cs typeface="Calibri"/>
              </a:rPr>
              <a:t>spring constant is zero?</a:t>
            </a: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Vibrational Energies</a:t>
            </a:r>
            <a:endParaRPr lang="en-US" dirty="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EE2FAC32-68BC-4F6E-8981-FF3B08B8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437" y="2382117"/>
            <a:ext cx="2149099" cy="324373"/>
          </a:xfrm>
          <a:prstGeom prst="rect">
            <a:avLst/>
          </a:prstGeom>
        </p:spPr>
      </p:pic>
      <p:pic>
        <p:nvPicPr>
          <p:cNvPr id="2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5620CCAD-71F2-432C-A6A5-B71A934E0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61" y="2106827"/>
            <a:ext cx="3030747" cy="789666"/>
          </a:xfrm>
          <a:prstGeom prst="rect">
            <a:avLst/>
          </a:prstGeom>
        </p:spPr>
      </p:pic>
      <p:pic>
        <p:nvPicPr>
          <p:cNvPr id="6" name="Picture 7" descr="A close up of a clock&#10;&#10;Description generated with high confidence">
            <a:extLst>
              <a:ext uri="{FF2B5EF4-FFF2-40B4-BE49-F238E27FC236}">
                <a16:creationId xmlns:a16="http://schemas.microsoft.com/office/drawing/2014/main" id="{F1A28AC0-9321-42EE-AB10-9586B90B6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286" y="1994499"/>
            <a:ext cx="2398144" cy="899304"/>
          </a:xfrm>
          <a:prstGeom prst="rect">
            <a:avLst/>
          </a:prstGeom>
        </p:spPr>
      </p:pic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E02AF8-1F44-4D8C-9B59-08A5D6278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782" y="3370061"/>
            <a:ext cx="4335694" cy="35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4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61016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What do the wavefunctions look like? (Horrible!)</a:t>
            </a:r>
          </a:p>
          <a:p>
            <a:br>
              <a:rPr lang="en-US" sz="2800" dirty="0">
                <a:cs typeface="Calibri"/>
              </a:rPr>
            </a:b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Consists of (from left to right), a </a:t>
            </a:r>
            <a:r>
              <a:rPr lang="en-US" sz="2800" i="1" dirty="0" err="1">
                <a:cs typeface="Calibri"/>
              </a:rPr>
              <a:t>normalisation</a:t>
            </a:r>
            <a:r>
              <a:rPr lang="en-US" sz="2800" i="1" dirty="0">
                <a:cs typeface="Calibri"/>
              </a:rPr>
              <a:t> constant,</a:t>
            </a:r>
            <a:r>
              <a:rPr lang="en-US" sz="2800" dirty="0">
                <a:cs typeface="Calibri"/>
              </a:rPr>
              <a:t> </a:t>
            </a:r>
            <a:r>
              <a:rPr lang="en-US" sz="2800" i="1" dirty="0">
                <a:cs typeface="Calibri"/>
              </a:rPr>
              <a:t>Hermite Polynomial</a:t>
            </a:r>
            <a:r>
              <a:rPr lang="en-US" sz="2800" dirty="0">
                <a:cs typeface="Calibri"/>
              </a:rPr>
              <a:t>, and </a:t>
            </a:r>
            <a:r>
              <a:rPr lang="en-US" sz="2800" i="1" dirty="0">
                <a:cs typeface="Calibri"/>
              </a:rPr>
              <a:t>Gaussian Function</a:t>
            </a:r>
            <a:r>
              <a:rPr lang="en-US" sz="2800" dirty="0">
                <a:cs typeface="Calibri"/>
              </a:rPr>
              <a:t>. 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Alpha is just a parameter related to the mass and force constant of the oscillator.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 more interesting question - </a:t>
            </a:r>
            <a:r>
              <a:rPr lang="en-US" sz="2800" b="1" dirty="0">
                <a:cs typeface="Calibri"/>
              </a:rPr>
              <a:t>what do the wavefunctions actually look like in real life?</a:t>
            </a: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Vibrational Wavefunctions</a:t>
            </a:r>
            <a:endParaRPr 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65AF1F5-20D9-458F-8BEB-D30D15C7B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010" y="2186521"/>
            <a:ext cx="4357606" cy="7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4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61016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Similar to a particle in a box! Do the probability densities make sense classically?</a:t>
            </a: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Vibrational Wavefunctions</a:t>
            </a:r>
            <a:endParaRPr lang="en-US" dirty="0"/>
          </a:p>
        </p:txBody>
      </p:sp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A2CA502-6035-4DB7-BA98-953FD205F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30" y="1168270"/>
            <a:ext cx="6176480" cy="42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CH2200 Quantum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1672</cp:revision>
  <dcterms:created xsi:type="dcterms:W3CDTF">2013-07-15T20:26:40Z</dcterms:created>
  <dcterms:modified xsi:type="dcterms:W3CDTF">2019-04-30T13:06:19Z</dcterms:modified>
</cp:coreProperties>
</file>