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5" y="1588544"/>
            <a:ext cx="7256971" cy="17907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CH2200 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97" y="4257091"/>
            <a:ext cx="8743626" cy="165576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3000" dirty="0">
                <a:cs typeface="Calibri"/>
              </a:rPr>
              <a:t>Lecture 5: More Rotational Motion!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90490"/>
            <a:ext cx="2552072" cy="6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689690" cy="523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These new quantum numbers must both be related to angular momentum in some way.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We've already seen that        is related to the </a:t>
            </a:r>
            <a:r>
              <a:rPr lang="en-US" sz="2800" b="1" dirty="0">
                <a:cs typeface="Calibri"/>
              </a:rPr>
              <a:t>amount of angular momentum on the z axis.</a:t>
            </a:r>
          </a:p>
          <a:p>
            <a:pPr marL="210185" indent="-210185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can also show that the </a:t>
            </a:r>
            <a:r>
              <a:rPr lang="en-US" sz="2800" b="1" dirty="0">
                <a:cs typeface="Calibri"/>
              </a:rPr>
              <a:t>magnitude of the total angular momentum </a:t>
            </a:r>
            <a:r>
              <a:rPr lang="en-US" sz="2800" dirty="0">
                <a:cs typeface="Calibri"/>
              </a:rPr>
              <a:t>is given by</a:t>
            </a:r>
            <a:r>
              <a:rPr lang="en-US" sz="2800" b="1" dirty="0">
                <a:cs typeface="Calibri"/>
              </a:rPr>
              <a:t> </a:t>
            </a: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Quantum Numbers</a:t>
            </a:r>
            <a:endParaRPr lang="en-US" sz="3000" dirty="0">
              <a:cs typeface="Calibri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30FEC1D2-620A-4DB8-8C67-30647D34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81" y="3045496"/>
            <a:ext cx="421199" cy="237480"/>
          </a:xfrm>
          <a:prstGeom prst="rect">
            <a:avLst/>
          </a:prstGeom>
        </p:spPr>
      </p:pic>
      <p:pic>
        <p:nvPicPr>
          <p:cNvPr id="5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4F64E72-112E-44AB-A5AE-ADBF3B0A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794" y="4628539"/>
            <a:ext cx="1638512" cy="442277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58086E-A3D8-4D04-80C4-16ACD183E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15" y="5369653"/>
            <a:ext cx="8916691" cy="12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689690" cy="4378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Before we continue, a helpful way to </a:t>
            </a:r>
            <a:r>
              <a:rPr lang="en-US" sz="2800" dirty="0" err="1">
                <a:cs typeface="Calibri"/>
              </a:rPr>
              <a:t>visualise</a:t>
            </a:r>
            <a:r>
              <a:rPr lang="en-US" sz="2800" dirty="0">
                <a:cs typeface="Calibri"/>
              </a:rPr>
              <a:t> this is through 'The Vector Model'.</a:t>
            </a:r>
            <a:endParaRPr lang="en-US" dirty="0"/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It allows you to </a:t>
            </a:r>
            <a:r>
              <a:rPr lang="en-US" sz="2800" dirty="0" err="1">
                <a:cs typeface="Calibri"/>
              </a:rPr>
              <a:t>visualise</a:t>
            </a:r>
            <a:r>
              <a:rPr lang="en-US" sz="2800" dirty="0">
                <a:cs typeface="Calibri"/>
              </a:rPr>
              <a:t> the angular momentum quantum numbers more easily. See handout for more detail.</a:t>
            </a: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The Vector Model</a:t>
            </a:r>
          </a:p>
        </p:txBody>
      </p:sp>
      <p:pic>
        <p:nvPicPr>
          <p:cNvPr id="3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B278F651-AAA3-48A2-87A1-502D8F359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13" y="3817398"/>
            <a:ext cx="2368658" cy="295571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D3CACEB-A237-4B59-8BFE-2131604A5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965" y="3825498"/>
            <a:ext cx="1996647" cy="3029919"/>
          </a:xfrm>
          <a:prstGeom prst="rect">
            <a:avLst/>
          </a:prstGeom>
        </p:spPr>
      </p:pic>
      <p:pic>
        <p:nvPicPr>
          <p:cNvPr id="13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EB98B8DC-9E93-42CF-9BA2-B7F45CE01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05" y="3773837"/>
            <a:ext cx="1936680" cy="30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689690" cy="69634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We've gone a fairly circuitous route, but we have already seen that we have </a:t>
            </a:r>
            <a:r>
              <a:rPr lang="en-US" sz="2800" dirty="0" err="1">
                <a:cs typeface="Calibri"/>
              </a:rPr>
              <a:t>quantised</a:t>
            </a:r>
            <a:r>
              <a:rPr lang="en-US" sz="2800" dirty="0">
                <a:cs typeface="Calibri"/>
              </a:rPr>
              <a:t> rotational energies in 3D!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So again we have </a:t>
            </a:r>
            <a:r>
              <a:rPr lang="en-US" sz="2800" dirty="0" err="1">
                <a:cs typeface="Calibri"/>
              </a:rPr>
              <a:t>quantisation</a:t>
            </a:r>
            <a:r>
              <a:rPr lang="en-US" sz="2800" dirty="0">
                <a:cs typeface="Calibri"/>
              </a:rPr>
              <a:t> – we have no ZPE now either as a wavefunction with l=0 is acceptable.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Each l level is (2l+1) fold degenerate.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will see the spacings in the context of real molecules in the next lecture.</a:t>
            </a: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Allowed Energies</a:t>
            </a:r>
          </a:p>
        </p:txBody>
      </p:sp>
      <p:pic>
        <p:nvPicPr>
          <p:cNvPr id="2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A1C7A2A-0881-4121-8D07-0DC85013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54" y="2556166"/>
            <a:ext cx="2911098" cy="93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7332A-BBCA-480A-823D-B3A269A3B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264" y="2870349"/>
            <a:ext cx="2743200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2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689690" cy="69634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We've gone a fairly circuitous route, but we have already seen that we have </a:t>
            </a:r>
            <a:r>
              <a:rPr lang="en-US" sz="2800" dirty="0" err="1">
                <a:cs typeface="Calibri"/>
              </a:rPr>
              <a:t>quantised</a:t>
            </a:r>
            <a:r>
              <a:rPr lang="en-US" sz="2800" dirty="0">
                <a:cs typeface="Calibri"/>
              </a:rPr>
              <a:t> rotational energies in 3D!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So again we have </a:t>
            </a:r>
            <a:r>
              <a:rPr lang="en-US" sz="2800" dirty="0" err="1">
                <a:cs typeface="Calibri"/>
              </a:rPr>
              <a:t>quantisation</a:t>
            </a:r>
            <a:r>
              <a:rPr lang="en-US" sz="2800" dirty="0">
                <a:cs typeface="Calibri"/>
              </a:rPr>
              <a:t> – we have no ZPE now either as a wavefunction with l=0 is acceptable.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Each l level is (2l+1) fold degenerate.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will see the spacings in the context of real molecules in the next lecture.</a:t>
            </a: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Allowed Energies</a:t>
            </a:r>
          </a:p>
        </p:txBody>
      </p:sp>
      <p:pic>
        <p:nvPicPr>
          <p:cNvPr id="2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A1C7A2A-0881-4121-8D07-0DC85013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54" y="2556166"/>
            <a:ext cx="2911098" cy="93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7332A-BBCA-480A-823D-B3A269A3B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264" y="2870349"/>
            <a:ext cx="2743200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8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689690" cy="7825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We've seen how to find the </a:t>
            </a:r>
            <a:r>
              <a:rPr lang="en-US" sz="2800" i="1" dirty="0">
                <a:cs typeface="Calibri"/>
              </a:rPr>
              <a:t>allowed energy levels</a:t>
            </a:r>
            <a:r>
              <a:rPr lang="en-US" sz="2800" dirty="0">
                <a:cs typeface="Calibri"/>
              </a:rPr>
              <a:t> of a particle rotating in 3D. 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now have two quantum numbers, rather than one, as we have </a:t>
            </a:r>
            <a:r>
              <a:rPr lang="en-US" sz="2800" b="1" dirty="0">
                <a:cs typeface="Calibri"/>
              </a:rPr>
              <a:t>two boundary conditions to satisfy.</a:t>
            </a:r>
          </a:p>
          <a:p>
            <a:pPr marL="210185" indent="-210185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b="1" dirty="0">
                <a:cs typeface="Calibri"/>
              </a:rPr>
              <a:t>The Vector Model</a:t>
            </a:r>
            <a:r>
              <a:rPr lang="en-US" sz="2800" i="1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is a way in which we can understand the two angular momentum quantum numbers.</a:t>
            </a:r>
            <a:endParaRPr lang="en-US" sz="2800" b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Next lecture – putting it all together and looking at molecules!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Rotational Motion Summary</a:t>
            </a:r>
            <a:endParaRPr lang="en-US" dirty="0"/>
          </a:p>
        </p:txBody>
      </p:sp>
      <p:pic>
        <p:nvPicPr>
          <p:cNvPr id="3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A6B7370-A0D0-4545-899D-240C97577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623" y="2000810"/>
            <a:ext cx="2911098" cy="9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We discussed classical rotation and met the concept of angular momentum.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We solved the particle on a ring system, and found the first rotational quantum number </a:t>
            </a:r>
            <a:r>
              <a:rPr lang="en-US" sz="2800" dirty="0">
                <a:cs typeface="Calibri"/>
              </a:rPr>
              <a:t> 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We will now consider rotation in two dimensions – and see how it links to some chemistry!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Last Lecture</a:t>
            </a:r>
            <a:endParaRPr lang="en-US" dirty="0"/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7CDF59DC-C61D-451E-B3D9-C9893A54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244" y="3484981"/>
            <a:ext cx="421077" cy="243876"/>
          </a:xfrm>
          <a:prstGeom prst="rect">
            <a:avLst/>
          </a:prstGeom>
        </p:spPr>
      </p:pic>
      <p:pic>
        <p:nvPicPr>
          <p:cNvPr id="8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E4716-A50A-4280-ACD1-9D7BC6DAC0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6" t="21909" r="351" b="1342"/>
          <a:stretch/>
        </p:blipFill>
        <p:spPr>
          <a:xfrm>
            <a:off x="526212" y="5179233"/>
            <a:ext cx="7897502" cy="15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Imagine that instead of a ring, our particle is confined to the </a:t>
            </a:r>
            <a:r>
              <a:rPr lang="en-US" sz="2800" i="1">
                <a:cs typeface="Calibri"/>
              </a:rPr>
              <a:t>surface of a sphere</a:t>
            </a:r>
            <a:r>
              <a:rPr lang="en-US" sz="2800">
                <a:cs typeface="Calibri"/>
              </a:rPr>
              <a:t>.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There are now two angles about</a:t>
            </a:r>
            <a:br>
              <a:rPr lang="en-US" sz="2800" dirty="0">
                <a:cs typeface="Calibri"/>
              </a:rPr>
            </a:br>
            <a:r>
              <a:rPr lang="en-US" sz="2800">
                <a:cs typeface="Calibri"/>
              </a:rPr>
              <a:t>which we can rotate.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The angle ϕ is as before, but </a:t>
            </a:r>
            <a:br>
              <a:rPr lang="en-US" dirty="0"/>
            </a:br>
            <a:r>
              <a:rPr lang="en-US" sz="2800">
                <a:cs typeface="Calibri"/>
              </a:rPr>
              <a:t>we can now rotate with θ too. 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/>
              <a:t>The Particle on a Sphere 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2CF3CD-A6FF-41D0-8C66-4BEB71AF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03" y="2549945"/>
            <a:ext cx="3660183" cy="35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4809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Still no potential energy – so what does our Hamiltonian look like? 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b="1">
                <a:cs typeface="Calibri"/>
              </a:rPr>
              <a:t>Complicated – </a:t>
            </a:r>
            <a:r>
              <a:rPr lang="en-US" sz="2800">
                <a:cs typeface="Calibri"/>
              </a:rPr>
              <a:t>we have 3D rotation now. After a bit of mathematical fun, we can arrive at: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This is horrible, but it gives our Schrödinger Equation: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/>
              <a:t>The Particle on a Sphere </a:t>
            </a:r>
            <a:endParaRPr lang="en-US"/>
          </a:p>
        </p:txBody>
      </p:sp>
      <p:pic>
        <p:nvPicPr>
          <p:cNvPr id="3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BAD6ED0-081A-45CD-A43F-7975247B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9" y="3792887"/>
            <a:ext cx="1740976" cy="70581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193DC18-0716-432F-86D5-32F58202F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909" y="4050141"/>
            <a:ext cx="935710" cy="255884"/>
          </a:xfrm>
          <a:prstGeom prst="rect">
            <a:avLst/>
          </a:prstGeom>
        </p:spPr>
      </p:pic>
      <p:pic>
        <p:nvPicPr>
          <p:cNvPr id="8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E5547A1-84C8-45BA-9CE8-6B17CB916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300" y="3784479"/>
            <a:ext cx="4628826" cy="774293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15DE4E13-48D6-436B-ADF7-E433090A3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977" y="5302040"/>
            <a:ext cx="3724759" cy="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1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6532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Handily, we can just recognise that this is a standard equation and just look up the solution in a book!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If we assume that our radius is fixed (we are trapped on the surface), then our solutions are: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Where                   are the </a:t>
            </a:r>
            <a:r>
              <a:rPr lang="en-US" sz="2800" i="1">
                <a:cs typeface="Calibri"/>
              </a:rPr>
              <a:t>Spherical Harmonics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Which you have met before, without realising it..</a:t>
            </a:r>
            <a:endParaRPr lang="en-US" sz="2800" i="1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/>
              <a:t>The Particle on a Sphere </a:t>
            </a:r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15DE4E13-48D6-436B-ADF7-E433090A3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63" y="1259565"/>
            <a:ext cx="3724759" cy="980904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3C2C2E1-2BA1-425B-952A-837905007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722" y="4663929"/>
            <a:ext cx="3182319" cy="384411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2BA0EA3-CC81-4C41-BDF1-089F94D6D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416" y="5118638"/>
            <a:ext cx="1226627" cy="3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b="1">
                <a:cs typeface="Calibri"/>
              </a:rPr>
              <a:t>The Spherical Harmonics</a:t>
            </a:r>
            <a:r>
              <a:rPr lang="en-US" sz="2800">
                <a:cs typeface="Calibri"/>
              </a:rPr>
              <a:t> are a set of important functions in the natural sciences. 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They depend on two angles, and can be written as:</a:t>
            </a:r>
            <a:endParaRPr lang="en-US" sz="2800" dirty="0">
              <a:cs typeface="Calibri"/>
            </a:endParaRPr>
          </a:p>
          <a:p>
            <a:br>
              <a:rPr lang="en-US" sz="2800" dirty="0">
                <a:cs typeface="Calibri"/>
              </a:rPr>
            </a:b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This </a:t>
            </a:r>
            <a:r>
              <a:rPr lang="en-US" sz="2800" i="1">
                <a:cs typeface="Calibri"/>
              </a:rPr>
              <a:t>separability</a:t>
            </a:r>
            <a:r>
              <a:rPr lang="en-US" sz="2800">
                <a:cs typeface="Calibri"/>
              </a:rPr>
              <a:t> means we can think</a:t>
            </a:r>
            <a:br>
              <a:rPr lang="en-US" sz="2800" dirty="0">
                <a:cs typeface="Calibri"/>
              </a:rPr>
            </a:br>
            <a:r>
              <a:rPr lang="en-US" sz="2800">
                <a:cs typeface="Calibri"/>
              </a:rPr>
              <a:t>of our sphere as a set of rings that </a:t>
            </a:r>
            <a:br>
              <a:rPr lang="en-US" sz="2800" dirty="0">
                <a:cs typeface="Calibri"/>
              </a:rPr>
            </a:br>
            <a:r>
              <a:rPr lang="en-US" sz="2800">
                <a:cs typeface="Calibri"/>
              </a:rPr>
              <a:t>we can 'hop' between.</a:t>
            </a: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/>
              <a:t>The Spherical Harmonics</a:t>
            </a:r>
            <a:endParaRPr lang="en-US"/>
          </a:p>
        </p:txBody>
      </p:sp>
      <p:pic>
        <p:nvPicPr>
          <p:cNvPr id="3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633273F-F7DE-47FA-84B0-017C77B93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64" y="3618473"/>
            <a:ext cx="4047640" cy="318475"/>
          </a:xfrm>
          <a:prstGeom prst="rect">
            <a:avLst/>
          </a:prstGeom>
        </p:spPr>
      </p:pic>
      <p:pic>
        <p:nvPicPr>
          <p:cNvPr id="6" name="Picture 7" descr="A picture containing green, indoor, sitting&#10;&#10;Description generated with very high confidence">
            <a:extLst>
              <a:ext uri="{FF2B5EF4-FFF2-40B4-BE49-F238E27FC236}">
                <a16:creationId xmlns:a16="http://schemas.microsoft.com/office/drawing/2014/main" id="{3D50878B-808E-45B8-91C9-DFA60C78D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71" y="3686409"/>
            <a:ext cx="2743200" cy="29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7394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The rotating particle that they describe could be an electron in an atom. The spherical harmonics would then tell us where the electron was likely to be.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Plotting the first few spherical harmonics shows that these are just the atomic orbitals! The atomic orbitals are just the shapes of the wavefunctions!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/>
              <a:t>The Spherical Harmonics</a:t>
            </a:r>
            <a:endParaRPr lang="en-US"/>
          </a:p>
        </p:txBody>
      </p:sp>
      <p:pic>
        <p:nvPicPr>
          <p:cNvPr id="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4EFE34-92CE-4588-B909-9F383291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7" y="2940436"/>
            <a:ext cx="8258012" cy="21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5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7825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Our aim was to solve this equation: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We know the solutions are the spherical harmonics, and we can find out that the spherical harmonics satisfy the following equation: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Comparison of the two equations above shows that: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We have a new quantum number! What does it mean?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The Particle on a Sphere </a:t>
            </a:r>
            <a:endParaRPr lang="en-US" sz="3000" dirty="0">
              <a:cs typeface="Calibri"/>
            </a:endParaRPr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E5B1EEA9-81AC-4C51-9C87-38DE48AA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65" y="1492039"/>
            <a:ext cx="2743200" cy="7225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1C75556-FDC8-4215-8232-5CB380F9D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738" y="3515805"/>
            <a:ext cx="3427708" cy="355911"/>
          </a:xfrm>
          <a:prstGeom prst="rect">
            <a:avLst/>
          </a:prstGeom>
        </p:spPr>
      </p:pic>
      <p:pic>
        <p:nvPicPr>
          <p:cNvPr id="8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189EBE6-B6CE-43DE-B7F6-1E6863D5D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911" y="4725929"/>
            <a:ext cx="2911098" cy="9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9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689690" cy="523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We already met the quantum number       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Now we have a new quantum number,   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We have </a:t>
            </a:r>
            <a:r>
              <a:rPr lang="en-US" sz="2800" b="1">
                <a:cs typeface="Calibri"/>
              </a:rPr>
              <a:t>two</a:t>
            </a:r>
            <a:r>
              <a:rPr lang="en-US" sz="2800">
                <a:cs typeface="Calibri"/>
              </a:rPr>
              <a:t> because we have </a:t>
            </a:r>
            <a:r>
              <a:rPr lang="en-US" sz="2800" b="1">
                <a:cs typeface="Calibri"/>
              </a:rPr>
              <a:t>rotation around two angles</a:t>
            </a:r>
            <a:r>
              <a:rPr lang="en-US" sz="2800">
                <a:cs typeface="Calibri"/>
              </a:rPr>
              <a:t>, and so have </a:t>
            </a:r>
            <a:r>
              <a:rPr lang="en-US" sz="2800" b="1">
                <a:cs typeface="Calibri"/>
              </a:rPr>
              <a:t>two boundary conditions</a:t>
            </a:r>
            <a:r>
              <a:rPr lang="en-US" sz="2800">
                <a:cs typeface="Calibri"/>
              </a:rPr>
              <a:t> to satisfy.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The allowed values of the two numbers are:</a:t>
            </a: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Quantum Numbers</a:t>
            </a:r>
            <a:endParaRPr lang="en-US" sz="3000" dirty="0">
              <a:cs typeface="Calibri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30FEC1D2-620A-4DB8-8C67-30647D34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54" y="1766886"/>
            <a:ext cx="421199" cy="237480"/>
          </a:xfrm>
          <a:prstGeom prst="rect">
            <a:avLst/>
          </a:prstGeom>
        </p:spPr>
      </p:pic>
      <p:pic>
        <p:nvPicPr>
          <p:cNvPr id="7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3A068AF2-E58E-4E6C-AF04-5F34E708A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324" y="2500312"/>
            <a:ext cx="104775" cy="333375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BAD3ABE-414F-47D6-AEF8-A250E008A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078" y="5156349"/>
            <a:ext cx="2743200" cy="419878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4CF1A56-2DBB-40A8-862E-020EF821A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281" y="5874771"/>
            <a:ext cx="6669437" cy="4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7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CH2200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2634</cp:revision>
  <dcterms:created xsi:type="dcterms:W3CDTF">2013-07-15T20:26:40Z</dcterms:created>
  <dcterms:modified xsi:type="dcterms:W3CDTF">2019-04-17T09:35:45Z</dcterms:modified>
</cp:coreProperties>
</file>