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DF54A3-A416-86CA-8E45-8EEF61E2DB2F}" v="1" dt="2019-04-17T09:38:42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0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2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4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0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9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8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0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2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4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gif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gif"/><Relationship Id="rId5" Type="http://schemas.openxmlformats.org/officeDocument/2006/relationships/image" Target="../media/image17.gif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5" y="1588544"/>
            <a:ext cx="7256971" cy="1790700"/>
          </a:xfrm>
        </p:spPr>
        <p:txBody>
          <a:bodyPr/>
          <a:lstStyle/>
          <a:p>
            <a:r>
              <a:rPr lang="en-US" dirty="0">
                <a:cs typeface="Calibri Light"/>
              </a:rPr>
              <a:t>CH2200 Quantum Mechanics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997" y="4257091"/>
            <a:ext cx="8743626" cy="1655762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z="3000" dirty="0">
                <a:cs typeface="Calibri"/>
              </a:rPr>
              <a:t>Lecture 6: Putting it all together – </a:t>
            </a:r>
            <a:r>
              <a:rPr lang="en-US" sz="3000" dirty="0" err="1">
                <a:cs typeface="Calibri"/>
              </a:rPr>
              <a:t>quantisation</a:t>
            </a:r>
            <a:r>
              <a:rPr lang="en-US" sz="3000" dirty="0">
                <a:cs typeface="Calibri"/>
              </a:rPr>
              <a:t> of molecules!</a:t>
            </a:r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90490"/>
            <a:ext cx="2552072" cy="6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0DC5911-C04F-4A9F-BD42-5EB3D5526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026" y="2127979"/>
            <a:ext cx="3246894" cy="430685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52398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When make these changes, we find out that the rotational energy levels are:</a:t>
            </a:r>
            <a:endParaRPr lang="en-US" sz="2800" dirty="0" err="1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B is the </a:t>
            </a:r>
            <a:r>
              <a:rPr lang="en-US" sz="2800" b="1" dirty="0">
                <a:cs typeface="Calibri"/>
              </a:rPr>
              <a:t>rotational constant.</a:t>
            </a: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B depends on molecular properties.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The spacing between adjacent levels</a:t>
            </a:r>
            <a:br>
              <a:rPr lang="en-US" sz="2800" dirty="0">
                <a:cs typeface="Calibri"/>
              </a:rPr>
            </a:br>
            <a:r>
              <a:rPr lang="en-US" sz="2800" dirty="0">
                <a:cs typeface="Calibri"/>
              </a:rPr>
              <a:t>increases with J.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6169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cs typeface="Calibri"/>
              </a:rPr>
              <a:t>Rotational Energy Levels</a:t>
            </a:r>
            <a:endParaRPr lang="en-US" dirty="0"/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30FE38EF-2DC4-46D8-8B84-3297D2C1C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63" y="2577919"/>
            <a:ext cx="4615911" cy="462298"/>
          </a:xfrm>
          <a:prstGeom prst="rect">
            <a:avLst/>
          </a:prstGeom>
        </p:spPr>
      </p:pic>
      <p:pic>
        <p:nvPicPr>
          <p:cNvPr id="15" name="Picture 15" descr="A drawing of a person&#10;&#10;Description generated with high confidence">
            <a:extLst>
              <a:ext uri="{FF2B5EF4-FFF2-40B4-BE49-F238E27FC236}">
                <a16:creationId xmlns:a16="http://schemas.microsoft.com/office/drawing/2014/main" id="{CD7EE0A0-4347-4A40-A0AE-826991B11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756" y="3786107"/>
            <a:ext cx="19907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5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30854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But can we do any transition between any J states on any molecule?</a:t>
            </a:r>
            <a:endParaRPr lang="en-US" sz="2800" dirty="0" err="1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We need to know the </a:t>
            </a:r>
            <a:r>
              <a:rPr lang="en-US" sz="2800" b="1" dirty="0">
                <a:cs typeface="Calibri"/>
              </a:rPr>
              <a:t>selection rules </a:t>
            </a:r>
            <a:r>
              <a:rPr lang="en-US" sz="2800" dirty="0">
                <a:cs typeface="Calibri"/>
              </a:rPr>
              <a:t>to know which transitions are allowed.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There are two kinds of selection rules: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6169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cs typeface="Calibri"/>
              </a:rPr>
              <a:t>Rotational Energy Levels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4878B-B206-4A2F-9217-C2E23E928AA2}"/>
              </a:ext>
            </a:extLst>
          </p:cNvPr>
          <p:cNvSpPr txBox="1"/>
          <p:nvPr/>
        </p:nvSpPr>
        <p:spPr>
          <a:xfrm>
            <a:off x="565687" y="4814806"/>
            <a:ext cx="327272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Gross Selection Rules</a:t>
            </a:r>
            <a:endParaRPr lang="en-US" b="1" u="sng" dirty="0">
              <a:cs typeface="Calibri"/>
            </a:endParaRPr>
          </a:p>
          <a:p>
            <a:pPr algn="ctr"/>
            <a:endParaRPr lang="en-US" b="1" u="sng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Tell us the </a:t>
            </a:r>
            <a:r>
              <a:rPr lang="en-US" b="1" dirty="0">
                <a:cs typeface="Calibri"/>
              </a:rPr>
              <a:t>general properties</a:t>
            </a:r>
            <a:r>
              <a:rPr lang="en-US" dirty="0">
                <a:cs typeface="Calibri"/>
              </a:rPr>
              <a:t> that a molecule must have in order to produce a spectrum.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2A21C0-F258-42E8-999B-2FB4043E6BB6}"/>
              </a:ext>
            </a:extLst>
          </p:cNvPr>
          <p:cNvCxnSpPr/>
          <p:nvPr/>
        </p:nvCxnSpPr>
        <p:spPr>
          <a:xfrm>
            <a:off x="4270589" y="4690335"/>
            <a:ext cx="10333" cy="207677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C6D315-76D0-44DE-B5E4-8AB9F0198F18}"/>
              </a:ext>
            </a:extLst>
          </p:cNvPr>
          <p:cNvSpPr txBox="1"/>
          <p:nvPr/>
        </p:nvSpPr>
        <p:spPr>
          <a:xfrm>
            <a:off x="5073110" y="5615551"/>
            <a:ext cx="36214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CBC7A5-03EC-4419-A9DC-EC08EB155781}"/>
              </a:ext>
            </a:extLst>
          </p:cNvPr>
          <p:cNvSpPr txBox="1"/>
          <p:nvPr/>
        </p:nvSpPr>
        <p:spPr>
          <a:xfrm>
            <a:off x="4763144" y="4814805"/>
            <a:ext cx="32727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Specific Selection Rules</a:t>
            </a:r>
            <a:endParaRPr lang="en-US" b="1" u="sng" dirty="0">
              <a:cs typeface="Calibri"/>
            </a:endParaRPr>
          </a:p>
          <a:p>
            <a:pPr algn="ctr"/>
            <a:endParaRPr lang="en-US" b="1" u="sng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Tell us which </a:t>
            </a:r>
            <a:r>
              <a:rPr lang="en-US" b="1" dirty="0">
                <a:cs typeface="Calibri"/>
              </a:rPr>
              <a:t>specific transitions</a:t>
            </a:r>
            <a:r>
              <a:rPr lang="en-US" dirty="0">
                <a:cs typeface="Calibri"/>
              </a:rPr>
              <a:t> are actually allowed or not.</a:t>
            </a:r>
          </a:p>
        </p:txBody>
      </p:sp>
    </p:spTree>
    <p:extLst>
      <p:ext uri="{BB962C8B-B14F-4D97-AF65-F5344CB8AC3E}">
        <p14:creationId xmlns:p14="http://schemas.microsoft.com/office/powerpoint/2010/main" val="182949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52398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Gross Selection Rule:</a:t>
            </a:r>
            <a:endParaRPr lang="en-US" sz="2800" dirty="0" err="1">
              <a:cs typeface="Calibri"/>
            </a:endParaRPr>
          </a:p>
          <a:p>
            <a:pPr marL="1124585" lvl="2" indent="-210185">
              <a:buFont typeface="Arial"/>
              <a:buChar char="•"/>
            </a:pPr>
            <a:r>
              <a:rPr lang="en-US" sz="2800" dirty="0">
                <a:cs typeface="Calibri"/>
              </a:rPr>
              <a:t>The molecule </a:t>
            </a:r>
            <a:r>
              <a:rPr lang="en-US" sz="2800" b="1" dirty="0">
                <a:cs typeface="Calibri"/>
              </a:rPr>
              <a:t>must</a:t>
            </a:r>
            <a:r>
              <a:rPr lang="en-US" sz="2800" dirty="0">
                <a:cs typeface="Calibri"/>
              </a:rPr>
              <a:t> have a </a:t>
            </a:r>
            <a:r>
              <a:rPr lang="en-US" sz="2800" b="1" dirty="0">
                <a:cs typeface="Calibri"/>
              </a:rPr>
              <a:t>permanent dipole moment</a:t>
            </a:r>
            <a:r>
              <a:rPr lang="en-US" sz="2800" dirty="0">
                <a:cs typeface="Calibri"/>
              </a:rPr>
              <a:t> to produce a rotational spectrum.</a:t>
            </a:r>
          </a:p>
          <a:p>
            <a:pPr marL="1124585" lvl="2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Specific Selection Rule:</a:t>
            </a:r>
          </a:p>
          <a:p>
            <a:pPr marL="1124585" lvl="2" indent="-210185">
              <a:buFont typeface="Arial"/>
              <a:buChar char="•"/>
            </a:pPr>
            <a:r>
              <a:rPr lang="en-US" sz="2800" dirty="0">
                <a:cs typeface="Calibri"/>
              </a:rPr>
              <a:t>J can only increase by one or decrease by one. </a:t>
            </a:r>
          </a:p>
          <a:p>
            <a:pPr lvl="2"/>
            <a:br>
              <a:rPr lang="en-US" sz="2800" dirty="0">
                <a:cs typeface="Calibri"/>
              </a:rPr>
            </a:b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This puts some limitations on what we can do!</a:t>
            </a: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See the handout for a detailed explanation of the origin of these rules.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6169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cs typeface="Calibri"/>
              </a:rPr>
              <a:t>Rotational Selection Rules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22A3044-E7AB-4856-A7A9-D1A20179B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736" y="4402245"/>
            <a:ext cx="18669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83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22236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We can also apply the quantum mechanics from Lecture 3 to help us understand vibrations.</a:t>
            </a:r>
            <a:endParaRPr lang="en-US" sz="2800" dirty="0" err="1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We can model a vibrating diatomic as a harmonic oscillator using the </a:t>
            </a:r>
            <a:r>
              <a:rPr lang="en-US" sz="2800" b="1" dirty="0">
                <a:cs typeface="Calibri"/>
              </a:rPr>
              <a:t>reduced mass, µ.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6169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cs typeface="Calibri"/>
              </a:rPr>
              <a:t>Vibrational Energy Levels</a:t>
            </a: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DE19030-9D66-4AC5-98ED-940B58D4A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77" y="3772255"/>
            <a:ext cx="6863165" cy="294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12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17105"/>
            <a:ext cx="8250572" cy="43781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We can then use the expressions for energy from Lecture 3!</a:t>
            </a:r>
            <a:endParaRPr lang="en-US" sz="2800" dirty="0" err="1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But we still need to turn it from Joules into wavenumbers. To do this, we define a new constant and write:</a:t>
            </a: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Note we have replaced m with µ!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6169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cs typeface="Calibri"/>
              </a:rPr>
              <a:t>Vibrational Energy Levels</a:t>
            </a:r>
            <a:endParaRPr lang="en-US" dirty="0"/>
          </a:p>
        </p:txBody>
      </p:sp>
      <p:pic>
        <p:nvPicPr>
          <p:cNvPr id="8" name="Picture 7" descr="A close up of a clock&#10;&#10;Description generated with high confidence">
            <a:extLst>
              <a:ext uri="{FF2B5EF4-FFF2-40B4-BE49-F238E27FC236}">
                <a16:creationId xmlns:a16="http://schemas.microsoft.com/office/drawing/2014/main" id="{B1D4E8BF-09BA-437B-B67D-16E75351C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55" y="2367407"/>
            <a:ext cx="3030747" cy="789666"/>
          </a:xfrm>
          <a:prstGeom prst="rect">
            <a:avLst/>
          </a:prstGeom>
        </p:spPr>
      </p:pic>
      <p:pic>
        <p:nvPicPr>
          <p:cNvPr id="12" name="Picture 11" descr="A close up of a clock&#10;&#10;Description generated with high confidence">
            <a:extLst>
              <a:ext uri="{FF2B5EF4-FFF2-40B4-BE49-F238E27FC236}">
                <a16:creationId xmlns:a16="http://schemas.microsoft.com/office/drawing/2014/main" id="{ABA17BA5-5A60-462E-83AF-092D1154F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473" y="2255079"/>
            <a:ext cx="2398144" cy="899304"/>
          </a:xfrm>
          <a:prstGeom prst="rect">
            <a:avLst/>
          </a:prstGeom>
        </p:spPr>
      </p:pic>
      <p:pic>
        <p:nvPicPr>
          <p:cNvPr id="3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6BA0EF6-0479-466F-86FE-F96B00267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777" y="4520529"/>
            <a:ext cx="3835879" cy="778677"/>
          </a:xfrm>
          <a:prstGeom prst="rect">
            <a:avLst/>
          </a:prstGeom>
        </p:spPr>
      </p:pic>
      <p:pic>
        <p:nvPicPr>
          <p:cNvPr id="7" name="Picture 12" descr="A close up of a clock&#10;&#10;Description generated with high confidence">
            <a:extLst>
              <a:ext uri="{FF2B5EF4-FFF2-40B4-BE49-F238E27FC236}">
                <a16:creationId xmlns:a16="http://schemas.microsoft.com/office/drawing/2014/main" id="{0E072B1C-27ED-4B5D-B9AF-75314D5E6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4551" y="4288297"/>
            <a:ext cx="2743200" cy="124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1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35163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The allowed energies form a </a:t>
            </a:r>
            <a:r>
              <a:rPr lang="en-US" sz="2800" b="1" dirty="0">
                <a:cs typeface="Calibri"/>
              </a:rPr>
              <a:t>vibrational ladder</a:t>
            </a:r>
            <a:r>
              <a:rPr lang="en-US" sz="2800" dirty="0">
                <a:cs typeface="Calibri"/>
              </a:rPr>
              <a:t> again.</a:t>
            </a: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This is a serious shortcoming of the </a:t>
            </a:r>
            <a:r>
              <a:rPr lang="en-US" sz="2800" b="1" dirty="0">
                <a:cs typeface="Calibri"/>
              </a:rPr>
              <a:t>harmonic oscillator model - </a:t>
            </a:r>
            <a:r>
              <a:rPr lang="en-US" sz="2800" dirty="0">
                <a:cs typeface="Calibri"/>
              </a:rPr>
              <a:t>it doesn't allow a bond to break! </a:t>
            </a: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One improvement is </a:t>
            </a:r>
            <a:r>
              <a:rPr lang="en-US" sz="2800" i="1" dirty="0">
                <a:cs typeface="Calibri"/>
              </a:rPr>
              <a:t>anharmonicity...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6169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cs typeface="Calibri"/>
              </a:rPr>
              <a:t>Vibrational Energy Levels</a:t>
            </a:r>
            <a:endParaRPr lang="en-US" dirty="0"/>
          </a:p>
        </p:txBody>
      </p:sp>
      <p:pic>
        <p:nvPicPr>
          <p:cNvPr id="2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49E513A-9228-478A-B4D4-1FD4A68F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24" y="4173538"/>
            <a:ext cx="3289539" cy="2680358"/>
          </a:xfrm>
          <a:prstGeom prst="rect">
            <a:avLst/>
          </a:prstGeom>
        </p:spPr>
      </p:pic>
      <p:pic>
        <p:nvPicPr>
          <p:cNvPr id="6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055446-26BF-440B-BFE6-055EC0B9F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437" y="4176469"/>
            <a:ext cx="3232030" cy="261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68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48090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We have a </a:t>
            </a:r>
            <a:r>
              <a:rPr lang="en-US" sz="2800" b="1" dirty="0">
                <a:cs typeface="Calibri"/>
              </a:rPr>
              <a:t>gross</a:t>
            </a:r>
            <a:r>
              <a:rPr lang="en-US" sz="2800" dirty="0">
                <a:cs typeface="Calibri"/>
              </a:rPr>
              <a:t> and </a:t>
            </a:r>
            <a:r>
              <a:rPr lang="en-US" sz="2800" b="1" dirty="0">
                <a:cs typeface="Calibri"/>
              </a:rPr>
              <a:t>specific</a:t>
            </a:r>
            <a:r>
              <a:rPr lang="en-US" sz="2800" dirty="0">
                <a:cs typeface="Calibri"/>
              </a:rPr>
              <a:t> selection rule again. </a:t>
            </a:r>
            <a:endParaRPr lang="en-US" b="1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Gross Selection Rule:</a:t>
            </a:r>
          </a:p>
          <a:p>
            <a:pPr marL="1124585" lvl="2" indent="-210185">
              <a:buFont typeface="Arial"/>
              <a:buChar char="•"/>
            </a:pPr>
            <a:r>
              <a:rPr lang="en-US" sz="2800" dirty="0">
                <a:cs typeface="Calibri"/>
              </a:rPr>
              <a:t>The dipole moment of the molecule must change during the vibration.</a:t>
            </a:r>
          </a:p>
          <a:p>
            <a:pPr marL="1124585" lvl="2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Specific Selection Rule: </a:t>
            </a:r>
          </a:p>
          <a:p>
            <a:pPr marL="1124585" lvl="2" indent="-210185">
              <a:buFont typeface="Arial"/>
              <a:buChar char="•"/>
            </a:pPr>
            <a:r>
              <a:rPr lang="en-US" sz="2800" dirty="0">
                <a:cs typeface="Calibri"/>
              </a:rPr>
              <a:t>The vibrational quantum number can only go up by one or down by one.</a:t>
            </a: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6169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cs typeface="Calibri"/>
              </a:rPr>
              <a:t>Vibrational Selection Rules</a:t>
            </a:r>
            <a:endParaRPr lang="en-US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8E3C8AE3-A983-4E24-ACB8-EEFA83FCA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515" y="5151329"/>
            <a:ext cx="18097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79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30854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That's it! Starting from basic quantum mechanics we have ended up with expressions for molecular energy levels. We will use these all the time in spectroscopy.</a:t>
            </a:r>
            <a:endParaRPr lang="en-US" sz="2800" b="1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1124585" lvl="2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6169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cs typeface="Calibri"/>
              </a:rPr>
              <a:t>Summary</a:t>
            </a:r>
            <a:endParaRPr lang="en-US" dirty="0"/>
          </a:p>
        </p:txBody>
      </p:sp>
      <p:pic>
        <p:nvPicPr>
          <p:cNvPr id="5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EDF193-BDE3-4DE0-AE0B-C992F8C09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51" y="3469072"/>
            <a:ext cx="4615911" cy="462298"/>
          </a:xfrm>
          <a:prstGeom prst="rect">
            <a:avLst/>
          </a:prstGeom>
        </p:spPr>
      </p:pic>
      <p:pic>
        <p:nvPicPr>
          <p:cNvPr id="6" name="Picture 15" descr="A drawing of a person&#10;&#10;Description generated with high confidence">
            <a:extLst>
              <a:ext uri="{FF2B5EF4-FFF2-40B4-BE49-F238E27FC236}">
                <a16:creationId xmlns:a16="http://schemas.microsoft.com/office/drawing/2014/main" id="{757FADF2-36F7-4446-B701-C1B65E720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926" y="3192005"/>
            <a:ext cx="1990725" cy="990600"/>
          </a:xfrm>
          <a:prstGeom prst="rect">
            <a:avLst/>
          </a:prstGeom>
        </p:spPr>
      </p:pic>
      <p:pic>
        <p:nvPicPr>
          <p:cNvPr id="2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AE082B1-C9A8-4FFA-A6E5-AE174429C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24" y="4937472"/>
            <a:ext cx="4770407" cy="979960"/>
          </a:xfrm>
          <a:prstGeom prst="rect">
            <a:avLst/>
          </a:prstGeom>
        </p:spPr>
      </p:pic>
      <p:pic>
        <p:nvPicPr>
          <p:cNvPr id="3" name="Picture 12" descr="A close up of a clock&#10;&#10;Description generated with high confidence">
            <a:extLst>
              <a:ext uri="{FF2B5EF4-FFF2-40B4-BE49-F238E27FC236}">
                <a16:creationId xmlns:a16="http://schemas.microsoft.com/office/drawing/2014/main" id="{F5E6C16D-6CD4-41EF-A1F1-7B1242D6EC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2098" y="4762750"/>
            <a:ext cx="2743200" cy="124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6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52398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The Born-Oppenheimer Approximation is one of the most important approximations in science.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It allows us to solve otherwise unsolvable problems.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The key is to notice that nuclei are </a:t>
            </a:r>
            <a:r>
              <a:rPr lang="en-US" sz="2800" b="1" dirty="0">
                <a:cs typeface="Calibri"/>
              </a:rPr>
              <a:t>much </a:t>
            </a:r>
            <a:r>
              <a:rPr lang="en-US" sz="2800" b="1" dirty="0" err="1">
                <a:cs typeface="Calibri"/>
              </a:rPr>
              <a:t>much</a:t>
            </a:r>
            <a:r>
              <a:rPr lang="en-US" sz="2800" b="1" dirty="0">
                <a:cs typeface="Calibri"/>
              </a:rPr>
              <a:t> heavier</a:t>
            </a:r>
            <a:r>
              <a:rPr lang="en-US" sz="2800" dirty="0">
                <a:cs typeface="Calibri"/>
              </a:rPr>
              <a:t> than electrons, and so move </a:t>
            </a:r>
            <a:r>
              <a:rPr lang="en-US" sz="2800" b="1" dirty="0">
                <a:cs typeface="Calibri"/>
              </a:rPr>
              <a:t>much </a:t>
            </a:r>
            <a:r>
              <a:rPr lang="en-US" sz="2800" b="1" dirty="0" err="1">
                <a:cs typeface="Calibri"/>
              </a:rPr>
              <a:t>much</a:t>
            </a:r>
            <a:r>
              <a:rPr lang="en-US" sz="2800" b="1" dirty="0">
                <a:cs typeface="Calibri"/>
              </a:rPr>
              <a:t> more slowly</a:t>
            </a:r>
            <a:r>
              <a:rPr lang="en-US" sz="2800" dirty="0">
                <a:cs typeface="Calibri"/>
              </a:rPr>
              <a:t>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This means we can assume that the </a:t>
            </a:r>
            <a:r>
              <a:rPr lang="en-US" sz="2800" b="1" dirty="0">
                <a:cs typeface="Calibri"/>
              </a:rPr>
              <a:t>nuclei are stationary</a:t>
            </a:r>
            <a:r>
              <a:rPr lang="en-US" sz="2800" dirty="0">
                <a:cs typeface="Calibri"/>
              </a:rPr>
              <a:t>, on the timescale that electrons move.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0013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The Born-Oppenheimer Approximation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198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48090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Where we would have a wavefunction that depends on both nuclear and electronic movement, we can </a:t>
            </a:r>
            <a:r>
              <a:rPr lang="en-US" sz="2800" dirty="0" err="1">
                <a:cs typeface="Calibri"/>
              </a:rPr>
              <a:t>factorise</a:t>
            </a:r>
            <a:r>
              <a:rPr lang="en-US" sz="2800" dirty="0">
                <a:cs typeface="Calibri"/>
              </a:rPr>
              <a:t> it into two separate parts.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As chemists, we can go even further, and </a:t>
            </a:r>
            <a:r>
              <a:rPr lang="en-US" sz="2800" b="1" dirty="0">
                <a:cs typeface="Calibri"/>
              </a:rPr>
              <a:t>separate</a:t>
            </a:r>
            <a:r>
              <a:rPr lang="en-US" sz="2800" dirty="0">
                <a:cs typeface="Calibri"/>
              </a:rPr>
              <a:t> translational, rotational, and vibrational parts.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This means we can also </a:t>
            </a:r>
            <a:r>
              <a:rPr lang="en-US" sz="2800" b="1" dirty="0">
                <a:cs typeface="Calibri"/>
              </a:rPr>
              <a:t>separate the energies</a:t>
            </a:r>
            <a:r>
              <a:rPr lang="en-US" sz="2800" dirty="0">
                <a:cs typeface="Calibri"/>
              </a:rPr>
              <a:t>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0013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The Born-Oppenheimer Approximation</a:t>
            </a:r>
            <a:endParaRPr lang="en-US" sz="2800" dirty="0">
              <a:cs typeface="Calibri"/>
            </a:endParaRPr>
          </a:p>
        </p:txBody>
      </p:sp>
      <p:pic>
        <p:nvPicPr>
          <p:cNvPr id="2" name="Picture 2" descr="A picture containing furniture, table&#10;&#10;Description generated with very high confidence">
            <a:extLst>
              <a:ext uri="{FF2B5EF4-FFF2-40B4-BE49-F238E27FC236}">
                <a16:creationId xmlns:a16="http://schemas.microsoft.com/office/drawing/2014/main" id="{1D1A6326-D468-4FE9-A7D1-F492B7A2F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858" y="3197247"/>
            <a:ext cx="6553199" cy="295607"/>
          </a:xfrm>
          <a:prstGeom prst="rect">
            <a:avLst/>
          </a:prstGeom>
        </p:spPr>
      </p:pic>
      <p:pic>
        <p:nvPicPr>
          <p:cNvPr id="5" name="Picture 5" descr="A picture containing music&#10;&#10;Description generated with high confidence">
            <a:extLst>
              <a:ext uri="{FF2B5EF4-FFF2-40B4-BE49-F238E27FC236}">
                <a16:creationId xmlns:a16="http://schemas.microsoft.com/office/drawing/2014/main" id="{70648088-E199-47B9-B2B0-F975FF411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96" y="4859653"/>
            <a:ext cx="8193437" cy="34167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AFB036A-7BAE-4CFF-9AFB-A2FA672E2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637" y="6091829"/>
            <a:ext cx="6979403" cy="36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4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48090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We are justified in this separation because each type of motion has a very different </a:t>
            </a:r>
            <a:r>
              <a:rPr lang="en-US" sz="2800" b="1" dirty="0">
                <a:cs typeface="Calibri"/>
              </a:rPr>
              <a:t>characteristic energy</a:t>
            </a:r>
            <a:r>
              <a:rPr lang="en-US" sz="2800" dirty="0">
                <a:cs typeface="Calibri"/>
              </a:rPr>
              <a:t>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In general: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This means we can consider rotations without worrying that they will induce vibrations, and so forth.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It breaks down under certain circumstances, but is pretty good most of the time! Now onto the main topic...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0013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The Born-Oppenheimer Approximation</a:t>
            </a:r>
            <a:endParaRPr lang="en-US" sz="2800" dirty="0">
              <a:cs typeface="Calibri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87491142-769D-4F64-A60E-D194CD3E5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434" y="2919218"/>
            <a:ext cx="5364996" cy="37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6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35163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Spectroscopy is when we shoot EM radiation at molecules and watch what happens.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We might fire a laser beam at a collection of molecules and see if they start to vibrate or not. 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Different types of EM radiation are useful for different things, and for different types of molecular energies.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6169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cs typeface="Calibri"/>
              </a:rPr>
              <a:t>Spectroscopy</a:t>
            </a:r>
            <a:endParaRPr lang="en-US" dirty="0"/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39D2730-7E41-4AED-AF8F-3BB5A1460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72" y="5144732"/>
            <a:ext cx="8511500" cy="174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9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39472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The key here is that molecular energy levels depend on molecular properties.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If we can measure the energy levels, we can calculate the properties using some of the quantum mechanics of the last few lectures.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We measure the energy levels by firing radiation at the molecules and seeing what gets </a:t>
            </a:r>
            <a:r>
              <a:rPr lang="en-US" sz="2800" b="1" dirty="0">
                <a:cs typeface="Calibri"/>
              </a:rPr>
              <a:t>absorbed or emitted</a:t>
            </a:r>
            <a:r>
              <a:rPr lang="en-US" sz="2800" dirty="0">
                <a:cs typeface="Calibri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6169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cs typeface="Calibri"/>
              </a:rPr>
              <a:t>Spectroscopy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3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6FB6931-E354-4947-B33D-5DD36C826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685" y="1631389"/>
            <a:ext cx="3986878" cy="453094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52398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The energy of the absorbed</a:t>
            </a:r>
            <a:br>
              <a:rPr lang="en-US" sz="2800" dirty="0">
                <a:cs typeface="Calibri"/>
              </a:rPr>
            </a:br>
            <a:r>
              <a:rPr lang="en-US" sz="2800" dirty="0">
                <a:cs typeface="Calibri"/>
              </a:rPr>
              <a:t>radiation depends on the</a:t>
            </a:r>
            <a:br>
              <a:rPr lang="en-US" sz="2800" dirty="0">
                <a:cs typeface="Calibri"/>
              </a:rPr>
            </a:br>
            <a:r>
              <a:rPr lang="en-US" sz="2800" dirty="0">
                <a:cs typeface="Calibri"/>
              </a:rPr>
              <a:t>gap between two molecular</a:t>
            </a:r>
            <a:br>
              <a:rPr lang="en-US" sz="2800" dirty="0">
                <a:cs typeface="Calibri"/>
              </a:rPr>
            </a:br>
            <a:r>
              <a:rPr lang="en-US" sz="2800" dirty="0">
                <a:cs typeface="Calibri"/>
              </a:rPr>
              <a:t>energy levels.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If we can measure the amount</a:t>
            </a:r>
            <a:br>
              <a:rPr lang="en-US" sz="2800" dirty="0">
                <a:cs typeface="Calibri"/>
              </a:rPr>
            </a:br>
            <a:r>
              <a:rPr lang="en-US" sz="2800" dirty="0">
                <a:cs typeface="Calibri"/>
              </a:rPr>
              <a:t>of absorbed radiation, we can</a:t>
            </a:r>
            <a:br>
              <a:rPr lang="en-US" sz="2800" dirty="0">
                <a:cs typeface="Calibri"/>
              </a:rPr>
            </a:br>
            <a:r>
              <a:rPr lang="en-US" sz="2800" dirty="0">
                <a:cs typeface="Calibri"/>
              </a:rPr>
              <a:t>measure where the energy</a:t>
            </a:r>
            <a:br>
              <a:rPr lang="en-US" sz="2800" dirty="0">
                <a:cs typeface="Calibri"/>
              </a:rPr>
            </a:br>
            <a:r>
              <a:rPr lang="en-US" sz="2800" dirty="0">
                <a:cs typeface="Calibri"/>
              </a:rPr>
              <a:t>levels lie.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We can then use this info to</a:t>
            </a:r>
            <a:br>
              <a:rPr lang="en-US" sz="2800" dirty="0">
                <a:cs typeface="Calibri"/>
              </a:rPr>
            </a:br>
            <a:r>
              <a:rPr lang="en-US" sz="2800" dirty="0">
                <a:cs typeface="Calibri"/>
              </a:rPr>
              <a:t>calculate molecular properties, like bond lengths.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6169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cs typeface="Calibri"/>
              </a:rPr>
              <a:t>Spectroscopy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4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52398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We can use this technique to calculate rotational, vibrational, and electronic energy levels.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Translational energy levels are far too closely spaced for us to be able to measure, so we will ignore them.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Electronic energy levels don't follow any kind of predictable pattern like rotations or vibrations, so we will ignore them for now too.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We will find useful expressions for </a:t>
            </a:r>
            <a:r>
              <a:rPr lang="en-US" sz="2800" b="1" dirty="0">
                <a:cs typeface="Calibri"/>
              </a:rPr>
              <a:t>rotational</a:t>
            </a:r>
            <a:r>
              <a:rPr lang="en-US" sz="2800" dirty="0">
                <a:cs typeface="Calibri"/>
              </a:rPr>
              <a:t> and </a:t>
            </a:r>
            <a:r>
              <a:rPr lang="en-US" sz="2800" b="1" dirty="0">
                <a:cs typeface="Calibri"/>
              </a:rPr>
              <a:t>vibrational</a:t>
            </a:r>
            <a:r>
              <a:rPr lang="en-US" sz="2800" dirty="0">
                <a:cs typeface="Calibri"/>
              </a:rPr>
              <a:t> energy levels.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6169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cs typeface="Calibri"/>
              </a:rPr>
              <a:t>Molecular Energy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82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26545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We saw in Lectures 4 and 5 how we could find the energies of a particle rotating in 3D on the surface of a sphere. 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A molecule behaves in exactly the same way! There are just a couple of differences.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6169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cs typeface="Calibri"/>
              </a:rPr>
              <a:t>Rotational Energy Levels</a:t>
            </a: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C532734-D835-4E79-AA3A-170D1DBD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268" y="4549096"/>
            <a:ext cx="1678516" cy="497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B8B76F-DCB2-4B78-999F-449237E49438}"/>
              </a:ext>
            </a:extLst>
          </p:cNvPr>
          <p:cNvSpPr txBox="1"/>
          <p:nvPr/>
        </p:nvSpPr>
        <p:spPr>
          <a:xfrm>
            <a:off x="526941" y="5266840"/>
            <a:ext cx="32727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Because we're talking about total angular momentum, not just orbital angular momentum.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92FB63-C602-4E8B-B5FD-C02EABCFD9E0}"/>
              </a:ext>
            </a:extLst>
          </p:cNvPr>
          <p:cNvCxnSpPr/>
          <p:nvPr/>
        </p:nvCxnSpPr>
        <p:spPr>
          <a:xfrm>
            <a:off x="4128521" y="4341623"/>
            <a:ext cx="10333" cy="207677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11" descr="A picture containing furniture&#10;&#10;Description generated with high confidence">
            <a:extLst>
              <a:ext uri="{FF2B5EF4-FFF2-40B4-BE49-F238E27FC236}">
                <a16:creationId xmlns:a16="http://schemas.microsoft.com/office/drawing/2014/main" id="{6377A2DA-5A61-490A-9A69-91B249B73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484" y="4527888"/>
            <a:ext cx="3776420" cy="5660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32F51B-D49D-4F1F-BCB0-577FB25863C3}"/>
              </a:ext>
            </a:extLst>
          </p:cNvPr>
          <p:cNvSpPr txBox="1"/>
          <p:nvPr/>
        </p:nvSpPr>
        <p:spPr>
          <a:xfrm>
            <a:off x="4931042" y="5266839"/>
            <a:ext cx="362143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Because we want to measure things in wavenumbers, not Joules. See handout for an explanation!</a:t>
            </a:r>
          </a:p>
        </p:txBody>
      </p:sp>
    </p:spTree>
    <p:extLst>
      <p:ext uri="{BB962C8B-B14F-4D97-AF65-F5344CB8AC3E}">
        <p14:creationId xmlns:p14="http://schemas.microsoft.com/office/powerpoint/2010/main" val="176080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CH2200 Quantum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3162</cp:revision>
  <dcterms:created xsi:type="dcterms:W3CDTF">2013-07-15T20:26:40Z</dcterms:created>
  <dcterms:modified xsi:type="dcterms:W3CDTF">2019-04-17T09:50:24Z</dcterms:modified>
</cp:coreProperties>
</file>