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420" r:id="rId3"/>
    <p:sldId id="421" r:id="rId4"/>
    <p:sldId id="423" r:id="rId5"/>
    <p:sldId id="422" r:id="rId6"/>
    <p:sldId id="424" r:id="rId7"/>
    <p:sldId id="425" r:id="rId8"/>
    <p:sldId id="426" r:id="rId9"/>
    <p:sldId id="427" r:id="rId10"/>
    <p:sldId id="428" r:id="rId11"/>
    <p:sldId id="429" r:id="rId12"/>
    <p:sldId id="430" r:id="rId13"/>
    <p:sldId id="431" r:id="rId14"/>
    <p:sldId id="432" r:id="rId15"/>
    <p:sldId id="433" r:id="rId16"/>
    <p:sldId id="434" r:id="rId17"/>
    <p:sldId id="435" r:id="rId18"/>
    <p:sldId id="436" r:id="rId19"/>
    <p:sldId id="437" r:id="rId20"/>
    <p:sldId id="438" r:id="rId21"/>
    <p:sldId id="439" r:id="rId22"/>
    <p:sldId id="440" r:id="rId23"/>
    <p:sldId id="441" r:id="rId24"/>
    <p:sldId id="443" r:id="rId25"/>
    <p:sldId id="419"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3" autoAdjust="0"/>
    <p:restoredTop sz="94660"/>
  </p:normalViewPr>
  <p:slideViewPr>
    <p:cSldViewPr>
      <p:cViewPr varScale="1">
        <p:scale>
          <a:sx n="92" d="100"/>
          <a:sy n="92" d="100"/>
        </p:scale>
        <p:origin x="1205" y="67"/>
      </p:cViewPr>
      <p:guideLst>
        <p:guide orient="horz" pos="2160"/>
        <p:guide pos="2880"/>
      </p:guideLst>
    </p:cSldViewPr>
  </p:slideViewPr>
  <p:notesTextViewPr>
    <p:cViewPr>
      <p:scale>
        <a:sx n="3" d="2"/>
        <a:sy n="3" d="2"/>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2/10/2018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2/10/2018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KFFh9k4tmng" TargetMode="External"/><Relationship Id="rId2" Type="http://schemas.openxmlformats.org/officeDocument/2006/relationships/hyperlink" Target="https://youtu.be/QwHZInw3xYE" TargetMode="External"/><Relationship Id="rId1" Type="http://schemas.openxmlformats.org/officeDocument/2006/relationships/slideLayout" Target="../slideLayouts/slideLayout2.xml"/><Relationship Id="rId6" Type="http://schemas.openxmlformats.org/officeDocument/2006/relationships/hyperlink" Target="https://github.com/james-francis/PharmApi" TargetMode="External"/><Relationship Id="rId5" Type="http://schemas.openxmlformats.org/officeDocument/2006/relationships/hyperlink" Target="https://github.com/james-francis/PharmAid" TargetMode="External"/><Relationship Id="rId4" Type="http://schemas.openxmlformats.org/officeDocument/2006/relationships/hyperlink" Target="https://github.com/james-francis/DeepAzure-Final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 Alexa</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a:solidFill>
                  <a:schemeClr val="tx2">
                    <a:lumMod val="75000"/>
                  </a:schemeClr>
                </a:solidFill>
              </a:rPr>
              <a:t>James Francis</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@James Francis</a:t>
            </a:r>
          </a:p>
        </p:txBody>
      </p:sp>
      <p:sp>
        <p:nvSpPr>
          <p:cNvPr id="2" name="TextBox 1"/>
          <p:cNvSpPr txBox="1"/>
          <p:nvPr/>
        </p:nvSpPr>
        <p:spPr>
          <a:xfrm>
            <a:off x="2055813" y="5029200"/>
            <a:ext cx="4949825" cy="646331"/>
          </a:xfrm>
          <a:prstGeom prst="rect">
            <a:avLst/>
          </a:prstGeom>
          <a:noFill/>
        </p:spPr>
        <p:txBody>
          <a:bodyPr>
            <a:spAutoFit/>
          </a:bodyPr>
          <a:lstStyle/>
          <a:p>
            <a:pPr algn="ctr">
              <a:defRPr/>
            </a:pPr>
            <a:r>
              <a:rPr lang="en-US" b="1" dirty="0">
                <a:solidFill>
                  <a:schemeClr val="bg2">
                    <a:lumMod val="25000"/>
                  </a:schemeClr>
                </a:solidFill>
              </a:rPr>
              <a:t>Deep </a:t>
            </a:r>
            <a:r>
              <a:rPr lang="en-US" b="1" dirty="0" err="1">
                <a:solidFill>
                  <a:schemeClr val="bg2">
                    <a:lumMod val="25000"/>
                  </a:schemeClr>
                </a:solidFill>
              </a:rPr>
              <a:t>Azure@McKesson</a:t>
            </a:r>
            <a:endParaRPr lang="en-US" b="1" dirty="0">
              <a:solidFill>
                <a:schemeClr val="bg2">
                  <a:lumMod val="25000"/>
                </a:schemeClr>
              </a:solidFill>
            </a:endParaRPr>
          </a:p>
          <a:p>
            <a:pPr algn="ctr">
              <a:defRPr/>
            </a:pPr>
            <a:r>
              <a:rPr lang="en-US" dirty="0">
                <a:solidFill>
                  <a:schemeClr val="bg2">
                    <a:lumMod val="25000"/>
                  </a:schemeClr>
                </a:solidFill>
              </a:rPr>
              <a:t>Dr. Zoran B. </a:t>
            </a:r>
            <a:r>
              <a:rPr lang="en-US" dirty="0" err="1">
                <a:solidFill>
                  <a:schemeClr val="bg2">
                    <a:lumMod val="25000"/>
                  </a:schemeClr>
                </a:solidFill>
              </a:rPr>
              <a:t>Djordjević</a:t>
            </a:r>
            <a:endParaRPr lang="en-US" dirty="0">
              <a:solidFill>
                <a:schemeClr val="bg2">
                  <a:lumMod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AF28-8E2E-4D38-9586-ABB5423FAE21}"/>
              </a:ext>
            </a:extLst>
          </p:cNvPr>
          <p:cNvSpPr>
            <a:spLocks noGrp="1"/>
          </p:cNvSpPr>
          <p:nvPr>
            <p:ph type="title"/>
          </p:nvPr>
        </p:nvSpPr>
        <p:spPr/>
        <p:txBody>
          <a:bodyPr/>
          <a:lstStyle/>
          <a:p>
            <a:r>
              <a:rPr lang="en-US" dirty="0"/>
              <a:t>PharmApi Configuration</a:t>
            </a:r>
          </a:p>
        </p:txBody>
      </p:sp>
      <p:sp>
        <p:nvSpPr>
          <p:cNvPr id="3" name="Content Placeholder 2">
            <a:extLst>
              <a:ext uri="{FF2B5EF4-FFF2-40B4-BE49-F238E27FC236}">
                <a16:creationId xmlns:a16="http://schemas.microsoft.com/office/drawing/2014/main" id="{28A0B845-9D8A-4A01-A89D-B4B031C4623C}"/>
              </a:ext>
            </a:extLst>
          </p:cNvPr>
          <p:cNvSpPr>
            <a:spLocks noGrp="1"/>
          </p:cNvSpPr>
          <p:nvPr>
            <p:ph idx="1"/>
          </p:nvPr>
        </p:nvSpPr>
        <p:spPr/>
        <p:txBody>
          <a:bodyPr/>
          <a:lstStyle/>
          <a:p>
            <a:r>
              <a:rPr lang="en-US" dirty="0"/>
              <a:t>Create an Azure Function (simulated pharmacy management system) in Visual Studio 2017 to respond to my PharmAid application.</a:t>
            </a:r>
          </a:p>
          <a:p>
            <a:pPr marL="0" indent="0">
              <a:buNone/>
            </a:pPr>
            <a:endParaRPr lang="en-US" dirty="0"/>
          </a:p>
        </p:txBody>
      </p:sp>
      <p:sp>
        <p:nvSpPr>
          <p:cNvPr id="4" name="Footer Placeholder 3">
            <a:extLst>
              <a:ext uri="{FF2B5EF4-FFF2-40B4-BE49-F238E27FC236}">
                <a16:creationId xmlns:a16="http://schemas.microsoft.com/office/drawing/2014/main" id="{A412C6B4-A65C-48B1-AD0C-3BFE0C9A60F0}"/>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C98E8AC9-0DC7-4283-96F8-F61206DD18D3}"/>
              </a:ext>
            </a:extLst>
          </p:cNvPr>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pic>
        <p:nvPicPr>
          <p:cNvPr id="6" name="Picture 5" descr="Machine generated alternative text:&#10;New Project &#10;t) Recent &#10;Installed &#10;Visual C# &#10;Windows Universal &#10;Windows Classic Desktop &#10;t) Web &#10;.NET Core &#10;.NET Standard &#10;Android &#10;Cloud &#10;Cross-Platform &#10;Extensibility &#10;ios &#10;Test &#10;tvos &#10;WCF &#10;t) Azure Data Lake &#10;t) Azure Stream Analytics &#10;t) Other Languages &#10;t) Other Project Types &#10;t) Online &#10;Not finding what you are looking for? &#10;Open Visual Studio Installer &#10;ASP.NET Core Web Application &#10;Azure Functions &#10;Service Fabric Application &#10;ASP.NET Web Application (.NET Framework) &#10;Azure WebJob (.NET Framework) &#10;Azure Cloud Service &#10;Azure Resource Group &#10;Visual C# &#10;Visual C# &#10;Visual C# &#10;Visual C# &#10;Visual C# &#10;Visual C# &#10;Visual C# &#10;Name: &#10;Location: &#10;Solution name: &#10;PharmApi &#10;D:\cygwin64\home\entt48p\Training\AzureDeepDive\src &#10;PharmApi &#10;Search (Ctrl+E) &#10;Type: Visual C# &#10;A template to create an Azure &#10;project. &#10;Browse... &#10;@ Create directory for solution &#10;@ Create new Git repository ">
            <a:extLst>
              <a:ext uri="{FF2B5EF4-FFF2-40B4-BE49-F238E27FC236}">
                <a16:creationId xmlns:a16="http://schemas.microsoft.com/office/drawing/2014/main" id="{5EF428E4-0F51-443B-813A-3865C50D69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5943600" cy="4195445"/>
          </a:xfrm>
          <a:prstGeom prst="rect">
            <a:avLst/>
          </a:prstGeom>
          <a:noFill/>
          <a:ln>
            <a:noFill/>
          </a:ln>
        </p:spPr>
      </p:pic>
    </p:spTree>
    <p:extLst>
      <p:ext uri="{BB962C8B-B14F-4D97-AF65-F5344CB8AC3E}">
        <p14:creationId xmlns:p14="http://schemas.microsoft.com/office/powerpoint/2010/main" val="396458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1130-0402-4CFA-AB95-C80A2BEF8C99}"/>
              </a:ext>
            </a:extLst>
          </p:cNvPr>
          <p:cNvSpPr>
            <a:spLocks noGrp="1"/>
          </p:cNvSpPr>
          <p:nvPr>
            <p:ph type="title"/>
          </p:nvPr>
        </p:nvSpPr>
        <p:spPr/>
        <p:txBody>
          <a:bodyPr/>
          <a:lstStyle/>
          <a:p>
            <a:r>
              <a:rPr lang="en-US" dirty="0"/>
              <a:t>PharmApi Configuration (</a:t>
            </a:r>
            <a:r>
              <a:rPr lang="en-US" dirty="0" err="1"/>
              <a:t>cont</a:t>
            </a:r>
            <a:r>
              <a:rPr lang="en-US" dirty="0"/>
              <a:t>)</a:t>
            </a:r>
          </a:p>
        </p:txBody>
      </p:sp>
      <p:sp>
        <p:nvSpPr>
          <p:cNvPr id="3" name="Content Placeholder 2">
            <a:extLst>
              <a:ext uri="{FF2B5EF4-FFF2-40B4-BE49-F238E27FC236}">
                <a16:creationId xmlns:a16="http://schemas.microsoft.com/office/drawing/2014/main" id="{3288C108-88FC-4052-A98F-CC479D185775}"/>
              </a:ext>
            </a:extLst>
          </p:cNvPr>
          <p:cNvSpPr>
            <a:spLocks noGrp="1"/>
          </p:cNvSpPr>
          <p:nvPr>
            <p:ph idx="1"/>
          </p:nvPr>
        </p:nvSpPr>
        <p:spPr/>
        <p:txBody>
          <a:bodyPr/>
          <a:lstStyle/>
          <a:p>
            <a:r>
              <a:rPr lang="en-US" dirty="0"/>
              <a:t>Use Http trigger template so PharmApi responds to Get requests from PharmAid.</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F305CE19-3E52-4D25-B2C1-2E430A86D5C0}"/>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DFB260CE-6C7C-4A9C-9E6D-6F28FEAF2CB2}"/>
              </a:ext>
            </a:extLst>
          </p:cNvPr>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pic>
        <p:nvPicPr>
          <p:cNvPr id="6" name="Picture 5" descr="Machine generated alternative text:&#10;New Template - PharmApi &#10;Azure Functions VI (.NET Framework) &#10;Empty &#10;Http trigger &#10;Queue trigger Timer trigger &#10;Storage Account (AzureWebJobsStorage) &#10;Storage Emulator &#10;Some capabilities may require an Azure storage account. &#10;Access rights &#10;Anonymous &#10;Creates an Azure function project with an Http trigger. Additional &#10;triggers can be added during development &#10;Get started with Azure Functions &#10;OK &#10;Cancel ">
            <a:extLst>
              <a:ext uri="{FF2B5EF4-FFF2-40B4-BE49-F238E27FC236}">
                <a16:creationId xmlns:a16="http://schemas.microsoft.com/office/drawing/2014/main" id="{BF9382A8-1FA8-4A5C-91CF-A9CECC85EDD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5943600" cy="3484245"/>
          </a:xfrm>
          <a:prstGeom prst="rect">
            <a:avLst/>
          </a:prstGeom>
          <a:noFill/>
          <a:ln>
            <a:noFill/>
          </a:ln>
        </p:spPr>
      </p:pic>
    </p:spTree>
    <p:extLst>
      <p:ext uri="{BB962C8B-B14F-4D97-AF65-F5344CB8AC3E}">
        <p14:creationId xmlns:p14="http://schemas.microsoft.com/office/powerpoint/2010/main" val="3402626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8444-36D4-461D-BBDA-9010038FC3D2}"/>
              </a:ext>
            </a:extLst>
          </p:cNvPr>
          <p:cNvSpPr>
            <a:spLocks noGrp="1"/>
          </p:cNvSpPr>
          <p:nvPr>
            <p:ph type="title"/>
          </p:nvPr>
        </p:nvSpPr>
        <p:spPr/>
        <p:txBody>
          <a:bodyPr/>
          <a:lstStyle/>
          <a:p>
            <a:r>
              <a:rPr lang="en-US" dirty="0"/>
              <a:t>Alexa Skills Configuration</a:t>
            </a:r>
          </a:p>
        </p:txBody>
      </p:sp>
      <p:sp>
        <p:nvSpPr>
          <p:cNvPr id="3" name="Content Placeholder 2">
            <a:extLst>
              <a:ext uri="{FF2B5EF4-FFF2-40B4-BE49-F238E27FC236}">
                <a16:creationId xmlns:a16="http://schemas.microsoft.com/office/drawing/2014/main" id="{6B56FE9B-F8D9-4C6B-8849-4DDA43AE24E1}"/>
              </a:ext>
            </a:extLst>
          </p:cNvPr>
          <p:cNvSpPr>
            <a:spLocks noGrp="1"/>
          </p:cNvSpPr>
          <p:nvPr>
            <p:ph idx="1"/>
          </p:nvPr>
        </p:nvSpPr>
        <p:spPr/>
        <p:txBody>
          <a:bodyPr/>
          <a:lstStyle/>
          <a:p>
            <a:r>
              <a:rPr lang="en-US" dirty="0"/>
              <a:t>To create an Alexa Skill, you must have an Amazon Developer Account which is free. After registering, you can login to the Alexa Skills Developer Portal to create your skill. Click on Alexa Skills Kit to get started.</a:t>
            </a:r>
          </a:p>
          <a:p>
            <a:pPr marL="0" indent="0">
              <a:buNone/>
            </a:pPr>
            <a:endParaRPr lang="en-US" dirty="0"/>
          </a:p>
        </p:txBody>
      </p:sp>
      <p:sp>
        <p:nvSpPr>
          <p:cNvPr id="4" name="Footer Placeholder 3">
            <a:extLst>
              <a:ext uri="{FF2B5EF4-FFF2-40B4-BE49-F238E27FC236}">
                <a16:creationId xmlns:a16="http://schemas.microsoft.com/office/drawing/2014/main" id="{89D9405B-4748-4492-B1E7-E1F150C14800}"/>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2DEB5BBA-AC37-487E-8409-9C2102B31DDC}"/>
              </a:ext>
            </a:extLst>
          </p:cNvPr>
          <p:cNvSpPr>
            <a:spLocks noGrp="1"/>
          </p:cNvSpPr>
          <p:nvPr>
            <p:ph type="sldNum" sz="quarter" idx="12"/>
          </p:nvPr>
        </p:nvSpPr>
        <p:spPr/>
        <p:txBody>
          <a:bodyPr/>
          <a:lstStyle/>
          <a:p>
            <a:pPr>
              <a:defRPr/>
            </a:pPr>
            <a:fld id="{F8C3E294-9E12-4E24-B275-9BA1AC14E86B}" type="slidenum">
              <a:rPr lang="en-US" smtClean="0"/>
              <a:pPr>
                <a:defRPr/>
              </a:pPr>
              <a:t>12</a:t>
            </a:fld>
            <a:endParaRPr lang="en-US" dirty="0"/>
          </a:p>
        </p:txBody>
      </p:sp>
      <p:pic>
        <p:nvPicPr>
          <p:cNvPr id="6" name="Picture 5">
            <a:extLst>
              <a:ext uri="{FF2B5EF4-FFF2-40B4-BE49-F238E27FC236}">
                <a16:creationId xmlns:a16="http://schemas.microsoft.com/office/drawing/2014/main" id="{71CCB9BF-BAB6-46AB-9A02-4C0B3E567954}"/>
              </a:ext>
            </a:extLst>
          </p:cNvPr>
          <p:cNvPicPr/>
          <p:nvPr/>
        </p:nvPicPr>
        <p:blipFill>
          <a:blip r:embed="rId2"/>
          <a:stretch>
            <a:fillRect/>
          </a:stretch>
        </p:blipFill>
        <p:spPr>
          <a:xfrm>
            <a:off x="1447800" y="1838181"/>
            <a:ext cx="5791200" cy="4497387"/>
          </a:xfrm>
          <a:prstGeom prst="rect">
            <a:avLst/>
          </a:prstGeom>
        </p:spPr>
      </p:pic>
    </p:spTree>
    <p:extLst>
      <p:ext uri="{BB962C8B-B14F-4D97-AF65-F5344CB8AC3E}">
        <p14:creationId xmlns:p14="http://schemas.microsoft.com/office/powerpoint/2010/main" val="270637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5403-94EE-45E2-B2E3-562F83F97C06}"/>
              </a:ext>
            </a:extLst>
          </p:cNvPr>
          <p:cNvSpPr>
            <a:spLocks noGrp="1"/>
          </p:cNvSpPr>
          <p:nvPr>
            <p:ph type="title"/>
          </p:nvPr>
        </p:nvSpPr>
        <p:spPr/>
        <p:txBody>
          <a:bodyPr/>
          <a:lstStyle/>
          <a:p>
            <a:r>
              <a:rPr lang="en-US" dirty="0"/>
              <a:t>Alexa Skills Configuration (</a:t>
            </a:r>
            <a:r>
              <a:rPr lang="en-US" dirty="0" err="1"/>
              <a:t>cont</a:t>
            </a:r>
            <a:r>
              <a:rPr lang="en-US" dirty="0"/>
              <a:t>)</a:t>
            </a:r>
          </a:p>
        </p:txBody>
      </p:sp>
      <p:sp>
        <p:nvSpPr>
          <p:cNvPr id="3" name="Content Placeholder 2">
            <a:extLst>
              <a:ext uri="{FF2B5EF4-FFF2-40B4-BE49-F238E27FC236}">
                <a16:creationId xmlns:a16="http://schemas.microsoft.com/office/drawing/2014/main" id="{6AC36FD1-B062-45DE-9B1D-F67F9F4827E8}"/>
              </a:ext>
            </a:extLst>
          </p:cNvPr>
          <p:cNvSpPr>
            <a:spLocks noGrp="1"/>
          </p:cNvSpPr>
          <p:nvPr>
            <p:ph idx="1"/>
          </p:nvPr>
        </p:nvSpPr>
        <p:spPr/>
        <p:txBody>
          <a:bodyPr/>
          <a:lstStyle/>
          <a:p>
            <a:r>
              <a:rPr lang="en-US" dirty="0"/>
              <a:t>Enter your skill information. My skill will be invoked by “Ask PharmAid…”.</a:t>
            </a:r>
          </a:p>
          <a:p>
            <a:endParaRPr lang="en-US" dirty="0"/>
          </a:p>
        </p:txBody>
      </p:sp>
      <p:sp>
        <p:nvSpPr>
          <p:cNvPr id="4" name="Footer Placeholder 3">
            <a:extLst>
              <a:ext uri="{FF2B5EF4-FFF2-40B4-BE49-F238E27FC236}">
                <a16:creationId xmlns:a16="http://schemas.microsoft.com/office/drawing/2014/main" id="{305317B6-1481-47EC-898F-E86B16FAB262}"/>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BC3BA396-3C2D-4EFE-B8A9-8222B69D7CEE}"/>
              </a:ext>
            </a:extLst>
          </p:cNvPr>
          <p:cNvSpPr>
            <a:spLocks noGrp="1"/>
          </p:cNvSpPr>
          <p:nvPr>
            <p:ph type="sldNum" sz="quarter" idx="12"/>
          </p:nvPr>
        </p:nvSpPr>
        <p:spPr/>
        <p:txBody>
          <a:bodyPr/>
          <a:lstStyle/>
          <a:p>
            <a:pPr>
              <a:defRPr/>
            </a:pPr>
            <a:fld id="{F8C3E294-9E12-4E24-B275-9BA1AC14E86B}" type="slidenum">
              <a:rPr lang="en-US" smtClean="0"/>
              <a:pPr>
                <a:defRPr/>
              </a:pPr>
              <a:t>13</a:t>
            </a:fld>
            <a:endParaRPr lang="en-US" dirty="0"/>
          </a:p>
        </p:txBody>
      </p:sp>
      <p:pic>
        <p:nvPicPr>
          <p:cNvPr id="6" name="Picture 5">
            <a:extLst>
              <a:ext uri="{FF2B5EF4-FFF2-40B4-BE49-F238E27FC236}">
                <a16:creationId xmlns:a16="http://schemas.microsoft.com/office/drawing/2014/main" id="{48C4043B-4059-4011-9CA5-A0F6572A2991}"/>
              </a:ext>
            </a:extLst>
          </p:cNvPr>
          <p:cNvPicPr/>
          <p:nvPr/>
        </p:nvPicPr>
        <p:blipFill>
          <a:blip r:embed="rId2"/>
          <a:stretch>
            <a:fillRect/>
          </a:stretch>
        </p:blipFill>
        <p:spPr>
          <a:xfrm>
            <a:off x="990600" y="1524000"/>
            <a:ext cx="5943600" cy="3286760"/>
          </a:xfrm>
          <a:prstGeom prst="rect">
            <a:avLst/>
          </a:prstGeom>
        </p:spPr>
      </p:pic>
    </p:spTree>
    <p:extLst>
      <p:ext uri="{BB962C8B-B14F-4D97-AF65-F5344CB8AC3E}">
        <p14:creationId xmlns:p14="http://schemas.microsoft.com/office/powerpoint/2010/main" val="3437088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A5D6-7759-4C4E-B9FA-33F8B8F915D6}"/>
              </a:ext>
            </a:extLst>
          </p:cNvPr>
          <p:cNvSpPr>
            <a:spLocks noGrp="1"/>
          </p:cNvSpPr>
          <p:nvPr>
            <p:ph type="title"/>
          </p:nvPr>
        </p:nvSpPr>
        <p:spPr/>
        <p:txBody>
          <a:bodyPr/>
          <a:lstStyle/>
          <a:p>
            <a:r>
              <a:rPr lang="en-US" dirty="0"/>
              <a:t>Alexa Skills Configuration (</a:t>
            </a:r>
            <a:r>
              <a:rPr lang="en-US" dirty="0" err="1"/>
              <a:t>cont</a:t>
            </a:r>
            <a:r>
              <a:rPr lang="en-US" dirty="0"/>
              <a:t>)</a:t>
            </a:r>
          </a:p>
        </p:txBody>
      </p:sp>
      <p:sp>
        <p:nvSpPr>
          <p:cNvPr id="3" name="Content Placeholder 2">
            <a:extLst>
              <a:ext uri="{FF2B5EF4-FFF2-40B4-BE49-F238E27FC236}">
                <a16:creationId xmlns:a16="http://schemas.microsoft.com/office/drawing/2014/main" id="{F1E78334-AC5C-47D2-84DD-25CCF6B46867}"/>
              </a:ext>
            </a:extLst>
          </p:cNvPr>
          <p:cNvSpPr>
            <a:spLocks noGrp="1"/>
          </p:cNvSpPr>
          <p:nvPr>
            <p:ph idx="1"/>
          </p:nvPr>
        </p:nvSpPr>
        <p:spPr/>
        <p:txBody>
          <a:bodyPr/>
          <a:lstStyle/>
          <a:p>
            <a:r>
              <a:rPr lang="en-US" dirty="0"/>
              <a:t>Create an interaction model which is a combination of an Intent Schema in JSON format and Utterances. Utterances are phrases you say after invoking your application.</a:t>
            </a:r>
          </a:p>
          <a:p>
            <a:pPr marL="0" indent="0">
              <a:buNone/>
            </a:pPr>
            <a:endParaRPr lang="en-US" dirty="0"/>
          </a:p>
        </p:txBody>
      </p:sp>
      <p:sp>
        <p:nvSpPr>
          <p:cNvPr id="4" name="Footer Placeholder 3">
            <a:extLst>
              <a:ext uri="{FF2B5EF4-FFF2-40B4-BE49-F238E27FC236}">
                <a16:creationId xmlns:a16="http://schemas.microsoft.com/office/drawing/2014/main" id="{F24131E1-82A3-42F8-8074-9DD07A3F223A}"/>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80B0012B-BCE5-4A35-B5C5-4A61B3E3E084}"/>
              </a:ext>
            </a:extLst>
          </p:cNvPr>
          <p:cNvSpPr>
            <a:spLocks noGrp="1"/>
          </p:cNvSpPr>
          <p:nvPr>
            <p:ph type="sldNum" sz="quarter" idx="12"/>
          </p:nvPr>
        </p:nvSpPr>
        <p:spPr/>
        <p:txBody>
          <a:bodyPr/>
          <a:lstStyle/>
          <a:p>
            <a:pPr>
              <a:defRPr/>
            </a:pPr>
            <a:fld id="{F8C3E294-9E12-4E24-B275-9BA1AC14E86B}" type="slidenum">
              <a:rPr lang="en-US" smtClean="0"/>
              <a:pPr>
                <a:defRPr/>
              </a:pPr>
              <a:t>14</a:t>
            </a:fld>
            <a:endParaRPr lang="en-US" dirty="0"/>
          </a:p>
        </p:txBody>
      </p:sp>
      <p:pic>
        <p:nvPicPr>
          <p:cNvPr id="6" name="Picture 5">
            <a:extLst>
              <a:ext uri="{FF2B5EF4-FFF2-40B4-BE49-F238E27FC236}">
                <a16:creationId xmlns:a16="http://schemas.microsoft.com/office/drawing/2014/main" id="{E8C8F9D9-FEA2-4EB2-B168-3CED29440D34}"/>
              </a:ext>
            </a:extLst>
          </p:cNvPr>
          <p:cNvPicPr/>
          <p:nvPr/>
        </p:nvPicPr>
        <p:blipFill>
          <a:blip r:embed="rId2"/>
          <a:stretch>
            <a:fillRect/>
          </a:stretch>
        </p:blipFill>
        <p:spPr>
          <a:xfrm>
            <a:off x="1447800" y="1905000"/>
            <a:ext cx="4953000" cy="2062163"/>
          </a:xfrm>
          <a:prstGeom prst="rect">
            <a:avLst/>
          </a:prstGeom>
        </p:spPr>
      </p:pic>
      <p:pic>
        <p:nvPicPr>
          <p:cNvPr id="7" name="Picture 6">
            <a:extLst>
              <a:ext uri="{FF2B5EF4-FFF2-40B4-BE49-F238E27FC236}">
                <a16:creationId xmlns:a16="http://schemas.microsoft.com/office/drawing/2014/main" id="{014E34C6-8370-477D-A6CE-4714001795B6}"/>
              </a:ext>
            </a:extLst>
          </p:cNvPr>
          <p:cNvPicPr/>
          <p:nvPr/>
        </p:nvPicPr>
        <p:blipFill>
          <a:blip r:embed="rId3"/>
          <a:stretch>
            <a:fillRect/>
          </a:stretch>
        </p:blipFill>
        <p:spPr>
          <a:xfrm>
            <a:off x="1433945" y="3946381"/>
            <a:ext cx="4953000" cy="2251074"/>
          </a:xfrm>
          <a:prstGeom prst="rect">
            <a:avLst/>
          </a:prstGeom>
        </p:spPr>
      </p:pic>
    </p:spTree>
    <p:extLst>
      <p:ext uri="{BB962C8B-B14F-4D97-AF65-F5344CB8AC3E}">
        <p14:creationId xmlns:p14="http://schemas.microsoft.com/office/powerpoint/2010/main" val="11405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B5AC-AACA-4A1E-B822-4012A0A4A3CF}"/>
              </a:ext>
            </a:extLst>
          </p:cNvPr>
          <p:cNvSpPr>
            <a:spLocks noGrp="1"/>
          </p:cNvSpPr>
          <p:nvPr>
            <p:ph type="title"/>
          </p:nvPr>
        </p:nvSpPr>
        <p:spPr/>
        <p:txBody>
          <a:bodyPr/>
          <a:lstStyle/>
          <a:p>
            <a:r>
              <a:rPr lang="en-US" dirty="0"/>
              <a:t>Alexa Skills Configuration (</a:t>
            </a:r>
            <a:r>
              <a:rPr lang="en-US" dirty="0" err="1"/>
              <a:t>cont</a:t>
            </a:r>
            <a:r>
              <a:rPr lang="en-US" dirty="0"/>
              <a:t>)</a:t>
            </a:r>
          </a:p>
        </p:txBody>
      </p:sp>
      <p:sp>
        <p:nvSpPr>
          <p:cNvPr id="3" name="Content Placeholder 2">
            <a:extLst>
              <a:ext uri="{FF2B5EF4-FFF2-40B4-BE49-F238E27FC236}">
                <a16:creationId xmlns:a16="http://schemas.microsoft.com/office/drawing/2014/main" id="{CB5D971B-8C04-4CAA-8B45-60A4C2845827}"/>
              </a:ext>
            </a:extLst>
          </p:cNvPr>
          <p:cNvSpPr>
            <a:spLocks noGrp="1"/>
          </p:cNvSpPr>
          <p:nvPr>
            <p:ph idx="1"/>
          </p:nvPr>
        </p:nvSpPr>
        <p:spPr/>
        <p:txBody>
          <a:bodyPr/>
          <a:lstStyle/>
          <a:p>
            <a:r>
              <a:rPr lang="en-US" dirty="0"/>
              <a:t>The next step is critical to connect to Azure. Select an HTTPS endpoint, not AWS Lambda, and enter the Azure endpoint.</a:t>
            </a:r>
          </a:p>
          <a:p>
            <a:r>
              <a:rPr lang="en-US" dirty="0"/>
              <a:t>Make sure to enter the correct certificate for the DEFAULT Endpoint.</a:t>
            </a:r>
          </a:p>
          <a:p>
            <a:pPr marL="0" indent="0">
              <a:buNone/>
            </a:pPr>
            <a:endParaRPr lang="en-US" dirty="0"/>
          </a:p>
        </p:txBody>
      </p:sp>
      <p:sp>
        <p:nvSpPr>
          <p:cNvPr id="4" name="Footer Placeholder 3">
            <a:extLst>
              <a:ext uri="{FF2B5EF4-FFF2-40B4-BE49-F238E27FC236}">
                <a16:creationId xmlns:a16="http://schemas.microsoft.com/office/drawing/2014/main" id="{1D78B3C2-588E-43DC-B2BD-578E96CE5596}"/>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20594FB7-3860-4CD0-903F-56B40FCEF5C5}"/>
              </a:ext>
            </a:extLst>
          </p:cNvPr>
          <p:cNvSpPr>
            <a:spLocks noGrp="1"/>
          </p:cNvSpPr>
          <p:nvPr>
            <p:ph type="sldNum" sz="quarter" idx="12"/>
          </p:nvPr>
        </p:nvSpPr>
        <p:spPr/>
        <p:txBody>
          <a:bodyPr/>
          <a:lstStyle/>
          <a:p>
            <a:pPr>
              <a:defRPr/>
            </a:pPr>
            <a:fld id="{F8C3E294-9E12-4E24-B275-9BA1AC14E86B}" type="slidenum">
              <a:rPr lang="en-US" smtClean="0"/>
              <a:pPr>
                <a:defRPr/>
              </a:pPr>
              <a:t>15</a:t>
            </a:fld>
            <a:endParaRPr lang="en-US" dirty="0"/>
          </a:p>
        </p:txBody>
      </p:sp>
      <p:pic>
        <p:nvPicPr>
          <p:cNvPr id="6" name="Picture 5">
            <a:extLst>
              <a:ext uri="{FF2B5EF4-FFF2-40B4-BE49-F238E27FC236}">
                <a16:creationId xmlns:a16="http://schemas.microsoft.com/office/drawing/2014/main" id="{A08908CD-8FBA-4101-89C4-7A55CDF94C05}"/>
              </a:ext>
            </a:extLst>
          </p:cNvPr>
          <p:cNvPicPr/>
          <p:nvPr/>
        </p:nvPicPr>
        <p:blipFill>
          <a:blip r:embed="rId2"/>
          <a:stretch>
            <a:fillRect/>
          </a:stretch>
        </p:blipFill>
        <p:spPr>
          <a:xfrm>
            <a:off x="1122218" y="1905000"/>
            <a:ext cx="5943600" cy="2133600"/>
          </a:xfrm>
          <a:prstGeom prst="rect">
            <a:avLst/>
          </a:prstGeom>
        </p:spPr>
      </p:pic>
      <p:pic>
        <p:nvPicPr>
          <p:cNvPr id="7" name="Picture 6">
            <a:extLst>
              <a:ext uri="{FF2B5EF4-FFF2-40B4-BE49-F238E27FC236}">
                <a16:creationId xmlns:a16="http://schemas.microsoft.com/office/drawing/2014/main" id="{50AF57D2-E0D1-4558-8FD4-171A24867DCE}"/>
              </a:ext>
            </a:extLst>
          </p:cNvPr>
          <p:cNvPicPr/>
          <p:nvPr/>
        </p:nvPicPr>
        <p:blipFill>
          <a:blip r:embed="rId3"/>
          <a:stretch>
            <a:fillRect/>
          </a:stretch>
        </p:blipFill>
        <p:spPr>
          <a:xfrm>
            <a:off x="1122218" y="4146550"/>
            <a:ext cx="5943600" cy="2103379"/>
          </a:xfrm>
          <a:prstGeom prst="rect">
            <a:avLst/>
          </a:prstGeom>
        </p:spPr>
      </p:pic>
    </p:spTree>
    <p:extLst>
      <p:ext uri="{BB962C8B-B14F-4D97-AF65-F5344CB8AC3E}">
        <p14:creationId xmlns:p14="http://schemas.microsoft.com/office/powerpoint/2010/main" val="375258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4822-F04E-4053-8323-2CDFC7BE0E2B}"/>
              </a:ext>
            </a:extLst>
          </p:cNvPr>
          <p:cNvSpPr>
            <a:spLocks noGrp="1"/>
          </p:cNvSpPr>
          <p:nvPr>
            <p:ph type="title"/>
          </p:nvPr>
        </p:nvSpPr>
        <p:spPr/>
        <p:txBody>
          <a:bodyPr/>
          <a:lstStyle/>
          <a:p>
            <a:r>
              <a:rPr lang="en-US" dirty="0"/>
              <a:t>PharmAid Visualization</a:t>
            </a:r>
          </a:p>
        </p:txBody>
      </p:sp>
      <p:sp>
        <p:nvSpPr>
          <p:cNvPr id="3" name="Content Placeholder 2">
            <a:extLst>
              <a:ext uri="{FF2B5EF4-FFF2-40B4-BE49-F238E27FC236}">
                <a16:creationId xmlns:a16="http://schemas.microsoft.com/office/drawing/2014/main" id="{311F95AD-FE22-4079-BF04-5CB97F1DC5DD}"/>
              </a:ext>
            </a:extLst>
          </p:cNvPr>
          <p:cNvSpPr>
            <a:spLocks noGrp="1"/>
          </p:cNvSpPr>
          <p:nvPr>
            <p:ph idx="1"/>
          </p:nvPr>
        </p:nvSpPr>
        <p:spPr/>
        <p:txBody>
          <a:bodyPr/>
          <a:lstStyle/>
          <a:p>
            <a:r>
              <a:rPr lang="en-US" dirty="0"/>
              <a:t>Enter pharmaid.azurewebsites.net in a browser and verify it works.</a:t>
            </a:r>
          </a:p>
        </p:txBody>
      </p:sp>
      <p:sp>
        <p:nvSpPr>
          <p:cNvPr id="4" name="Footer Placeholder 3">
            <a:extLst>
              <a:ext uri="{FF2B5EF4-FFF2-40B4-BE49-F238E27FC236}">
                <a16:creationId xmlns:a16="http://schemas.microsoft.com/office/drawing/2014/main" id="{3514A404-6F9C-4E0D-B6DB-A416BC27F349}"/>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3B49F7E7-561A-4B20-BA77-085DDBCCC9FD}"/>
              </a:ext>
            </a:extLst>
          </p:cNvPr>
          <p:cNvSpPr>
            <a:spLocks noGrp="1"/>
          </p:cNvSpPr>
          <p:nvPr>
            <p:ph type="sldNum" sz="quarter" idx="12"/>
          </p:nvPr>
        </p:nvSpPr>
        <p:spPr/>
        <p:txBody>
          <a:bodyPr/>
          <a:lstStyle/>
          <a:p>
            <a:pPr>
              <a:defRPr/>
            </a:pPr>
            <a:fld id="{F8C3E294-9E12-4E24-B275-9BA1AC14E86B}" type="slidenum">
              <a:rPr lang="en-US" smtClean="0"/>
              <a:pPr>
                <a:defRPr/>
              </a:pPr>
              <a:t>16</a:t>
            </a:fld>
            <a:endParaRPr lang="en-US" dirty="0"/>
          </a:p>
        </p:txBody>
      </p:sp>
      <p:pic>
        <p:nvPicPr>
          <p:cNvPr id="6" name="Picture 5">
            <a:extLst>
              <a:ext uri="{FF2B5EF4-FFF2-40B4-BE49-F238E27FC236}">
                <a16:creationId xmlns:a16="http://schemas.microsoft.com/office/drawing/2014/main" id="{83C2259C-DCD4-41CC-A05C-82C4A04EA0A6}"/>
              </a:ext>
            </a:extLst>
          </p:cNvPr>
          <p:cNvPicPr/>
          <p:nvPr/>
        </p:nvPicPr>
        <p:blipFill>
          <a:blip r:embed="rId2"/>
          <a:stretch>
            <a:fillRect/>
          </a:stretch>
        </p:blipFill>
        <p:spPr>
          <a:xfrm>
            <a:off x="762000" y="1447800"/>
            <a:ext cx="5943600" cy="3002915"/>
          </a:xfrm>
          <a:prstGeom prst="rect">
            <a:avLst/>
          </a:prstGeom>
        </p:spPr>
      </p:pic>
    </p:spTree>
    <p:extLst>
      <p:ext uri="{BB962C8B-B14F-4D97-AF65-F5344CB8AC3E}">
        <p14:creationId xmlns:p14="http://schemas.microsoft.com/office/powerpoint/2010/main" val="357527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D10A-9F76-4843-B084-9A3C95942B90}"/>
              </a:ext>
            </a:extLst>
          </p:cNvPr>
          <p:cNvSpPr>
            <a:spLocks noGrp="1"/>
          </p:cNvSpPr>
          <p:nvPr>
            <p:ph type="title"/>
          </p:nvPr>
        </p:nvSpPr>
        <p:spPr/>
        <p:txBody>
          <a:bodyPr/>
          <a:lstStyle/>
          <a:p>
            <a:r>
              <a:rPr lang="en-US" dirty="0"/>
              <a:t>PharmApi Visualization (</a:t>
            </a:r>
            <a:r>
              <a:rPr lang="en-US" dirty="0" err="1"/>
              <a:t>cont</a:t>
            </a:r>
            <a:r>
              <a:rPr lang="en-US" dirty="0"/>
              <a:t>)</a:t>
            </a:r>
          </a:p>
        </p:txBody>
      </p:sp>
      <p:sp>
        <p:nvSpPr>
          <p:cNvPr id="3" name="Content Placeholder 2">
            <a:extLst>
              <a:ext uri="{FF2B5EF4-FFF2-40B4-BE49-F238E27FC236}">
                <a16:creationId xmlns:a16="http://schemas.microsoft.com/office/drawing/2014/main" id="{668D4FC4-6A07-4974-A9DB-C4CB2D51008B}"/>
              </a:ext>
            </a:extLst>
          </p:cNvPr>
          <p:cNvSpPr>
            <a:spLocks noGrp="1"/>
          </p:cNvSpPr>
          <p:nvPr>
            <p:ph idx="1"/>
          </p:nvPr>
        </p:nvSpPr>
        <p:spPr/>
        <p:txBody>
          <a:bodyPr/>
          <a:lstStyle/>
          <a:p>
            <a:r>
              <a:rPr lang="en-US" dirty="0"/>
              <a:t>Enter pharmapi.azurewebsites.net in a browser and verify it works.</a:t>
            </a:r>
          </a:p>
          <a:p>
            <a:r>
              <a:rPr lang="en-US" dirty="0"/>
              <a:t>Verify that the function returns JSON code.</a:t>
            </a:r>
          </a:p>
          <a:p>
            <a:pPr marL="0" indent="0">
              <a:buNone/>
            </a:pPr>
            <a:endParaRPr lang="en-US" dirty="0"/>
          </a:p>
        </p:txBody>
      </p:sp>
      <p:sp>
        <p:nvSpPr>
          <p:cNvPr id="4" name="Footer Placeholder 3">
            <a:extLst>
              <a:ext uri="{FF2B5EF4-FFF2-40B4-BE49-F238E27FC236}">
                <a16:creationId xmlns:a16="http://schemas.microsoft.com/office/drawing/2014/main" id="{8946F1F3-25EA-4B30-B55A-4D5BC6D4A16D}"/>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FA301430-47BF-4B1E-B631-C9A4D6C4E334}"/>
              </a:ext>
            </a:extLst>
          </p:cNvPr>
          <p:cNvSpPr>
            <a:spLocks noGrp="1"/>
          </p:cNvSpPr>
          <p:nvPr>
            <p:ph type="sldNum" sz="quarter" idx="12"/>
          </p:nvPr>
        </p:nvSpPr>
        <p:spPr/>
        <p:txBody>
          <a:bodyPr/>
          <a:lstStyle/>
          <a:p>
            <a:pPr>
              <a:defRPr/>
            </a:pPr>
            <a:fld id="{F8C3E294-9E12-4E24-B275-9BA1AC14E86B}" type="slidenum">
              <a:rPr lang="en-US" smtClean="0"/>
              <a:pPr>
                <a:defRPr/>
              </a:pPr>
              <a:t>17</a:t>
            </a:fld>
            <a:endParaRPr lang="en-US" dirty="0"/>
          </a:p>
        </p:txBody>
      </p:sp>
      <p:pic>
        <p:nvPicPr>
          <p:cNvPr id="6" name="Picture 5">
            <a:extLst>
              <a:ext uri="{FF2B5EF4-FFF2-40B4-BE49-F238E27FC236}">
                <a16:creationId xmlns:a16="http://schemas.microsoft.com/office/drawing/2014/main" id="{55E67C5B-618D-43C6-B220-E9B5A6F2A358}"/>
              </a:ext>
            </a:extLst>
          </p:cNvPr>
          <p:cNvPicPr/>
          <p:nvPr/>
        </p:nvPicPr>
        <p:blipFill>
          <a:blip r:embed="rId2"/>
          <a:stretch>
            <a:fillRect/>
          </a:stretch>
        </p:blipFill>
        <p:spPr>
          <a:xfrm>
            <a:off x="990600" y="1600200"/>
            <a:ext cx="4419600" cy="2895600"/>
          </a:xfrm>
          <a:prstGeom prst="rect">
            <a:avLst/>
          </a:prstGeom>
        </p:spPr>
      </p:pic>
      <p:pic>
        <p:nvPicPr>
          <p:cNvPr id="7" name="Picture 6">
            <a:extLst>
              <a:ext uri="{FF2B5EF4-FFF2-40B4-BE49-F238E27FC236}">
                <a16:creationId xmlns:a16="http://schemas.microsoft.com/office/drawing/2014/main" id="{313DD8BF-EAA6-4B63-9A66-279954575BCB}"/>
              </a:ext>
            </a:extLst>
          </p:cNvPr>
          <p:cNvPicPr/>
          <p:nvPr/>
        </p:nvPicPr>
        <p:blipFill>
          <a:blip r:embed="rId3"/>
          <a:stretch>
            <a:fillRect/>
          </a:stretch>
        </p:blipFill>
        <p:spPr>
          <a:xfrm>
            <a:off x="990600" y="4646122"/>
            <a:ext cx="5943600" cy="1512915"/>
          </a:xfrm>
          <a:prstGeom prst="rect">
            <a:avLst/>
          </a:prstGeom>
        </p:spPr>
      </p:pic>
    </p:spTree>
    <p:extLst>
      <p:ext uri="{BB962C8B-B14F-4D97-AF65-F5344CB8AC3E}">
        <p14:creationId xmlns:p14="http://schemas.microsoft.com/office/powerpoint/2010/main" val="4104192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BB1A-761D-49BE-847B-13EE232F3AEF}"/>
              </a:ext>
            </a:extLst>
          </p:cNvPr>
          <p:cNvSpPr>
            <a:spLocks noGrp="1"/>
          </p:cNvSpPr>
          <p:nvPr>
            <p:ph type="title"/>
          </p:nvPr>
        </p:nvSpPr>
        <p:spPr/>
        <p:txBody>
          <a:bodyPr/>
          <a:lstStyle/>
          <a:p>
            <a:r>
              <a:rPr lang="en-US" dirty="0"/>
              <a:t>Alexa Skills Results</a:t>
            </a:r>
          </a:p>
        </p:txBody>
      </p:sp>
      <p:sp>
        <p:nvSpPr>
          <p:cNvPr id="3" name="Content Placeholder 2">
            <a:extLst>
              <a:ext uri="{FF2B5EF4-FFF2-40B4-BE49-F238E27FC236}">
                <a16:creationId xmlns:a16="http://schemas.microsoft.com/office/drawing/2014/main" id="{80DCBA01-EF37-4413-9B93-A844D2011393}"/>
              </a:ext>
            </a:extLst>
          </p:cNvPr>
          <p:cNvSpPr>
            <a:spLocks noGrp="1"/>
          </p:cNvSpPr>
          <p:nvPr>
            <p:ph idx="1"/>
          </p:nvPr>
        </p:nvSpPr>
        <p:spPr/>
        <p:txBody>
          <a:bodyPr/>
          <a:lstStyle/>
          <a:p>
            <a:r>
              <a:rPr lang="en-US" dirty="0"/>
              <a:t>The first way to test your skill end-to-end is to enter the Beta Test Simulator. Hold down the microphone and speak your invocation word and your utterance. The dark grey is my voice input and the Alexa response is spoken as well as displayed.</a:t>
            </a:r>
          </a:p>
        </p:txBody>
      </p:sp>
      <p:sp>
        <p:nvSpPr>
          <p:cNvPr id="4" name="Footer Placeholder 3">
            <a:extLst>
              <a:ext uri="{FF2B5EF4-FFF2-40B4-BE49-F238E27FC236}">
                <a16:creationId xmlns:a16="http://schemas.microsoft.com/office/drawing/2014/main" id="{EB833791-CB9A-4016-A7FC-19905F1C0D29}"/>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4A05F856-F462-44BD-B807-07400F8A7363}"/>
              </a:ext>
            </a:extLst>
          </p:cNvPr>
          <p:cNvSpPr>
            <a:spLocks noGrp="1"/>
          </p:cNvSpPr>
          <p:nvPr>
            <p:ph type="sldNum" sz="quarter" idx="12"/>
          </p:nvPr>
        </p:nvSpPr>
        <p:spPr/>
        <p:txBody>
          <a:bodyPr/>
          <a:lstStyle/>
          <a:p>
            <a:pPr>
              <a:defRPr/>
            </a:pPr>
            <a:fld id="{F8C3E294-9E12-4E24-B275-9BA1AC14E86B}" type="slidenum">
              <a:rPr lang="en-US" smtClean="0"/>
              <a:pPr>
                <a:defRPr/>
              </a:pPr>
              <a:t>18</a:t>
            </a:fld>
            <a:endParaRPr lang="en-US" dirty="0"/>
          </a:p>
        </p:txBody>
      </p:sp>
      <p:pic>
        <p:nvPicPr>
          <p:cNvPr id="6" name="Picture 5">
            <a:extLst>
              <a:ext uri="{FF2B5EF4-FFF2-40B4-BE49-F238E27FC236}">
                <a16:creationId xmlns:a16="http://schemas.microsoft.com/office/drawing/2014/main" id="{65086E62-C7F0-4631-8CE1-27ABC8CB8275}"/>
              </a:ext>
            </a:extLst>
          </p:cNvPr>
          <p:cNvPicPr/>
          <p:nvPr/>
        </p:nvPicPr>
        <p:blipFill>
          <a:blip r:embed="rId2"/>
          <a:stretch>
            <a:fillRect/>
          </a:stretch>
        </p:blipFill>
        <p:spPr>
          <a:xfrm>
            <a:off x="914400" y="1981200"/>
            <a:ext cx="5943600" cy="2799080"/>
          </a:xfrm>
          <a:prstGeom prst="rect">
            <a:avLst/>
          </a:prstGeom>
        </p:spPr>
      </p:pic>
    </p:spTree>
    <p:extLst>
      <p:ext uri="{BB962C8B-B14F-4D97-AF65-F5344CB8AC3E}">
        <p14:creationId xmlns:p14="http://schemas.microsoft.com/office/powerpoint/2010/main" val="1746354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795B-03E0-407D-B682-0E2EA31D9058}"/>
              </a:ext>
            </a:extLst>
          </p:cNvPr>
          <p:cNvSpPr>
            <a:spLocks noGrp="1"/>
          </p:cNvSpPr>
          <p:nvPr>
            <p:ph type="title"/>
          </p:nvPr>
        </p:nvSpPr>
        <p:spPr/>
        <p:txBody>
          <a:bodyPr/>
          <a:lstStyle/>
          <a:p>
            <a:r>
              <a:rPr lang="en-US" dirty="0"/>
              <a:t>Alexa Skills Result (</a:t>
            </a:r>
            <a:r>
              <a:rPr lang="en-US" dirty="0" err="1"/>
              <a:t>cont</a:t>
            </a:r>
            <a:r>
              <a:rPr lang="en-US" dirty="0"/>
              <a:t>)</a:t>
            </a:r>
          </a:p>
        </p:txBody>
      </p:sp>
      <p:sp>
        <p:nvSpPr>
          <p:cNvPr id="3" name="Content Placeholder 2">
            <a:extLst>
              <a:ext uri="{FF2B5EF4-FFF2-40B4-BE49-F238E27FC236}">
                <a16:creationId xmlns:a16="http://schemas.microsoft.com/office/drawing/2014/main" id="{6CB5984E-EB85-4018-AA11-790ECB9249B1}"/>
              </a:ext>
            </a:extLst>
          </p:cNvPr>
          <p:cNvSpPr>
            <a:spLocks noGrp="1"/>
          </p:cNvSpPr>
          <p:nvPr>
            <p:ph idx="1"/>
          </p:nvPr>
        </p:nvSpPr>
        <p:spPr/>
        <p:txBody>
          <a:bodyPr/>
          <a:lstStyle/>
          <a:p>
            <a:r>
              <a:rPr lang="en-US" dirty="0"/>
              <a:t>The second way to test your skill is to use the Developer Console. Enter your invocation and utterance to display the response.</a:t>
            </a:r>
          </a:p>
        </p:txBody>
      </p:sp>
      <p:sp>
        <p:nvSpPr>
          <p:cNvPr id="4" name="Footer Placeholder 3">
            <a:extLst>
              <a:ext uri="{FF2B5EF4-FFF2-40B4-BE49-F238E27FC236}">
                <a16:creationId xmlns:a16="http://schemas.microsoft.com/office/drawing/2014/main" id="{7BB28B88-324B-4E70-B5BC-7ABEF46ADD3A}"/>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4982C8C1-8BC4-4604-AAEC-84EF892C5954}"/>
              </a:ext>
            </a:extLst>
          </p:cNvPr>
          <p:cNvSpPr>
            <a:spLocks noGrp="1"/>
          </p:cNvSpPr>
          <p:nvPr>
            <p:ph type="sldNum" sz="quarter" idx="12"/>
          </p:nvPr>
        </p:nvSpPr>
        <p:spPr/>
        <p:txBody>
          <a:bodyPr/>
          <a:lstStyle/>
          <a:p>
            <a:pPr>
              <a:defRPr/>
            </a:pPr>
            <a:fld id="{F8C3E294-9E12-4E24-B275-9BA1AC14E86B}" type="slidenum">
              <a:rPr lang="en-US" smtClean="0"/>
              <a:pPr>
                <a:defRPr/>
              </a:pPr>
              <a:t>19</a:t>
            </a:fld>
            <a:endParaRPr lang="en-US" dirty="0"/>
          </a:p>
        </p:txBody>
      </p:sp>
      <p:pic>
        <p:nvPicPr>
          <p:cNvPr id="6" name="Picture 5">
            <a:extLst>
              <a:ext uri="{FF2B5EF4-FFF2-40B4-BE49-F238E27FC236}">
                <a16:creationId xmlns:a16="http://schemas.microsoft.com/office/drawing/2014/main" id="{93054889-6767-4266-8A1E-4896537A40B4}"/>
              </a:ext>
            </a:extLst>
          </p:cNvPr>
          <p:cNvPicPr/>
          <p:nvPr/>
        </p:nvPicPr>
        <p:blipFill>
          <a:blip r:embed="rId2"/>
          <a:stretch>
            <a:fillRect/>
          </a:stretch>
        </p:blipFill>
        <p:spPr>
          <a:xfrm>
            <a:off x="838200" y="1676400"/>
            <a:ext cx="5943600" cy="3234055"/>
          </a:xfrm>
          <a:prstGeom prst="rect">
            <a:avLst/>
          </a:prstGeom>
        </p:spPr>
      </p:pic>
    </p:spTree>
    <p:extLst>
      <p:ext uri="{BB962C8B-B14F-4D97-AF65-F5344CB8AC3E}">
        <p14:creationId xmlns:p14="http://schemas.microsoft.com/office/powerpoint/2010/main" val="2861169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Introduction</a:t>
            </a:r>
          </a:p>
        </p:txBody>
      </p:sp>
      <p:sp>
        <p:nvSpPr>
          <p:cNvPr id="7" name="Content Placeholder 6"/>
          <p:cNvSpPr>
            <a:spLocks noGrp="1"/>
          </p:cNvSpPr>
          <p:nvPr>
            <p:ph idx="1"/>
          </p:nvPr>
        </p:nvSpPr>
        <p:spPr/>
        <p:txBody>
          <a:bodyPr/>
          <a:lstStyle/>
          <a:p>
            <a:pPr marL="0" indent="0">
              <a:buNone/>
            </a:pPr>
            <a:r>
              <a:rPr lang="en-US" dirty="0"/>
              <a:t>Problem Statement</a:t>
            </a:r>
          </a:p>
          <a:p>
            <a:pPr marL="0" indent="0">
              <a:buNone/>
            </a:pPr>
            <a:r>
              <a:rPr lang="en-US" dirty="0"/>
              <a:t>Consumers are making a tectonic shift away from “Brick-and-Mortar” stores to online shopping using various technologies: Intelligent Personal Assistants, Web Apps, Phone Apps, etc. Pharmacies have been lagging in this new frontier and are beginning to understand that it is no longer a question of if their industry will be transformed but it is a question of who will lead this transformation and when it will happen. In this project, we will leverage Alexa as an interactive assistant to a Pharmacy Management System hosted in Azure to automate the process of filling prescriptions for consumers.</a:t>
            </a:r>
          </a:p>
          <a:p>
            <a:pPr marL="0" indent="0">
              <a:buNone/>
            </a:pPr>
            <a:endParaRPr lang="en-US" dirty="0"/>
          </a:p>
          <a:p>
            <a:pPr marL="0" indent="0">
              <a:buNone/>
            </a:pPr>
            <a:r>
              <a:rPr lang="en-US" dirty="0"/>
              <a:t>Disruptive Technologies affecting “Brick-and-Mortar” Pharmacies</a:t>
            </a:r>
          </a:p>
          <a:p>
            <a:r>
              <a:rPr lang="en-US" dirty="0"/>
              <a:t>Artificial Intelligence (A.I.) and Robotics</a:t>
            </a:r>
          </a:p>
          <a:p>
            <a:r>
              <a:rPr lang="en-US" dirty="0"/>
              <a:t>Autonomous Vehicles and Drones</a:t>
            </a:r>
          </a:p>
          <a:p>
            <a:r>
              <a:rPr lang="en-US" dirty="0"/>
              <a:t>Cloud Technologies</a:t>
            </a:r>
          </a:p>
          <a:p>
            <a:pPr marL="0" indent="0">
              <a:buNone/>
            </a:pPr>
            <a:r>
              <a:rPr lang="en-US" dirty="0"/>
              <a:t>Disruptive Competitive Forces</a:t>
            </a:r>
          </a:p>
          <a:p>
            <a:r>
              <a:rPr lang="en-US" dirty="0"/>
              <a:t>Amazon</a:t>
            </a:r>
          </a:p>
          <a:p>
            <a:r>
              <a:rPr lang="en-US" dirty="0"/>
              <a:t>Amazon/Berkshire Hathaway/J.P. Morgan Health Care Company</a:t>
            </a:r>
          </a:p>
          <a:p>
            <a:r>
              <a:rPr lang="en-US" dirty="0"/>
              <a:t>CVS–Aetna Deal</a:t>
            </a:r>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@James Francis</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
        <p:nvSpPr>
          <p:cNvPr id="2" name="AutoShape 2" descr="Image result for alexa logo">
            <a:extLst>
              <a:ext uri="{FF2B5EF4-FFF2-40B4-BE49-F238E27FC236}">
                <a16:creationId xmlns:a16="http://schemas.microsoft.com/office/drawing/2014/main" id="{F316C826-D36F-4A93-AF5E-18B59D712DDC}"/>
              </a:ext>
            </a:extLst>
          </p:cNvPr>
          <p:cNvSpPr>
            <a:spLocks noChangeAspect="1" noChangeArrowheads="1"/>
          </p:cNvSpPr>
          <p:nvPr/>
        </p:nvSpPr>
        <p:spPr bwMode="auto">
          <a:xfrm>
            <a:off x="4419600" y="3276600"/>
            <a:ext cx="1676400" cy="60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A59DD798-3FD4-45A5-A1BF-E9E864BA972D}"/>
              </a:ext>
            </a:extLst>
          </p:cNvPr>
          <p:cNvPicPr>
            <a:picLocks noChangeAspect="1"/>
          </p:cNvPicPr>
          <p:nvPr/>
        </p:nvPicPr>
        <p:blipFill>
          <a:blip r:embed="rId2"/>
          <a:stretch>
            <a:fillRect/>
          </a:stretch>
        </p:blipFill>
        <p:spPr>
          <a:xfrm>
            <a:off x="6881553" y="4543425"/>
            <a:ext cx="1817716" cy="1397000"/>
          </a:xfrm>
          <a:prstGeom prst="rect">
            <a:avLst/>
          </a:prstGeom>
        </p:spPr>
      </p:pic>
      <p:pic>
        <p:nvPicPr>
          <p:cNvPr id="1028" name="Picture 4" descr="Image result for alexa logo">
            <a:extLst>
              <a:ext uri="{FF2B5EF4-FFF2-40B4-BE49-F238E27FC236}">
                <a16:creationId xmlns:a16="http://schemas.microsoft.com/office/drawing/2014/main" id="{6666DCB7-EFB8-46CF-93E2-71D4DA13E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228975"/>
            <a:ext cx="1880062"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42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68B4-2ECE-4BF2-BF78-346596D19C8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DFC95B2-E544-4D08-B19A-D8B076032A5C}"/>
              </a:ext>
            </a:extLst>
          </p:cNvPr>
          <p:cNvSpPr>
            <a:spLocks noGrp="1"/>
          </p:cNvSpPr>
          <p:nvPr>
            <p:ph idx="1"/>
          </p:nvPr>
        </p:nvSpPr>
        <p:spPr>
          <a:xfrm>
            <a:off x="457200" y="914400"/>
            <a:ext cx="8229600" cy="5334000"/>
          </a:xfrm>
        </p:spPr>
        <p:txBody>
          <a:bodyPr/>
          <a:lstStyle/>
          <a:p>
            <a:pPr marL="0" indent="0">
              <a:buNone/>
            </a:pPr>
            <a:r>
              <a:rPr lang="en-US" b="1" dirty="0"/>
              <a:t>Lessons Learned</a:t>
            </a:r>
          </a:p>
          <a:p>
            <a:pPr marL="0" indent="0">
              <a:buNone/>
            </a:pPr>
            <a:r>
              <a:rPr lang="en-US" dirty="0"/>
              <a:t> </a:t>
            </a:r>
          </a:p>
          <a:p>
            <a:pPr marL="0" indent="0">
              <a:buNone/>
            </a:pPr>
            <a:r>
              <a:rPr lang="en-US" dirty="0"/>
              <a:t>Likes</a:t>
            </a:r>
          </a:p>
          <a:p>
            <a:pPr lvl="0"/>
            <a:r>
              <a:rPr lang="en-US" dirty="0"/>
              <a:t>The AlexaSkillsKit.NET package was excellent. It made implementing the Alexa calls very easy.</a:t>
            </a:r>
          </a:p>
          <a:p>
            <a:pPr lvl="0"/>
            <a:r>
              <a:rPr lang="en-US" dirty="0"/>
              <a:t>Visual Studio is simply great to program in when building Azure applications due to its tight integration. It also works seamlessly with </a:t>
            </a:r>
            <a:r>
              <a:rPr lang="en-US" dirty="0" err="1"/>
              <a:t>github</a:t>
            </a:r>
            <a:r>
              <a:rPr lang="en-US" dirty="0"/>
              <a:t>. It is simply a matter of a few mouse clicks to compile, test, and publish the application.</a:t>
            </a:r>
          </a:p>
          <a:p>
            <a:pPr lvl="0"/>
            <a:r>
              <a:rPr lang="en-US" dirty="0"/>
              <a:t>The Alexa Skills portal was very nice. After becoming an Alexa developer, you login and create your skill in a matter of minutes. You give it an invocation word, a JSON schema, and your utterances. From there, you pass an https endpoint to Azure and you are done. The portal makes it easy to test your application. You can test it via verbal commands and listening to the response or by typing in your commands and seeing the response.</a:t>
            </a:r>
          </a:p>
          <a:p>
            <a:pPr lvl="0"/>
            <a:r>
              <a:rPr lang="en-US" dirty="0"/>
              <a:t>Alexa has a concept of slots where you can define preset values. For example, you could use slots to hold the 10 most common medications to make it easier to order them.</a:t>
            </a:r>
          </a:p>
          <a:p>
            <a:pPr marL="0" lvl="0" indent="0">
              <a:buNone/>
            </a:pPr>
            <a:endParaRPr lang="en-US" dirty="0"/>
          </a:p>
        </p:txBody>
      </p:sp>
      <p:sp>
        <p:nvSpPr>
          <p:cNvPr id="4" name="Footer Placeholder 3">
            <a:extLst>
              <a:ext uri="{FF2B5EF4-FFF2-40B4-BE49-F238E27FC236}">
                <a16:creationId xmlns:a16="http://schemas.microsoft.com/office/drawing/2014/main" id="{6B95C55D-C539-4535-AFD6-FC09E84A0BF6}"/>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322EDF39-9ADB-4B72-B1A3-DA9201DD5C49}"/>
              </a:ext>
            </a:extLst>
          </p:cNvPr>
          <p:cNvSpPr>
            <a:spLocks noGrp="1"/>
          </p:cNvSpPr>
          <p:nvPr>
            <p:ph type="sldNum" sz="quarter" idx="12"/>
          </p:nvPr>
        </p:nvSpPr>
        <p:spPr/>
        <p:txBody>
          <a:bodyPr/>
          <a:lstStyle/>
          <a:p>
            <a:pPr>
              <a:defRPr/>
            </a:pPr>
            <a:fld id="{F8C3E294-9E12-4E24-B275-9BA1AC14E86B}" type="slidenum">
              <a:rPr lang="en-US" smtClean="0"/>
              <a:pPr>
                <a:defRPr/>
              </a:pPr>
              <a:t>20</a:t>
            </a:fld>
            <a:endParaRPr lang="en-US" dirty="0"/>
          </a:p>
        </p:txBody>
      </p:sp>
    </p:spTree>
    <p:extLst>
      <p:ext uri="{BB962C8B-B14F-4D97-AF65-F5344CB8AC3E}">
        <p14:creationId xmlns:p14="http://schemas.microsoft.com/office/powerpoint/2010/main" val="3171012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68B4-2ECE-4BF2-BF78-346596D19C8A}"/>
              </a:ext>
            </a:extLst>
          </p:cNvPr>
          <p:cNvSpPr>
            <a:spLocks noGrp="1"/>
          </p:cNvSpPr>
          <p:nvPr>
            <p:ph type="title"/>
          </p:nvPr>
        </p:nvSpPr>
        <p:spPr/>
        <p:txBody>
          <a:bodyPr/>
          <a:lstStyle/>
          <a:p>
            <a:r>
              <a:rPr lang="en-US" dirty="0"/>
              <a:t>Summary (</a:t>
            </a:r>
            <a:r>
              <a:rPr lang="en-US" dirty="0" err="1"/>
              <a:t>cont</a:t>
            </a:r>
            <a:r>
              <a:rPr lang="en-US" dirty="0"/>
              <a:t>)</a:t>
            </a:r>
          </a:p>
        </p:txBody>
      </p:sp>
      <p:sp>
        <p:nvSpPr>
          <p:cNvPr id="3" name="Content Placeholder 2">
            <a:extLst>
              <a:ext uri="{FF2B5EF4-FFF2-40B4-BE49-F238E27FC236}">
                <a16:creationId xmlns:a16="http://schemas.microsoft.com/office/drawing/2014/main" id="{DDFC95B2-E544-4D08-B19A-D8B076032A5C}"/>
              </a:ext>
            </a:extLst>
          </p:cNvPr>
          <p:cNvSpPr>
            <a:spLocks noGrp="1"/>
          </p:cNvSpPr>
          <p:nvPr>
            <p:ph idx="1"/>
          </p:nvPr>
        </p:nvSpPr>
        <p:spPr/>
        <p:txBody>
          <a:bodyPr/>
          <a:lstStyle/>
          <a:p>
            <a:pPr marL="0" indent="0">
              <a:buNone/>
            </a:pPr>
            <a:r>
              <a:rPr lang="en-US" b="1" dirty="0"/>
              <a:t>Lessons Learned</a:t>
            </a:r>
          </a:p>
          <a:p>
            <a:pPr marL="0" indent="0">
              <a:buNone/>
            </a:pPr>
            <a:r>
              <a:rPr lang="en-US" dirty="0"/>
              <a:t> </a:t>
            </a:r>
          </a:p>
          <a:p>
            <a:pPr marL="0" indent="0">
              <a:buNone/>
            </a:pPr>
            <a:r>
              <a:rPr lang="en-US" dirty="0"/>
              <a:t>Benefits/Pros</a:t>
            </a:r>
          </a:p>
          <a:p>
            <a:pPr lvl="0"/>
            <a:r>
              <a:rPr lang="en-US" dirty="0"/>
              <a:t>The entire application is server-less using Azure App Services so there is no infrastructure to maintain. The application should also scale rather easily.</a:t>
            </a:r>
          </a:p>
          <a:p>
            <a:pPr lvl="0"/>
            <a:r>
              <a:rPr lang="en-US" dirty="0"/>
              <a:t>Alexa is already prevalent in a lot of households and is leading in market share so it would be useful for individuals that are comfortable with the technology.</a:t>
            </a:r>
          </a:p>
          <a:p>
            <a:pPr lvl="0"/>
            <a:r>
              <a:rPr lang="en-US" dirty="0"/>
              <a:t>It shouldn’t be too hard to extend Alexa to work with an existing Pharmacy Application Management System that has a decent API using this structure. You could easily implement as many intents as you wanted and retrieve valid information for the consumer.</a:t>
            </a:r>
          </a:p>
          <a:p>
            <a:pPr marL="0" indent="0">
              <a:buNone/>
            </a:pPr>
            <a:endParaRPr lang="en-US" dirty="0"/>
          </a:p>
        </p:txBody>
      </p:sp>
      <p:sp>
        <p:nvSpPr>
          <p:cNvPr id="4" name="Footer Placeholder 3">
            <a:extLst>
              <a:ext uri="{FF2B5EF4-FFF2-40B4-BE49-F238E27FC236}">
                <a16:creationId xmlns:a16="http://schemas.microsoft.com/office/drawing/2014/main" id="{6B95C55D-C539-4535-AFD6-FC09E84A0BF6}"/>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322EDF39-9ADB-4B72-B1A3-DA9201DD5C49}"/>
              </a:ext>
            </a:extLst>
          </p:cNvPr>
          <p:cNvSpPr>
            <a:spLocks noGrp="1"/>
          </p:cNvSpPr>
          <p:nvPr>
            <p:ph type="sldNum" sz="quarter" idx="12"/>
          </p:nvPr>
        </p:nvSpPr>
        <p:spPr/>
        <p:txBody>
          <a:bodyPr/>
          <a:lstStyle/>
          <a:p>
            <a:pPr>
              <a:defRPr/>
            </a:pPr>
            <a:fld id="{F8C3E294-9E12-4E24-B275-9BA1AC14E86B}" type="slidenum">
              <a:rPr lang="en-US" smtClean="0"/>
              <a:pPr>
                <a:defRPr/>
              </a:pPr>
              <a:t>21</a:t>
            </a:fld>
            <a:endParaRPr lang="en-US" dirty="0"/>
          </a:p>
        </p:txBody>
      </p:sp>
    </p:spTree>
    <p:extLst>
      <p:ext uri="{BB962C8B-B14F-4D97-AF65-F5344CB8AC3E}">
        <p14:creationId xmlns:p14="http://schemas.microsoft.com/office/powerpoint/2010/main" val="2328315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68B4-2ECE-4BF2-BF78-346596D19C8A}"/>
              </a:ext>
            </a:extLst>
          </p:cNvPr>
          <p:cNvSpPr>
            <a:spLocks noGrp="1"/>
          </p:cNvSpPr>
          <p:nvPr>
            <p:ph type="title"/>
          </p:nvPr>
        </p:nvSpPr>
        <p:spPr/>
        <p:txBody>
          <a:bodyPr/>
          <a:lstStyle/>
          <a:p>
            <a:r>
              <a:rPr lang="en-US" dirty="0"/>
              <a:t>Summary (</a:t>
            </a:r>
            <a:r>
              <a:rPr lang="en-US" dirty="0" err="1"/>
              <a:t>cont</a:t>
            </a:r>
            <a:r>
              <a:rPr lang="en-US" dirty="0"/>
              <a:t>)</a:t>
            </a:r>
          </a:p>
        </p:txBody>
      </p:sp>
      <p:sp>
        <p:nvSpPr>
          <p:cNvPr id="3" name="Content Placeholder 2">
            <a:extLst>
              <a:ext uri="{FF2B5EF4-FFF2-40B4-BE49-F238E27FC236}">
                <a16:creationId xmlns:a16="http://schemas.microsoft.com/office/drawing/2014/main" id="{DDFC95B2-E544-4D08-B19A-D8B076032A5C}"/>
              </a:ext>
            </a:extLst>
          </p:cNvPr>
          <p:cNvSpPr>
            <a:spLocks noGrp="1"/>
          </p:cNvSpPr>
          <p:nvPr>
            <p:ph idx="1"/>
          </p:nvPr>
        </p:nvSpPr>
        <p:spPr/>
        <p:txBody>
          <a:bodyPr/>
          <a:lstStyle/>
          <a:p>
            <a:pPr marL="0" indent="0">
              <a:buNone/>
            </a:pPr>
            <a:r>
              <a:rPr lang="en-US" b="1" dirty="0"/>
              <a:t>Lessons Learned</a:t>
            </a:r>
          </a:p>
          <a:p>
            <a:pPr marL="0" indent="0">
              <a:buNone/>
            </a:pPr>
            <a:r>
              <a:rPr lang="en-US" dirty="0"/>
              <a:t> </a:t>
            </a:r>
          </a:p>
          <a:p>
            <a:pPr marL="0" indent="0">
              <a:buNone/>
            </a:pPr>
            <a:r>
              <a:rPr lang="en-US" dirty="0"/>
              <a:t>Dislikes</a:t>
            </a:r>
          </a:p>
          <a:p>
            <a:pPr lvl="0"/>
            <a:r>
              <a:rPr lang="en-US" dirty="0"/>
              <a:t>The verbal commands are tricky. Alexa is pretty good at understanding speech but it doesn’t always get it right which can be frustrating.</a:t>
            </a:r>
          </a:p>
          <a:p>
            <a:pPr lvl="0"/>
            <a:r>
              <a:rPr lang="en-US" dirty="0"/>
              <a:t>It would be nice if Azure was more tightly integrated with Amazon Alexa. The </a:t>
            </a:r>
            <a:r>
              <a:rPr lang="en-US" dirty="0" err="1"/>
              <a:t>AlexaSkillsKit</a:t>
            </a:r>
            <a:r>
              <a:rPr lang="en-US" dirty="0"/>
              <a:t> is nice but it feels like it should be easier to integrate your Alexa skill.</a:t>
            </a:r>
          </a:p>
          <a:p>
            <a:pPr marL="0" indent="0">
              <a:buNone/>
            </a:pPr>
            <a:endParaRPr lang="en-US" dirty="0"/>
          </a:p>
          <a:p>
            <a:pPr marL="0" indent="0">
              <a:buNone/>
            </a:pPr>
            <a:r>
              <a:rPr lang="en-US" dirty="0"/>
              <a:t>Issues/Cons</a:t>
            </a:r>
          </a:p>
          <a:p>
            <a:pPr lvl="0"/>
            <a:r>
              <a:rPr lang="en-US" dirty="0"/>
              <a:t>Security/PHI would be a big concern.  We would have to be very careful about what data is being submitted to Alexa.</a:t>
            </a:r>
          </a:p>
          <a:p>
            <a:pPr lvl="0"/>
            <a:r>
              <a:rPr lang="en-US" dirty="0"/>
              <a:t>Privacy is another concern. Users might not want to be shouting out prescriptions they are taking to an active listening device.</a:t>
            </a:r>
          </a:p>
          <a:p>
            <a:pPr lvl="0"/>
            <a:r>
              <a:rPr lang="en-US" dirty="0"/>
              <a:t>I’m not sure how easy this would be to port to other voice assistants. I just don’t know enough about them.</a:t>
            </a:r>
          </a:p>
          <a:p>
            <a:pPr lvl="0"/>
            <a:r>
              <a:rPr lang="en-US" dirty="0"/>
              <a:t>There are a lot of medications and I don’t think Alexa would get them right most of the time.</a:t>
            </a:r>
          </a:p>
          <a:p>
            <a:pPr marL="0" lvl="0" indent="0">
              <a:buNone/>
            </a:pPr>
            <a:endParaRPr lang="en-US" dirty="0"/>
          </a:p>
          <a:p>
            <a:pPr lvl="0"/>
            <a:endParaRPr lang="en-US" dirty="0"/>
          </a:p>
          <a:p>
            <a:pPr marL="0" indent="0">
              <a:buNone/>
            </a:pPr>
            <a:endParaRPr lang="en-US" dirty="0"/>
          </a:p>
        </p:txBody>
      </p:sp>
      <p:sp>
        <p:nvSpPr>
          <p:cNvPr id="4" name="Footer Placeholder 3">
            <a:extLst>
              <a:ext uri="{FF2B5EF4-FFF2-40B4-BE49-F238E27FC236}">
                <a16:creationId xmlns:a16="http://schemas.microsoft.com/office/drawing/2014/main" id="{6B95C55D-C539-4535-AFD6-FC09E84A0BF6}"/>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322EDF39-9ADB-4B72-B1A3-DA9201DD5C49}"/>
              </a:ext>
            </a:extLst>
          </p:cNvPr>
          <p:cNvSpPr>
            <a:spLocks noGrp="1"/>
          </p:cNvSpPr>
          <p:nvPr>
            <p:ph type="sldNum" sz="quarter" idx="12"/>
          </p:nvPr>
        </p:nvSpPr>
        <p:spPr/>
        <p:txBody>
          <a:bodyPr/>
          <a:lstStyle/>
          <a:p>
            <a:pPr>
              <a:defRPr/>
            </a:pPr>
            <a:fld id="{F8C3E294-9E12-4E24-B275-9BA1AC14E86B}" type="slidenum">
              <a:rPr lang="en-US" smtClean="0"/>
              <a:pPr>
                <a:defRPr/>
              </a:pPr>
              <a:t>22</a:t>
            </a:fld>
            <a:endParaRPr lang="en-US" dirty="0"/>
          </a:p>
        </p:txBody>
      </p:sp>
    </p:spTree>
    <p:extLst>
      <p:ext uri="{BB962C8B-B14F-4D97-AF65-F5344CB8AC3E}">
        <p14:creationId xmlns:p14="http://schemas.microsoft.com/office/powerpoint/2010/main" val="2534202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B873-3E3E-4856-82DE-4801723A6A1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4C242895-A085-4A94-BEFE-CECFF269CA9E}"/>
              </a:ext>
            </a:extLst>
          </p:cNvPr>
          <p:cNvSpPr>
            <a:spLocks noGrp="1"/>
          </p:cNvSpPr>
          <p:nvPr>
            <p:ph idx="1"/>
          </p:nvPr>
        </p:nvSpPr>
        <p:spPr>
          <a:xfrm>
            <a:off x="457200" y="914400"/>
            <a:ext cx="8229600" cy="5441950"/>
          </a:xfrm>
        </p:spPr>
        <p:txBody>
          <a:bodyPr/>
          <a:lstStyle/>
          <a:p>
            <a:pPr marL="0" indent="0">
              <a:buNone/>
            </a:pPr>
            <a:r>
              <a:rPr lang="en-US" dirty="0"/>
              <a:t>Alexa and other digital assistants are here to stay.  The devices will become more and more prevalent. I also am pretty confident that the pharmacy industry will look dramatically different a few years from now than it does today.</a:t>
            </a:r>
          </a:p>
          <a:p>
            <a:pPr marL="0" indent="0">
              <a:buNone/>
            </a:pPr>
            <a:r>
              <a:rPr lang="en-US" dirty="0"/>
              <a:t> </a:t>
            </a:r>
          </a:p>
          <a:p>
            <a:pPr marL="0" indent="0">
              <a:buNone/>
            </a:pPr>
            <a:r>
              <a:rPr lang="en-US" dirty="0"/>
              <a:t>In a few years, the millennial generation, whom are very comfortable with technology, will demand that their prescriptions are delivered to them. It is no longer a question of when this transformation will happen but it is simply a matter of when and whom will lead it.</a:t>
            </a:r>
          </a:p>
          <a:p>
            <a:pPr marL="0" indent="0">
              <a:buNone/>
            </a:pPr>
            <a:r>
              <a:rPr lang="en-US" dirty="0"/>
              <a:t>We are at a cross-roads with technology. ..</a:t>
            </a:r>
          </a:p>
          <a:p>
            <a:r>
              <a:rPr lang="en-US" dirty="0"/>
              <a:t>The cloud has proven an effective strategy to reduce and eliminate infrastructure costs.</a:t>
            </a:r>
          </a:p>
          <a:p>
            <a:r>
              <a:rPr lang="en-US" dirty="0"/>
              <a:t>The cloud is evolving rapidly with technology such as machine learning, analytics, server-less functions, etc. which hosted applications </a:t>
            </a:r>
            <a:r>
              <a:rPr lang="en-US"/>
              <a:t>could ever </a:t>
            </a:r>
            <a:r>
              <a:rPr lang="en-US" dirty="0"/>
              <a:t>afford to manage or support.</a:t>
            </a:r>
          </a:p>
          <a:p>
            <a:r>
              <a:rPr lang="en-US" dirty="0"/>
              <a:t>IOT (Internet of Things) has arrived and will connect everything. Medications will have RFID devices that track their distribution and ensure they are being taken.</a:t>
            </a:r>
          </a:p>
          <a:p>
            <a:r>
              <a:rPr lang="en-US" dirty="0"/>
              <a:t>A.I. (Artificial Intelligence) has arrived. A.I. will replace a lot of pharmacy functions.</a:t>
            </a:r>
          </a:p>
          <a:p>
            <a:r>
              <a:rPr lang="en-US" dirty="0"/>
              <a:t>Autonomous Vehicles/Drones are coming.</a:t>
            </a:r>
          </a:p>
          <a:p>
            <a:pPr marL="0" indent="0">
              <a:buNone/>
            </a:pPr>
            <a:endParaRPr lang="en-US" dirty="0"/>
          </a:p>
        </p:txBody>
      </p:sp>
      <p:sp>
        <p:nvSpPr>
          <p:cNvPr id="4" name="Footer Placeholder 3">
            <a:extLst>
              <a:ext uri="{FF2B5EF4-FFF2-40B4-BE49-F238E27FC236}">
                <a16:creationId xmlns:a16="http://schemas.microsoft.com/office/drawing/2014/main" id="{89814205-C1D7-414A-AD00-3388635784E2}"/>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ABC2761E-6998-41A9-A3D6-32EFD58B1364}"/>
              </a:ext>
            </a:extLst>
          </p:cNvPr>
          <p:cNvSpPr>
            <a:spLocks noGrp="1"/>
          </p:cNvSpPr>
          <p:nvPr>
            <p:ph type="sldNum" sz="quarter" idx="12"/>
          </p:nvPr>
        </p:nvSpPr>
        <p:spPr/>
        <p:txBody>
          <a:bodyPr/>
          <a:lstStyle/>
          <a:p>
            <a:pPr>
              <a:defRPr/>
            </a:pPr>
            <a:fld id="{F8C3E294-9E12-4E24-B275-9BA1AC14E86B}" type="slidenum">
              <a:rPr lang="en-US" smtClean="0"/>
              <a:pPr>
                <a:defRPr/>
              </a:pPr>
              <a:t>23</a:t>
            </a:fld>
            <a:endParaRPr lang="en-US" dirty="0"/>
          </a:p>
        </p:txBody>
      </p:sp>
    </p:spTree>
    <p:extLst>
      <p:ext uri="{BB962C8B-B14F-4D97-AF65-F5344CB8AC3E}">
        <p14:creationId xmlns:p14="http://schemas.microsoft.com/office/powerpoint/2010/main" val="3606377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B873-3E3E-4856-82DE-4801723A6A17}"/>
              </a:ext>
            </a:extLst>
          </p:cNvPr>
          <p:cNvSpPr>
            <a:spLocks noGrp="1"/>
          </p:cNvSpPr>
          <p:nvPr>
            <p:ph type="title"/>
          </p:nvPr>
        </p:nvSpPr>
        <p:spPr/>
        <p:txBody>
          <a:bodyPr/>
          <a:lstStyle/>
          <a:p>
            <a:r>
              <a:rPr lang="en-US" dirty="0"/>
              <a:t>What Next? (</a:t>
            </a:r>
            <a:r>
              <a:rPr lang="en-US" dirty="0" err="1"/>
              <a:t>cont</a:t>
            </a:r>
            <a:r>
              <a:rPr lang="en-US" dirty="0"/>
              <a:t>)</a:t>
            </a:r>
          </a:p>
        </p:txBody>
      </p:sp>
      <p:sp>
        <p:nvSpPr>
          <p:cNvPr id="3" name="Content Placeholder 2">
            <a:extLst>
              <a:ext uri="{FF2B5EF4-FFF2-40B4-BE49-F238E27FC236}">
                <a16:creationId xmlns:a16="http://schemas.microsoft.com/office/drawing/2014/main" id="{4C242895-A085-4A94-BEFE-CECFF269CA9E}"/>
              </a:ext>
            </a:extLst>
          </p:cNvPr>
          <p:cNvSpPr>
            <a:spLocks noGrp="1"/>
          </p:cNvSpPr>
          <p:nvPr>
            <p:ph idx="1"/>
          </p:nvPr>
        </p:nvSpPr>
        <p:spPr>
          <a:xfrm>
            <a:off x="457200" y="914400"/>
            <a:ext cx="8229600" cy="5334000"/>
          </a:xfrm>
        </p:spPr>
        <p:txBody>
          <a:bodyPr/>
          <a:lstStyle/>
          <a:p>
            <a:pPr marL="0" indent="0">
              <a:buNone/>
            </a:pPr>
            <a:r>
              <a:rPr lang="en-US" dirty="0"/>
              <a:t>I could envision a world where I can simply ask Alexa to fill my prescription and a few hours later the medication is delivered via an autonomous vehicle or drone that I walk up to which verifies my identity via facial recognition and then opens a door to allow me to retrieve it.</a:t>
            </a:r>
          </a:p>
          <a:p>
            <a:pPr marL="0" indent="0">
              <a:buNone/>
            </a:pPr>
            <a:r>
              <a:rPr lang="en-US" dirty="0"/>
              <a:t> </a:t>
            </a:r>
          </a:p>
          <a:p>
            <a:pPr marL="0" indent="0">
              <a:buNone/>
            </a:pPr>
            <a:r>
              <a:rPr lang="en-US" dirty="0"/>
              <a:t>Tomorrows pharmacy will look dramatically different than the </a:t>
            </a:r>
          </a:p>
          <a:p>
            <a:pPr marL="0" indent="0">
              <a:buNone/>
            </a:pPr>
            <a:r>
              <a:rPr lang="en-US" dirty="0"/>
              <a:t>pharmacy of today.</a:t>
            </a:r>
          </a:p>
          <a:p>
            <a:pPr marL="0" indent="0">
              <a:buNone/>
            </a:pPr>
            <a:r>
              <a:rPr lang="en-US" dirty="0"/>
              <a:t> </a:t>
            </a:r>
          </a:p>
          <a:p>
            <a:pPr marL="0" indent="0">
              <a:buNone/>
            </a:pPr>
            <a:r>
              <a:rPr lang="en-US" dirty="0" err="1"/>
              <a:t>PharmAid</a:t>
            </a:r>
            <a:r>
              <a:rPr lang="en-US" dirty="0"/>
              <a:t> was written as a proof-of-concept to see if I could </a:t>
            </a:r>
          </a:p>
          <a:p>
            <a:pPr marL="0" indent="0">
              <a:buNone/>
            </a:pPr>
            <a:r>
              <a:rPr lang="en-US" dirty="0"/>
              <a:t>integrate Alexa with Azure. The idea could be extended for</a:t>
            </a:r>
          </a:p>
          <a:p>
            <a:pPr marL="0" indent="0">
              <a:buNone/>
            </a:pPr>
            <a:r>
              <a:rPr lang="en-US" dirty="0"/>
              <a:t>pharmacy-to-doctor communications, pharmacy-to-pharmacy, </a:t>
            </a:r>
          </a:p>
          <a:p>
            <a:pPr marL="0" indent="0">
              <a:buNone/>
            </a:pPr>
            <a:r>
              <a:rPr lang="en-US" dirty="0"/>
              <a:t>pharmacy-to-distributor, and pharmacy to consumer.</a:t>
            </a:r>
          </a:p>
          <a:p>
            <a:pPr marL="0" indent="0">
              <a:buNone/>
            </a:pPr>
            <a:r>
              <a:rPr lang="en-US" dirty="0"/>
              <a:t> </a:t>
            </a:r>
          </a:p>
          <a:p>
            <a:pPr marL="0" indent="0">
              <a:buNone/>
            </a:pPr>
            <a:r>
              <a:rPr lang="en-US" dirty="0"/>
              <a:t>I would like to see what would happen if Alexa was integrated with a real Pharmacy Management System. This would be interesting and could help lead pharmacies into the future.</a:t>
            </a:r>
          </a:p>
          <a:p>
            <a:pPr marL="0" indent="0">
              <a:buNone/>
            </a:pPr>
            <a:endParaRPr lang="en-US" dirty="0"/>
          </a:p>
        </p:txBody>
      </p:sp>
      <p:sp>
        <p:nvSpPr>
          <p:cNvPr id="4" name="Footer Placeholder 3">
            <a:extLst>
              <a:ext uri="{FF2B5EF4-FFF2-40B4-BE49-F238E27FC236}">
                <a16:creationId xmlns:a16="http://schemas.microsoft.com/office/drawing/2014/main" id="{89814205-C1D7-414A-AD00-3388635784E2}"/>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ABC2761E-6998-41A9-A3D6-32EFD58B1364}"/>
              </a:ext>
            </a:extLst>
          </p:cNvPr>
          <p:cNvSpPr>
            <a:spLocks noGrp="1"/>
          </p:cNvSpPr>
          <p:nvPr>
            <p:ph type="sldNum" sz="quarter" idx="12"/>
          </p:nvPr>
        </p:nvSpPr>
        <p:spPr/>
        <p:txBody>
          <a:bodyPr/>
          <a:lstStyle/>
          <a:p>
            <a:pPr>
              <a:defRPr/>
            </a:pPr>
            <a:fld id="{F8C3E294-9E12-4E24-B275-9BA1AC14E86B}" type="slidenum">
              <a:rPr lang="en-US" smtClean="0"/>
              <a:pPr>
                <a:defRPr/>
              </a:pPr>
              <a:t>24</a:t>
            </a:fld>
            <a:endParaRPr lang="en-US" dirty="0"/>
          </a:p>
        </p:txBody>
      </p:sp>
      <p:pic>
        <p:nvPicPr>
          <p:cNvPr id="7" name="Picture 6">
            <a:extLst>
              <a:ext uri="{FF2B5EF4-FFF2-40B4-BE49-F238E27FC236}">
                <a16:creationId xmlns:a16="http://schemas.microsoft.com/office/drawing/2014/main" id="{FD1B0447-2289-43E7-B4DF-CAF763677D11}"/>
              </a:ext>
            </a:extLst>
          </p:cNvPr>
          <p:cNvPicPr>
            <a:picLocks noChangeAspect="1"/>
          </p:cNvPicPr>
          <p:nvPr/>
        </p:nvPicPr>
        <p:blipFill>
          <a:blip r:embed="rId2"/>
          <a:stretch>
            <a:fillRect/>
          </a:stretch>
        </p:blipFill>
        <p:spPr>
          <a:xfrm>
            <a:off x="6753225" y="2133600"/>
            <a:ext cx="1733550" cy="2552700"/>
          </a:xfrm>
          <a:prstGeom prst="rect">
            <a:avLst/>
          </a:prstGeom>
        </p:spPr>
      </p:pic>
    </p:spTree>
    <p:extLst>
      <p:ext uri="{BB962C8B-B14F-4D97-AF65-F5344CB8AC3E}">
        <p14:creationId xmlns:p14="http://schemas.microsoft.com/office/powerpoint/2010/main" val="3464358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GitHub URL</a:t>
            </a:r>
          </a:p>
        </p:txBody>
      </p:sp>
      <p:sp>
        <p:nvSpPr>
          <p:cNvPr id="7" name="Content Placeholder 6"/>
          <p:cNvSpPr>
            <a:spLocks noGrp="1"/>
          </p:cNvSpPr>
          <p:nvPr>
            <p:ph idx="1"/>
          </p:nvPr>
        </p:nvSpPr>
        <p:spPr/>
        <p:txBody>
          <a:bodyPr/>
          <a:lstStyle/>
          <a:p>
            <a:r>
              <a:rPr lang="en-US" dirty="0"/>
              <a:t>2 minute (short): </a:t>
            </a:r>
            <a:r>
              <a:rPr lang="en-US" dirty="0">
                <a:hlinkClick r:id="rId2"/>
              </a:rPr>
              <a:t>https://youtu.be/QwHZInw3xYE</a:t>
            </a:r>
            <a:endParaRPr lang="en-US" dirty="0"/>
          </a:p>
          <a:p>
            <a:r>
              <a:rPr lang="en-US" dirty="0"/>
              <a:t>15 minutes (long): </a:t>
            </a:r>
            <a:r>
              <a:rPr lang="en-US" dirty="0">
                <a:hlinkClick r:id="rId3"/>
              </a:rPr>
              <a:t>https://youtu.be/KFFh9k4tmng</a:t>
            </a:r>
            <a:endParaRPr lang="en-US" dirty="0"/>
          </a:p>
          <a:p>
            <a:r>
              <a:rPr lang="en-US" dirty="0"/>
              <a:t>GitHub Repositories with all artifacts:</a:t>
            </a:r>
          </a:p>
          <a:p>
            <a:pPr marL="400050" lvl="1" indent="0">
              <a:buNone/>
            </a:pPr>
            <a:r>
              <a:rPr lang="en-US" dirty="0">
                <a:hlinkClick r:id="rId4"/>
              </a:rPr>
              <a:t>https://github.com/james-francis/DeepAzure-FinalProject</a:t>
            </a:r>
            <a:endParaRPr lang="en-US" dirty="0"/>
          </a:p>
          <a:p>
            <a:pPr marL="0" indent="0">
              <a:buNone/>
            </a:pPr>
            <a:endParaRPr lang="en-US" dirty="0"/>
          </a:p>
          <a:p>
            <a:pPr marL="0" indent="0">
              <a:buNone/>
            </a:pPr>
            <a:r>
              <a:rPr lang="en-US" dirty="0"/>
              <a:t>Separate GitHub URLs for cloning</a:t>
            </a:r>
          </a:p>
          <a:p>
            <a:r>
              <a:rPr lang="en-US" dirty="0" err="1"/>
              <a:t>PharmAid</a:t>
            </a:r>
            <a:r>
              <a:rPr lang="en-US" dirty="0"/>
              <a:t> (includes Alexa JSON): </a:t>
            </a:r>
            <a:r>
              <a:rPr lang="en-US" dirty="0">
                <a:hlinkClick r:id="rId5"/>
              </a:rPr>
              <a:t>https://github.com/james-francis/PharmAid</a:t>
            </a:r>
            <a:endParaRPr lang="en-US" dirty="0"/>
          </a:p>
          <a:p>
            <a:r>
              <a:rPr lang="en-US" dirty="0"/>
              <a:t>PharmApi: </a:t>
            </a:r>
            <a:r>
              <a:rPr lang="en-US" dirty="0">
                <a:hlinkClick r:id="rId6"/>
              </a:rPr>
              <a:t>https://github.com/james-francis/PharmApi</a:t>
            </a: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@James Francis</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25</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04CD-2809-450E-86B5-150D74BA591E}"/>
              </a:ext>
            </a:extLst>
          </p:cNvPr>
          <p:cNvSpPr>
            <a:spLocks noGrp="1"/>
          </p:cNvSpPr>
          <p:nvPr>
            <p:ph type="title"/>
          </p:nvPr>
        </p:nvSpPr>
        <p:spPr>
          <a:xfrm>
            <a:off x="457200" y="120650"/>
            <a:ext cx="8229600" cy="869949"/>
          </a:xfrm>
        </p:spPr>
        <p:txBody>
          <a:bodyPr>
            <a:normAutofit fontScale="90000"/>
          </a:bodyPr>
          <a:lstStyle/>
          <a:p>
            <a:r>
              <a:rPr lang="en-US" dirty="0"/>
              <a:t>Enter PharmAid: a cloud-based Alexa-Enabled Pharmacy front-end</a:t>
            </a:r>
          </a:p>
        </p:txBody>
      </p:sp>
      <p:sp>
        <p:nvSpPr>
          <p:cNvPr id="3" name="Content Placeholder 2">
            <a:extLst>
              <a:ext uri="{FF2B5EF4-FFF2-40B4-BE49-F238E27FC236}">
                <a16:creationId xmlns:a16="http://schemas.microsoft.com/office/drawing/2014/main" id="{90EBDC57-B38E-4DDB-9810-EF602D25B364}"/>
              </a:ext>
            </a:extLst>
          </p:cNvPr>
          <p:cNvSpPr>
            <a:spLocks noGrp="1"/>
          </p:cNvSpPr>
          <p:nvPr>
            <p:ph idx="1"/>
          </p:nvPr>
        </p:nvSpPr>
        <p:spPr>
          <a:xfrm>
            <a:off x="457200" y="1022350"/>
            <a:ext cx="8229600" cy="5334000"/>
          </a:xfrm>
        </p:spPr>
        <p:txBody>
          <a:bodyPr/>
          <a:lstStyle/>
          <a:p>
            <a:pPr marL="0" indent="0">
              <a:buNone/>
            </a:pPr>
            <a:r>
              <a:rPr lang="en-US" dirty="0"/>
              <a:t>PharmAid is a Pharmacy Solution which pharmacies can leverage as an adjunct to their existing “Brick-and-Mortar” stores or aid in consolidating pharmacies to a central fill site to reduce costs and increase customer satisfaction.</a:t>
            </a:r>
          </a:p>
          <a:p>
            <a:pPr marL="0" indent="0">
              <a:buNone/>
            </a:pPr>
            <a:endParaRPr lang="en-US" dirty="0"/>
          </a:p>
          <a:p>
            <a:pPr marL="0" indent="0">
              <a:buNone/>
            </a:pPr>
            <a:r>
              <a:rPr lang="en-US" dirty="0"/>
              <a:t>How?</a:t>
            </a:r>
          </a:p>
          <a:p>
            <a:r>
              <a:rPr lang="en-US" dirty="0"/>
              <a:t>Leverages Cloud Technologies to reduce infrastructure costs and improve reporting and analytics.</a:t>
            </a:r>
          </a:p>
          <a:p>
            <a:r>
              <a:rPr lang="en-US" dirty="0"/>
              <a:t>Integration with Alexa to ease ordering of prescriptions and to allow tracking of prescriptions.</a:t>
            </a:r>
          </a:p>
          <a:p>
            <a:r>
              <a:rPr lang="en-US" dirty="0"/>
              <a:t>Use robotics and central fill technologies to automatically fill prescriptions.</a:t>
            </a:r>
          </a:p>
          <a:p>
            <a:r>
              <a:rPr lang="en-US" dirty="0"/>
              <a:t>Integration with a Pharmacy Application API to perform pharmacy functions such as DUR (Drug Utilization Review), PPI (Pharmacy Prescriber Interface), CSR (Controlled Substance Reporting) and other pharmacy functions.</a:t>
            </a:r>
          </a:p>
          <a:p>
            <a:r>
              <a:rPr lang="en-US" dirty="0"/>
              <a:t>Leverage A.I. to perform common pharmacy functions.</a:t>
            </a:r>
          </a:p>
          <a:p>
            <a:r>
              <a:rPr lang="en-US" dirty="0"/>
              <a:t>Deliver products to customers more efficiently.</a:t>
            </a:r>
          </a:p>
          <a:p>
            <a:r>
              <a:rPr lang="en-US" dirty="0"/>
              <a:t>Increases customer satisfaction by eliminating the need to call or travel to a pharmacy.</a:t>
            </a:r>
          </a:p>
        </p:txBody>
      </p:sp>
      <p:sp>
        <p:nvSpPr>
          <p:cNvPr id="4" name="Footer Placeholder 3">
            <a:extLst>
              <a:ext uri="{FF2B5EF4-FFF2-40B4-BE49-F238E27FC236}">
                <a16:creationId xmlns:a16="http://schemas.microsoft.com/office/drawing/2014/main" id="{87F9CF68-C638-481F-A860-FCF3216CCF87}"/>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D1AB665B-6EBF-486D-8A8C-AA333AC4C095}"/>
              </a:ext>
            </a:extLst>
          </p:cNvPr>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spTree>
    <p:extLst>
      <p:ext uri="{BB962C8B-B14F-4D97-AF65-F5344CB8AC3E}">
        <p14:creationId xmlns:p14="http://schemas.microsoft.com/office/powerpoint/2010/main" val="427203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52FA-68FF-47D5-9CCA-59581B6DE453}"/>
              </a:ext>
            </a:extLst>
          </p:cNvPr>
          <p:cNvSpPr>
            <a:spLocks noGrp="1"/>
          </p:cNvSpPr>
          <p:nvPr>
            <p:ph type="title"/>
          </p:nvPr>
        </p:nvSpPr>
        <p:spPr/>
        <p:txBody>
          <a:bodyPr/>
          <a:lstStyle/>
          <a:p>
            <a:r>
              <a:rPr lang="en-US" dirty="0"/>
              <a:t>Azure and Amazon Technologies</a:t>
            </a:r>
          </a:p>
        </p:txBody>
      </p:sp>
      <p:sp>
        <p:nvSpPr>
          <p:cNvPr id="3" name="Content Placeholder 2">
            <a:extLst>
              <a:ext uri="{FF2B5EF4-FFF2-40B4-BE49-F238E27FC236}">
                <a16:creationId xmlns:a16="http://schemas.microsoft.com/office/drawing/2014/main" id="{9581F484-0A37-4591-A1F9-458FC494B7ED}"/>
              </a:ext>
            </a:extLst>
          </p:cNvPr>
          <p:cNvSpPr>
            <a:spLocks noGrp="1"/>
          </p:cNvSpPr>
          <p:nvPr>
            <p:ph idx="1"/>
          </p:nvPr>
        </p:nvSpPr>
        <p:spPr/>
        <p:txBody>
          <a:bodyPr/>
          <a:lstStyle/>
          <a:p>
            <a:r>
              <a:rPr lang="en-US" dirty="0"/>
              <a:t>Alexa Skills Kit</a:t>
            </a:r>
          </a:p>
          <a:p>
            <a:pPr marL="400050" lvl="1" indent="0">
              <a:buNone/>
            </a:pPr>
            <a:r>
              <a:rPr lang="en-US" dirty="0"/>
              <a:t>Alexa Skills Kit is used to develop the interface to be used</a:t>
            </a:r>
          </a:p>
          <a:p>
            <a:pPr marL="400050" lvl="1" indent="0">
              <a:buNone/>
            </a:pPr>
            <a:r>
              <a:rPr lang="en-US" dirty="0"/>
              <a:t>with Alexa. It uses an Invocation word to invoke your app</a:t>
            </a:r>
          </a:p>
          <a:p>
            <a:pPr marL="400050" lvl="1" indent="0">
              <a:buNone/>
            </a:pPr>
            <a:r>
              <a:rPr lang="en-US" dirty="0"/>
              <a:t>service and an utterance (what you want the service to do).</a:t>
            </a:r>
          </a:p>
          <a:p>
            <a:pPr marL="400050" lvl="1" indent="0">
              <a:buNone/>
            </a:pPr>
            <a:r>
              <a:rPr lang="en-US" dirty="0"/>
              <a:t> </a:t>
            </a:r>
          </a:p>
          <a:p>
            <a:r>
              <a:rPr lang="en-US" dirty="0"/>
              <a:t>Azure Web API Application Service</a:t>
            </a:r>
          </a:p>
          <a:p>
            <a:pPr marL="400050" lvl="1" indent="0">
              <a:buNone/>
            </a:pPr>
            <a:r>
              <a:rPr lang="en-US" dirty="0"/>
              <a:t>An Azure Web API is used to establish an https endpoint</a:t>
            </a:r>
          </a:p>
          <a:p>
            <a:pPr marL="400050" lvl="1" indent="0">
              <a:buNone/>
            </a:pPr>
            <a:r>
              <a:rPr lang="en-US" dirty="0"/>
              <a:t>for Alexa to use. It is responsible for servicing the requests.</a:t>
            </a:r>
          </a:p>
          <a:p>
            <a:endParaRPr lang="en-US" dirty="0"/>
          </a:p>
          <a:p>
            <a:r>
              <a:rPr lang="en-US" dirty="0"/>
              <a:t>Azure Functions</a:t>
            </a:r>
          </a:p>
          <a:p>
            <a:pPr marL="400050" lvl="1" indent="0">
              <a:buNone/>
            </a:pPr>
            <a:r>
              <a:rPr lang="en-US" dirty="0"/>
              <a:t>An Azure HTTP Get Function was used to simulate a Pharmacy</a:t>
            </a:r>
          </a:p>
          <a:p>
            <a:pPr marL="400050" lvl="1" indent="0">
              <a:buNone/>
            </a:pPr>
            <a:r>
              <a:rPr lang="en-US" dirty="0"/>
              <a:t>Management System API.</a:t>
            </a:r>
          </a:p>
          <a:p>
            <a:pPr marL="400050" lvl="1" indent="0">
              <a:buNone/>
            </a:pPr>
            <a:endParaRPr lang="en-US" dirty="0"/>
          </a:p>
          <a:p>
            <a:r>
              <a:rPr lang="en-US" dirty="0"/>
              <a:t>Visual Studio .NET Application</a:t>
            </a:r>
          </a:p>
          <a:p>
            <a:pPr marL="400050" lvl="1" indent="0">
              <a:buNone/>
            </a:pPr>
            <a:r>
              <a:rPr lang="en-US" dirty="0"/>
              <a:t>The entire Azure Application was developed in Visual  Studio. The excellent</a:t>
            </a:r>
          </a:p>
          <a:p>
            <a:pPr marL="400050" lvl="1" indent="0">
              <a:buNone/>
            </a:pPr>
            <a:r>
              <a:rPr lang="en-US" dirty="0"/>
              <a:t>AlexaSkillsKit.NET package was used for Alexa interface compatibility.</a:t>
            </a:r>
          </a:p>
        </p:txBody>
      </p:sp>
      <p:sp>
        <p:nvSpPr>
          <p:cNvPr id="4" name="Footer Placeholder 3">
            <a:extLst>
              <a:ext uri="{FF2B5EF4-FFF2-40B4-BE49-F238E27FC236}">
                <a16:creationId xmlns:a16="http://schemas.microsoft.com/office/drawing/2014/main" id="{996511EA-5C89-4555-B393-C4AC14A4C6DF}"/>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5B1A3D69-FAC6-49F6-BFE3-ABE8FF710B5C}"/>
              </a:ext>
            </a:extLst>
          </p:cNvPr>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pic>
        <p:nvPicPr>
          <p:cNvPr id="7" name="Picture 6">
            <a:extLst>
              <a:ext uri="{FF2B5EF4-FFF2-40B4-BE49-F238E27FC236}">
                <a16:creationId xmlns:a16="http://schemas.microsoft.com/office/drawing/2014/main" id="{DDED7247-86B7-408A-AC94-736B59D66E4C}"/>
              </a:ext>
            </a:extLst>
          </p:cNvPr>
          <p:cNvPicPr>
            <a:picLocks noChangeAspect="1"/>
          </p:cNvPicPr>
          <p:nvPr/>
        </p:nvPicPr>
        <p:blipFill>
          <a:blip r:embed="rId2"/>
          <a:stretch>
            <a:fillRect/>
          </a:stretch>
        </p:blipFill>
        <p:spPr>
          <a:xfrm>
            <a:off x="6646025" y="944563"/>
            <a:ext cx="1932710" cy="1523999"/>
          </a:xfrm>
          <a:prstGeom prst="rect">
            <a:avLst/>
          </a:prstGeom>
        </p:spPr>
      </p:pic>
      <p:pic>
        <p:nvPicPr>
          <p:cNvPr id="2054" name="Picture 6" descr="Image result for Azure api app">
            <a:extLst>
              <a:ext uri="{FF2B5EF4-FFF2-40B4-BE49-F238E27FC236}">
                <a16:creationId xmlns:a16="http://schemas.microsoft.com/office/drawing/2014/main" id="{9FCA13D0-9DB9-476F-8389-EF20F4883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186" y="2640587"/>
            <a:ext cx="21793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29E1ABF-DFF1-41DC-B164-272CB0B52775}"/>
              </a:ext>
            </a:extLst>
          </p:cNvPr>
          <p:cNvPicPr>
            <a:picLocks noChangeAspect="1"/>
          </p:cNvPicPr>
          <p:nvPr/>
        </p:nvPicPr>
        <p:blipFill>
          <a:blip r:embed="rId4"/>
          <a:stretch>
            <a:fillRect/>
          </a:stretch>
        </p:blipFill>
        <p:spPr>
          <a:xfrm>
            <a:off x="6961044" y="4021798"/>
            <a:ext cx="1061604" cy="990600"/>
          </a:xfrm>
          <a:prstGeom prst="rect">
            <a:avLst/>
          </a:prstGeom>
        </p:spPr>
      </p:pic>
    </p:spTree>
    <p:extLst>
      <p:ext uri="{BB962C8B-B14F-4D97-AF65-F5344CB8AC3E}">
        <p14:creationId xmlns:p14="http://schemas.microsoft.com/office/powerpoint/2010/main" val="4094301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9535-2C52-466F-A998-EFBDD6EE768A}"/>
              </a:ext>
            </a:extLst>
          </p:cNvPr>
          <p:cNvSpPr>
            <a:spLocks noGrp="1"/>
          </p:cNvSpPr>
          <p:nvPr>
            <p:ph type="title"/>
          </p:nvPr>
        </p:nvSpPr>
        <p:spPr/>
        <p:txBody>
          <a:bodyPr/>
          <a:lstStyle/>
          <a:p>
            <a:r>
              <a:rPr lang="en-US" dirty="0"/>
              <a:t>PharmAid Data Flow</a:t>
            </a:r>
          </a:p>
        </p:txBody>
      </p:sp>
      <p:sp>
        <p:nvSpPr>
          <p:cNvPr id="4" name="Footer Placeholder 3">
            <a:extLst>
              <a:ext uri="{FF2B5EF4-FFF2-40B4-BE49-F238E27FC236}">
                <a16:creationId xmlns:a16="http://schemas.microsoft.com/office/drawing/2014/main" id="{283DBA62-90EE-41D6-830C-97CF1469EAFB}"/>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B9AB6535-D878-4F9C-8A98-184749E9CF22}"/>
              </a:ext>
            </a:extLst>
          </p:cNvPr>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pic>
        <p:nvPicPr>
          <p:cNvPr id="8" name="Content Placeholder 7">
            <a:extLst>
              <a:ext uri="{FF2B5EF4-FFF2-40B4-BE49-F238E27FC236}">
                <a16:creationId xmlns:a16="http://schemas.microsoft.com/office/drawing/2014/main" id="{C77043EF-23CD-4D64-A3E5-B6C1DF880ABA}"/>
              </a:ext>
            </a:extLst>
          </p:cNvPr>
          <p:cNvPicPr>
            <a:picLocks noGrp="1" noChangeAspect="1"/>
          </p:cNvPicPr>
          <p:nvPr>
            <p:ph idx="1"/>
          </p:nvPr>
        </p:nvPicPr>
        <p:blipFill>
          <a:blip r:embed="rId2"/>
          <a:stretch>
            <a:fillRect/>
          </a:stretch>
        </p:blipFill>
        <p:spPr>
          <a:xfrm>
            <a:off x="1751330" y="914400"/>
            <a:ext cx="5641339" cy="5334000"/>
          </a:xfrm>
          <a:prstGeom prst="rect">
            <a:avLst/>
          </a:prstGeom>
        </p:spPr>
      </p:pic>
    </p:spTree>
    <p:extLst>
      <p:ext uri="{BB962C8B-B14F-4D97-AF65-F5344CB8AC3E}">
        <p14:creationId xmlns:p14="http://schemas.microsoft.com/office/powerpoint/2010/main" val="73084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F1EB-9933-4910-B694-964BC42D97D5}"/>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6F9EB732-8F85-4AEB-9608-3ADFF3B95262}"/>
              </a:ext>
            </a:extLst>
          </p:cNvPr>
          <p:cNvSpPr>
            <a:spLocks noGrp="1"/>
          </p:cNvSpPr>
          <p:nvPr>
            <p:ph idx="1"/>
          </p:nvPr>
        </p:nvSpPr>
        <p:spPr/>
        <p:txBody>
          <a:bodyPr/>
          <a:lstStyle/>
          <a:p>
            <a:pPr marL="0" indent="0">
              <a:buNone/>
            </a:pPr>
            <a:r>
              <a:rPr lang="en-US" dirty="0"/>
              <a:t>Since I was developing an Alexa integration, I did not have or need a large data set.</a:t>
            </a:r>
          </a:p>
          <a:p>
            <a:pPr marL="0" indent="0">
              <a:buNone/>
            </a:pPr>
            <a:endParaRPr lang="en-US" dirty="0"/>
          </a:p>
          <a:p>
            <a:r>
              <a:rPr lang="en-US" dirty="0"/>
              <a:t>PharmAid was the Application Invocation Phrase that I selected. Alexa is invoked with a simple “Ask PharmAid”.</a:t>
            </a:r>
          </a:p>
          <a:p>
            <a:r>
              <a:rPr lang="en-US" dirty="0"/>
              <a:t>A JSON Object which defines the intents that Alexa can use when the application is invoked.</a:t>
            </a:r>
          </a:p>
          <a:p>
            <a:r>
              <a:rPr lang="en-US" dirty="0"/>
              <a:t>Utterances which define the phrases that can be serviced by PharmAid. I only implemented four phrases for this project but this could easily be extended.</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B347E8A1-91E8-4D78-BAC6-2E81570C3823}"/>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20BCEC1A-6B80-406F-BB51-2DB57FEEB1F5}"/>
              </a:ext>
            </a:extLst>
          </p:cNvPr>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graphicFrame>
        <p:nvGraphicFramePr>
          <p:cNvPr id="8" name="Table 7">
            <a:extLst>
              <a:ext uri="{FF2B5EF4-FFF2-40B4-BE49-F238E27FC236}">
                <a16:creationId xmlns:a16="http://schemas.microsoft.com/office/drawing/2014/main" id="{E0409027-5938-4A52-8BB7-B4D59C039521}"/>
              </a:ext>
            </a:extLst>
          </p:cNvPr>
          <p:cNvGraphicFramePr>
            <a:graphicFrameLocks noGrp="1"/>
          </p:cNvGraphicFramePr>
          <p:nvPr>
            <p:extLst>
              <p:ext uri="{D42A27DB-BD31-4B8C-83A1-F6EECF244321}">
                <p14:modId xmlns:p14="http://schemas.microsoft.com/office/powerpoint/2010/main" val="1155623952"/>
              </p:ext>
            </p:extLst>
          </p:nvPr>
        </p:nvGraphicFramePr>
        <p:xfrm>
          <a:off x="914400" y="3733800"/>
          <a:ext cx="701040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010235637"/>
                    </a:ext>
                  </a:extLst>
                </a:gridCol>
                <a:gridCol w="3505200">
                  <a:extLst>
                    <a:ext uri="{9D8B030D-6E8A-4147-A177-3AD203B41FA5}">
                      <a16:colId xmlns:a16="http://schemas.microsoft.com/office/drawing/2014/main" val="3953888851"/>
                    </a:ext>
                  </a:extLst>
                </a:gridCol>
              </a:tblGrid>
              <a:tr h="370840">
                <a:tc>
                  <a:txBody>
                    <a:bodyPr/>
                    <a:lstStyle/>
                    <a:p>
                      <a:r>
                        <a:rPr lang="en-US" dirty="0"/>
                        <a:t>Intent</a:t>
                      </a:r>
                    </a:p>
                  </a:txBody>
                  <a:tcPr/>
                </a:tc>
                <a:tc>
                  <a:txBody>
                    <a:bodyPr/>
                    <a:lstStyle/>
                    <a:p>
                      <a:r>
                        <a:rPr lang="en-US" dirty="0"/>
                        <a:t>Utterance</a:t>
                      </a:r>
                    </a:p>
                  </a:txBody>
                  <a:tcPr/>
                </a:tc>
                <a:extLst>
                  <a:ext uri="{0D108BD9-81ED-4DB2-BD59-A6C34878D82A}">
                    <a16:rowId xmlns:a16="http://schemas.microsoft.com/office/drawing/2014/main" val="3653588096"/>
                  </a:ext>
                </a:extLst>
              </a:tr>
              <a:tr h="370840">
                <a:tc>
                  <a:txBody>
                    <a:bodyPr/>
                    <a:lstStyle/>
                    <a:p>
                      <a:r>
                        <a:rPr lang="en-US" dirty="0"/>
                        <a:t>FillRxIntent</a:t>
                      </a:r>
                    </a:p>
                  </a:txBody>
                  <a:tcPr/>
                </a:tc>
                <a:tc>
                  <a:txBody>
                    <a:bodyPr/>
                    <a:lstStyle/>
                    <a:p>
                      <a:r>
                        <a:rPr lang="en-US" dirty="0"/>
                        <a:t>to fill my prescription</a:t>
                      </a:r>
                    </a:p>
                  </a:txBody>
                  <a:tcPr/>
                </a:tc>
                <a:extLst>
                  <a:ext uri="{0D108BD9-81ED-4DB2-BD59-A6C34878D82A}">
                    <a16:rowId xmlns:a16="http://schemas.microsoft.com/office/drawing/2014/main" val="833805790"/>
                  </a:ext>
                </a:extLst>
              </a:tr>
              <a:tr h="370840">
                <a:tc>
                  <a:txBody>
                    <a:bodyPr/>
                    <a:lstStyle/>
                    <a:p>
                      <a:r>
                        <a:rPr lang="en-US" dirty="0"/>
                        <a:t>WhereRxIntent</a:t>
                      </a:r>
                    </a:p>
                  </a:txBody>
                  <a:tcPr/>
                </a:tc>
                <a:tc>
                  <a:txBody>
                    <a:bodyPr/>
                    <a:lstStyle/>
                    <a:p>
                      <a:r>
                        <a:rPr lang="en-US" dirty="0"/>
                        <a:t>to find my prescription</a:t>
                      </a:r>
                    </a:p>
                  </a:txBody>
                  <a:tcPr/>
                </a:tc>
                <a:extLst>
                  <a:ext uri="{0D108BD9-81ED-4DB2-BD59-A6C34878D82A}">
                    <a16:rowId xmlns:a16="http://schemas.microsoft.com/office/drawing/2014/main" val="1773856723"/>
                  </a:ext>
                </a:extLst>
              </a:tr>
              <a:tr h="370840">
                <a:tc>
                  <a:txBody>
                    <a:bodyPr/>
                    <a:lstStyle/>
                    <a:p>
                      <a:r>
                        <a:rPr lang="en-US" dirty="0"/>
                        <a:t>RxReadyIntent</a:t>
                      </a:r>
                    </a:p>
                  </a:txBody>
                  <a:tcPr/>
                </a:tc>
                <a:tc>
                  <a:txBody>
                    <a:bodyPr/>
                    <a:lstStyle/>
                    <a:p>
                      <a:r>
                        <a:rPr lang="en-US" dirty="0"/>
                        <a:t>when will my prescription arrive</a:t>
                      </a:r>
                    </a:p>
                  </a:txBody>
                  <a:tcPr/>
                </a:tc>
                <a:extLst>
                  <a:ext uri="{0D108BD9-81ED-4DB2-BD59-A6C34878D82A}">
                    <a16:rowId xmlns:a16="http://schemas.microsoft.com/office/drawing/2014/main" val="241182254"/>
                  </a:ext>
                </a:extLst>
              </a:tr>
              <a:tr h="370840">
                <a:tc>
                  <a:txBody>
                    <a:bodyPr/>
                    <a:lstStyle/>
                    <a:p>
                      <a:r>
                        <a:rPr lang="en-US" dirty="0"/>
                        <a:t>CallDoctorIntent</a:t>
                      </a:r>
                    </a:p>
                  </a:txBody>
                  <a:tcPr/>
                </a:tc>
                <a:tc>
                  <a:txBody>
                    <a:bodyPr/>
                    <a:lstStyle/>
                    <a:p>
                      <a:r>
                        <a:rPr lang="en-US" dirty="0"/>
                        <a:t>to call my doctor </a:t>
                      </a:r>
                    </a:p>
                  </a:txBody>
                  <a:tcPr/>
                </a:tc>
                <a:extLst>
                  <a:ext uri="{0D108BD9-81ED-4DB2-BD59-A6C34878D82A}">
                    <a16:rowId xmlns:a16="http://schemas.microsoft.com/office/drawing/2014/main" val="3645604011"/>
                  </a:ext>
                </a:extLst>
              </a:tr>
            </a:tbl>
          </a:graphicData>
        </a:graphic>
      </p:graphicFrame>
    </p:spTree>
    <p:extLst>
      <p:ext uri="{BB962C8B-B14F-4D97-AF65-F5344CB8AC3E}">
        <p14:creationId xmlns:p14="http://schemas.microsoft.com/office/powerpoint/2010/main" val="231654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ED28-817C-412B-8BFD-AFA7C9EC801E}"/>
              </a:ext>
            </a:extLst>
          </p:cNvPr>
          <p:cNvSpPr>
            <a:spLocks noGrp="1"/>
          </p:cNvSpPr>
          <p:nvPr>
            <p:ph type="title"/>
          </p:nvPr>
        </p:nvSpPr>
        <p:spPr/>
        <p:txBody>
          <a:bodyPr/>
          <a:lstStyle/>
          <a:p>
            <a:r>
              <a:rPr lang="en-US" dirty="0"/>
              <a:t>PharmAid Configuration</a:t>
            </a:r>
          </a:p>
        </p:txBody>
      </p:sp>
      <p:sp>
        <p:nvSpPr>
          <p:cNvPr id="3" name="Content Placeholder 2">
            <a:extLst>
              <a:ext uri="{FF2B5EF4-FFF2-40B4-BE49-F238E27FC236}">
                <a16:creationId xmlns:a16="http://schemas.microsoft.com/office/drawing/2014/main" id="{37DEBFE6-64CB-4E9C-868E-56A858C40CCC}"/>
              </a:ext>
            </a:extLst>
          </p:cNvPr>
          <p:cNvSpPr>
            <a:spLocks noGrp="1"/>
          </p:cNvSpPr>
          <p:nvPr>
            <p:ph idx="1"/>
          </p:nvPr>
        </p:nvSpPr>
        <p:spPr>
          <a:xfrm>
            <a:off x="457200" y="914400"/>
            <a:ext cx="8229600" cy="5334000"/>
          </a:xfrm>
        </p:spPr>
        <p:txBody>
          <a:bodyPr/>
          <a:lstStyle/>
          <a:p>
            <a:r>
              <a:rPr lang="en-US" dirty="0"/>
              <a:t>Start by creating and  ASP.NET Core Application in Visual Studio 2017</a:t>
            </a:r>
          </a:p>
          <a:p>
            <a:pPr marL="0" indent="0">
              <a:buNone/>
            </a:pPr>
            <a:endParaRPr lang="en-US" dirty="0"/>
          </a:p>
        </p:txBody>
      </p:sp>
      <p:sp>
        <p:nvSpPr>
          <p:cNvPr id="4" name="Footer Placeholder 3">
            <a:extLst>
              <a:ext uri="{FF2B5EF4-FFF2-40B4-BE49-F238E27FC236}">
                <a16:creationId xmlns:a16="http://schemas.microsoft.com/office/drawing/2014/main" id="{1A332ED3-6F12-4BEB-A0C3-A61DAB77E19A}"/>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457E06A1-F338-4DAF-AEEB-47E89443B4DD}"/>
              </a:ext>
            </a:extLst>
          </p:cNvPr>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pic>
        <p:nvPicPr>
          <p:cNvPr id="6" name="Picture 5">
            <a:extLst>
              <a:ext uri="{FF2B5EF4-FFF2-40B4-BE49-F238E27FC236}">
                <a16:creationId xmlns:a16="http://schemas.microsoft.com/office/drawing/2014/main" id="{2A123F65-9A86-4D3A-93E0-67D03A2AF423}"/>
              </a:ext>
            </a:extLst>
          </p:cNvPr>
          <p:cNvPicPr/>
          <p:nvPr/>
        </p:nvPicPr>
        <p:blipFill>
          <a:blip r:embed="rId2"/>
          <a:stretch>
            <a:fillRect/>
          </a:stretch>
        </p:blipFill>
        <p:spPr>
          <a:xfrm>
            <a:off x="1066800" y="1344237"/>
            <a:ext cx="5943600" cy="4904163"/>
          </a:xfrm>
          <a:prstGeom prst="rect">
            <a:avLst/>
          </a:prstGeom>
        </p:spPr>
      </p:pic>
    </p:spTree>
    <p:extLst>
      <p:ext uri="{BB962C8B-B14F-4D97-AF65-F5344CB8AC3E}">
        <p14:creationId xmlns:p14="http://schemas.microsoft.com/office/powerpoint/2010/main" val="241228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3E11-EC9A-4D14-89DF-D347229C3591}"/>
              </a:ext>
            </a:extLst>
          </p:cNvPr>
          <p:cNvSpPr>
            <a:spLocks noGrp="1"/>
          </p:cNvSpPr>
          <p:nvPr>
            <p:ph type="title"/>
          </p:nvPr>
        </p:nvSpPr>
        <p:spPr/>
        <p:txBody>
          <a:bodyPr/>
          <a:lstStyle/>
          <a:p>
            <a:r>
              <a:rPr lang="en-US" dirty="0"/>
              <a:t>PharmAid Configuration (</a:t>
            </a:r>
            <a:r>
              <a:rPr lang="en-US" dirty="0" err="1"/>
              <a:t>cont</a:t>
            </a:r>
            <a:r>
              <a:rPr lang="en-US" dirty="0"/>
              <a:t>)</a:t>
            </a:r>
          </a:p>
        </p:txBody>
      </p:sp>
      <p:sp>
        <p:nvSpPr>
          <p:cNvPr id="3" name="Content Placeholder 2">
            <a:extLst>
              <a:ext uri="{FF2B5EF4-FFF2-40B4-BE49-F238E27FC236}">
                <a16:creationId xmlns:a16="http://schemas.microsoft.com/office/drawing/2014/main" id="{0B2708C8-240C-4C49-875D-1803C5E76007}"/>
              </a:ext>
            </a:extLst>
          </p:cNvPr>
          <p:cNvSpPr>
            <a:spLocks noGrp="1"/>
          </p:cNvSpPr>
          <p:nvPr>
            <p:ph idx="1"/>
          </p:nvPr>
        </p:nvSpPr>
        <p:spPr/>
        <p:txBody>
          <a:bodyPr/>
          <a:lstStyle/>
          <a:p>
            <a:r>
              <a:rPr lang="en-US" dirty="0"/>
              <a:t>Select the Web API template which will function as the Alexa Skill API</a:t>
            </a:r>
          </a:p>
          <a:p>
            <a:pPr marL="0" indent="0">
              <a:buNone/>
            </a:pPr>
            <a:endParaRPr lang="en-US" dirty="0"/>
          </a:p>
        </p:txBody>
      </p:sp>
      <p:sp>
        <p:nvSpPr>
          <p:cNvPr id="4" name="Footer Placeholder 3">
            <a:extLst>
              <a:ext uri="{FF2B5EF4-FFF2-40B4-BE49-F238E27FC236}">
                <a16:creationId xmlns:a16="http://schemas.microsoft.com/office/drawing/2014/main" id="{21B20E41-4EA8-4342-A1FA-166DCEB92155}"/>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B18FFBAF-C721-40DD-BAA4-154BCF1180AA}"/>
              </a:ext>
            </a:extLst>
          </p:cNvPr>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pic>
        <p:nvPicPr>
          <p:cNvPr id="6" name="Picture 5">
            <a:extLst>
              <a:ext uri="{FF2B5EF4-FFF2-40B4-BE49-F238E27FC236}">
                <a16:creationId xmlns:a16="http://schemas.microsoft.com/office/drawing/2014/main" id="{4DD48477-4338-44D9-AE41-75F11931D117}"/>
              </a:ext>
            </a:extLst>
          </p:cNvPr>
          <p:cNvPicPr/>
          <p:nvPr/>
        </p:nvPicPr>
        <p:blipFill>
          <a:blip r:embed="rId2"/>
          <a:stretch>
            <a:fillRect/>
          </a:stretch>
        </p:blipFill>
        <p:spPr>
          <a:xfrm>
            <a:off x="1143000" y="1371600"/>
            <a:ext cx="5943600" cy="4265930"/>
          </a:xfrm>
          <a:prstGeom prst="rect">
            <a:avLst/>
          </a:prstGeom>
        </p:spPr>
      </p:pic>
    </p:spTree>
    <p:extLst>
      <p:ext uri="{BB962C8B-B14F-4D97-AF65-F5344CB8AC3E}">
        <p14:creationId xmlns:p14="http://schemas.microsoft.com/office/powerpoint/2010/main" val="268657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A646-5578-42A3-80AC-0B7F11A0F417}"/>
              </a:ext>
            </a:extLst>
          </p:cNvPr>
          <p:cNvSpPr>
            <a:spLocks noGrp="1"/>
          </p:cNvSpPr>
          <p:nvPr>
            <p:ph type="title"/>
          </p:nvPr>
        </p:nvSpPr>
        <p:spPr/>
        <p:txBody>
          <a:bodyPr/>
          <a:lstStyle/>
          <a:p>
            <a:r>
              <a:rPr lang="en-US" dirty="0"/>
              <a:t>PharmAid Configuration (</a:t>
            </a:r>
            <a:r>
              <a:rPr lang="en-US" dirty="0" err="1"/>
              <a:t>cont</a:t>
            </a:r>
            <a:r>
              <a:rPr lang="en-US" dirty="0"/>
              <a:t>)</a:t>
            </a:r>
          </a:p>
        </p:txBody>
      </p:sp>
      <p:sp>
        <p:nvSpPr>
          <p:cNvPr id="3" name="Content Placeholder 2">
            <a:extLst>
              <a:ext uri="{FF2B5EF4-FFF2-40B4-BE49-F238E27FC236}">
                <a16:creationId xmlns:a16="http://schemas.microsoft.com/office/drawing/2014/main" id="{80C40156-1B3C-496E-BE8A-1D6A4B6EA2E5}"/>
              </a:ext>
            </a:extLst>
          </p:cNvPr>
          <p:cNvSpPr>
            <a:spLocks noGrp="1"/>
          </p:cNvSpPr>
          <p:nvPr>
            <p:ph idx="1"/>
          </p:nvPr>
        </p:nvSpPr>
        <p:spPr/>
        <p:txBody>
          <a:bodyPr/>
          <a:lstStyle/>
          <a:p>
            <a:r>
              <a:rPr lang="en-US" dirty="0"/>
              <a:t>Install the AlexaSkills.NET package and </a:t>
            </a:r>
            <a:r>
              <a:rPr lang="en-US" dirty="0" err="1"/>
              <a:t>Newtonsoft.JSON</a:t>
            </a:r>
            <a:r>
              <a:rPr lang="en-US"/>
              <a:t> package</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81A86B36-2255-46D6-A442-47622445B2D1}"/>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736F4A39-9E63-4CE3-A495-773233F5027B}"/>
              </a:ext>
            </a:extLst>
          </p:cNvPr>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pic>
        <p:nvPicPr>
          <p:cNvPr id="6" name="Picture 5">
            <a:extLst>
              <a:ext uri="{FF2B5EF4-FFF2-40B4-BE49-F238E27FC236}">
                <a16:creationId xmlns:a16="http://schemas.microsoft.com/office/drawing/2014/main" id="{6064040F-04C8-4DBC-9194-7B3E278D7649}"/>
              </a:ext>
            </a:extLst>
          </p:cNvPr>
          <p:cNvPicPr/>
          <p:nvPr/>
        </p:nvPicPr>
        <p:blipFill>
          <a:blip r:embed="rId2"/>
          <a:stretch>
            <a:fillRect/>
          </a:stretch>
        </p:blipFill>
        <p:spPr>
          <a:xfrm>
            <a:off x="587433" y="1371600"/>
            <a:ext cx="5943600" cy="1976120"/>
          </a:xfrm>
          <a:prstGeom prst="rect">
            <a:avLst/>
          </a:prstGeom>
        </p:spPr>
      </p:pic>
      <p:pic>
        <p:nvPicPr>
          <p:cNvPr id="7" name="Picture 6">
            <a:extLst>
              <a:ext uri="{FF2B5EF4-FFF2-40B4-BE49-F238E27FC236}">
                <a16:creationId xmlns:a16="http://schemas.microsoft.com/office/drawing/2014/main" id="{F706DBF8-4E9D-4507-AD38-233DA4C827A1}"/>
              </a:ext>
            </a:extLst>
          </p:cNvPr>
          <p:cNvPicPr/>
          <p:nvPr/>
        </p:nvPicPr>
        <p:blipFill>
          <a:blip r:embed="rId3"/>
          <a:stretch>
            <a:fillRect/>
          </a:stretch>
        </p:blipFill>
        <p:spPr>
          <a:xfrm>
            <a:off x="609600" y="3657600"/>
            <a:ext cx="5943600" cy="1924050"/>
          </a:xfrm>
          <a:prstGeom prst="rect">
            <a:avLst/>
          </a:prstGeom>
        </p:spPr>
      </p:pic>
    </p:spTree>
    <p:extLst>
      <p:ext uri="{BB962C8B-B14F-4D97-AF65-F5344CB8AC3E}">
        <p14:creationId xmlns:p14="http://schemas.microsoft.com/office/powerpoint/2010/main" val="1080830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10271</TotalTime>
  <Words>1200</Words>
  <Application>Microsoft Office PowerPoint</Application>
  <PresentationFormat>On-screen Show (4:3)</PresentationFormat>
  <Paragraphs>199</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Theme</vt:lpstr>
      <vt:lpstr> Final Project  Alexa  </vt:lpstr>
      <vt:lpstr>Introduction</vt:lpstr>
      <vt:lpstr>Enter PharmAid: a cloud-based Alexa-Enabled Pharmacy front-end</vt:lpstr>
      <vt:lpstr>Azure and Amazon Technologies</vt:lpstr>
      <vt:lpstr>PharmAid Data Flow</vt:lpstr>
      <vt:lpstr>Data Description</vt:lpstr>
      <vt:lpstr>PharmAid Configuration</vt:lpstr>
      <vt:lpstr>PharmAid Configuration (cont)</vt:lpstr>
      <vt:lpstr>PharmAid Configuration (cont)</vt:lpstr>
      <vt:lpstr>PharmApi Configuration</vt:lpstr>
      <vt:lpstr>PharmApi Configuration (cont)</vt:lpstr>
      <vt:lpstr>Alexa Skills Configuration</vt:lpstr>
      <vt:lpstr>Alexa Skills Configuration (cont)</vt:lpstr>
      <vt:lpstr>Alexa Skills Configuration (cont)</vt:lpstr>
      <vt:lpstr>Alexa Skills Configuration (cont)</vt:lpstr>
      <vt:lpstr>PharmAid Visualization</vt:lpstr>
      <vt:lpstr>PharmApi Visualization (cont)</vt:lpstr>
      <vt:lpstr>Alexa Skills Results</vt:lpstr>
      <vt:lpstr>Alexa Skills Result (cont)</vt:lpstr>
      <vt:lpstr>Summary</vt:lpstr>
      <vt:lpstr>Summary (cont)</vt:lpstr>
      <vt:lpstr>Summary (cont)</vt:lpstr>
      <vt:lpstr>What Next?</vt:lpstr>
      <vt:lpstr>What Next? (cont)</vt:lpstr>
      <vt:lpstr>YouTube URLs, GitHub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Francis, James</cp:lastModifiedBy>
  <cp:revision>952</cp:revision>
  <cp:lastPrinted>2012-11-30T20:59:45Z</cp:lastPrinted>
  <dcterms:created xsi:type="dcterms:W3CDTF">2006-08-16T00:00:00Z</dcterms:created>
  <dcterms:modified xsi:type="dcterms:W3CDTF">2018-02-10T06:55:42Z</dcterms:modified>
</cp:coreProperties>
</file>