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9" r:id="rId4"/>
    <p:sldId id="260" r:id="rId5"/>
    <p:sldId id="261" r:id="rId6"/>
    <p:sldId id="333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331" r:id="rId18"/>
    <p:sldId id="298" r:id="rId19"/>
    <p:sldId id="299" r:id="rId20"/>
    <p:sldId id="332" r:id="rId21"/>
    <p:sldId id="311" r:id="rId22"/>
    <p:sldId id="312" r:id="rId23"/>
    <p:sldId id="313" r:id="rId24"/>
    <p:sldId id="314" r:id="rId25"/>
    <p:sldId id="315" r:id="rId26"/>
    <p:sldId id="316" r:id="rId27"/>
    <p:sldId id="334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335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300" r:id="rId49"/>
    <p:sldId id="336" r:id="rId50"/>
    <p:sldId id="301" r:id="rId51"/>
    <p:sldId id="302" r:id="rId52"/>
    <p:sldId id="303" r:id="rId53"/>
    <p:sldId id="304" r:id="rId54"/>
    <p:sldId id="337" r:id="rId55"/>
    <p:sldId id="339" r:id="rId56"/>
    <p:sldId id="340" r:id="rId57"/>
    <p:sldId id="341" r:id="rId58"/>
    <p:sldId id="330" r:id="rId5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64"/>
    <p:restoredTop sz="94640"/>
  </p:normalViewPr>
  <p:slideViewPr>
    <p:cSldViewPr snapToGrid="0" snapToObjects="1">
      <p:cViewPr varScale="1">
        <p:scale>
          <a:sx n="71" d="100"/>
          <a:sy n="71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Objects+Reference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</a:t>
            </a:r>
            <a:r>
              <a:rPr lang="en-US" dirty="0"/>
              <a:t>                   </a:t>
            </a:r>
            <a:r>
              <a:rPr dirty="0"/>
              <a:t>Objects</a:t>
            </a:r>
            <a:r>
              <a:rPr lang="en-US" dirty="0"/>
              <a:t> </a:t>
            </a:r>
            <a:r>
              <a:rPr dirty="0"/>
              <a:t>+</a:t>
            </a:r>
            <a:r>
              <a:rPr lang="en-US" dirty="0"/>
              <a:t> </a:t>
            </a:r>
            <a:r>
              <a:rPr dirty="0"/>
              <a:t>References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1C3376-AB0D-AB48-8312-34E4E061BF18}"/>
              </a:ext>
            </a:extLst>
          </p:cNvPr>
          <p:cNvSpPr txBox="1">
            <a:spLocks/>
          </p:cNvSpPr>
          <p:nvPr/>
        </p:nvSpPr>
        <p:spPr bwMode="auto">
          <a:xfrm>
            <a:off x="1270000" y="53213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en-US" sz="3700" b="0" dirty="0">
                <a:latin typeface="Gill Sans" panose="020B0502020104020203" pitchFamily="34" charset="-79"/>
                <a:cs typeface="Gill Sans" panose="020B0502020104020203" pitchFamily="34" charset="-79"/>
              </a:rPr>
              <a:t>Meena </a:t>
            </a:r>
            <a:r>
              <a:rPr lang="en-US" altLang="en-US" sz="3700" b="0" dirty="0" err="1">
                <a:latin typeface="Gill Sans" panose="020B0502020104020203" pitchFamily="34" charset="-79"/>
                <a:cs typeface="Gill Sans" panose="020B0502020104020203" pitchFamily="34" charset="-79"/>
              </a:rPr>
              <a:t>Syamkumar</a:t>
            </a:r>
            <a:endParaRPr lang="en-US" altLang="en-US" sz="37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3700" b="0" dirty="0">
                <a:latin typeface="Gill Sans" panose="020B0502020104020203" pitchFamily="34" charset="-79"/>
                <a:cs typeface="Gill Sans" panose="020B0502020104020203" pitchFamily="34" charset="-79"/>
              </a:rPr>
              <a:t>Andy </a:t>
            </a:r>
            <a:r>
              <a:rPr lang="en-US" altLang="en-US" sz="3700" b="0" dirty="0" err="1">
                <a:latin typeface="Gill Sans" panose="020B0502020104020203" pitchFamily="34" charset="-79"/>
                <a:cs typeface="Gill Sans" panose="020B0502020104020203" pitchFamily="34" charset="-79"/>
              </a:rPr>
              <a:t>Kuemmel</a:t>
            </a:r>
            <a:endParaRPr lang="en-US" altLang="en-US" sz="37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3700" b="0" dirty="0">
                <a:latin typeface="Gill Sans" panose="020B0502020104020203" pitchFamily="34" charset="-79"/>
                <a:cs typeface="Gill Sans" panose="020B0502020104020203" pitchFamily="34" charset="-79"/>
              </a:rPr>
              <a:t>Cole Nelson</a:t>
            </a:r>
          </a:p>
          <a:p>
            <a:pPr>
              <a:spcBef>
                <a:spcPct val="0"/>
              </a:spcBef>
              <a:buSzTx/>
              <a:buNone/>
            </a:pPr>
            <a:endParaRPr lang="en-US" altLang="en-US" sz="37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7978E17-55CA-6A41-9415-6E4C46A40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40" y="8115300"/>
            <a:ext cx="7293664" cy="14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000" b="0" dirty="0">
                <a:solidFill>
                  <a:srgbClr val="FF9300"/>
                </a:solidFill>
                <a:latin typeface="Gill Sans SemiBold" panose="020B0502020104020203" pitchFamily="34" charset="-79"/>
                <a:ea typeface="Gill Sans SemiBold" panose="020B0502020104020203" pitchFamily="34" charset="-79"/>
                <a:cs typeface="Gill Sans SemiBold" panose="020B0502020104020203" pitchFamily="34" charset="-79"/>
                <a:sym typeface="Gill Sans SemiBold" panose="020B0502020104020203" pitchFamily="34" charset="-79"/>
              </a:rPr>
              <a:t>Readings: </a:t>
            </a:r>
          </a:p>
          <a:p>
            <a:pPr algn="ctr" eaLnBrk="1"/>
            <a:r>
              <a:rPr lang="en-US" altLang="en-US" sz="3000" b="0" dirty="0">
                <a:solidFill>
                  <a:srgbClr val="FF93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Chapter 10 &amp; 12 of Think Python</a:t>
            </a:r>
          </a:p>
          <a:p>
            <a:pPr algn="ctr" eaLnBrk="1"/>
            <a:r>
              <a:rPr lang="en-US" altLang="en-US" sz="3000" b="0" dirty="0">
                <a:solidFill>
                  <a:srgbClr val="FF93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Chapter 11.1 to 11.7 of Python for Everybody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73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74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75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76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77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78" name="hello world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 world</a:t>
            </a:r>
          </a:p>
        </p:txBody>
      </p:sp>
      <p:sp>
        <p:nvSpPr>
          <p:cNvPr id="779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80" name="Arrow"/>
          <p:cNvSpPr/>
          <p:nvPr/>
        </p:nvSpPr>
        <p:spPr>
          <a:xfrm>
            <a:off x="1727200" y="4408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1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6945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84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85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86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87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88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89" name="hello world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 world</a:t>
            </a:r>
          </a:p>
        </p:txBody>
      </p:sp>
      <p:sp>
        <p:nvSpPr>
          <p:cNvPr id="790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91" name="Arrow"/>
          <p:cNvSpPr/>
          <p:nvPr/>
        </p:nvSpPr>
        <p:spPr>
          <a:xfrm>
            <a:off x="1727200" y="4408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2" name="Common mental model…"/>
          <p:cNvSpPr txBox="1"/>
          <p:nvPr/>
        </p:nvSpPr>
        <p:spPr>
          <a:xfrm>
            <a:off x="6782460" y="1790699"/>
            <a:ext cx="5421413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Common mental model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equivalent for immutable types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PythonTutor uses for strings, etc</a:t>
            </a:r>
          </a:p>
        </p:txBody>
      </p:sp>
      <p:sp>
        <p:nvSpPr>
          <p:cNvPr id="793" name="Issues…"/>
          <p:cNvSpPr txBox="1"/>
          <p:nvPr/>
        </p:nvSpPr>
        <p:spPr>
          <a:xfrm>
            <a:off x="6782460" y="3448776"/>
            <a:ext cx="479407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Issues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incorrect for mutable types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ignores performance</a:t>
            </a:r>
          </a:p>
        </p:txBody>
      </p:sp>
      <p:sp>
        <p:nvSpPr>
          <p:cNvPr id="794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4290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797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98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99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00" name="Arrow"/>
          <p:cNvSpPr/>
          <p:nvPr/>
        </p:nvSpPr>
        <p:spPr>
          <a:xfrm>
            <a:off x="1752600" y="3138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1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2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03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04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5" name="note: we're still not drawing frame boxes for simplicity since everything is in the global frame"/>
          <p:cNvSpPr txBox="1"/>
          <p:nvPr/>
        </p:nvSpPr>
        <p:spPr>
          <a:xfrm>
            <a:off x="1270248" y="9244955"/>
            <a:ext cx="10794505" cy="45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note</a:t>
            </a:r>
            <a:r>
              <a:t>: </a:t>
            </a:r>
            <a:r>
              <a:rPr i="1"/>
              <a:t>we're still not drawing frame boxes for simplicity since everything is in the global frame</a:t>
            </a:r>
          </a:p>
        </p:txBody>
      </p:sp>
    </p:spTree>
    <p:extLst>
      <p:ext uri="{BB962C8B-B14F-4D97-AF65-F5344CB8AC3E}">
        <p14:creationId xmlns:p14="http://schemas.microsoft.com/office/powerpoint/2010/main" val="75869728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08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09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10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11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2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13" name="Arrow"/>
          <p:cNvSpPr/>
          <p:nvPr/>
        </p:nvSpPr>
        <p:spPr>
          <a:xfrm>
            <a:off x="1752600" y="35953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5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16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17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18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9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0" name="any box with an arrow is a reference (variables are one kind of reference)"/>
          <p:cNvSpPr txBox="1"/>
          <p:nvPr/>
        </p:nvSpPr>
        <p:spPr>
          <a:xfrm>
            <a:off x="1553046" y="8701582"/>
            <a:ext cx="42816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any box with an arrow is a reference</a:t>
            </a:r>
            <a:br/>
            <a:r>
              <a:t>(variables are one kind of reference)</a:t>
            </a:r>
          </a:p>
        </p:txBody>
      </p:sp>
    </p:spTree>
    <p:extLst>
      <p:ext uri="{BB962C8B-B14F-4D97-AF65-F5344CB8AC3E}">
        <p14:creationId xmlns:p14="http://schemas.microsoft.com/office/powerpoint/2010/main" val="39296089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23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24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25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26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27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8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9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30" name="Arrow"/>
          <p:cNvSpPr/>
          <p:nvPr/>
        </p:nvSpPr>
        <p:spPr>
          <a:xfrm>
            <a:off x="1752600" y="4027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2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33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34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35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6" name="Line"/>
          <p:cNvSpPr/>
          <p:nvPr/>
        </p:nvSpPr>
        <p:spPr>
          <a:xfrm flipV="1">
            <a:off x="3708400" y="7159549"/>
            <a:ext cx="3904209" cy="976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7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153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40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41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42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43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44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5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6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47" name="Arrow"/>
          <p:cNvSpPr/>
          <p:nvPr/>
        </p:nvSpPr>
        <p:spPr>
          <a:xfrm>
            <a:off x="1752600" y="4027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8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9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50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51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52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3" name="“hello world”"/>
          <p:cNvSpPr txBox="1"/>
          <p:nvPr/>
        </p:nvSpPr>
        <p:spPr>
          <a:xfrm>
            <a:off x="7708189" y="7734299"/>
            <a:ext cx="178355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“hello world”</a:t>
            </a:r>
          </a:p>
        </p:txBody>
      </p:sp>
      <p:sp>
        <p:nvSpPr>
          <p:cNvPr id="854" name="Line"/>
          <p:cNvSpPr/>
          <p:nvPr/>
        </p:nvSpPr>
        <p:spPr>
          <a:xfrm flipV="1">
            <a:off x="3708400" y="7159549"/>
            <a:ext cx="3904209" cy="976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5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23464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58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59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60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61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62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3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4" name="x = “hello”…"/>
          <p:cNvSpPr txBox="1"/>
          <p:nvPr/>
        </p:nvSpPr>
        <p:spPr>
          <a:xfrm>
            <a:off x="2782316" y="3282307"/>
            <a:ext cx="2895023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+= “ world”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65" name="Arrow"/>
          <p:cNvSpPr/>
          <p:nvPr/>
        </p:nvSpPr>
        <p:spPr>
          <a:xfrm>
            <a:off x="1752600" y="4281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6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7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68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69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70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1" name="“hello world”"/>
          <p:cNvSpPr txBox="1"/>
          <p:nvPr/>
        </p:nvSpPr>
        <p:spPr>
          <a:xfrm>
            <a:off x="7708189" y="7734299"/>
            <a:ext cx="178355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“hello world”</a:t>
            </a:r>
          </a:p>
        </p:txBody>
      </p:sp>
      <p:sp>
        <p:nvSpPr>
          <p:cNvPr id="872" name="Line"/>
          <p:cNvSpPr/>
          <p:nvPr/>
        </p:nvSpPr>
        <p:spPr>
          <a:xfrm flipV="1">
            <a:off x="3708400" y="7995517"/>
            <a:ext cx="3845819" cy="1406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1863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58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59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60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61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62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3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4" name="x = “hello”…"/>
          <p:cNvSpPr txBox="1"/>
          <p:nvPr/>
        </p:nvSpPr>
        <p:spPr>
          <a:xfrm>
            <a:off x="2782316" y="3282307"/>
            <a:ext cx="7620676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+= “ world”</a:t>
            </a: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# y = y + “ world”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65" name="Arrow"/>
          <p:cNvSpPr/>
          <p:nvPr/>
        </p:nvSpPr>
        <p:spPr>
          <a:xfrm>
            <a:off x="1752600" y="4281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6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7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68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69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70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1" name="“hello world”"/>
          <p:cNvSpPr txBox="1"/>
          <p:nvPr/>
        </p:nvSpPr>
        <p:spPr>
          <a:xfrm>
            <a:off x="7708189" y="7734299"/>
            <a:ext cx="178355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“hello world”</a:t>
            </a:r>
          </a:p>
        </p:txBody>
      </p:sp>
      <p:sp>
        <p:nvSpPr>
          <p:cNvPr id="872" name="Line"/>
          <p:cNvSpPr/>
          <p:nvPr/>
        </p:nvSpPr>
        <p:spPr>
          <a:xfrm flipV="1">
            <a:off x="3708400" y="7995517"/>
            <a:ext cx="3845819" cy="1406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06507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Revisiting Assignment and Passing Rules for v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60831">
              <a:defRPr sz="4608"/>
            </a:lvl1pPr>
          </a:lstStyle>
          <a:p>
            <a:r>
              <a:t>Revisiting Assignment and Passing Rules for v2</a:t>
            </a:r>
          </a:p>
        </p:txBody>
      </p:sp>
      <p:sp>
        <p:nvSpPr>
          <p:cNvPr id="876" name="# RULE 1 (assignment)…"/>
          <p:cNvSpPr txBox="1"/>
          <p:nvPr/>
        </p:nvSpPr>
        <p:spPr>
          <a:xfrm>
            <a:off x="915416" y="2482207"/>
            <a:ext cx="1057064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# RULE 1 (assignment)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 = </a:t>
            </a:r>
            <a:r>
              <a:rPr>
                <a:solidFill>
                  <a:srgbClr val="D6D5D5"/>
                </a:solidFill>
              </a:rPr>
              <a:t>????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 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y should reference whatever x references</a:t>
            </a:r>
          </a:p>
        </p:txBody>
      </p:sp>
      <p:sp>
        <p:nvSpPr>
          <p:cNvPr id="877" name="# RULE 2 (argument passing)…"/>
          <p:cNvSpPr txBox="1"/>
          <p:nvPr/>
        </p:nvSpPr>
        <p:spPr>
          <a:xfrm>
            <a:off x="915416" y="5149207"/>
            <a:ext cx="10357248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# RULE 2 (argument passing)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def f(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    pass</a:t>
            </a:r>
            <a:endParaRPr>
              <a:solidFill>
                <a:srgbClr val="D6D5D5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D6D5D5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 = </a:t>
            </a:r>
            <a:r>
              <a:rPr>
                <a:solidFill>
                  <a:srgbClr val="D6D5D5"/>
                </a:solidFill>
              </a:rPr>
              <a:t>????</a:t>
            </a:r>
            <a:endParaRPr>
              <a:solidFill>
                <a:srgbClr val="929292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f(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) 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y should reference whatever x references</a:t>
            </a:r>
          </a:p>
        </p:txBody>
      </p:sp>
    </p:spTree>
    <p:extLst>
      <p:ext uri="{BB962C8B-B14F-4D97-AF65-F5344CB8AC3E}">
        <p14:creationId xmlns:p14="http://schemas.microsoft.com/office/powerpoint/2010/main" val="151970681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How PythonTutor renders immutable types is configurable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 defTabSz="426466">
              <a:defRPr sz="3504"/>
            </a:lvl1pPr>
          </a:lstStyle>
          <a:p>
            <a:r>
              <a:t>How PythonTutor renders immutable types is configurable...</a:t>
            </a:r>
          </a:p>
        </p:txBody>
      </p:sp>
      <p:pic>
        <p:nvPicPr>
          <p:cNvPr id="8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1619250"/>
            <a:ext cx="5130800" cy="232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0" y="4102100"/>
            <a:ext cx="4965700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850" y="5429250"/>
            <a:ext cx="5753100" cy="245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850" y="7988300"/>
            <a:ext cx="49657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884" name="Code:"/>
          <p:cNvSpPr txBox="1"/>
          <p:nvPr/>
        </p:nvSpPr>
        <p:spPr>
          <a:xfrm>
            <a:off x="771276" y="4614560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85" name="x = “hello”…"/>
          <p:cNvSpPr txBox="1"/>
          <p:nvPr/>
        </p:nvSpPr>
        <p:spPr>
          <a:xfrm>
            <a:off x="801116" y="5090168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86" name="Line"/>
          <p:cNvSpPr/>
          <p:nvPr/>
        </p:nvSpPr>
        <p:spPr>
          <a:xfrm flipV="1">
            <a:off x="3797299" y="4334440"/>
            <a:ext cx="2415680" cy="113923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7" name="Line"/>
          <p:cNvSpPr/>
          <p:nvPr/>
        </p:nvSpPr>
        <p:spPr>
          <a:xfrm>
            <a:off x="3797299" y="6235670"/>
            <a:ext cx="2376886" cy="188471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8" name="v1"/>
          <p:cNvSpPr txBox="1"/>
          <p:nvPr/>
        </p:nvSpPr>
        <p:spPr>
          <a:xfrm>
            <a:off x="4689400" y="4343399"/>
            <a:ext cx="400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v1</a:t>
            </a:r>
          </a:p>
        </p:txBody>
      </p:sp>
      <p:sp>
        <p:nvSpPr>
          <p:cNvPr id="889" name="v2"/>
          <p:cNvSpPr txBox="1"/>
          <p:nvPr/>
        </p:nvSpPr>
        <p:spPr>
          <a:xfrm>
            <a:off x="4473500" y="7111999"/>
            <a:ext cx="400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37379609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st yourself!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Test yourself!</a:t>
            </a:r>
          </a:p>
        </p:txBody>
      </p:sp>
      <p:sp>
        <p:nvSpPr>
          <p:cNvPr id="123" name="A"/>
          <p:cNvSpPr/>
          <p:nvPr/>
        </p:nvSpPr>
        <p:spPr>
          <a:xfrm>
            <a:off x="1130300" y="159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4" name="B"/>
          <p:cNvSpPr/>
          <p:nvPr/>
        </p:nvSpPr>
        <p:spPr>
          <a:xfrm>
            <a:off x="1130300" y="3879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5" name="C"/>
          <p:cNvSpPr/>
          <p:nvPr/>
        </p:nvSpPr>
        <p:spPr>
          <a:xfrm>
            <a:off x="1130300" y="6165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6" name="what is the type of the following?      {}"/>
          <p:cNvSpPr txBox="1"/>
          <p:nvPr/>
        </p:nvSpPr>
        <p:spPr>
          <a:xfrm>
            <a:off x="2692400" y="1810072"/>
            <a:ext cx="614556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what is the type of the following?     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{}</a:t>
            </a:r>
          </a:p>
        </p:txBody>
      </p:sp>
      <p:sp>
        <p:nvSpPr>
          <p:cNvPr id="127" name="1"/>
          <p:cNvSpPr/>
          <p:nvPr/>
        </p:nvSpPr>
        <p:spPr>
          <a:xfrm>
            <a:off x="3136900" y="2368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28" name="2"/>
          <p:cNvSpPr/>
          <p:nvPr/>
        </p:nvSpPr>
        <p:spPr>
          <a:xfrm>
            <a:off x="3136900" y="3130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29" name="set"/>
          <p:cNvSpPr txBox="1"/>
          <p:nvPr/>
        </p:nvSpPr>
        <p:spPr>
          <a:xfrm>
            <a:off x="4189834" y="2466268"/>
            <a:ext cx="5865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set</a:t>
            </a:r>
          </a:p>
        </p:txBody>
      </p:sp>
      <p:sp>
        <p:nvSpPr>
          <p:cNvPr id="130" name="dict"/>
          <p:cNvSpPr txBox="1"/>
          <p:nvPr/>
        </p:nvSpPr>
        <p:spPr>
          <a:xfrm>
            <a:off x="4132758" y="3228268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dict</a:t>
            </a:r>
          </a:p>
        </p:txBody>
      </p:sp>
      <p:sp>
        <p:nvSpPr>
          <p:cNvPr id="131" name="if S is a string and L is a list, which line definitely fails?"/>
          <p:cNvSpPr txBox="1"/>
          <p:nvPr/>
        </p:nvSpPr>
        <p:spPr>
          <a:xfrm>
            <a:off x="2692400" y="4096072"/>
            <a:ext cx="839033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if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S</a:t>
            </a:r>
            <a:r>
              <a:t> is a string and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L</a:t>
            </a:r>
            <a:r>
              <a:t> is a list, which line definitely fails?</a:t>
            </a:r>
          </a:p>
        </p:txBody>
      </p:sp>
      <p:sp>
        <p:nvSpPr>
          <p:cNvPr id="132" name="1"/>
          <p:cNvSpPr/>
          <p:nvPr/>
        </p:nvSpPr>
        <p:spPr>
          <a:xfrm>
            <a:off x="3136900" y="4654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3" name="2"/>
          <p:cNvSpPr/>
          <p:nvPr/>
        </p:nvSpPr>
        <p:spPr>
          <a:xfrm>
            <a:off x="3136900" y="5416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4" name="S[-1] = &quot;.&quot;"/>
          <p:cNvSpPr txBox="1"/>
          <p:nvPr/>
        </p:nvSpPr>
        <p:spPr>
          <a:xfrm>
            <a:off x="4060130" y="4745918"/>
            <a:ext cx="21263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 = "."</a:t>
            </a:r>
          </a:p>
        </p:txBody>
      </p:sp>
      <p:sp>
        <p:nvSpPr>
          <p:cNvPr id="135" name="L[len(S)] = S"/>
          <p:cNvSpPr txBox="1"/>
          <p:nvPr/>
        </p:nvSpPr>
        <p:spPr>
          <a:xfrm>
            <a:off x="4060130" y="5507918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L[len(S)] = S</a:t>
            </a:r>
          </a:p>
        </p:txBody>
      </p:sp>
      <p:sp>
        <p:nvSpPr>
          <p:cNvPr id="136" name="which type is immutable?"/>
          <p:cNvSpPr txBox="1"/>
          <p:nvPr/>
        </p:nvSpPr>
        <p:spPr>
          <a:xfrm>
            <a:off x="2692400" y="6388422"/>
            <a:ext cx="401493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which type is immutable?</a:t>
            </a:r>
          </a:p>
        </p:txBody>
      </p:sp>
      <p:sp>
        <p:nvSpPr>
          <p:cNvPr id="137" name="1"/>
          <p:cNvSpPr/>
          <p:nvPr/>
        </p:nvSpPr>
        <p:spPr>
          <a:xfrm>
            <a:off x="3136900" y="6940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8" name="2"/>
          <p:cNvSpPr/>
          <p:nvPr/>
        </p:nvSpPr>
        <p:spPr>
          <a:xfrm>
            <a:off x="3136900" y="7702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9" name="str"/>
          <p:cNvSpPr txBox="1"/>
          <p:nvPr/>
        </p:nvSpPr>
        <p:spPr>
          <a:xfrm>
            <a:off x="4060130" y="7031918"/>
            <a:ext cx="6630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str</a:t>
            </a:r>
          </a:p>
        </p:txBody>
      </p:sp>
      <p:sp>
        <p:nvSpPr>
          <p:cNvPr id="140" name="list"/>
          <p:cNvSpPr txBox="1"/>
          <p:nvPr/>
        </p:nvSpPr>
        <p:spPr>
          <a:xfrm>
            <a:off x="4060130" y="7793918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list</a:t>
            </a:r>
          </a:p>
        </p:txBody>
      </p:sp>
      <p:sp>
        <p:nvSpPr>
          <p:cNvPr id="141" name="3"/>
          <p:cNvSpPr/>
          <p:nvPr/>
        </p:nvSpPr>
        <p:spPr>
          <a:xfrm>
            <a:off x="3136900" y="8464550"/>
            <a:ext cx="652637" cy="652637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42" name="dict"/>
          <p:cNvSpPr txBox="1"/>
          <p:nvPr/>
        </p:nvSpPr>
        <p:spPr>
          <a:xfrm>
            <a:off x="4060130" y="8555918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dict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33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lang="en-US" dirty="0"/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Mental Model for State (v2)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examples and bugs: accidental argument modification</a:t>
            </a:r>
          </a:p>
          <a:p>
            <a:pPr marL="0" lvl="5" indent="0">
              <a:buSzTx/>
              <a:buNone/>
            </a:pPr>
            <a:r>
              <a:rPr lang="en-US" dirty="0"/>
              <a:t>New Types of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 err="1"/>
              <a:t>namedtuple</a:t>
            </a:r>
            <a:endParaRPr lang="en-US" dirty="0"/>
          </a:p>
          <a:p>
            <a:pPr marL="0" lvl="5" indent="0">
              <a:buSzTx/>
              <a:buNone/>
            </a:pPr>
            <a:r>
              <a:rPr lang="en-US" dirty="0"/>
              <a:t>Motivation for objects and references</a:t>
            </a:r>
            <a:endParaRPr dirty="0"/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why do we need this new mental model?</a:t>
            </a:r>
          </a:p>
          <a:p>
            <a:pPr marL="635000" indent="-444500">
              <a:spcBef>
                <a:spcPts val="0"/>
              </a:spcBef>
              <a:defRPr sz="2800"/>
            </a:pPr>
            <a:endParaRPr lang="en-US" dirty="0"/>
          </a:p>
          <a:p>
            <a:pPr marL="635000" indent="-444500">
              <a:spcBef>
                <a:spcPts val="0"/>
              </a:spcBef>
              <a:defRPr sz="2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44304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ferences and Arguments/Parame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References and Arguments/Parameters</a:t>
            </a:r>
          </a:p>
        </p:txBody>
      </p:sp>
      <p:sp>
        <p:nvSpPr>
          <p:cNvPr id="1039" name="Python Tutor always illustrates references with an arrow for mutable types…"/>
          <p:cNvSpPr txBox="1">
            <a:spLocks noGrp="1"/>
          </p:cNvSpPr>
          <p:nvPr>
            <p:ph type="body" idx="1"/>
          </p:nvPr>
        </p:nvSpPr>
        <p:spPr>
          <a:xfrm>
            <a:off x="952500" y="1841896"/>
            <a:ext cx="10287447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Python Tutor </a:t>
            </a:r>
            <a:r>
              <a:rPr b="1"/>
              <a:t>always</a:t>
            </a:r>
            <a:r>
              <a:t> illustrates references with an arrow for mutable types</a:t>
            </a:r>
          </a:p>
          <a:p>
            <a:pPr marL="0" lvl="5" indent="0">
              <a:spcBef>
                <a:spcPts val="4900"/>
              </a:spcBef>
              <a:buSzTx/>
              <a:buNone/>
            </a:pPr>
            <a:r>
              <a:t>Thinking carefully about a few examples will prevent many debugging headaches…</a:t>
            </a:r>
          </a:p>
        </p:txBody>
      </p:sp>
    </p:spTree>
    <p:extLst>
      <p:ext uri="{BB962C8B-B14F-4D97-AF65-F5344CB8AC3E}">
        <p14:creationId xmlns:p14="http://schemas.microsoft.com/office/powerpoint/2010/main" val="215097820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Example 1: reassign paramet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1: reassign parameter</a:t>
            </a:r>
          </a:p>
        </p:txBody>
      </p:sp>
      <p:sp>
        <p:nvSpPr>
          <p:cNvPr id="1042" name="def f(x):…"/>
          <p:cNvSpPr txBox="1"/>
          <p:nvPr/>
        </p:nvSpPr>
        <p:spPr>
          <a:xfrm>
            <a:off x="912499" y="1587500"/>
            <a:ext cx="5007770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def f(x):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x *=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print("f:", 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num = 10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f(num)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print("after:", num)</a:t>
            </a:r>
          </a:p>
        </p:txBody>
      </p:sp>
      <p:sp>
        <p:nvSpPr>
          <p:cNvPr id="1043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44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45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2029086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Example 2: modify list via para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2: modify list via param</a:t>
            </a:r>
          </a:p>
        </p:txBody>
      </p:sp>
      <p:sp>
        <p:nvSpPr>
          <p:cNvPr id="1048" name="def f(items):…"/>
          <p:cNvSpPr txBox="1"/>
          <p:nvPr/>
        </p:nvSpPr>
        <p:spPr>
          <a:xfrm>
            <a:off x="912499" y="1587500"/>
            <a:ext cx="6720484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def f(items):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items.append</a:t>
            </a:r>
            <a:r>
              <a:rPr dirty="0"/>
              <a:t>("!!!")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print("f:", items)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words = ['hello', 'world']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f(words)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print("after:", words)</a:t>
            </a:r>
          </a:p>
        </p:txBody>
      </p:sp>
      <p:sp>
        <p:nvSpPr>
          <p:cNvPr id="1049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0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51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87780259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Example 3: reassign new list to para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3: reassign new list to param</a:t>
            </a:r>
          </a:p>
        </p:txBody>
      </p:sp>
      <p:sp>
        <p:nvSpPr>
          <p:cNvPr id="1054" name="def f(items):…"/>
          <p:cNvSpPr txBox="1"/>
          <p:nvPr/>
        </p:nvSpPr>
        <p:spPr>
          <a:xfrm>
            <a:off x="912499" y="1587500"/>
            <a:ext cx="6720484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f(items):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items = items + ["!!!"]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print("f:", items)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words = ['hello', 'world']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f(words)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print("after:", words)</a:t>
            </a:r>
          </a:p>
        </p:txBody>
      </p:sp>
      <p:sp>
        <p:nvSpPr>
          <p:cNvPr id="1055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6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57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401771000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Example 4: in-place sor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4: in-place sort</a:t>
            </a:r>
          </a:p>
        </p:txBody>
      </p:sp>
      <p:sp>
        <p:nvSpPr>
          <p:cNvPr id="1060" name="def first(items):…"/>
          <p:cNvSpPr txBox="1"/>
          <p:nvPr/>
        </p:nvSpPr>
        <p:spPr>
          <a:xfrm>
            <a:off x="912499" y="1587500"/>
            <a:ext cx="9411891" cy="541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first(items):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smallest(items):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items.sort()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numbers	= [4,5,3,2,1]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print("smallest:", smallest(numbers))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</p:txBody>
      </p:sp>
      <p:sp>
        <p:nvSpPr>
          <p:cNvPr id="1061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62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63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402600808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Example 5: sorted sor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5: sorted sort</a:t>
            </a:r>
          </a:p>
        </p:txBody>
      </p:sp>
      <p:sp>
        <p:nvSpPr>
          <p:cNvPr id="1066" name="def first(items):…"/>
          <p:cNvSpPr txBox="1"/>
          <p:nvPr/>
        </p:nvSpPr>
        <p:spPr>
          <a:xfrm>
            <a:off x="912499" y="1587500"/>
            <a:ext cx="9411891" cy="541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first(items):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smallest(items):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 = sorted(items)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numbers	= [4,5,3,2,1]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print("smallest:", smallest(numbers))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</p:txBody>
      </p:sp>
      <p:sp>
        <p:nvSpPr>
          <p:cNvPr id="1067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68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69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52670744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33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lang="en-US" dirty="0"/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Mental Model for State (v2)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examples and bugs: accidental argument modification</a:t>
            </a:r>
          </a:p>
          <a:p>
            <a:pPr marL="0" lvl="5" indent="0">
              <a:buSzTx/>
              <a:buNone/>
            </a:pPr>
            <a:r>
              <a:rPr lang="en-US" dirty="0"/>
              <a:t>New Types of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rgbClr val="FF0000"/>
                </a:solidFill>
              </a:rPr>
              <a:t>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 err="1"/>
              <a:t>namedtuple</a:t>
            </a:r>
            <a:endParaRPr lang="en-US" dirty="0"/>
          </a:p>
          <a:p>
            <a:pPr marL="0" lvl="5" indent="0">
              <a:buSzTx/>
              <a:buNone/>
            </a:pPr>
            <a:r>
              <a:rPr lang="en-US" dirty="0"/>
              <a:t>Motivation for objects and references</a:t>
            </a:r>
            <a:endParaRPr dirty="0"/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why do we need this new mental model?</a:t>
            </a:r>
          </a:p>
          <a:p>
            <a:pPr marL="635000" indent="-444500">
              <a:spcBef>
                <a:spcPts val="0"/>
              </a:spcBef>
              <a:defRPr sz="2800"/>
            </a:pPr>
            <a:endParaRPr lang="en-US" dirty="0"/>
          </a:p>
          <a:p>
            <a:pPr marL="635000" indent="-444500">
              <a:spcBef>
                <a:spcPts val="0"/>
              </a:spcBef>
              <a:defRPr sz="2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01027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36" name="nums_list  = [200, 100, 300] nums_tuple = (200, 100, 300)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76130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439" name="Connection Line"/>
          <p:cNvSpPr/>
          <p:nvPr/>
        </p:nvSpPr>
        <p:spPr>
          <a:xfrm>
            <a:off x="4335991" y="2748491"/>
            <a:ext cx="1068240" cy="784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5" y="20416"/>
                  <a:pt x="265" y="13216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8" name="if you use parentheses (round)…"/>
          <p:cNvSpPr txBox="1"/>
          <p:nvPr/>
        </p:nvSpPr>
        <p:spPr>
          <a:xfrm>
            <a:off x="5704085" y="3289299"/>
            <a:ext cx="39588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if you use parentheses (round)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instead of brackets [square]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you get a tuple instead of a list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42" name="nums_list  = [200, 100, 300] nums_tuple = (200, 100, 300)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76130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443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indexing,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immutable (like a string)</a:t>
            </a:r>
          </a:p>
        </p:txBody>
      </p:sp>
      <p:sp>
        <p:nvSpPr>
          <p:cNvPr id="444" name="What is a tuple?  A new kind of sequence!"/>
          <p:cNvSpPr txBox="1"/>
          <p:nvPr/>
        </p:nvSpPr>
        <p:spPr>
          <a:xfrm>
            <a:off x="1314177" y="3911525"/>
            <a:ext cx="5194846" cy="457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What is a tuple?</a:t>
            </a:r>
            <a:r>
              <a:t>  A new kind of sequence!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"/>
          <p:cNvSpPr/>
          <p:nvPr/>
        </p:nvSpPr>
        <p:spPr>
          <a:xfrm>
            <a:off x="2663657" y="3278509"/>
            <a:ext cx="2291508" cy="73672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8" name="global"/>
          <p:cNvSpPr txBox="1"/>
          <p:nvPr/>
        </p:nvSpPr>
        <p:spPr>
          <a:xfrm>
            <a:off x="1714945" y="330716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dirty="0"/>
              <a:t>global</a:t>
            </a:r>
          </a:p>
        </p:txBody>
      </p:sp>
      <p:sp>
        <p:nvSpPr>
          <p:cNvPr id="211" name="Rectangle"/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webster"/>
          <p:cNvSpPr txBox="1"/>
          <p:nvPr/>
        </p:nvSpPr>
        <p:spPr>
          <a:xfrm>
            <a:off x="3275850" y="3360048"/>
            <a:ext cx="884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rPr lang="en-US" dirty="0" err="1"/>
              <a:t>airbnb</a:t>
            </a:r>
            <a:endParaRPr dirty="0"/>
          </a:p>
        </p:txBody>
      </p:sp>
      <p:sp>
        <p:nvSpPr>
          <p:cNvPr id="230" name="Rectangle"/>
          <p:cNvSpPr/>
          <p:nvPr/>
        </p:nvSpPr>
        <p:spPr>
          <a:xfrm>
            <a:off x="6937304" y="4524981"/>
            <a:ext cx="1738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r>
              <a:rPr lang="en-US" dirty="0"/>
              <a:t>B</a:t>
            </a:r>
            <a:endParaRPr dirty="0"/>
          </a:p>
        </p:txBody>
      </p:sp>
      <p:sp>
        <p:nvSpPr>
          <p:cNvPr id="231" name="Rectangle"/>
          <p:cNvSpPr/>
          <p:nvPr/>
        </p:nvSpPr>
        <p:spPr>
          <a:xfrm>
            <a:off x="6937305" y="5020281"/>
            <a:ext cx="173844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r>
              <a:rPr lang="en-US" dirty="0"/>
              <a:t>389</a:t>
            </a:r>
            <a:endParaRPr dirty="0"/>
          </a:p>
        </p:txBody>
      </p:sp>
      <p:sp>
        <p:nvSpPr>
          <p:cNvPr id="232" name="a"/>
          <p:cNvSpPr txBox="1"/>
          <p:nvPr/>
        </p:nvSpPr>
        <p:spPr>
          <a:xfrm>
            <a:off x="6043679" y="4600169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233" name="b"/>
          <p:cNvSpPr txBox="1"/>
          <p:nvPr/>
        </p:nvSpPr>
        <p:spPr>
          <a:xfrm>
            <a:off x="5960322" y="5049028"/>
            <a:ext cx="85600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rm_id</a:t>
            </a:r>
            <a:endParaRPr dirty="0"/>
          </a:p>
        </p:txBody>
      </p:sp>
      <p:sp>
        <p:nvSpPr>
          <p:cNvPr id="234" name="z"/>
          <p:cNvSpPr txBox="1"/>
          <p:nvPr/>
        </p:nvSpPr>
        <p:spPr>
          <a:xfrm>
            <a:off x="6175125" y="5561088"/>
            <a:ext cx="6412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date</a:t>
            </a:r>
            <a:endParaRPr dirty="0"/>
          </a:p>
        </p:txBody>
      </p:sp>
      <p:sp>
        <p:nvSpPr>
          <p:cNvPr id="235" name="Rectangle"/>
          <p:cNvSpPr/>
          <p:nvPr/>
        </p:nvSpPr>
        <p:spPr>
          <a:xfrm>
            <a:off x="6937305" y="5528281"/>
            <a:ext cx="173844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r>
              <a:rPr lang="en-US" dirty="0"/>
              <a:t>01/04/2022</a:t>
            </a:r>
            <a:endParaRPr dirty="0"/>
          </a:p>
        </p:txBody>
      </p:sp>
      <p:sp>
        <p:nvSpPr>
          <p:cNvPr id="265" name="Connection Line"/>
          <p:cNvSpPr/>
          <p:nvPr/>
        </p:nvSpPr>
        <p:spPr>
          <a:xfrm>
            <a:off x="4639088" y="2300608"/>
            <a:ext cx="2563946" cy="1225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50" name="dict"/>
          <p:cNvSpPr txBox="1"/>
          <p:nvPr/>
        </p:nvSpPr>
        <p:spPr>
          <a:xfrm>
            <a:off x="6898647" y="6528406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251" name="L"/>
          <p:cNvSpPr txBox="1"/>
          <p:nvPr/>
        </p:nvSpPr>
        <p:spPr>
          <a:xfrm>
            <a:off x="5783271" y="6033012"/>
            <a:ext cx="106118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reviews</a:t>
            </a:r>
            <a:endParaRPr dirty="0"/>
          </a:p>
        </p:txBody>
      </p:sp>
      <p:sp>
        <p:nvSpPr>
          <p:cNvPr id="252" name="Rectangle"/>
          <p:cNvSpPr/>
          <p:nvPr/>
        </p:nvSpPr>
        <p:spPr>
          <a:xfrm>
            <a:off x="6937305" y="6036281"/>
            <a:ext cx="1738434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54" name="Frames:"/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256" name="note: quotes for strings…"/>
          <p:cNvSpPr txBox="1"/>
          <p:nvPr/>
        </p:nvSpPr>
        <p:spPr>
          <a:xfrm>
            <a:off x="1926983" y="1532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257" name="Line"/>
          <p:cNvSpPr/>
          <p:nvPr/>
        </p:nvSpPr>
        <p:spPr>
          <a:xfrm flipV="1">
            <a:off x="5190179" y="1278904"/>
            <a:ext cx="1" cy="51136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8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259" name="this end of an…"/>
          <p:cNvSpPr txBox="1"/>
          <p:nvPr/>
        </p:nvSpPr>
        <p:spPr>
          <a:xfrm>
            <a:off x="2240908" y="3994050"/>
            <a:ext cx="289143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arrow is a </a:t>
            </a:r>
            <a:r>
              <a:rPr b="1" dirty="0"/>
              <a:t>reference</a:t>
            </a:r>
          </a:p>
        </p:txBody>
      </p:sp>
      <p:sp>
        <p:nvSpPr>
          <p:cNvPr id="261" name="Observations…"/>
          <p:cNvSpPr txBox="1"/>
          <p:nvPr/>
        </p:nvSpPr>
        <p:spPr>
          <a:xfrm>
            <a:off x="831337" y="7234561"/>
            <a:ext cx="11658502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rPr dirty="0"/>
              <a:t>Observations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rPr dirty="0"/>
              <a:t>objects have a "life of their own" beyond variables or even function frames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rPr dirty="0"/>
              <a:t>here there are dict and list objects (others are possible)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rPr dirty="0"/>
              <a:t>references show up two places: as variables and values in data structures</a:t>
            </a:r>
          </a:p>
        </p:txBody>
      </p:sp>
      <p:sp>
        <p:nvSpPr>
          <p:cNvPr id="262" name="stack"/>
          <p:cNvSpPr txBox="1"/>
          <p:nvPr/>
        </p:nvSpPr>
        <p:spPr>
          <a:xfrm>
            <a:off x="4166189" y="1075059"/>
            <a:ext cx="7426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</a:t>
            </a:r>
          </a:p>
        </p:txBody>
      </p:sp>
      <p:sp>
        <p:nvSpPr>
          <p:cNvPr id="263" name="heap"/>
          <p:cNvSpPr txBox="1"/>
          <p:nvPr/>
        </p:nvSpPr>
        <p:spPr>
          <a:xfrm>
            <a:off x="5461415" y="1075059"/>
            <a:ext cx="692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heap</a:t>
            </a:r>
          </a:p>
        </p:txBody>
      </p:sp>
      <p:sp>
        <p:nvSpPr>
          <p:cNvPr id="59" name="apple">
            <a:extLst>
              <a:ext uri="{FF2B5EF4-FFF2-40B4-BE49-F238E27FC236}">
                <a16:creationId xmlns:a16="http://schemas.microsoft.com/office/drawing/2014/main" id="{F4C87DA5-2142-964A-9BE4-472F87971008}"/>
              </a:ext>
            </a:extLst>
          </p:cNvPr>
          <p:cNvSpPr/>
          <p:nvPr/>
        </p:nvSpPr>
        <p:spPr>
          <a:xfrm>
            <a:off x="7204199" y="208903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60" name="and">
            <a:extLst>
              <a:ext uri="{FF2B5EF4-FFF2-40B4-BE49-F238E27FC236}">
                <a16:creationId xmlns:a16="http://schemas.microsoft.com/office/drawing/2014/main" id="{11B2307F-C51D-EB48-9971-FAAA041D5E08}"/>
              </a:ext>
            </a:extLst>
          </p:cNvPr>
          <p:cNvSpPr/>
          <p:nvPr/>
        </p:nvSpPr>
        <p:spPr>
          <a:xfrm>
            <a:off x="8194799" y="208903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61" name="ada">
            <a:extLst>
              <a:ext uri="{FF2B5EF4-FFF2-40B4-BE49-F238E27FC236}">
                <a16:creationId xmlns:a16="http://schemas.microsoft.com/office/drawing/2014/main" id="{04979C14-7119-D74E-9A82-31FACF22FF3C}"/>
              </a:ext>
            </a:extLst>
          </p:cNvPr>
          <p:cNvSpPr/>
          <p:nvPr/>
        </p:nvSpPr>
        <p:spPr>
          <a:xfrm>
            <a:off x="9185399" y="208903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63" name="list">
            <a:extLst>
              <a:ext uri="{FF2B5EF4-FFF2-40B4-BE49-F238E27FC236}">
                <a16:creationId xmlns:a16="http://schemas.microsoft.com/office/drawing/2014/main" id="{F1CF454D-33E0-F54F-A186-69082485DC7F}"/>
              </a:ext>
            </a:extLst>
          </p:cNvPr>
          <p:cNvSpPr txBox="1"/>
          <p:nvPr/>
        </p:nvSpPr>
        <p:spPr>
          <a:xfrm>
            <a:off x="9246960" y="2601221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list</a:t>
            </a:r>
          </a:p>
        </p:txBody>
      </p:sp>
      <p:sp>
        <p:nvSpPr>
          <p:cNvPr id="64" name="ada">
            <a:extLst>
              <a:ext uri="{FF2B5EF4-FFF2-40B4-BE49-F238E27FC236}">
                <a16:creationId xmlns:a16="http://schemas.microsoft.com/office/drawing/2014/main" id="{D2293C8A-DEC5-1E42-8851-F4CB3C4202CD}"/>
              </a:ext>
            </a:extLst>
          </p:cNvPr>
          <p:cNvSpPr/>
          <p:nvPr/>
        </p:nvSpPr>
        <p:spPr>
          <a:xfrm>
            <a:off x="10149647" y="207834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65" name="ada">
            <a:extLst>
              <a:ext uri="{FF2B5EF4-FFF2-40B4-BE49-F238E27FC236}">
                <a16:creationId xmlns:a16="http://schemas.microsoft.com/office/drawing/2014/main" id="{49328B54-68DC-6F4E-8EC8-96CECB84CC0A}"/>
              </a:ext>
            </a:extLst>
          </p:cNvPr>
          <p:cNvSpPr/>
          <p:nvPr/>
        </p:nvSpPr>
        <p:spPr>
          <a:xfrm>
            <a:off x="11139082" y="2070776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67" name="Line">
            <a:extLst>
              <a:ext uri="{FF2B5EF4-FFF2-40B4-BE49-F238E27FC236}">
                <a16:creationId xmlns:a16="http://schemas.microsoft.com/office/drawing/2014/main" id="{EC32E041-140B-004C-8915-21DCEEEDB6AD}"/>
              </a:ext>
            </a:extLst>
          </p:cNvPr>
          <p:cNvSpPr/>
          <p:nvPr/>
        </p:nvSpPr>
        <p:spPr>
          <a:xfrm rot="18900000">
            <a:off x="4498302" y="2552960"/>
            <a:ext cx="2694036" cy="1146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" name="apple">
            <a:extLst>
              <a:ext uri="{FF2B5EF4-FFF2-40B4-BE49-F238E27FC236}">
                <a16:creationId xmlns:a16="http://schemas.microsoft.com/office/drawing/2014/main" id="{DE83D33E-6E4D-7A42-B644-558E858736C7}"/>
              </a:ext>
            </a:extLst>
          </p:cNvPr>
          <p:cNvSpPr/>
          <p:nvPr/>
        </p:nvSpPr>
        <p:spPr>
          <a:xfrm>
            <a:off x="9485785" y="613854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rPr lang="en-US" dirty="0"/>
              <a:t>*</a:t>
            </a:r>
            <a:endParaRPr dirty="0"/>
          </a:p>
        </p:txBody>
      </p:sp>
      <p:sp>
        <p:nvSpPr>
          <p:cNvPr id="71" name="and">
            <a:extLst>
              <a:ext uri="{FF2B5EF4-FFF2-40B4-BE49-F238E27FC236}">
                <a16:creationId xmlns:a16="http://schemas.microsoft.com/office/drawing/2014/main" id="{C2E594D5-1E14-DC41-ADB9-3268FC241205}"/>
              </a:ext>
            </a:extLst>
          </p:cNvPr>
          <p:cNvSpPr/>
          <p:nvPr/>
        </p:nvSpPr>
        <p:spPr>
          <a:xfrm>
            <a:off x="10476385" y="613854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72" name="ada">
            <a:extLst>
              <a:ext uri="{FF2B5EF4-FFF2-40B4-BE49-F238E27FC236}">
                <a16:creationId xmlns:a16="http://schemas.microsoft.com/office/drawing/2014/main" id="{83E819D5-B7C8-0F4A-84E0-019BC547CBC3}"/>
              </a:ext>
            </a:extLst>
          </p:cNvPr>
          <p:cNvSpPr/>
          <p:nvPr/>
        </p:nvSpPr>
        <p:spPr>
          <a:xfrm>
            <a:off x="11466985" y="613854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rPr lang="en-US" dirty="0"/>
              <a:t>**</a:t>
            </a:r>
            <a:endParaRPr dirty="0"/>
          </a:p>
        </p:txBody>
      </p:sp>
      <p:sp>
        <p:nvSpPr>
          <p:cNvPr id="73" name="Connection Line">
            <a:extLst>
              <a:ext uri="{FF2B5EF4-FFF2-40B4-BE49-F238E27FC236}">
                <a16:creationId xmlns:a16="http://schemas.microsoft.com/office/drawing/2014/main" id="{66F85DAE-62B0-7C4D-B0FE-2B728171AAA4}"/>
              </a:ext>
            </a:extLst>
          </p:cNvPr>
          <p:cNvSpPr/>
          <p:nvPr/>
        </p:nvSpPr>
        <p:spPr>
          <a:xfrm>
            <a:off x="7531413" y="6067412"/>
            <a:ext cx="1975802" cy="302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 dirty="0"/>
          </a:p>
        </p:txBody>
      </p:sp>
      <p:sp>
        <p:nvSpPr>
          <p:cNvPr id="74" name="list">
            <a:extLst>
              <a:ext uri="{FF2B5EF4-FFF2-40B4-BE49-F238E27FC236}">
                <a16:creationId xmlns:a16="http://schemas.microsoft.com/office/drawing/2014/main" id="{649F79B1-2FA9-B848-B8CD-E1ED5428301E}"/>
              </a:ext>
            </a:extLst>
          </p:cNvPr>
          <p:cNvSpPr txBox="1"/>
          <p:nvPr/>
        </p:nvSpPr>
        <p:spPr>
          <a:xfrm>
            <a:off x="10737740" y="6614790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75" name="Connection Line">
            <a:extLst>
              <a:ext uri="{FF2B5EF4-FFF2-40B4-BE49-F238E27FC236}">
                <a16:creationId xmlns:a16="http://schemas.microsoft.com/office/drawing/2014/main" id="{06642C1A-38A5-8B45-8F42-EE68F8407B5C}"/>
              </a:ext>
            </a:extLst>
          </p:cNvPr>
          <p:cNvSpPr/>
          <p:nvPr/>
        </p:nvSpPr>
        <p:spPr>
          <a:xfrm>
            <a:off x="7531412" y="2345060"/>
            <a:ext cx="1144342" cy="2148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76" name="Connection Line">
            <a:extLst>
              <a:ext uri="{FF2B5EF4-FFF2-40B4-BE49-F238E27FC236}">
                <a16:creationId xmlns:a16="http://schemas.microsoft.com/office/drawing/2014/main" id="{2045E258-7A90-5F47-9D6F-D030C181AB15}"/>
              </a:ext>
            </a:extLst>
          </p:cNvPr>
          <p:cNvSpPr/>
          <p:nvPr/>
        </p:nvSpPr>
        <p:spPr>
          <a:xfrm>
            <a:off x="9485785" y="2403376"/>
            <a:ext cx="662697" cy="1282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77" name="Connection Line">
            <a:extLst>
              <a:ext uri="{FF2B5EF4-FFF2-40B4-BE49-F238E27FC236}">
                <a16:creationId xmlns:a16="http://schemas.microsoft.com/office/drawing/2014/main" id="{C7488517-137D-554E-8DD2-EDA45A5B9907}"/>
              </a:ext>
            </a:extLst>
          </p:cNvPr>
          <p:cNvSpPr/>
          <p:nvPr/>
        </p:nvSpPr>
        <p:spPr>
          <a:xfrm>
            <a:off x="10465461" y="2403376"/>
            <a:ext cx="662697" cy="1282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78" name="Connection Line">
            <a:extLst>
              <a:ext uri="{FF2B5EF4-FFF2-40B4-BE49-F238E27FC236}">
                <a16:creationId xmlns:a16="http://schemas.microsoft.com/office/drawing/2014/main" id="{0592A310-15A8-984C-96C6-63D900DC9219}"/>
              </a:ext>
            </a:extLst>
          </p:cNvPr>
          <p:cNvSpPr/>
          <p:nvPr/>
        </p:nvSpPr>
        <p:spPr>
          <a:xfrm>
            <a:off x="11476744" y="2430288"/>
            <a:ext cx="662697" cy="1282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79" name="Connection Line">
            <a:extLst>
              <a:ext uri="{FF2B5EF4-FFF2-40B4-BE49-F238E27FC236}">
                <a16:creationId xmlns:a16="http://schemas.microsoft.com/office/drawing/2014/main" id="{408EFBBE-5C4D-8843-9714-A00D78EC7A40}"/>
              </a:ext>
            </a:extLst>
          </p:cNvPr>
          <p:cNvSpPr/>
          <p:nvPr/>
        </p:nvSpPr>
        <p:spPr>
          <a:xfrm>
            <a:off x="6733339" y="2381731"/>
            <a:ext cx="1071804" cy="1413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80" name="this end of an…">
            <a:extLst>
              <a:ext uri="{FF2B5EF4-FFF2-40B4-BE49-F238E27FC236}">
                <a16:creationId xmlns:a16="http://schemas.microsoft.com/office/drawing/2014/main" id="{874AB6BD-1879-D048-8930-D8EABE5AE256}"/>
              </a:ext>
            </a:extLst>
          </p:cNvPr>
          <p:cNvSpPr txBox="1"/>
          <p:nvPr/>
        </p:nvSpPr>
        <p:spPr>
          <a:xfrm>
            <a:off x="6471451" y="2718967"/>
            <a:ext cx="25434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arrow is an </a:t>
            </a:r>
            <a:r>
              <a:rPr b="1" dirty="0"/>
              <a:t>object</a:t>
            </a:r>
          </a:p>
        </p:txBody>
      </p:sp>
      <p:sp>
        <p:nvSpPr>
          <p:cNvPr id="81" name="apple">
            <a:extLst>
              <a:ext uri="{FF2B5EF4-FFF2-40B4-BE49-F238E27FC236}">
                <a16:creationId xmlns:a16="http://schemas.microsoft.com/office/drawing/2014/main" id="{D2D8AE9D-C744-D24A-9505-49FF2CF86FDC}"/>
              </a:ext>
            </a:extLst>
          </p:cNvPr>
          <p:cNvSpPr/>
          <p:nvPr/>
        </p:nvSpPr>
        <p:spPr>
          <a:xfrm>
            <a:off x="10633440" y="3775734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rPr lang="en-US" b="1" dirty="0"/>
              <a:t>…</a:t>
            </a:r>
            <a:endParaRPr b="1" dirty="0"/>
          </a:p>
        </p:txBody>
      </p:sp>
      <p:sp>
        <p:nvSpPr>
          <p:cNvPr id="82" name="apple">
            <a:extLst>
              <a:ext uri="{FF2B5EF4-FFF2-40B4-BE49-F238E27FC236}">
                <a16:creationId xmlns:a16="http://schemas.microsoft.com/office/drawing/2014/main" id="{DC56406C-008B-1D4F-98B6-89B2C8DAC58C}"/>
              </a:ext>
            </a:extLst>
          </p:cNvPr>
          <p:cNvSpPr/>
          <p:nvPr/>
        </p:nvSpPr>
        <p:spPr>
          <a:xfrm>
            <a:off x="6175125" y="377281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rPr lang="en-US" b="1" dirty="0"/>
              <a:t>…</a:t>
            </a:r>
            <a:endParaRPr b="1" dirty="0"/>
          </a:p>
        </p:txBody>
      </p:sp>
      <p:sp>
        <p:nvSpPr>
          <p:cNvPr id="83" name="worksheet example from last time">
            <a:extLst>
              <a:ext uri="{FF2B5EF4-FFF2-40B4-BE49-F238E27FC236}">
                <a16:creationId xmlns:a16="http://schemas.microsoft.com/office/drawing/2014/main" id="{7556A3F2-0C49-A74C-B61B-69A48D116204}"/>
              </a:ext>
            </a:extLst>
          </p:cNvPr>
          <p:cNvSpPr txBox="1"/>
          <p:nvPr/>
        </p:nvSpPr>
        <p:spPr>
          <a:xfrm>
            <a:off x="469545" y="5766993"/>
            <a:ext cx="40180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worksheet example from last time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47" name="nums_list  = [200, 100, 300] nums_tuple = (200, 100, 300)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76130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x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[2]</a:t>
            </a:r>
            <a:br/>
            <a:r>
              <a:t>x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nums_tuple</a:t>
            </a:r>
            <a:r>
              <a:t>[2]</a:t>
            </a:r>
          </a:p>
        </p:txBody>
      </p:sp>
      <p:sp>
        <p:nvSpPr>
          <p:cNvPr id="448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indexing</a:t>
            </a:r>
            <a:r>
              <a:t>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immutable (like a string)</a:t>
            </a:r>
          </a:p>
        </p:txBody>
      </p:sp>
      <p:sp>
        <p:nvSpPr>
          <p:cNvPr id="449" name="Callout"/>
          <p:cNvSpPr/>
          <p:nvPr/>
        </p:nvSpPr>
        <p:spPr>
          <a:xfrm>
            <a:off x="787400" y="3035300"/>
            <a:ext cx="5630466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4" y="0"/>
                </a:moveTo>
                <a:cubicBezTo>
                  <a:pt x="109" y="0"/>
                  <a:pt x="0" y="484"/>
                  <a:pt x="0" y="1080"/>
                </a:cubicBezTo>
                <a:lnTo>
                  <a:pt x="0" y="20520"/>
                </a:lnTo>
                <a:cubicBezTo>
                  <a:pt x="0" y="21116"/>
                  <a:pt x="109" y="21600"/>
                  <a:pt x="244" y="21600"/>
                </a:cubicBezTo>
                <a:lnTo>
                  <a:pt x="20175" y="21600"/>
                </a:lnTo>
                <a:cubicBezTo>
                  <a:pt x="20309" y="21600"/>
                  <a:pt x="20419" y="21116"/>
                  <a:pt x="20419" y="20520"/>
                </a:cubicBezTo>
                <a:lnTo>
                  <a:pt x="20419" y="13412"/>
                </a:lnTo>
                <a:lnTo>
                  <a:pt x="21600" y="11246"/>
                </a:lnTo>
                <a:lnTo>
                  <a:pt x="20419" y="9086"/>
                </a:lnTo>
                <a:lnTo>
                  <a:pt x="20419" y="1080"/>
                </a:lnTo>
                <a:cubicBezTo>
                  <a:pt x="20419" y="484"/>
                  <a:pt x="20309" y="0"/>
                  <a:pt x="20175" y="0"/>
                </a:cubicBezTo>
                <a:lnTo>
                  <a:pt x="244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0" name="both put 300 in x"/>
          <p:cNvSpPr txBox="1"/>
          <p:nvPr/>
        </p:nvSpPr>
        <p:spPr>
          <a:xfrm>
            <a:off x="6856983" y="3441699"/>
            <a:ext cx="226263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both put 300 in x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53" name="nums_list  = [200, 100, 300] nums_tuple = (200, 100, 300)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[0] = 99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[0] = 99</a:t>
            </a:r>
          </a:p>
        </p:txBody>
      </p:sp>
      <p:sp>
        <p:nvSpPr>
          <p:cNvPr id="454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indexing,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immutable</a:t>
            </a:r>
            <a:r>
              <a:t> (like a string)</a:t>
            </a:r>
          </a:p>
        </p:txBody>
      </p:sp>
      <p:sp>
        <p:nvSpPr>
          <p:cNvPr id="455" name="Dingbat Check"/>
          <p:cNvSpPr/>
          <p:nvPr/>
        </p:nvSpPr>
        <p:spPr>
          <a:xfrm>
            <a:off x="454129" y="3089996"/>
            <a:ext cx="559227" cy="531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Dingbat X"/>
          <p:cNvSpPr/>
          <p:nvPr/>
        </p:nvSpPr>
        <p:spPr>
          <a:xfrm>
            <a:off x="387085" y="3647560"/>
            <a:ext cx="476190" cy="562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59" name="nums_list  = [200, 100, 300] nums_tuple = (200, 100, 300)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[0] = 99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[0] = 99</a:t>
            </a:r>
          </a:p>
        </p:txBody>
      </p:sp>
      <p:sp>
        <p:nvSpPr>
          <p:cNvPr id="460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indexing,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immutable</a:t>
            </a:r>
            <a:r>
              <a:t> (like a string)</a:t>
            </a:r>
          </a:p>
        </p:txBody>
      </p:sp>
      <p:sp>
        <p:nvSpPr>
          <p:cNvPr id="461" name="Traceback (most recent call last):…"/>
          <p:cNvSpPr txBox="1"/>
          <p:nvPr/>
        </p:nvSpPr>
        <p:spPr>
          <a:xfrm>
            <a:off x="6177861" y="4813299"/>
            <a:ext cx="67663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 b="0">
                <a:latin typeface="Menlo"/>
                <a:ea typeface="Menlo"/>
                <a:cs typeface="Menlo"/>
                <a:sym typeface="Menlo"/>
              </a:defRPr>
            </a:pPr>
            <a:r>
              <a:t>Traceback (most recent call last):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 b="0">
                <a:latin typeface="Menlo"/>
                <a:ea typeface="Menlo"/>
                <a:cs typeface="Menlo"/>
                <a:sym typeface="Menlo"/>
              </a:defRPr>
            </a:pPr>
            <a:r>
              <a:t>  File "&lt;stdin&gt;", line 1, in &lt;module&gt;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 b="0">
                <a:latin typeface="Menlo"/>
                <a:ea typeface="Menlo"/>
                <a:cs typeface="Menlo"/>
                <a:sym typeface="Menlo"/>
              </a:defRPr>
            </a:pPr>
            <a:r>
              <a:t>TypeError: 'tuple' object does not support item assignment</a:t>
            </a:r>
          </a:p>
        </p:txBody>
      </p:sp>
      <p:sp>
        <p:nvSpPr>
          <p:cNvPr id="462" name="Crashes!"/>
          <p:cNvSpPr txBox="1"/>
          <p:nvPr/>
        </p:nvSpPr>
        <p:spPr>
          <a:xfrm>
            <a:off x="6133603" y="4368799"/>
            <a:ext cx="14233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Crashes!</a:t>
            </a:r>
          </a:p>
        </p:txBody>
      </p:sp>
      <p:sp>
        <p:nvSpPr>
          <p:cNvPr id="469" name="Connection Line"/>
          <p:cNvSpPr/>
          <p:nvPr/>
        </p:nvSpPr>
        <p:spPr>
          <a:xfrm>
            <a:off x="5555191" y="3838273"/>
            <a:ext cx="1197522" cy="537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05" extrusionOk="0">
                <a:moveTo>
                  <a:pt x="21600" y="20705"/>
                </a:moveTo>
                <a:cubicBezTo>
                  <a:pt x="17968" y="5976"/>
                  <a:pt x="10768" y="-895"/>
                  <a:pt x="0" y="93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4" name="changes list to…"/>
          <p:cNvSpPr txBox="1"/>
          <p:nvPr/>
        </p:nvSpPr>
        <p:spPr>
          <a:xfrm>
            <a:off x="8349133" y="3378274"/>
            <a:ext cx="24238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changes list to</a:t>
            </a:r>
          </a:p>
          <a:p>
            <a:pPr>
              <a:defRPr b="0"/>
            </a:pPr>
            <a:r>
              <a:t>[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99</a:t>
            </a:r>
            <a:r>
              <a:t>, 100, 300]</a:t>
            </a:r>
          </a:p>
        </p:txBody>
      </p:sp>
      <p:sp>
        <p:nvSpPr>
          <p:cNvPr id="470" name="Connection Line"/>
          <p:cNvSpPr/>
          <p:nvPr/>
        </p:nvSpPr>
        <p:spPr>
          <a:xfrm>
            <a:off x="5402791" y="3063984"/>
            <a:ext cx="3504953" cy="347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7" extrusionOk="0">
                <a:moveTo>
                  <a:pt x="21600" y="16207"/>
                </a:moveTo>
                <a:cubicBezTo>
                  <a:pt x="13703" y="-4963"/>
                  <a:pt x="6503" y="-5393"/>
                  <a:pt x="0" y="14917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6" name="Why would we ever want immutability?…"/>
          <p:cNvSpPr txBox="1"/>
          <p:nvPr/>
        </p:nvSpPr>
        <p:spPr>
          <a:xfrm>
            <a:off x="5690679" y="6767620"/>
            <a:ext cx="6826325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i="1">
                <a:solidFill>
                  <a:srgbClr val="5E5E5E"/>
                </a:solidFill>
              </a:defRPr>
            </a:pPr>
            <a:r>
              <a:rPr dirty="0"/>
              <a:t>Why would we ever want immutability?</a:t>
            </a:r>
          </a:p>
          <a:p>
            <a:pPr marL="860425" indent="-555625" algn="l">
              <a:buSzPct val="100000"/>
              <a:buAutoNum type="arabicPeriod"/>
              <a:defRPr sz="2800" b="0">
                <a:solidFill>
                  <a:srgbClr val="5E5E5E"/>
                </a:solidFill>
              </a:defRPr>
            </a:pPr>
            <a:r>
              <a:rPr dirty="0"/>
              <a:t>avoid certain bugs</a:t>
            </a:r>
          </a:p>
          <a:p>
            <a:pPr marL="860425" indent="-555625" algn="l">
              <a:buSzPct val="100000"/>
              <a:buAutoNum type="arabicPeriod"/>
              <a:defRPr sz="2800" b="0">
                <a:solidFill>
                  <a:srgbClr val="5E5E5E"/>
                </a:solidFill>
              </a:defRPr>
            </a:pPr>
            <a:r>
              <a:rPr dirty="0"/>
              <a:t>some use cases require it (e.g., dict keys)</a:t>
            </a:r>
          </a:p>
        </p:txBody>
      </p:sp>
      <p:sp>
        <p:nvSpPr>
          <p:cNvPr id="467" name="Dingbat Check"/>
          <p:cNvSpPr/>
          <p:nvPr/>
        </p:nvSpPr>
        <p:spPr>
          <a:xfrm>
            <a:off x="454129" y="3089996"/>
            <a:ext cx="559227" cy="531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8" name="Dingbat X"/>
          <p:cNvSpPr/>
          <p:nvPr/>
        </p:nvSpPr>
        <p:spPr>
          <a:xfrm>
            <a:off x="387085" y="3647560"/>
            <a:ext cx="476190" cy="562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Example: location -&gt; building mapp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location -&gt; building mapping</a:t>
            </a:r>
          </a:p>
        </p:txBody>
      </p:sp>
      <p:sp>
        <p:nvSpPr>
          <p:cNvPr id="473" name="buildings = {   [0,0]: “Comp Sci”,   [0,2]: “Psychology”,   [4,0]: “Noland”,   [1,8]: “Van Vleck” }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buildings = {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[0,0]</a:t>
            </a:r>
            <a:r>
              <a:t>: “Comp Sci”,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[0,2]</a:t>
            </a:r>
            <a:r>
              <a:t>: “Psychology”,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[4,0]</a:t>
            </a:r>
            <a:r>
              <a:t>: “Noland”,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[1,8]</a:t>
            </a:r>
            <a:r>
              <a:t>: “Van Vleck”</a:t>
            </a:r>
            <a:br/>
            <a:r>
              <a:t>}</a:t>
            </a:r>
          </a:p>
        </p:txBody>
      </p:sp>
      <p:sp>
        <p:nvSpPr>
          <p:cNvPr id="474" name="Traceback (most recent call last):…"/>
          <p:cNvSpPr txBox="1"/>
          <p:nvPr/>
        </p:nvSpPr>
        <p:spPr>
          <a:xfrm>
            <a:off x="2878509" y="7175499"/>
            <a:ext cx="724778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Traceback (most recent call last):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File "test2.py", line 1, in &lt;module&gt;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buildings = {[0,0]: "CS"}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TypeError: unhashable type: 'list'</a:t>
            </a:r>
          </a:p>
        </p:txBody>
      </p:sp>
      <p:sp>
        <p:nvSpPr>
          <p:cNvPr id="475" name="FAILS!"/>
          <p:cNvSpPr txBox="1"/>
          <p:nvPr/>
        </p:nvSpPr>
        <p:spPr>
          <a:xfrm>
            <a:off x="2821731" y="6242050"/>
            <a:ext cx="21035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FAILS!</a:t>
            </a:r>
          </a:p>
        </p:txBody>
      </p:sp>
      <p:sp>
        <p:nvSpPr>
          <p:cNvPr id="478" name="Connection Line"/>
          <p:cNvSpPr/>
          <p:nvPr/>
        </p:nvSpPr>
        <p:spPr>
          <a:xfrm>
            <a:off x="2155030" y="4222435"/>
            <a:ext cx="1328524" cy="819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8" h="21600" extrusionOk="0">
                <a:moveTo>
                  <a:pt x="20718" y="21600"/>
                </a:moveTo>
                <a:cubicBezTo>
                  <a:pt x="5994" y="20346"/>
                  <a:pt x="-882" y="13146"/>
                  <a:pt x="9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7" name="trying to use x,y coordinates as key"/>
          <p:cNvSpPr txBox="1"/>
          <p:nvPr/>
        </p:nvSpPr>
        <p:spPr>
          <a:xfrm>
            <a:off x="3838748" y="4825999"/>
            <a:ext cx="4489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trying to use x,y coordinates as key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Example: location -&gt; building mapp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location -&gt; building mapping</a:t>
            </a:r>
          </a:p>
        </p:txBody>
      </p:sp>
      <p:sp>
        <p:nvSpPr>
          <p:cNvPr id="481" name="buildings = {   (0,0): “Comp Sci”,   (0,2): “Psychology”,   (4,0): “Noland”,   (1,8): “Van Vleck” }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buildings = {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(0,0)</a:t>
            </a:r>
            <a:r>
              <a:t>: “Comp Sci”,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(0,2)</a:t>
            </a:r>
            <a:r>
              <a:t>: “Psychology”,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(4,0)</a:t>
            </a:r>
            <a:r>
              <a:t>: “Noland”,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(1,8)</a:t>
            </a:r>
            <a:r>
              <a:t>: “Van Vleck”</a:t>
            </a:r>
            <a:br/>
            <a:r>
              <a:t>}</a:t>
            </a:r>
          </a:p>
        </p:txBody>
      </p:sp>
      <p:sp>
        <p:nvSpPr>
          <p:cNvPr id="482" name="Succeeds!…"/>
          <p:cNvSpPr txBox="1"/>
          <p:nvPr/>
        </p:nvSpPr>
        <p:spPr>
          <a:xfrm>
            <a:off x="1550888" y="6267449"/>
            <a:ext cx="3273624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Succeeds!</a:t>
            </a:r>
          </a:p>
          <a:p>
            <a:pPr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(with tuples)</a:t>
            </a:r>
          </a:p>
        </p:txBody>
      </p:sp>
      <p:sp>
        <p:nvSpPr>
          <p:cNvPr id="485" name="Connection Line"/>
          <p:cNvSpPr/>
          <p:nvPr/>
        </p:nvSpPr>
        <p:spPr>
          <a:xfrm>
            <a:off x="2155030" y="4222435"/>
            <a:ext cx="1328524" cy="819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8" h="21600" extrusionOk="0">
                <a:moveTo>
                  <a:pt x="20718" y="21600"/>
                </a:moveTo>
                <a:cubicBezTo>
                  <a:pt x="5994" y="20346"/>
                  <a:pt x="-882" y="13146"/>
                  <a:pt x="9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4" name="trying to use x,y coordinates as key"/>
          <p:cNvSpPr txBox="1"/>
          <p:nvPr/>
        </p:nvSpPr>
        <p:spPr>
          <a:xfrm>
            <a:off x="3838748" y="4825999"/>
            <a:ext cx="4489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trying to use x,y coordinates as key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A note on parenthetical characters</a:t>
            </a:r>
          </a:p>
        </p:txBody>
      </p:sp>
      <p:sp>
        <p:nvSpPr>
          <p:cNvPr id="488" name="parentheses:    ( and )"/>
          <p:cNvSpPr txBox="1"/>
          <p:nvPr/>
        </p:nvSpPr>
        <p:spPr>
          <a:xfrm>
            <a:off x="661640" y="2743294"/>
            <a:ext cx="35027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parentheses: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489" name="brackets:    [ and ]"/>
          <p:cNvSpPr txBox="1"/>
          <p:nvPr/>
        </p:nvSpPr>
        <p:spPr>
          <a:xfrm>
            <a:off x="1157840" y="5422899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brackets: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490" name="braces:    { and }"/>
          <p:cNvSpPr txBox="1"/>
          <p:nvPr/>
        </p:nvSpPr>
        <p:spPr>
          <a:xfrm>
            <a:off x="1488322" y="8064499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491" name="type of parenthesis"/>
          <p:cNvSpPr txBox="1"/>
          <p:nvPr/>
        </p:nvSpPr>
        <p:spPr>
          <a:xfrm>
            <a:off x="434776" y="1384299"/>
            <a:ext cx="409614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type of parenthesis</a:t>
            </a:r>
          </a:p>
        </p:txBody>
      </p:sp>
      <p:sp>
        <p:nvSpPr>
          <p:cNvPr id="492" name="uses"/>
          <p:cNvSpPr txBox="1"/>
          <p:nvPr/>
        </p:nvSpPr>
        <p:spPr>
          <a:xfrm>
            <a:off x="6893520" y="1384299"/>
            <a:ext cx="10084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uses</a:t>
            </a:r>
          </a:p>
        </p:txBody>
      </p:sp>
      <p:sp>
        <p:nvSpPr>
          <p:cNvPr id="493" name="specifying order:"/>
          <p:cNvSpPr txBox="1"/>
          <p:nvPr/>
        </p:nvSpPr>
        <p:spPr>
          <a:xfrm>
            <a:off x="6081814" y="2071537"/>
            <a:ext cx="22135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specifying order: </a:t>
            </a:r>
          </a:p>
        </p:txBody>
      </p:sp>
      <p:sp>
        <p:nvSpPr>
          <p:cNvPr id="494" name="function invocation:"/>
          <p:cNvSpPr txBox="1"/>
          <p:nvPr/>
        </p:nvSpPr>
        <p:spPr>
          <a:xfrm>
            <a:off x="5763471" y="2833537"/>
            <a:ext cx="2531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function invocation:</a:t>
            </a:r>
          </a:p>
        </p:txBody>
      </p:sp>
      <p:sp>
        <p:nvSpPr>
          <p:cNvPr id="495" name="sequence indexing:"/>
          <p:cNvSpPr txBox="1"/>
          <p:nvPr/>
        </p:nvSpPr>
        <p:spPr>
          <a:xfrm>
            <a:off x="5861251" y="5373537"/>
            <a:ext cx="24340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indexing:</a:t>
            </a:r>
          </a:p>
        </p:txBody>
      </p:sp>
      <p:sp>
        <p:nvSpPr>
          <p:cNvPr id="496" name="sequence slicing:"/>
          <p:cNvSpPr txBox="1"/>
          <p:nvPr/>
        </p:nvSpPr>
        <p:spPr>
          <a:xfrm>
            <a:off x="6149829" y="6135537"/>
            <a:ext cx="21455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slicing:</a:t>
            </a:r>
          </a:p>
        </p:txBody>
      </p:sp>
      <p:sp>
        <p:nvSpPr>
          <p:cNvPr id="497" name="dict lookup:"/>
          <p:cNvSpPr txBox="1"/>
          <p:nvPr/>
        </p:nvSpPr>
        <p:spPr>
          <a:xfrm>
            <a:off x="6718352" y="6897537"/>
            <a:ext cx="1576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rPr dirty="0"/>
              <a:t> lookup:</a:t>
            </a:r>
          </a:p>
        </p:txBody>
      </p:sp>
      <p:sp>
        <p:nvSpPr>
          <p:cNvPr id="498" name="list creation:"/>
          <p:cNvSpPr txBox="1"/>
          <p:nvPr/>
        </p:nvSpPr>
        <p:spPr>
          <a:xfrm>
            <a:off x="6664030" y="4611537"/>
            <a:ext cx="1631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list</a:t>
            </a:r>
            <a:r>
              <a:t> creation:</a:t>
            </a:r>
          </a:p>
        </p:txBody>
      </p:sp>
      <p:sp>
        <p:nvSpPr>
          <p:cNvPr id="499" name="dict creation:"/>
          <p:cNvSpPr txBox="1"/>
          <p:nvPr/>
        </p:nvSpPr>
        <p:spPr>
          <a:xfrm>
            <a:off x="6559255" y="7913537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rPr dirty="0"/>
              <a:t> creation:</a:t>
            </a:r>
          </a:p>
        </p:txBody>
      </p:sp>
      <p:sp>
        <p:nvSpPr>
          <p:cNvPr id="500" name="set creation:"/>
          <p:cNvSpPr txBox="1"/>
          <p:nvPr/>
        </p:nvSpPr>
        <p:spPr>
          <a:xfrm>
            <a:off x="6651677" y="8675537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1"/>
                </a:solidFill>
              </a:rPr>
              <a:t>set</a:t>
            </a:r>
            <a:r>
              <a:t> creation:</a:t>
            </a:r>
          </a:p>
        </p:txBody>
      </p:sp>
      <p:sp>
        <p:nvSpPr>
          <p:cNvPr id="501" name="(1+2)*3"/>
          <p:cNvSpPr txBox="1"/>
          <p:nvPr/>
        </p:nvSpPr>
        <p:spPr>
          <a:xfrm>
            <a:off x="8518869" y="2064176"/>
            <a:ext cx="17617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(1+2)</a:t>
            </a:r>
            <a:r>
              <a:rPr lang="en-US" dirty="0"/>
              <a:t> </a:t>
            </a:r>
            <a:r>
              <a:rPr dirty="0"/>
              <a:t>*</a:t>
            </a:r>
            <a:r>
              <a:rPr lang="en-US" dirty="0"/>
              <a:t> </a:t>
            </a:r>
            <a:r>
              <a:rPr dirty="0"/>
              <a:t>3</a:t>
            </a:r>
          </a:p>
        </p:txBody>
      </p:sp>
      <p:sp>
        <p:nvSpPr>
          <p:cNvPr id="502" name="f()"/>
          <p:cNvSpPr txBox="1"/>
          <p:nvPr/>
        </p:nvSpPr>
        <p:spPr>
          <a:xfrm>
            <a:off x="8518869" y="2827187"/>
            <a:ext cx="66303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f()</a:t>
            </a:r>
          </a:p>
        </p:txBody>
      </p:sp>
      <p:sp>
        <p:nvSpPr>
          <p:cNvPr id="503" name="s[-1]"/>
          <p:cNvSpPr txBox="1"/>
          <p:nvPr/>
        </p:nvSpPr>
        <p:spPr>
          <a:xfrm>
            <a:off x="8518869" y="5367187"/>
            <a:ext cx="10288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</a:t>
            </a:r>
          </a:p>
        </p:txBody>
      </p:sp>
      <p:sp>
        <p:nvSpPr>
          <p:cNvPr id="504" name="s[1:-2]"/>
          <p:cNvSpPr txBox="1"/>
          <p:nvPr/>
        </p:nvSpPr>
        <p:spPr>
          <a:xfrm>
            <a:off x="8518869" y="612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s[1:-2]</a:t>
            </a:r>
          </a:p>
        </p:txBody>
      </p:sp>
      <p:sp>
        <p:nvSpPr>
          <p:cNvPr id="505" name="d[&quot;one&quot;]"/>
          <p:cNvSpPr txBox="1"/>
          <p:nvPr/>
        </p:nvSpPr>
        <p:spPr>
          <a:xfrm>
            <a:off x="8518869" y="6891187"/>
            <a:ext cx="15775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d["one"]</a:t>
            </a:r>
          </a:p>
        </p:txBody>
      </p:sp>
      <p:sp>
        <p:nvSpPr>
          <p:cNvPr id="506" name="s = [1,2,3]"/>
          <p:cNvSpPr txBox="1"/>
          <p:nvPr/>
        </p:nvSpPr>
        <p:spPr>
          <a:xfrm>
            <a:off x="8518869" y="4604176"/>
            <a:ext cx="24990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</p:txBody>
      </p:sp>
      <p:sp>
        <p:nvSpPr>
          <p:cNvPr id="507" name="d = {&quot;one&quot;:1, &quot;two&quot;:2}"/>
          <p:cNvSpPr txBox="1"/>
          <p:nvPr/>
        </p:nvSpPr>
        <p:spPr>
          <a:xfrm>
            <a:off x="8518869" y="7907187"/>
            <a:ext cx="4138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 = {"one":1, "two":2}</a:t>
            </a:r>
          </a:p>
        </p:txBody>
      </p:sp>
      <p:sp>
        <p:nvSpPr>
          <p:cNvPr id="508" name="{1,2,3}"/>
          <p:cNvSpPr txBox="1"/>
          <p:nvPr/>
        </p:nvSpPr>
        <p:spPr>
          <a:xfrm>
            <a:off x="8518869" y="8668176"/>
            <a:ext cx="17617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{1,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3}</a:t>
            </a:r>
          </a:p>
        </p:txBody>
      </p:sp>
      <p:sp>
        <p:nvSpPr>
          <p:cNvPr id="509" name="Line"/>
          <p:cNvSpPr/>
          <p:nvPr/>
        </p:nvSpPr>
        <p:spPr>
          <a:xfrm flipV="1">
            <a:off x="4142854" y="2317945"/>
            <a:ext cx="1663155" cy="5817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0" name="Line"/>
          <p:cNvSpPr/>
          <p:nvPr/>
        </p:nvSpPr>
        <p:spPr>
          <a:xfrm flipV="1">
            <a:off x="4149898" y="3060598"/>
            <a:ext cx="1342679" cy="223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1" name="Line"/>
          <p:cNvSpPr/>
          <p:nvPr/>
        </p:nvSpPr>
        <p:spPr>
          <a:xfrm flipV="1">
            <a:off x="4310831" y="4889794"/>
            <a:ext cx="2155578" cy="8070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2" name="Line"/>
          <p:cNvSpPr/>
          <p:nvPr/>
        </p:nvSpPr>
        <p:spPr>
          <a:xfrm flipV="1">
            <a:off x="4310831" y="5608634"/>
            <a:ext cx="1192164" cy="164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3" name="Line"/>
          <p:cNvSpPr/>
          <p:nvPr/>
        </p:nvSpPr>
        <p:spPr>
          <a:xfrm>
            <a:off x="4310831" y="5849240"/>
            <a:ext cx="1457623" cy="5056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4" name="Line"/>
          <p:cNvSpPr/>
          <p:nvPr/>
        </p:nvSpPr>
        <p:spPr>
          <a:xfrm>
            <a:off x="4310831" y="5925439"/>
            <a:ext cx="2157256" cy="1211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Line"/>
          <p:cNvSpPr/>
          <p:nvPr/>
        </p:nvSpPr>
        <p:spPr>
          <a:xfrm flipV="1">
            <a:off x="4310831" y="8164659"/>
            <a:ext cx="2044155" cy="721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6" name="Line"/>
          <p:cNvSpPr/>
          <p:nvPr/>
        </p:nvSpPr>
        <p:spPr>
          <a:xfrm>
            <a:off x="4310831" y="8490840"/>
            <a:ext cx="2127301" cy="441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7" name="tuple:"/>
          <p:cNvSpPr txBox="1"/>
          <p:nvPr/>
        </p:nvSpPr>
        <p:spPr>
          <a:xfrm>
            <a:off x="7495086" y="3595537"/>
            <a:ext cx="800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tuple:</a:t>
            </a:r>
          </a:p>
        </p:txBody>
      </p:sp>
      <p:sp>
        <p:nvSpPr>
          <p:cNvPr id="518" name="(1,2,3)"/>
          <p:cNvSpPr txBox="1"/>
          <p:nvPr/>
        </p:nvSpPr>
        <p:spPr>
          <a:xfrm>
            <a:off x="8518869" y="3588176"/>
            <a:ext cx="17617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(1,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3)</a:t>
            </a:r>
          </a:p>
        </p:txBody>
      </p:sp>
      <p:sp>
        <p:nvSpPr>
          <p:cNvPr id="519" name="Line"/>
          <p:cNvSpPr/>
          <p:nvPr/>
        </p:nvSpPr>
        <p:spPr>
          <a:xfrm>
            <a:off x="4149551" y="3260027"/>
            <a:ext cx="3186239" cy="5667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A note on parenthetical characters</a:t>
            </a:r>
          </a:p>
        </p:txBody>
      </p:sp>
      <p:sp>
        <p:nvSpPr>
          <p:cNvPr id="522" name="parentheses:    ( and )"/>
          <p:cNvSpPr txBox="1"/>
          <p:nvPr/>
        </p:nvSpPr>
        <p:spPr>
          <a:xfrm>
            <a:off x="661640" y="2743294"/>
            <a:ext cx="35027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parentheses: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523" name="brackets:    [ and ]"/>
          <p:cNvSpPr txBox="1"/>
          <p:nvPr/>
        </p:nvSpPr>
        <p:spPr>
          <a:xfrm>
            <a:off x="1157840" y="5422899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brackets: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524" name="braces:    { and }"/>
          <p:cNvSpPr txBox="1"/>
          <p:nvPr/>
        </p:nvSpPr>
        <p:spPr>
          <a:xfrm>
            <a:off x="1488322" y="8064499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525" name="type of parenthesis"/>
          <p:cNvSpPr txBox="1"/>
          <p:nvPr/>
        </p:nvSpPr>
        <p:spPr>
          <a:xfrm>
            <a:off x="434776" y="1384299"/>
            <a:ext cx="409614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type of parenthesis</a:t>
            </a:r>
          </a:p>
        </p:txBody>
      </p:sp>
      <p:sp>
        <p:nvSpPr>
          <p:cNvPr id="526" name="uses"/>
          <p:cNvSpPr txBox="1"/>
          <p:nvPr/>
        </p:nvSpPr>
        <p:spPr>
          <a:xfrm>
            <a:off x="6893520" y="1384299"/>
            <a:ext cx="10084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uses</a:t>
            </a:r>
          </a:p>
        </p:txBody>
      </p:sp>
      <p:sp>
        <p:nvSpPr>
          <p:cNvPr id="527" name="specifying order:"/>
          <p:cNvSpPr txBox="1"/>
          <p:nvPr/>
        </p:nvSpPr>
        <p:spPr>
          <a:xfrm>
            <a:off x="6081814" y="2071537"/>
            <a:ext cx="22135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specifying order: </a:t>
            </a:r>
          </a:p>
        </p:txBody>
      </p:sp>
      <p:sp>
        <p:nvSpPr>
          <p:cNvPr id="528" name="function invocation:"/>
          <p:cNvSpPr txBox="1"/>
          <p:nvPr/>
        </p:nvSpPr>
        <p:spPr>
          <a:xfrm>
            <a:off x="5763471" y="2833537"/>
            <a:ext cx="2531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function invocation:</a:t>
            </a:r>
          </a:p>
        </p:txBody>
      </p:sp>
      <p:sp>
        <p:nvSpPr>
          <p:cNvPr id="529" name="sequence indexing:"/>
          <p:cNvSpPr txBox="1"/>
          <p:nvPr/>
        </p:nvSpPr>
        <p:spPr>
          <a:xfrm>
            <a:off x="5861251" y="5373537"/>
            <a:ext cx="24340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indexing:</a:t>
            </a:r>
          </a:p>
        </p:txBody>
      </p:sp>
      <p:sp>
        <p:nvSpPr>
          <p:cNvPr id="530" name="sequence slicing:"/>
          <p:cNvSpPr txBox="1"/>
          <p:nvPr/>
        </p:nvSpPr>
        <p:spPr>
          <a:xfrm>
            <a:off x="6149829" y="6135537"/>
            <a:ext cx="21455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slicing:</a:t>
            </a:r>
          </a:p>
        </p:txBody>
      </p:sp>
      <p:sp>
        <p:nvSpPr>
          <p:cNvPr id="531" name="dict lookup:"/>
          <p:cNvSpPr txBox="1"/>
          <p:nvPr/>
        </p:nvSpPr>
        <p:spPr>
          <a:xfrm>
            <a:off x="6718352" y="6897537"/>
            <a:ext cx="1576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rPr dirty="0"/>
              <a:t> lookup:</a:t>
            </a:r>
          </a:p>
        </p:txBody>
      </p:sp>
      <p:sp>
        <p:nvSpPr>
          <p:cNvPr id="532" name="list creation:"/>
          <p:cNvSpPr txBox="1"/>
          <p:nvPr/>
        </p:nvSpPr>
        <p:spPr>
          <a:xfrm>
            <a:off x="6664030" y="4611537"/>
            <a:ext cx="1631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list</a:t>
            </a:r>
            <a:r>
              <a:t> creation:</a:t>
            </a:r>
          </a:p>
        </p:txBody>
      </p:sp>
      <p:sp>
        <p:nvSpPr>
          <p:cNvPr id="533" name="dict creation:"/>
          <p:cNvSpPr txBox="1"/>
          <p:nvPr/>
        </p:nvSpPr>
        <p:spPr>
          <a:xfrm>
            <a:off x="6559255" y="7913537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rPr dirty="0"/>
              <a:t> creation:</a:t>
            </a:r>
          </a:p>
        </p:txBody>
      </p:sp>
      <p:sp>
        <p:nvSpPr>
          <p:cNvPr id="534" name="set creation:"/>
          <p:cNvSpPr txBox="1"/>
          <p:nvPr/>
        </p:nvSpPr>
        <p:spPr>
          <a:xfrm>
            <a:off x="6651677" y="8675537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1"/>
                </a:solidFill>
              </a:rPr>
              <a:t>set</a:t>
            </a:r>
            <a:r>
              <a:t> creation:</a:t>
            </a:r>
          </a:p>
        </p:txBody>
      </p:sp>
      <p:sp>
        <p:nvSpPr>
          <p:cNvPr id="535" name="(1+2)*3"/>
          <p:cNvSpPr txBox="1"/>
          <p:nvPr/>
        </p:nvSpPr>
        <p:spPr>
          <a:xfrm>
            <a:off x="8518869" y="2064176"/>
            <a:ext cx="17617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(1+2)</a:t>
            </a:r>
            <a:r>
              <a:rPr lang="en-US" dirty="0"/>
              <a:t> </a:t>
            </a:r>
            <a:r>
              <a:rPr dirty="0"/>
              <a:t>*</a:t>
            </a:r>
            <a:r>
              <a:rPr lang="en-US" dirty="0"/>
              <a:t> </a:t>
            </a:r>
            <a:r>
              <a:rPr dirty="0"/>
              <a:t>3</a:t>
            </a:r>
          </a:p>
        </p:txBody>
      </p:sp>
      <p:sp>
        <p:nvSpPr>
          <p:cNvPr id="536" name="f()"/>
          <p:cNvSpPr txBox="1"/>
          <p:nvPr/>
        </p:nvSpPr>
        <p:spPr>
          <a:xfrm>
            <a:off x="8518869" y="2827187"/>
            <a:ext cx="66303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f()</a:t>
            </a:r>
          </a:p>
        </p:txBody>
      </p:sp>
      <p:sp>
        <p:nvSpPr>
          <p:cNvPr id="537" name="s[-1]"/>
          <p:cNvSpPr txBox="1"/>
          <p:nvPr/>
        </p:nvSpPr>
        <p:spPr>
          <a:xfrm>
            <a:off x="8518869" y="5367187"/>
            <a:ext cx="10288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</a:t>
            </a:r>
          </a:p>
        </p:txBody>
      </p:sp>
      <p:sp>
        <p:nvSpPr>
          <p:cNvPr id="538" name="s[1:-2]"/>
          <p:cNvSpPr txBox="1"/>
          <p:nvPr/>
        </p:nvSpPr>
        <p:spPr>
          <a:xfrm>
            <a:off x="8518869" y="612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s[1:-2]</a:t>
            </a:r>
          </a:p>
        </p:txBody>
      </p:sp>
      <p:sp>
        <p:nvSpPr>
          <p:cNvPr id="539" name="d[&quot;one&quot;]"/>
          <p:cNvSpPr txBox="1"/>
          <p:nvPr/>
        </p:nvSpPr>
        <p:spPr>
          <a:xfrm>
            <a:off x="8518869" y="6891187"/>
            <a:ext cx="15775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d["one"]</a:t>
            </a:r>
          </a:p>
        </p:txBody>
      </p:sp>
      <p:sp>
        <p:nvSpPr>
          <p:cNvPr id="540" name="s = [1,2,3]"/>
          <p:cNvSpPr txBox="1"/>
          <p:nvPr/>
        </p:nvSpPr>
        <p:spPr>
          <a:xfrm>
            <a:off x="8518869" y="4604176"/>
            <a:ext cx="24990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</p:txBody>
      </p:sp>
      <p:sp>
        <p:nvSpPr>
          <p:cNvPr id="541" name="d = {&quot;one&quot;:1, &quot;two&quot;:2}"/>
          <p:cNvSpPr txBox="1"/>
          <p:nvPr/>
        </p:nvSpPr>
        <p:spPr>
          <a:xfrm>
            <a:off x="8518869" y="7907187"/>
            <a:ext cx="4138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 = {"one":1, "two":2}</a:t>
            </a:r>
          </a:p>
        </p:txBody>
      </p:sp>
      <p:sp>
        <p:nvSpPr>
          <p:cNvPr id="542" name="{1,2,3}"/>
          <p:cNvSpPr txBox="1"/>
          <p:nvPr/>
        </p:nvSpPr>
        <p:spPr>
          <a:xfrm>
            <a:off x="8518869" y="8668176"/>
            <a:ext cx="17617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{1,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3}</a:t>
            </a:r>
          </a:p>
        </p:txBody>
      </p:sp>
      <p:sp>
        <p:nvSpPr>
          <p:cNvPr id="543" name="Line"/>
          <p:cNvSpPr/>
          <p:nvPr/>
        </p:nvSpPr>
        <p:spPr>
          <a:xfrm flipV="1">
            <a:off x="4142854" y="2317945"/>
            <a:ext cx="1663155" cy="5817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4" name="Line"/>
          <p:cNvSpPr/>
          <p:nvPr/>
        </p:nvSpPr>
        <p:spPr>
          <a:xfrm flipV="1">
            <a:off x="4149898" y="3060598"/>
            <a:ext cx="1342679" cy="223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5" name="Line"/>
          <p:cNvSpPr/>
          <p:nvPr/>
        </p:nvSpPr>
        <p:spPr>
          <a:xfrm flipV="1">
            <a:off x="4310831" y="4889794"/>
            <a:ext cx="2155578" cy="8070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6" name="Line"/>
          <p:cNvSpPr/>
          <p:nvPr/>
        </p:nvSpPr>
        <p:spPr>
          <a:xfrm flipV="1">
            <a:off x="4310831" y="5608634"/>
            <a:ext cx="1192164" cy="164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Line"/>
          <p:cNvSpPr/>
          <p:nvPr/>
        </p:nvSpPr>
        <p:spPr>
          <a:xfrm>
            <a:off x="4310831" y="5849240"/>
            <a:ext cx="1457623" cy="5056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8" name="Line"/>
          <p:cNvSpPr/>
          <p:nvPr/>
        </p:nvSpPr>
        <p:spPr>
          <a:xfrm>
            <a:off x="4310831" y="5925439"/>
            <a:ext cx="2157256" cy="1211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9" name="Line"/>
          <p:cNvSpPr/>
          <p:nvPr/>
        </p:nvSpPr>
        <p:spPr>
          <a:xfrm flipV="1">
            <a:off x="4310831" y="8164659"/>
            <a:ext cx="2044155" cy="721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0" name="Line"/>
          <p:cNvSpPr/>
          <p:nvPr/>
        </p:nvSpPr>
        <p:spPr>
          <a:xfrm>
            <a:off x="4310831" y="8490840"/>
            <a:ext cx="2127301" cy="441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1" name="tuple:"/>
          <p:cNvSpPr txBox="1"/>
          <p:nvPr/>
        </p:nvSpPr>
        <p:spPr>
          <a:xfrm>
            <a:off x="7495086" y="3595537"/>
            <a:ext cx="800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tuple:</a:t>
            </a:r>
          </a:p>
        </p:txBody>
      </p:sp>
      <p:sp>
        <p:nvSpPr>
          <p:cNvPr id="552" name="(1,2,3)"/>
          <p:cNvSpPr txBox="1"/>
          <p:nvPr/>
        </p:nvSpPr>
        <p:spPr>
          <a:xfrm>
            <a:off x="8518869" y="3588176"/>
            <a:ext cx="17617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(1,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3)</a:t>
            </a:r>
          </a:p>
        </p:txBody>
      </p:sp>
      <p:sp>
        <p:nvSpPr>
          <p:cNvPr id="553" name="Line"/>
          <p:cNvSpPr/>
          <p:nvPr/>
        </p:nvSpPr>
        <p:spPr>
          <a:xfrm>
            <a:off x="4149551" y="3260027"/>
            <a:ext cx="3186239" cy="5667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4" name="(1+2)"/>
          <p:cNvSpPr txBox="1"/>
          <p:nvPr/>
        </p:nvSpPr>
        <p:spPr>
          <a:xfrm>
            <a:off x="10522136" y="2077887"/>
            <a:ext cx="1394670" cy="444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dirty="0"/>
              <a:t>(1+2)</a:t>
            </a:r>
          </a:p>
        </p:txBody>
      </p:sp>
      <p:sp>
        <p:nvSpPr>
          <p:cNvPr id="555" name="(1+2,)"/>
          <p:cNvSpPr txBox="1"/>
          <p:nvPr/>
        </p:nvSpPr>
        <p:spPr>
          <a:xfrm>
            <a:off x="10522136" y="3601887"/>
            <a:ext cx="1394670" cy="444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dirty="0"/>
              <a:t>(1</a:t>
            </a:r>
            <a:r>
              <a:rPr lang="en-US" dirty="0"/>
              <a:t>+</a:t>
            </a:r>
            <a:r>
              <a:rPr dirty="0"/>
              <a:t>2,)</a:t>
            </a:r>
          </a:p>
        </p:txBody>
      </p:sp>
      <p:sp>
        <p:nvSpPr>
          <p:cNvPr id="556" name="tuple of size 1"/>
          <p:cNvSpPr txBox="1"/>
          <p:nvPr/>
        </p:nvSpPr>
        <p:spPr>
          <a:xfrm>
            <a:off x="10442674" y="4013199"/>
            <a:ext cx="15535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tuple of size 1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33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lang="en-US" dirty="0"/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Mental Model for State (v2)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examples and bugs: accidental argument modification</a:t>
            </a:r>
          </a:p>
          <a:p>
            <a:pPr marL="0" lvl="5" indent="0">
              <a:buSzTx/>
              <a:buNone/>
            </a:pPr>
            <a:r>
              <a:rPr lang="en-US" dirty="0"/>
              <a:t>New Types of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 err="1">
                <a:solidFill>
                  <a:srgbClr val="FF0000"/>
                </a:solidFill>
              </a:rPr>
              <a:t>namedtuple</a:t>
            </a:r>
            <a:endParaRPr lang="en-US" dirty="0"/>
          </a:p>
          <a:p>
            <a:pPr marL="0" lvl="5" indent="0">
              <a:buSzTx/>
              <a:buNone/>
            </a:pPr>
            <a:r>
              <a:rPr lang="en-US" dirty="0"/>
              <a:t>Motivation for objects and references</a:t>
            </a:r>
            <a:endParaRPr dirty="0"/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why do we need this new mental model?</a:t>
            </a:r>
          </a:p>
          <a:p>
            <a:pPr marL="635000" indent="-444500">
              <a:spcBef>
                <a:spcPts val="0"/>
              </a:spcBef>
              <a:defRPr sz="2800"/>
            </a:pPr>
            <a:endParaRPr lang="en-US" dirty="0"/>
          </a:p>
          <a:p>
            <a:pPr marL="635000" indent="-444500">
              <a:spcBef>
                <a:spcPts val="0"/>
              </a:spcBef>
              <a:defRPr sz="2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183152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ee any bug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See any bugs?</a:t>
            </a:r>
          </a:p>
        </p:txBody>
      </p:sp>
      <p:sp>
        <p:nvSpPr>
          <p:cNvPr id="562" name="people=[…"/>
          <p:cNvSpPr txBox="1"/>
          <p:nvPr/>
        </p:nvSpPr>
        <p:spPr>
          <a:xfrm>
            <a:off x="1562100" y="1898650"/>
            <a:ext cx="1084934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30},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"Bob"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"Baker"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31},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])</a:t>
            </a:r>
          </a:p>
        </p:txBody>
      </p:sp>
      <p:sp>
        <p:nvSpPr>
          <p:cNvPr id="563" name="people=[…"/>
          <p:cNvSpPr txBox="1"/>
          <p:nvPr/>
        </p:nvSpPr>
        <p:spPr>
          <a:xfrm>
            <a:off x="1562100" y="5835650"/>
            <a:ext cx="707220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(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p[1]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p[2])</a:t>
            </a:r>
          </a:p>
        </p:txBody>
      </p:sp>
      <p:pic>
        <p:nvPicPr>
          <p:cNvPr id="564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219700"/>
            <a:ext cx="12242800" cy="101600"/>
          </a:xfrm>
          <a:prstGeom prst="rect">
            <a:avLst/>
          </a:prstGeom>
        </p:spPr>
      </p:pic>
      <p:sp>
        <p:nvSpPr>
          <p:cNvPr id="566" name="1"/>
          <p:cNvSpPr/>
          <p:nvPr/>
        </p:nvSpPr>
        <p:spPr>
          <a:xfrm>
            <a:off x="317500" y="2736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567" name="2"/>
          <p:cNvSpPr/>
          <p:nvPr/>
        </p:nvSpPr>
        <p:spPr>
          <a:xfrm>
            <a:off x="317500" y="667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568" name="dict"/>
          <p:cNvSpPr/>
          <p:nvPr/>
        </p:nvSpPr>
        <p:spPr>
          <a:xfrm>
            <a:off x="11671300" y="3911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569" name="tuple"/>
          <p:cNvSpPr/>
          <p:nvPr/>
        </p:nvSpPr>
        <p:spPr>
          <a:xfrm>
            <a:off x="11671300" y="7848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570" name="Ant"/>
          <p:cNvSpPr/>
          <p:nvPr/>
        </p:nvSpPr>
        <p:spPr>
          <a:xfrm rot="120672">
            <a:off x="6091487" y="508275"/>
            <a:ext cx="1533026" cy="634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61" extrusionOk="0">
                <a:moveTo>
                  <a:pt x="4804" y="6"/>
                </a:moveTo>
                <a:cubicBezTo>
                  <a:pt x="4688" y="16"/>
                  <a:pt x="4568" y="40"/>
                  <a:pt x="4446" y="75"/>
                </a:cubicBezTo>
                <a:cubicBezTo>
                  <a:pt x="1063" y="1061"/>
                  <a:pt x="275" y="9905"/>
                  <a:pt x="275" y="9905"/>
                </a:cubicBezTo>
                <a:cubicBezTo>
                  <a:pt x="675" y="10384"/>
                  <a:pt x="2079" y="11684"/>
                  <a:pt x="2739" y="12138"/>
                </a:cubicBezTo>
                <a:cubicBezTo>
                  <a:pt x="2020" y="17184"/>
                  <a:pt x="832" y="19983"/>
                  <a:pt x="0" y="21449"/>
                </a:cubicBezTo>
                <a:lnTo>
                  <a:pt x="275" y="21449"/>
                </a:lnTo>
                <a:cubicBezTo>
                  <a:pt x="275" y="21449"/>
                  <a:pt x="2452" y="18388"/>
                  <a:pt x="3360" y="12422"/>
                </a:cubicBezTo>
                <a:cubicBezTo>
                  <a:pt x="3479" y="12487"/>
                  <a:pt x="3608" y="12538"/>
                  <a:pt x="3743" y="12564"/>
                </a:cubicBezTo>
                <a:cubicBezTo>
                  <a:pt x="3257" y="16753"/>
                  <a:pt x="2371" y="19606"/>
                  <a:pt x="1587" y="21461"/>
                </a:cubicBezTo>
                <a:lnTo>
                  <a:pt x="1911" y="21461"/>
                </a:lnTo>
                <a:cubicBezTo>
                  <a:pt x="1911" y="21461"/>
                  <a:pt x="3480" y="18997"/>
                  <a:pt x="4457" y="12628"/>
                </a:cubicBezTo>
                <a:cubicBezTo>
                  <a:pt x="6538" y="12654"/>
                  <a:pt x="7141" y="11463"/>
                  <a:pt x="7746" y="9815"/>
                </a:cubicBezTo>
                <a:cubicBezTo>
                  <a:pt x="8108" y="10620"/>
                  <a:pt x="8644" y="11060"/>
                  <a:pt x="9119" y="10736"/>
                </a:cubicBezTo>
                <a:cubicBezTo>
                  <a:pt x="9022" y="11773"/>
                  <a:pt x="8277" y="12553"/>
                  <a:pt x="7699" y="12916"/>
                </a:cubicBezTo>
                <a:cubicBezTo>
                  <a:pt x="7699" y="12916"/>
                  <a:pt x="7579" y="16934"/>
                  <a:pt x="4743" y="21461"/>
                </a:cubicBezTo>
                <a:lnTo>
                  <a:pt x="5040" y="21461"/>
                </a:lnTo>
                <a:cubicBezTo>
                  <a:pt x="5040" y="21461"/>
                  <a:pt x="6910" y="19269"/>
                  <a:pt x="7736" y="15494"/>
                </a:cubicBezTo>
                <a:cubicBezTo>
                  <a:pt x="7520" y="18854"/>
                  <a:pt x="6381" y="21461"/>
                  <a:pt x="6381" y="21461"/>
                </a:cubicBezTo>
                <a:lnTo>
                  <a:pt x="6688" y="21461"/>
                </a:lnTo>
                <a:cubicBezTo>
                  <a:pt x="7985" y="18517"/>
                  <a:pt x="8374" y="16093"/>
                  <a:pt x="8412" y="13719"/>
                </a:cubicBezTo>
                <a:cubicBezTo>
                  <a:pt x="8720" y="13589"/>
                  <a:pt x="9130" y="13317"/>
                  <a:pt x="9627" y="12746"/>
                </a:cubicBezTo>
                <a:cubicBezTo>
                  <a:pt x="9930" y="12409"/>
                  <a:pt x="10168" y="12019"/>
                  <a:pt x="10352" y="11656"/>
                </a:cubicBezTo>
                <a:cubicBezTo>
                  <a:pt x="10400" y="11565"/>
                  <a:pt x="10437" y="11474"/>
                  <a:pt x="10475" y="11396"/>
                </a:cubicBezTo>
                <a:cubicBezTo>
                  <a:pt x="10513" y="11305"/>
                  <a:pt x="10546" y="11228"/>
                  <a:pt x="10578" y="11137"/>
                </a:cubicBezTo>
                <a:cubicBezTo>
                  <a:pt x="10978" y="11383"/>
                  <a:pt x="11448" y="11345"/>
                  <a:pt x="11718" y="11190"/>
                </a:cubicBezTo>
                <a:cubicBezTo>
                  <a:pt x="12269" y="13719"/>
                  <a:pt x="13524" y="14575"/>
                  <a:pt x="14453" y="14627"/>
                </a:cubicBezTo>
                <a:cubicBezTo>
                  <a:pt x="14448" y="14627"/>
                  <a:pt x="14409" y="14627"/>
                  <a:pt x="14431" y="14627"/>
                </a:cubicBezTo>
                <a:cubicBezTo>
                  <a:pt x="14885" y="19776"/>
                  <a:pt x="16688" y="21449"/>
                  <a:pt x="16688" y="21449"/>
                </a:cubicBezTo>
                <a:lnTo>
                  <a:pt x="17019" y="21449"/>
                </a:lnTo>
                <a:cubicBezTo>
                  <a:pt x="15496" y="19516"/>
                  <a:pt x="15095" y="16157"/>
                  <a:pt x="14986" y="14444"/>
                </a:cubicBezTo>
                <a:cubicBezTo>
                  <a:pt x="16289" y="20619"/>
                  <a:pt x="17835" y="21449"/>
                  <a:pt x="17835" y="21449"/>
                </a:cubicBezTo>
                <a:lnTo>
                  <a:pt x="18159" y="21449"/>
                </a:lnTo>
                <a:cubicBezTo>
                  <a:pt x="17041" y="20255"/>
                  <a:pt x="16268" y="18620"/>
                  <a:pt x="15268" y="13354"/>
                </a:cubicBezTo>
                <a:cubicBezTo>
                  <a:pt x="14728" y="13354"/>
                  <a:pt x="14301" y="13172"/>
                  <a:pt x="13977" y="12965"/>
                </a:cubicBezTo>
                <a:cubicBezTo>
                  <a:pt x="13528" y="12589"/>
                  <a:pt x="13052" y="11877"/>
                  <a:pt x="12879" y="10541"/>
                </a:cubicBezTo>
                <a:cubicBezTo>
                  <a:pt x="13312" y="10061"/>
                  <a:pt x="14075" y="9077"/>
                  <a:pt x="14237" y="6625"/>
                </a:cubicBezTo>
                <a:cubicBezTo>
                  <a:pt x="14777" y="8078"/>
                  <a:pt x="16062" y="9892"/>
                  <a:pt x="17007" y="9892"/>
                </a:cubicBezTo>
                <a:cubicBezTo>
                  <a:pt x="17148" y="9892"/>
                  <a:pt x="17278" y="9803"/>
                  <a:pt x="17278" y="9803"/>
                </a:cubicBezTo>
                <a:cubicBezTo>
                  <a:pt x="17278" y="9803"/>
                  <a:pt x="18040" y="11772"/>
                  <a:pt x="18051" y="11603"/>
                </a:cubicBezTo>
                <a:cubicBezTo>
                  <a:pt x="18245" y="8983"/>
                  <a:pt x="17862" y="6194"/>
                  <a:pt x="17105" y="3755"/>
                </a:cubicBezTo>
                <a:lnTo>
                  <a:pt x="17068" y="3626"/>
                </a:lnTo>
                <a:cubicBezTo>
                  <a:pt x="17242" y="3556"/>
                  <a:pt x="18012" y="3231"/>
                  <a:pt x="18944" y="2276"/>
                </a:cubicBezTo>
                <a:cubicBezTo>
                  <a:pt x="20386" y="6700"/>
                  <a:pt x="20903" y="12941"/>
                  <a:pt x="20903" y="12941"/>
                </a:cubicBezTo>
                <a:lnTo>
                  <a:pt x="21077" y="13123"/>
                </a:lnTo>
                <a:cubicBezTo>
                  <a:pt x="21077" y="13123"/>
                  <a:pt x="20765" y="7509"/>
                  <a:pt x="19258" y="1944"/>
                </a:cubicBezTo>
                <a:cubicBezTo>
                  <a:pt x="19425" y="1750"/>
                  <a:pt x="19590" y="1541"/>
                  <a:pt x="19753" y="1307"/>
                </a:cubicBezTo>
                <a:cubicBezTo>
                  <a:pt x="20752" y="3344"/>
                  <a:pt x="21460" y="8932"/>
                  <a:pt x="21460" y="8932"/>
                </a:cubicBezTo>
                <a:lnTo>
                  <a:pt x="21600" y="9074"/>
                </a:lnTo>
                <a:cubicBezTo>
                  <a:pt x="21600" y="9074"/>
                  <a:pt x="21109" y="3459"/>
                  <a:pt x="19758" y="294"/>
                </a:cubicBezTo>
                <a:cubicBezTo>
                  <a:pt x="19758" y="294"/>
                  <a:pt x="19536" y="762"/>
                  <a:pt x="19091" y="1356"/>
                </a:cubicBezTo>
                <a:cubicBezTo>
                  <a:pt x="19033" y="1153"/>
                  <a:pt x="18977" y="950"/>
                  <a:pt x="18915" y="748"/>
                </a:cubicBezTo>
                <a:cubicBezTo>
                  <a:pt x="18915" y="748"/>
                  <a:pt x="18105" y="2258"/>
                  <a:pt x="16842" y="2993"/>
                </a:cubicBezTo>
                <a:cubicBezTo>
                  <a:pt x="16456" y="2047"/>
                  <a:pt x="15987" y="1452"/>
                  <a:pt x="15689" y="1279"/>
                </a:cubicBezTo>
                <a:cubicBezTo>
                  <a:pt x="14554" y="617"/>
                  <a:pt x="13982" y="2666"/>
                  <a:pt x="13955" y="4015"/>
                </a:cubicBezTo>
                <a:cubicBezTo>
                  <a:pt x="13658" y="2562"/>
                  <a:pt x="12718" y="1318"/>
                  <a:pt x="11551" y="1344"/>
                </a:cubicBezTo>
                <a:cubicBezTo>
                  <a:pt x="10697" y="1344"/>
                  <a:pt x="9708" y="2473"/>
                  <a:pt x="9281" y="4315"/>
                </a:cubicBezTo>
                <a:cubicBezTo>
                  <a:pt x="9108" y="4081"/>
                  <a:pt x="8374" y="4174"/>
                  <a:pt x="8120" y="4550"/>
                </a:cubicBezTo>
                <a:cubicBezTo>
                  <a:pt x="7502" y="2446"/>
                  <a:pt x="6538" y="-139"/>
                  <a:pt x="4804" y="6"/>
                </a:cubicBezTo>
                <a:close/>
                <a:moveTo>
                  <a:pt x="18769" y="1745"/>
                </a:moveTo>
                <a:cubicBezTo>
                  <a:pt x="18769" y="1746"/>
                  <a:pt x="18770" y="1748"/>
                  <a:pt x="18770" y="1749"/>
                </a:cubicBezTo>
                <a:cubicBezTo>
                  <a:pt x="18764" y="1756"/>
                  <a:pt x="18759" y="1762"/>
                  <a:pt x="18753" y="1769"/>
                </a:cubicBezTo>
                <a:cubicBezTo>
                  <a:pt x="18758" y="1760"/>
                  <a:pt x="18764" y="1754"/>
                  <a:pt x="18769" y="1745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Vote: Which is Better Cod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Vote: Which is Better Code?</a:t>
            </a:r>
          </a:p>
        </p:txBody>
      </p:sp>
      <p:sp>
        <p:nvSpPr>
          <p:cNvPr id="573" name="people=[…"/>
          <p:cNvSpPr txBox="1"/>
          <p:nvPr/>
        </p:nvSpPr>
        <p:spPr>
          <a:xfrm>
            <a:off x="1562100" y="1898650"/>
            <a:ext cx="1084934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30},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"Bob"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"Baker"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31},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])</a:t>
            </a:r>
          </a:p>
        </p:txBody>
      </p:sp>
      <p:sp>
        <p:nvSpPr>
          <p:cNvPr id="574" name="people=[…"/>
          <p:cNvSpPr txBox="1"/>
          <p:nvPr/>
        </p:nvSpPr>
        <p:spPr>
          <a:xfrm>
            <a:off x="1562100" y="5835650"/>
            <a:ext cx="707220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(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p[0]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p[1])</a:t>
            </a:r>
          </a:p>
        </p:txBody>
      </p:sp>
      <p:pic>
        <p:nvPicPr>
          <p:cNvPr id="575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219700"/>
            <a:ext cx="12242800" cy="101600"/>
          </a:xfrm>
          <a:prstGeom prst="rect">
            <a:avLst/>
          </a:prstGeom>
        </p:spPr>
      </p:pic>
      <p:sp>
        <p:nvSpPr>
          <p:cNvPr id="577" name="1"/>
          <p:cNvSpPr/>
          <p:nvPr/>
        </p:nvSpPr>
        <p:spPr>
          <a:xfrm>
            <a:off x="317500" y="2736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578" name="2"/>
          <p:cNvSpPr/>
          <p:nvPr/>
        </p:nvSpPr>
        <p:spPr>
          <a:xfrm>
            <a:off x="317500" y="667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579" name="dict"/>
          <p:cNvSpPr/>
          <p:nvPr/>
        </p:nvSpPr>
        <p:spPr>
          <a:xfrm>
            <a:off x="11671300" y="3911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580" name="tuple"/>
          <p:cNvSpPr/>
          <p:nvPr/>
        </p:nvSpPr>
        <p:spPr>
          <a:xfrm>
            <a:off x="11671300" y="7848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 flipV="1">
            <a:off x="5190179" y="1278904"/>
            <a:ext cx="1" cy="51136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4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325" name="Observations…"/>
          <p:cNvSpPr txBox="1"/>
          <p:nvPr/>
        </p:nvSpPr>
        <p:spPr>
          <a:xfrm>
            <a:off x="831337" y="7234561"/>
            <a:ext cx="11658502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rPr dirty="0"/>
              <a:t>Observations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rPr dirty="0"/>
              <a:t>objects have a "life of their own" beyond variables or even function frames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rPr dirty="0"/>
              <a:t>here there are dict and list objects (others are possible)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rPr dirty="0"/>
              <a:t>references show up two places: as variables and values in data structures</a:t>
            </a:r>
          </a:p>
          <a:p>
            <a:pPr marL="758825" indent="-555625" algn="l">
              <a:buSzPct val="100000"/>
              <a:buAutoNum type="arabicPeriod"/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technically ints and strs (and all values) are objects too in Python...</a:t>
            </a:r>
          </a:p>
        </p:txBody>
      </p:sp>
      <p:sp>
        <p:nvSpPr>
          <p:cNvPr id="334" name="stack"/>
          <p:cNvSpPr txBox="1"/>
          <p:nvPr/>
        </p:nvSpPr>
        <p:spPr>
          <a:xfrm>
            <a:off x="4166189" y="1075059"/>
            <a:ext cx="7426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</a:t>
            </a:r>
          </a:p>
        </p:txBody>
      </p:sp>
      <p:sp>
        <p:nvSpPr>
          <p:cNvPr id="335" name="heap"/>
          <p:cNvSpPr txBox="1"/>
          <p:nvPr/>
        </p:nvSpPr>
        <p:spPr>
          <a:xfrm>
            <a:off x="5461415" y="1075059"/>
            <a:ext cx="692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heap</a:t>
            </a:r>
          </a:p>
        </p:txBody>
      </p:sp>
      <p:sp>
        <p:nvSpPr>
          <p:cNvPr id="67" name="Rectangle">
            <a:extLst>
              <a:ext uri="{FF2B5EF4-FFF2-40B4-BE49-F238E27FC236}">
                <a16:creationId xmlns:a16="http://schemas.microsoft.com/office/drawing/2014/main" id="{131E5ABD-7EAC-D748-A837-79C1517072A0}"/>
              </a:ext>
            </a:extLst>
          </p:cNvPr>
          <p:cNvSpPr/>
          <p:nvPr/>
        </p:nvSpPr>
        <p:spPr>
          <a:xfrm>
            <a:off x="2663657" y="3278509"/>
            <a:ext cx="2291508" cy="73672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" name="global">
            <a:extLst>
              <a:ext uri="{FF2B5EF4-FFF2-40B4-BE49-F238E27FC236}">
                <a16:creationId xmlns:a16="http://schemas.microsoft.com/office/drawing/2014/main" id="{AC888022-C8D7-CF48-B607-8419532E1311}"/>
              </a:ext>
            </a:extLst>
          </p:cNvPr>
          <p:cNvSpPr txBox="1"/>
          <p:nvPr/>
        </p:nvSpPr>
        <p:spPr>
          <a:xfrm>
            <a:off x="1714945" y="330716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dirty="0"/>
              <a:t>global</a:t>
            </a:r>
          </a:p>
        </p:txBody>
      </p:sp>
      <p:sp>
        <p:nvSpPr>
          <p:cNvPr id="69" name="Rectangle">
            <a:extLst>
              <a:ext uri="{FF2B5EF4-FFF2-40B4-BE49-F238E27FC236}">
                <a16:creationId xmlns:a16="http://schemas.microsoft.com/office/drawing/2014/main" id="{534B14A7-8FE5-1144-97B9-A5B8051D2CBD}"/>
              </a:ext>
            </a:extLst>
          </p:cNvPr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" name="webster">
            <a:extLst>
              <a:ext uri="{FF2B5EF4-FFF2-40B4-BE49-F238E27FC236}">
                <a16:creationId xmlns:a16="http://schemas.microsoft.com/office/drawing/2014/main" id="{4A7DA8FC-D32B-FE4A-81FA-9210DEC48E38}"/>
              </a:ext>
            </a:extLst>
          </p:cNvPr>
          <p:cNvSpPr txBox="1"/>
          <p:nvPr/>
        </p:nvSpPr>
        <p:spPr>
          <a:xfrm>
            <a:off x="3275850" y="3360048"/>
            <a:ext cx="884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rPr lang="en-US" dirty="0" err="1"/>
              <a:t>airbnb</a:t>
            </a:r>
            <a:endParaRPr dirty="0"/>
          </a:p>
        </p:txBody>
      </p:sp>
      <p:sp>
        <p:nvSpPr>
          <p:cNvPr id="71" name="Rectangle">
            <a:extLst>
              <a:ext uri="{FF2B5EF4-FFF2-40B4-BE49-F238E27FC236}">
                <a16:creationId xmlns:a16="http://schemas.microsoft.com/office/drawing/2014/main" id="{EF70F0A8-3FDB-CB40-8859-06CFF194FA0F}"/>
              </a:ext>
            </a:extLst>
          </p:cNvPr>
          <p:cNvSpPr/>
          <p:nvPr/>
        </p:nvSpPr>
        <p:spPr>
          <a:xfrm>
            <a:off x="6937304" y="4524981"/>
            <a:ext cx="1738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72" name="Rectangle">
            <a:extLst>
              <a:ext uri="{FF2B5EF4-FFF2-40B4-BE49-F238E27FC236}">
                <a16:creationId xmlns:a16="http://schemas.microsoft.com/office/drawing/2014/main" id="{63431AC1-50C5-604B-A54C-175A8F25F190}"/>
              </a:ext>
            </a:extLst>
          </p:cNvPr>
          <p:cNvSpPr/>
          <p:nvPr/>
        </p:nvSpPr>
        <p:spPr>
          <a:xfrm>
            <a:off x="6937305" y="5020281"/>
            <a:ext cx="173844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73" name="a">
            <a:extLst>
              <a:ext uri="{FF2B5EF4-FFF2-40B4-BE49-F238E27FC236}">
                <a16:creationId xmlns:a16="http://schemas.microsoft.com/office/drawing/2014/main" id="{09158B7A-4657-8242-B4A4-D9A04BCF5682}"/>
              </a:ext>
            </a:extLst>
          </p:cNvPr>
          <p:cNvSpPr txBox="1"/>
          <p:nvPr/>
        </p:nvSpPr>
        <p:spPr>
          <a:xfrm>
            <a:off x="6043679" y="4600169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74" name="b">
            <a:extLst>
              <a:ext uri="{FF2B5EF4-FFF2-40B4-BE49-F238E27FC236}">
                <a16:creationId xmlns:a16="http://schemas.microsoft.com/office/drawing/2014/main" id="{A2B9347C-868B-CF45-A5F5-58E506157EAE}"/>
              </a:ext>
            </a:extLst>
          </p:cNvPr>
          <p:cNvSpPr txBox="1"/>
          <p:nvPr/>
        </p:nvSpPr>
        <p:spPr>
          <a:xfrm>
            <a:off x="5960322" y="5049028"/>
            <a:ext cx="85600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rm_id</a:t>
            </a:r>
            <a:endParaRPr dirty="0"/>
          </a:p>
        </p:txBody>
      </p:sp>
      <p:sp>
        <p:nvSpPr>
          <p:cNvPr id="75" name="z">
            <a:extLst>
              <a:ext uri="{FF2B5EF4-FFF2-40B4-BE49-F238E27FC236}">
                <a16:creationId xmlns:a16="http://schemas.microsoft.com/office/drawing/2014/main" id="{7A23A32F-78B8-AA45-8534-639EEBCDAAD2}"/>
              </a:ext>
            </a:extLst>
          </p:cNvPr>
          <p:cNvSpPr txBox="1"/>
          <p:nvPr/>
        </p:nvSpPr>
        <p:spPr>
          <a:xfrm>
            <a:off x="6175125" y="5561088"/>
            <a:ext cx="6412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date</a:t>
            </a:r>
            <a:endParaRPr dirty="0"/>
          </a:p>
        </p:txBody>
      </p:sp>
      <p:sp>
        <p:nvSpPr>
          <p:cNvPr id="76" name="Rectangle">
            <a:extLst>
              <a:ext uri="{FF2B5EF4-FFF2-40B4-BE49-F238E27FC236}">
                <a16:creationId xmlns:a16="http://schemas.microsoft.com/office/drawing/2014/main" id="{7487274E-F55A-534B-A7C0-5B0371E09C2E}"/>
              </a:ext>
            </a:extLst>
          </p:cNvPr>
          <p:cNvSpPr/>
          <p:nvPr/>
        </p:nvSpPr>
        <p:spPr>
          <a:xfrm>
            <a:off x="6937305" y="5528281"/>
            <a:ext cx="173844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77" name="Connection Line">
            <a:extLst>
              <a:ext uri="{FF2B5EF4-FFF2-40B4-BE49-F238E27FC236}">
                <a16:creationId xmlns:a16="http://schemas.microsoft.com/office/drawing/2014/main" id="{7627EF4E-13BB-D448-A6EB-B8D2FB3C85F7}"/>
              </a:ext>
            </a:extLst>
          </p:cNvPr>
          <p:cNvSpPr/>
          <p:nvPr/>
        </p:nvSpPr>
        <p:spPr>
          <a:xfrm>
            <a:off x="4639088" y="2300608"/>
            <a:ext cx="2563946" cy="1225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78" name="dict">
            <a:extLst>
              <a:ext uri="{FF2B5EF4-FFF2-40B4-BE49-F238E27FC236}">
                <a16:creationId xmlns:a16="http://schemas.microsoft.com/office/drawing/2014/main" id="{A5987719-F2BC-C94A-AB99-11A4557DEEBF}"/>
              </a:ext>
            </a:extLst>
          </p:cNvPr>
          <p:cNvSpPr txBox="1"/>
          <p:nvPr/>
        </p:nvSpPr>
        <p:spPr>
          <a:xfrm>
            <a:off x="6898647" y="6528406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79" name="L">
            <a:extLst>
              <a:ext uri="{FF2B5EF4-FFF2-40B4-BE49-F238E27FC236}">
                <a16:creationId xmlns:a16="http://schemas.microsoft.com/office/drawing/2014/main" id="{8051D24F-079D-3343-8D72-0005F49E6689}"/>
              </a:ext>
            </a:extLst>
          </p:cNvPr>
          <p:cNvSpPr txBox="1"/>
          <p:nvPr/>
        </p:nvSpPr>
        <p:spPr>
          <a:xfrm>
            <a:off x="5783271" y="6033012"/>
            <a:ext cx="106118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reviews</a:t>
            </a:r>
            <a:endParaRPr dirty="0"/>
          </a:p>
        </p:txBody>
      </p:sp>
      <p:sp>
        <p:nvSpPr>
          <p:cNvPr id="80" name="Rectangle">
            <a:extLst>
              <a:ext uri="{FF2B5EF4-FFF2-40B4-BE49-F238E27FC236}">
                <a16:creationId xmlns:a16="http://schemas.microsoft.com/office/drawing/2014/main" id="{012E3EA6-8BA6-224B-BB26-D036547A0143}"/>
              </a:ext>
            </a:extLst>
          </p:cNvPr>
          <p:cNvSpPr/>
          <p:nvPr/>
        </p:nvSpPr>
        <p:spPr>
          <a:xfrm>
            <a:off x="6937305" y="6036281"/>
            <a:ext cx="1738434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81" name="Frames:">
            <a:extLst>
              <a:ext uri="{FF2B5EF4-FFF2-40B4-BE49-F238E27FC236}">
                <a16:creationId xmlns:a16="http://schemas.microsoft.com/office/drawing/2014/main" id="{CDDC55F6-E61C-0648-B785-868DB124A317}"/>
              </a:ext>
            </a:extLst>
          </p:cNvPr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83" name="this end of an…">
            <a:extLst>
              <a:ext uri="{FF2B5EF4-FFF2-40B4-BE49-F238E27FC236}">
                <a16:creationId xmlns:a16="http://schemas.microsoft.com/office/drawing/2014/main" id="{D1504A8B-0E70-8344-9495-3604672882B6}"/>
              </a:ext>
            </a:extLst>
          </p:cNvPr>
          <p:cNvSpPr txBox="1"/>
          <p:nvPr/>
        </p:nvSpPr>
        <p:spPr>
          <a:xfrm>
            <a:off x="2240908" y="3994050"/>
            <a:ext cx="289143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arrow is a </a:t>
            </a:r>
            <a:r>
              <a:rPr b="1" dirty="0"/>
              <a:t>reference</a:t>
            </a:r>
          </a:p>
        </p:txBody>
      </p:sp>
      <p:sp>
        <p:nvSpPr>
          <p:cNvPr id="84" name="apple">
            <a:extLst>
              <a:ext uri="{FF2B5EF4-FFF2-40B4-BE49-F238E27FC236}">
                <a16:creationId xmlns:a16="http://schemas.microsoft.com/office/drawing/2014/main" id="{6A8D167D-02EF-CA43-AD46-0B4064BC2BF2}"/>
              </a:ext>
            </a:extLst>
          </p:cNvPr>
          <p:cNvSpPr/>
          <p:nvPr/>
        </p:nvSpPr>
        <p:spPr>
          <a:xfrm>
            <a:off x="7204199" y="208903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85" name="and">
            <a:extLst>
              <a:ext uri="{FF2B5EF4-FFF2-40B4-BE49-F238E27FC236}">
                <a16:creationId xmlns:a16="http://schemas.microsoft.com/office/drawing/2014/main" id="{4A24BEC9-6D90-2A4F-9A55-F9B992DEFBD9}"/>
              </a:ext>
            </a:extLst>
          </p:cNvPr>
          <p:cNvSpPr/>
          <p:nvPr/>
        </p:nvSpPr>
        <p:spPr>
          <a:xfrm>
            <a:off x="8194799" y="208903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86" name="ada">
            <a:extLst>
              <a:ext uri="{FF2B5EF4-FFF2-40B4-BE49-F238E27FC236}">
                <a16:creationId xmlns:a16="http://schemas.microsoft.com/office/drawing/2014/main" id="{F2634BD8-BBBD-E34C-B01C-7AB4FE457E9B}"/>
              </a:ext>
            </a:extLst>
          </p:cNvPr>
          <p:cNvSpPr/>
          <p:nvPr/>
        </p:nvSpPr>
        <p:spPr>
          <a:xfrm>
            <a:off x="9185399" y="208903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87" name="list">
            <a:extLst>
              <a:ext uri="{FF2B5EF4-FFF2-40B4-BE49-F238E27FC236}">
                <a16:creationId xmlns:a16="http://schemas.microsoft.com/office/drawing/2014/main" id="{F6F6B855-D9EB-7A40-83B3-695733089678}"/>
              </a:ext>
            </a:extLst>
          </p:cNvPr>
          <p:cNvSpPr txBox="1"/>
          <p:nvPr/>
        </p:nvSpPr>
        <p:spPr>
          <a:xfrm>
            <a:off x="9246960" y="2601221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list</a:t>
            </a:r>
          </a:p>
        </p:txBody>
      </p:sp>
      <p:sp>
        <p:nvSpPr>
          <p:cNvPr id="88" name="ada">
            <a:extLst>
              <a:ext uri="{FF2B5EF4-FFF2-40B4-BE49-F238E27FC236}">
                <a16:creationId xmlns:a16="http://schemas.microsoft.com/office/drawing/2014/main" id="{5BA71E02-1EF0-B84A-BA9D-5BB9FA0FCD18}"/>
              </a:ext>
            </a:extLst>
          </p:cNvPr>
          <p:cNvSpPr/>
          <p:nvPr/>
        </p:nvSpPr>
        <p:spPr>
          <a:xfrm>
            <a:off x="10149647" y="207834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89" name="ada">
            <a:extLst>
              <a:ext uri="{FF2B5EF4-FFF2-40B4-BE49-F238E27FC236}">
                <a16:creationId xmlns:a16="http://schemas.microsoft.com/office/drawing/2014/main" id="{915E6761-A344-8444-97EC-B35721E3F56A}"/>
              </a:ext>
            </a:extLst>
          </p:cNvPr>
          <p:cNvSpPr/>
          <p:nvPr/>
        </p:nvSpPr>
        <p:spPr>
          <a:xfrm>
            <a:off x="11139082" y="2070776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90" name="Line">
            <a:extLst>
              <a:ext uri="{FF2B5EF4-FFF2-40B4-BE49-F238E27FC236}">
                <a16:creationId xmlns:a16="http://schemas.microsoft.com/office/drawing/2014/main" id="{2560F850-4D80-B74A-8EE4-6CC4BA13FD70}"/>
              </a:ext>
            </a:extLst>
          </p:cNvPr>
          <p:cNvSpPr/>
          <p:nvPr/>
        </p:nvSpPr>
        <p:spPr>
          <a:xfrm rot="18900000">
            <a:off x="4498302" y="2552960"/>
            <a:ext cx="2694036" cy="1146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" name="apple">
            <a:extLst>
              <a:ext uri="{FF2B5EF4-FFF2-40B4-BE49-F238E27FC236}">
                <a16:creationId xmlns:a16="http://schemas.microsoft.com/office/drawing/2014/main" id="{6066C42B-33C4-6646-8EC9-CC8E8F2D8CC9}"/>
              </a:ext>
            </a:extLst>
          </p:cNvPr>
          <p:cNvSpPr/>
          <p:nvPr/>
        </p:nvSpPr>
        <p:spPr>
          <a:xfrm>
            <a:off x="9485785" y="613854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92" name="and">
            <a:extLst>
              <a:ext uri="{FF2B5EF4-FFF2-40B4-BE49-F238E27FC236}">
                <a16:creationId xmlns:a16="http://schemas.microsoft.com/office/drawing/2014/main" id="{4ED3BFEC-1E00-5445-A97C-AAB9BB0CBE1C}"/>
              </a:ext>
            </a:extLst>
          </p:cNvPr>
          <p:cNvSpPr/>
          <p:nvPr/>
        </p:nvSpPr>
        <p:spPr>
          <a:xfrm>
            <a:off x="10476385" y="613854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93" name="ada">
            <a:extLst>
              <a:ext uri="{FF2B5EF4-FFF2-40B4-BE49-F238E27FC236}">
                <a16:creationId xmlns:a16="http://schemas.microsoft.com/office/drawing/2014/main" id="{A3CE33E5-D973-C549-9C8A-E8A8AD2B326C}"/>
              </a:ext>
            </a:extLst>
          </p:cNvPr>
          <p:cNvSpPr/>
          <p:nvPr/>
        </p:nvSpPr>
        <p:spPr>
          <a:xfrm>
            <a:off x="11466985" y="613854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94" name="Connection Line">
            <a:extLst>
              <a:ext uri="{FF2B5EF4-FFF2-40B4-BE49-F238E27FC236}">
                <a16:creationId xmlns:a16="http://schemas.microsoft.com/office/drawing/2014/main" id="{AA51B128-2FC4-6A4F-B895-838A5F293337}"/>
              </a:ext>
            </a:extLst>
          </p:cNvPr>
          <p:cNvSpPr/>
          <p:nvPr/>
        </p:nvSpPr>
        <p:spPr>
          <a:xfrm>
            <a:off x="7531413" y="6067412"/>
            <a:ext cx="1975802" cy="302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 dirty="0"/>
          </a:p>
        </p:txBody>
      </p:sp>
      <p:sp>
        <p:nvSpPr>
          <p:cNvPr id="95" name="list">
            <a:extLst>
              <a:ext uri="{FF2B5EF4-FFF2-40B4-BE49-F238E27FC236}">
                <a16:creationId xmlns:a16="http://schemas.microsoft.com/office/drawing/2014/main" id="{9173E5B0-B0F6-2C47-95C4-0A20DEC4CB1C}"/>
              </a:ext>
            </a:extLst>
          </p:cNvPr>
          <p:cNvSpPr txBox="1"/>
          <p:nvPr/>
        </p:nvSpPr>
        <p:spPr>
          <a:xfrm>
            <a:off x="10737740" y="6614790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96" name="Connection Line">
            <a:extLst>
              <a:ext uri="{FF2B5EF4-FFF2-40B4-BE49-F238E27FC236}">
                <a16:creationId xmlns:a16="http://schemas.microsoft.com/office/drawing/2014/main" id="{7A4F56E2-0D32-484C-924A-5CB581B719AE}"/>
              </a:ext>
            </a:extLst>
          </p:cNvPr>
          <p:cNvSpPr/>
          <p:nvPr/>
        </p:nvSpPr>
        <p:spPr>
          <a:xfrm>
            <a:off x="7531412" y="2345060"/>
            <a:ext cx="1144342" cy="2148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97" name="Connection Line">
            <a:extLst>
              <a:ext uri="{FF2B5EF4-FFF2-40B4-BE49-F238E27FC236}">
                <a16:creationId xmlns:a16="http://schemas.microsoft.com/office/drawing/2014/main" id="{70F41BC1-ACB0-864A-846C-ED78533A4F92}"/>
              </a:ext>
            </a:extLst>
          </p:cNvPr>
          <p:cNvSpPr/>
          <p:nvPr/>
        </p:nvSpPr>
        <p:spPr>
          <a:xfrm>
            <a:off x="9485785" y="2403376"/>
            <a:ext cx="662697" cy="1282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98" name="Connection Line">
            <a:extLst>
              <a:ext uri="{FF2B5EF4-FFF2-40B4-BE49-F238E27FC236}">
                <a16:creationId xmlns:a16="http://schemas.microsoft.com/office/drawing/2014/main" id="{002BC159-3D0A-474A-9EE5-6252F5B1AA85}"/>
              </a:ext>
            </a:extLst>
          </p:cNvPr>
          <p:cNvSpPr/>
          <p:nvPr/>
        </p:nvSpPr>
        <p:spPr>
          <a:xfrm>
            <a:off x="10465461" y="2403376"/>
            <a:ext cx="662697" cy="1282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99" name="Connection Line">
            <a:extLst>
              <a:ext uri="{FF2B5EF4-FFF2-40B4-BE49-F238E27FC236}">
                <a16:creationId xmlns:a16="http://schemas.microsoft.com/office/drawing/2014/main" id="{EC5AF21F-1043-2D47-A7BE-ADFD8C9FD05E}"/>
              </a:ext>
            </a:extLst>
          </p:cNvPr>
          <p:cNvSpPr/>
          <p:nvPr/>
        </p:nvSpPr>
        <p:spPr>
          <a:xfrm>
            <a:off x="11476744" y="2430288"/>
            <a:ext cx="662697" cy="1282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00" name="Connection Line">
            <a:extLst>
              <a:ext uri="{FF2B5EF4-FFF2-40B4-BE49-F238E27FC236}">
                <a16:creationId xmlns:a16="http://schemas.microsoft.com/office/drawing/2014/main" id="{E76B06E6-86BF-4E46-B233-637D6C175B6B}"/>
              </a:ext>
            </a:extLst>
          </p:cNvPr>
          <p:cNvSpPr/>
          <p:nvPr/>
        </p:nvSpPr>
        <p:spPr>
          <a:xfrm>
            <a:off x="6733339" y="2381731"/>
            <a:ext cx="1071804" cy="1413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01" name="this end of an…">
            <a:extLst>
              <a:ext uri="{FF2B5EF4-FFF2-40B4-BE49-F238E27FC236}">
                <a16:creationId xmlns:a16="http://schemas.microsoft.com/office/drawing/2014/main" id="{82425AC6-0685-B142-9235-71F5D860AE21}"/>
              </a:ext>
            </a:extLst>
          </p:cNvPr>
          <p:cNvSpPr txBox="1"/>
          <p:nvPr/>
        </p:nvSpPr>
        <p:spPr>
          <a:xfrm>
            <a:off x="6471451" y="2718967"/>
            <a:ext cx="25434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arrow is an </a:t>
            </a:r>
            <a:r>
              <a:rPr b="1" dirty="0"/>
              <a:t>object</a:t>
            </a:r>
          </a:p>
        </p:txBody>
      </p:sp>
      <p:sp>
        <p:nvSpPr>
          <p:cNvPr id="102" name="apple">
            <a:extLst>
              <a:ext uri="{FF2B5EF4-FFF2-40B4-BE49-F238E27FC236}">
                <a16:creationId xmlns:a16="http://schemas.microsoft.com/office/drawing/2014/main" id="{68383EBB-7B61-BA45-8AC3-C095C895C726}"/>
              </a:ext>
            </a:extLst>
          </p:cNvPr>
          <p:cNvSpPr/>
          <p:nvPr/>
        </p:nvSpPr>
        <p:spPr>
          <a:xfrm>
            <a:off x="10633440" y="3775734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rPr lang="en-US" b="1" dirty="0"/>
              <a:t>…</a:t>
            </a:r>
            <a:endParaRPr b="1" dirty="0"/>
          </a:p>
        </p:txBody>
      </p:sp>
      <p:sp>
        <p:nvSpPr>
          <p:cNvPr id="103" name="apple">
            <a:extLst>
              <a:ext uri="{FF2B5EF4-FFF2-40B4-BE49-F238E27FC236}">
                <a16:creationId xmlns:a16="http://schemas.microsoft.com/office/drawing/2014/main" id="{D10D1CDC-89DC-0346-999F-579ADC130CDB}"/>
              </a:ext>
            </a:extLst>
          </p:cNvPr>
          <p:cNvSpPr/>
          <p:nvPr/>
        </p:nvSpPr>
        <p:spPr>
          <a:xfrm>
            <a:off x="6175125" y="377281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rPr lang="en-US" b="1" dirty="0"/>
              <a:t>…</a:t>
            </a:r>
            <a:endParaRPr b="1" dirty="0"/>
          </a:p>
        </p:txBody>
      </p:sp>
      <p:sp>
        <p:nvSpPr>
          <p:cNvPr id="104" name="Connection Line">
            <a:extLst>
              <a:ext uri="{FF2B5EF4-FFF2-40B4-BE49-F238E27FC236}">
                <a16:creationId xmlns:a16="http://schemas.microsoft.com/office/drawing/2014/main" id="{F3480152-29D3-1149-9653-76B8AEC1BEF1}"/>
              </a:ext>
            </a:extLst>
          </p:cNvPr>
          <p:cNvSpPr/>
          <p:nvPr/>
        </p:nvSpPr>
        <p:spPr>
          <a:xfrm>
            <a:off x="7955635" y="4596139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05" name="&quot;zebra&quot;">
            <a:extLst>
              <a:ext uri="{FF2B5EF4-FFF2-40B4-BE49-F238E27FC236}">
                <a16:creationId xmlns:a16="http://schemas.microsoft.com/office/drawing/2014/main" id="{A0CDF07D-0856-874E-BDCD-20129BF92E1E}"/>
              </a:ext>
            </a:extLst>
          </p:cNvPr>
          <p:cNvSpPr txBox="1"/>
          <p:nvPr/>
        </p:nvSpPr>
        <p:spPr>
          <a:xfrm>
            <a:off x="9220054" y="4556868"/>
            <a:ext cx="46006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B</a:t>
            </a:r>
            <a:r>
              <a:rPr dirty="0"/>
              <a:t>"</a:t>
            </a:r>
          </a:p>
        </p:txBody>
      </p:sp>
      <p:sp>
        <p:nvSpPr>
          <p:cNvPr id="106" name="Connection Line">
            <a:extLst>
              <a:ext uri="{FF2B5EF4-FFF2-40B4-BE49-F238E27FC236}">
                <a16:creationId xmlns:a16="http://schemas.microsoft.com/office/drawing/2014/main" id="{A90F6499-0B02-AC4D-82A4-33065458AA7C}"/>
              </a:ext>
            </a:extLst>
          </p:cNvPr>
          <p:cNvSpPr/>
          <p:nvPr/>
        </p:nvSpPr>
        <p:spPr>
          <a:xfrm>
            <a:off x="8004424" y="514304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07" name="&quot;zebra&quot;">
            <a:extLst>
              <a:ext uri="{FF2B5EF4-FFF2-40B4-BE49-F238E27FC236}">
                <a16:creationId xmlns:a16="http://schemas.microsoft.com/office/drawing/2014/main" id="{E370FD42-13A8-B041-8B13-76A3EF3AAC71}"/>
              </a:ext>
            </a:extLst>
          </p:cNvPr>
          <p:cNvSpPr txBox="1"/>
          <p:nvPr/>
        </p:nvSpPr>
        <p:spPr>
          <a:xfrm>
            <a:off x="9235981" y="5103773"/>
            <a:ext cx="525786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389</a:t>
            </a:r>
            <a:endParaRPr dirty="0"/>
          </a:p>
        </p:txBody>
      </p:sp>
      <p:sp>
        <p:nvSpPr>
          <p:cNvPr id="108" name="Connection Line">
            <a:extLst>
              <a:ext uri="{FF2B5EF4-FFF2-40B4-BE49-F238E27FC236}">
                <a16:creationId xmlns:a16="http://schemas.microsoft.com/office/drawing/2014/main" id="{56D084E9-1558-5E4A-BD8E-723C8134B915}"/>
              </a:ext>
            </a:extLst>
          </p:cNvPr>
          <p:cNvSpPr/>
          <p:nvPr/>
        </p:nvSpPr>
        <p:spPr>
          <a:xfrm>
            <a:off x="8004424" y="559196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09" name="&quot;zebra&quot;">
            <a:extLst>
              <a:ext uri="{FF2B5EF4-FFF2-40B4-BE49-F238E27FC236}">
                <a16:creationId xmlns:a16="http://schemas.microsoft.com/office/drawing/2014/main" id="{32927CEA-16C6-BE4F-9C65-CF77B36B1332}"/>
              </a:ext>
            </a:extLst>
          </p:cNvPr>
          <p:cNvSpPr txBox="1"/>
          <p:nvPr/>
        </p:nvSpPr>
        <p:spPr>
          <a:xfrm>
            <a:off x="9246960" y="5588660"/>
            <a:ext cx="1586973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01/04/2022</a:t>
            </a:r>
            <a:r>
              <a:rPr dirty="0"/>
              <a:t>"</a:t>
            </a:r>
          </a:p>
        </p:txBody>
      </p:sp>
      <p:sp>
        <p:nvSpPr>
          <p:cNvPr id="110" name="8">
            <a:extLst>
              <a:ext uri="{FF2B5EF4-FFF2-40B4-BE49-F238E27FC236}">
                <a16:creationId xmlns:a16="http://schemas.microsoft.com/office/drawing/2014/main" id="{7ECAE72E-7120-8945-85F6-99120D808810}"/>
              </a:ext>
            </a:extLst>
          </p:cNvPr>
          <p:cNvSpPr txBox="1"/>
          <p:nvPr/>
        </p:nvSpPr>
        <p:spPr>
          <a:xfrm>
            <a:off x="9950414" y="7061021"/>
            <a:ext cx="4488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sz="2400" dirty="0"/>
              <a:t>"*"</a:t>
            </a:r>
          </a:p>
        </p:txBody>
      </p:sp>
      <p:sp>
        <p:nvSpPr>
          <p:cNvPr id="111" name="Connection Line">
            <a:extLst>
              <a:ext uri="{FF2B5EF4-FFF2-40B4-BE49-F238E27FC236}">
                <a16:creationId xmlns:a16="http://schemas.microsoft.com/office/drawing/2014/main" id="{FE266C4F-E04E-564C-B8BC-F1F8720B94BB}"/>
              </a:ext>
            </a:extLst>
          </p:cNvPr>
          <p:cNvSpPr/>
          <p:nvPr/>
        </p:nvSpPr>
        <p:spPr>
          <a:xfrm>
            <a:off x="9910815" y="6446080"/>
            <a:ext cx="193181" cy="627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4" y="14858"/>
                  <a:pt x="264" y="7658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12" name="8">
            <a:extLst>
              <a:ext uri="{FF2B5EF4-FFF2-40B4-BE49-F238E27FC236}">
                <a16:creationId xmlns:a16="http://schemas.microsoft.com/office/drawing/2014/main" id="{4BE54F4E-165A-DF41-A794-69DBD4B6135E}"/>
              </a:ext>
            </a:extLst>
          </p:cNvPr>
          <p:cNvSpPr txBox="1"/>
          <p:nvPr/>
        </p:nvSpPr>
        <p:spPr>
          <a:xfrm>
            <a:off x="11003175" y="7105756"/>
            <a:ext cx="32060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sz="2400" dirty="0"/>
              <a:t>""</a:t>
            </a:r>
          </a:p>
        </p:txBody>
      </p:sp>
      <p:sp>
        <p:nvSpPr>
          <p:cNvPr id="113" name="Connection Line">
            <a:extLst>
              <a:ext uri="{FF2B5EF4-FFF2-40B4-BE49-F238E27FC236}">
                <a16:creationId xmlns:a16="http://schemas.microsoft.com/office/drawing/2014/main" id="{D854AEFA-B177-3341-8590-0C2D4B1AC49C}"/>
              </a:ext>
            </a:extLst>
          </p:cNvPr>
          <p:cNvSpPr/>
          <p:nvPr/>
        </p:nvSpPr>
        <p:spPr>
          <a:xfrm>
            <a:off x="10899458" y="6490815"/>
            <a:ext cx="193181" cy="627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4" y="14858"/>
                  <a:pt x="264" y="7658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14" name="8">
            <a:extLst>
              <a:ext uri="{FF2B5EF4-FFF2-40B4-BE49-F238E27FC236}">
                <a16:creationId xmlns:a16="http://schemas.microsoft.com/office/drawing/2014/main" id="{7740D272-B17B-6341-BDD0-3CFC923FF451}"/>
              </a:ext>
            </a:extLst>
          </p:cNvPr>
          <p:cNvSpPr txBox="1"/>
          <p:nvPr/>
        </p:nvSpPr>
        <p:spPr>
          <a:xfrm>
            <a:off x="11881862" y="7093463"/>
            <a:ext cx="5770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sz="2400" dirty="0"/>
              <a:t>"**"</a:t>
            </a:r>
          </a:p>
        </p:txBody>
      </p:sp>
      <p:sp>
        <p:nvSpPr>
          <p:cNvPr id="115" name="Connection Line">
            <a:extLst>
              <a:ext uri="{FF2B5EF4-FFF2-40B4-BE49-F238E27FC236}">
                <a16:creationId xmlns:a16="http://schemas.microsoft.com/office/drawing/2014/main" id="{2CDD87BA-A140-0F40-890D-63743B40097C}"/>
              </a:ext>
            </a:extLst>
          </p:cNvPr>
          <p:cNvSpPr/>
          <p:nvPr/>
        </p:nvSpPr>
        <p:spPr>
          <a:xfrm>
            <a:off x="11906383" y="6478522"/>
            <a:ext cx="193181" cy="627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4" y="14858"/>
                  <a:pt x="264" y="7658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17" name="worksheet example from last time">
            <a:extLst>
              <a:ext uri="{FF2B5EF4-FFF2-40B4-BE49-F238E27FC236}">
                <a16:creationId xmlns:a16="http://schemas.microsoft.com/office/drawing/2014/main" id="{0DCF8F22-DCE4-0F4E-8609-E544E848A0EE}"/>
              </a:ext>
            </a:extLst>
          </p:cNvPr>
          <p:cNvSpPr txBox="1"/>
          <p:nvPr/>
        </p:nvSpPr>
        <p:spPr>
          <a:xfrm>
            <a:off x="469545" y="5766993"/>
            <a:ext cx="40180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worksheet example from last time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eople=[…"/>
          <p:cNvSpPr txBox="1"/>
          <p:nvPr/>
        </p:nvSpPr>
        <p:spPr>
          <a:xfrm>
            <a:off x="1562100" y="120650"/>
            <a:ext cx="1084934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30},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"Bob"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"Baker"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31},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])</a:t>
            </a:r>
          </a:p>
        </p:txBody>
      </p:sp>
      <p:sp>
        <p:nvSpPr>
          <p:cNvPr id="583" name="people=[…"/>
          <p:cNvSpPr txBox="1"/>
          <p:nvPr/>
        </p:nvSpPr>
        <p:spPr>
          <a:xfrm>
            <a:off x="1562100" y="3041650"/>
            <a:ext cx="707220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(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p[0]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p[1])</a:t>
            </a:r>
          </a:p>
        </p:txBody>
      </p:sp>
      <p:pic>
        <p:nvPicPr>
          <p:cNvPr id="584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79700"/>
            <a:ext cx="12242800" cy="101600"/>
          </a:xfrm>
          <a:prstGeom prst="rect">
            <a:avLst/>
          </a:prstGeom>
        </p:spPr>
      </p:pic>
      <p:sp>
        <p:nvSpPr>
          <p:cNvPr id="586" name="1"/>
          <p:cNvSpPr/>
          <p:nvPr/>
        </p:nvSpPr>
        <p:spPr>
          <a:xfrm>
            <a:off x="317500" y="958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587" name="2"/>
          <p:cNvSpPr/>
          <p:nvPr/>
        </p:nvSpPr>
        <p:spPr>
          <a:xfrm>
            <a:off x="317500" y="3879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588" name="from collections import  namedtuple…"/>
          <p:cNvSpPr txBox="1"/>
          <p:nvPr/>
        </p:nvSpPr>
        <p:spPr>
          <a:xfrm>
            <a:off x="1562100" y="6089650"/>
            <a:ext cx="11445739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 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  Person(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pic>
        <p:nvPicPr>
          <p:cNvPr id="589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27700"/>
            <a:ext cx="12242800" cy="101600"/>
          </a:xfrm>
          <a:prstGeom prst="rect">
            <a:avLst/>
          </a:prstGeom>
        </p:spPr>
      </p:pic>
      <p:sp>
        <p:nvSpPr>
          <p:cNvPr id="591" name="3"/>
          <p:cNvSpPr/>
          <p:nvPr/>
        </p:nvSpPr>
        <p:spPr>
          <a:xfrm>
            <a:off x="317500" y="6927850"/>
            <a:ext cx="902345" cy="902345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592" name="dict"/>
          <p:cNvSpPr/>
          <p:nvPr/>
        </p:nvSpPr>
        <p:spPr>
          <a:xfrm>
            <a:off x="11671300" y="2133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593" name="tuple"/>
          <p:cNvSpPr/>
          <p:nvPr/>
        </p:nvSpPr>
        <p:spPr>
          <a:xfrm>
            <a:off x="11671300" y="5181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594" name="namedtuple"/>
          <p:cNvSpPr/>
          <p:nvPr/>
        </p:nvSpPr>
        <p:spPr>
          <a:xfrm>
            <a:off x="10698360" y="8864600"/>
            <a:ext cx="187528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from</a:t>
            </a:r>
            <a:r>
              <a:rPr dirty="0"/>
              <a:t> collections </a:t>
            </a:r>
            <a:r>
              <a:rPr dirty="0">
                <a:solidFill>
                  <a:srgbClr val="D03BFF"/>
                </a:solidFill>
              </a:rPr>
              <a:t>import</a:t>
            </a:r>
            <a:r>
              <a:rPr dirty="0"/>
              <a:t>	 </a:t>
            </a:r>
            <a:r>
              <a:rPr dirty="0" err="1"/>
              <a:t>namedtuple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Person</a:t>
            </a:r>
            <a:r>
              <a:rPr dirty="0"/>
              <a:t> = </a:t>
            </a:r>
            <a:r>
              <a:rPr dirty="0" err="1"/>
              <a:t>namedtuple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"Person"</a:t>
            </a:r>
            <a:r>
              <a:rPr dirty="0"/>
              <a:t>, [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fname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lname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"age"</a:t>
            </a:r>
            <a:r>
              <a:rPr dirty="0"/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 </a:t>
            </a:r>
            <a:r>
              <a:rPr dirty="0">
                <a:solidFill>
                  <a:srgbClr val="000000"/>
                </a:solidFill>
              </a:rPr>
              <a:t>= Person(</a:t>
            </a:r>
            <a:r>
              <a:rPr dirty="0">
                <a:solidFill>
                  <a:srgbClr val="AF3782"/>
                </a:solidFill>
              </a:rPr>
              <a:t>"Alice"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dirty="0"/>
              <a:t> </a:t>
            </a:r>
            <a:r>
              <a:rPr dirty="0">
                <a:solidFill>
                  <a:srgbClr val="AF3782"/>
                </a:solidFill>
              </a:rPr>
              <a:t>"Anderson"</a:t>
            </a:r>
            <a:r>
              <a:rPr dirty="0"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print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"Hello "</a:t>
            </a:r>
            <a:r>
              <a:rPr dirty="0"/>
              <a:t> + </a:t>
            </a:r>
            <a:r>
              <a:rPr dirty="0" err="1"/>
              <a:t>p.fname</a:t>
            </a:r>
            <a:r>
              <a:rPr dirty="0"/>
              <a:t> + </a:t>
            </a:r>
            <a:r>
              <a:rPr dirty="0">
                <a:solidFill>
                  <a:srgbClr val="AF3782"/>
                </a:solidFill>
              </a:rPr>
              <a:t>" "</a:t>
            </a:r>
            <a:r>
              <a:rPr dirty="0"/>
              <a:t> + </a:t>
            </a:r>
            <a:r>
              <a:rPr dirty="0" err="1"/>
              <a:t>p.lname</a:t>
            </a:r>
            <a:r>
              <a:rPr dirty="0"/>
              <a:t>)</a:t>
            </a:r>
          </a:p>
        </p:txBody>
      </p:sp>
      <p:sp>
        <p:nvSpPr>
          <p:cNvPr id="605" name="Connection Line"/>
          <p:cNvSpPr/>
          <p:nvPr/>
        </p:nvSpPr>
        <p:spPr>
          <a:xfrm>
            <a:off x="6787091" y="1135591"/>
            <a:ext cx="942877" cy="458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0444" y="20466"/>
                  <a:pt x="3244" y="1326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8" name="need to import this data struct"/>
          <p:cNvSpPr txBox="1"/>
          <p:nvPr/>
        </p:nvSpPr>
        <p:spPr>
          <a:xfrm>
            <a:off x="7879605" y="1352549"/>
            <a:ext cx="362099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need to import this data struct</a:t>
            </a:r>
          </a:p>
        </p:txBody>
      </p:sp>
      <p:sp>
        <p:nvSpPr>
          <p:cNvPr id="606" name="Connection Line"/>
          <p:cNvSpPr/>
          <p:nvPr/>
        </p:nvSpPr>
        <p:spPr>
          <a:xfrm>
            <a:off x="3849522" y="2229428"/>
            <a:ext cx="1327746" cy="73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1973" y="1360"/>
                  <a:pt x="4773" y="8560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0" name="creates a new type!"/>
          <p:cNvSpPr txBox="1"/>
          <p:nvPr/>
        </p:nvSpPr>
        <p:spPr>
          <a:xfrm>
            <a:off x="5344293" y="1987549"/>
            <a:ext cx="23162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creates a new type!</a:t>
            </a:r>
          </a:p>
        </p:txBody>
      </p:sp>
      <p:sp>
        <p:nvSpPr>
          <p:cNvPr id="607" name="Connection Line"/>
          <p:cNvSpPr/>
          <p:nvPr/>
        </p:nvSpPr>
        <p:spPr>
          <a:xfrm>
            <a:off x="5627522" y="2613561"/>
            <a:ext cx="726729" cy="350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3" extrusionOk="0">
                <a:moveTo>
                  <a:pt x="21600" y="128"/>
                </a:moveTo>
                <a:cubicBezTo>
                  <a:pt x="13401" y="-1037"/>
                  <a:pt x="6201" y="5775"/>
                  <a:pt x="0" y="2056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2" name="name of that type"/>
          <p:cNvSpPr txBox="1"/>
          <p:nvPr/>
        </p:nvSpPr>
        <p:spPr>
          <a:xfrm>
            <a:off x="6499826" y="2380905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08" name="Connection Line"/>
          <p:cNvSpPr/>
          <p:nvPr/>
        </p:nvSpPr>
        <p:spPr>
          <a:xfrm>
            <a:off x="1309522" y="2249917"/>
            <a:ext cx="462360" cy="714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785" y="4182"/>
                  <a:pt x="2585" y="1138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4" name="name of that type"/>
          <p:cNvSpPr txBox="1"/>
          <p:nvPr/>
        </p:nvSpPr>
        <p:spPr>
          <a:xfrm>
            <a:off x="1893513" y="1987549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38" name="Connection Line"/>
          <p:cNvSpPr/>
          <p:nvPr/>
        </p:nvSpPr>
        <p:spPr>
          <a:xfrm>
            <a:off x="6787091" y="1135591"/>
            <a:ext cx="942877" cy="458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0444" y="20466"/>
                  <a:pt x="3244" y="1326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12" name="need to import this data struct"/>
          <p:cNvSpPr txBox="1"/>
          <p:nvPr/>
        </p:nvSpPr>
        <p:spPr>
          <a:xfrm>
            <a:off x="7879605" y="1352549"/>
            <a:ext cx="362099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need to import this data struct</a:t>
            </a:r>
          </a:p>
        </p:txBody>
      </p:sp>
      <p:sp>
        <p:nvSpPr>
          <p:cNvPr id="639" name="Connection Line"/>
          <p:cNvSpPr/>
          <p:nvPr/>
        </p:nvSpPr>
        <p:spPr>
          <a:xfrm>
            <a:off x="3849522" y="2229428"/>
            <a:ext cx="1327746" cy="73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1973" y="1360"/>
                  <a:pt x="4773" y="8560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14" name="creates a new type!"/>
          <p:cNvSpPr txBox="1"/>
          <p:nvPr/>
        </p:nvSpPr>
        <p:spPr>
          <a:xfrm>
            <a:off x="5344293" y="1987549"/>
            <a:ext cx="23162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creates a new type!</a:t>
            </a:r>
          </a:p>
        </p:txBody>
      </p:sp>
      <p:sp>
        <p:nvSpPr>
          <p:cNvPr id="615" name="sequence"/>
          <p:cNvSpPr/>
          <p:nvPr/>
        </p:nvSpPr>
        <p:spPr>
          <a:xfrm>
            <a:off x="9702800" y="3676810"/>
            <a:ext cx="1734773" cy="506367"/>
          </a:xfrm>
          <a:prstGeom prst="roundRect">
            <a:avLst>
              <a:gd name="adj" fmla="val 2794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sequence</a:t>
            </a:r>
          </a:p>
        </p:txBody>
      </p:sp>
      <p:sp>
        <p:nvSpPr>
          <p:cNvPr id="616" name="str"/>
          <p:cNvSpPr/>
          <p:nvPr/>
        </p:nvSpPr>
        <p:spPr>
          <a:xfrm>
            <a:off x="9184066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617" name="list"/>
          <p:cNvSpPr/>
          <p:nvPr/>
        </p:nvSpPr>
        <p:spPr>
          <a:xfrm>
            <a:off x="10224483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618" name="tuple"/>
          <p:cNvSpPr/>
          <p:nvPr/>
        </p:nvSpPr>
        <p:spPr>
          <a:xfrm>
            <a:off x="11176000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619" name="Line"/>
          <p:cNvSpPr/>
          <p:nvPr/>
        </p:nvSpPr>
        <p:spPr>
          <a:xfrm>
            <a:off x="11023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0" name="Line"/>
          <p:cNvSpPr/>
          <p:nvPr/>
        </p:nvSpPr>
        <p:spPr>
          <a:xfrm flipH="1">
            <a:off x="9626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1" name="Line"/>
          <p:cNvSpPr/>
          <p:nvPr/>
        </p:nvSpPr>
        <p:spPr>
          <a:xfrm>
            <a:off x="1057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2" name="number"/>
          <p:cNvSpPr/>
          <p:nvPr/>
        </p:nvSpPr>
        <p:spPr>
          <a:xfrm>
            <a:off x="6235700" y="3694232"/>
            <a:ext cx="1560247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number</a:t>
            </a:r>
          </a:p>
        </p:txBody>
      </p:sp>
      <p:sp>
        <p:nvSpPr>
          <p:cNvPr id="623" name="int"/>
          <p:cNvSpPr/>
          <p:nvPr/>
        </p:nvSpPr>
        <p:spPr>
          <a:xfrm>
            <a:off x="5716966" y="4727655"/>
            <a:ext cx="691407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int</a:t>
            </a:r>
          </a:p>
        </p:txBody>
      </p:sp>
      <p:sp>
        <p:nvSpPr>
          <p:cNvPr id="624" name="float"/>
          <p:cNvSpPr/>
          <p:nvPr/>
        </p:nvSpPr>
        <p:spPr>
          <a:xfrm>
            <a:off x="7495917" y="4727655"/>
            <a:ext cx="943504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float</a:t>
            </a:r>
          </a:p>
        </p:txBody>
      </p:sp>
      <p:sp>
        <p:nvSpPr>
          <p:cNvPr id="625" name="Line"/>
          <p:cNvSpPr/>
          <p:nvPr/>
        </p:nvSpPr>
        <p:spPr>
          <a:xfrm>
            <a:off x="7556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Line"/>
          <p:cNvSpPr/>
          <p:nvPr/>
        </p:nvSpPr>
        <p:spPr>
          <a:xfrm flipH="1">
            <a:off x="6159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7" name="namedtuple"/>
          <p:cNvSpPr/>
          <p:nvPr/>
        </p:nvSpPr>
        <p:spPr>
          <a:xfrm>
            <a:off x="1922735" y="3711654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628" name="Person"/>
          <p:cNvSpPr/>
          <p:nvPr/>
        </p:nvSpPr>
        <p:spPr>
          <a:xfrm>
            <a:off x="476401" y="4745077"/>
            <a:ext cx="1328736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629" name="Hurricane"/>
          <p:cNvSpPr/>
          <p:nvPr/>
        </p:nvSpPr>
        <p:spPr>
          <a:xfrm>
            <a:off x="2170063" y="4745077"/>
            <a:ext cx="156024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630" name="????"/>
          <p:cNvSpPr/>
          <p:nvPr/>
        </p:nvSpPr>
        <p:spPr>
          <a:xfrm>
            <a:off x="4042138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631" name="Line"/>
          <p:cNvSpPr/>
          <p:nvPr/>
        </p:nvSpPr>
        <p:spPr>
          <a:xfrm>
            <a:off x="3805932" y="4211677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2" name="Line"/>
          <p:cNvSpPr/>
          <p:nvPr/>
        </p:nvSpPr>
        <p:spPr>
          <a:xfrm flipH="1">
            <a:off x="1752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3" name="Line"/>
          <p:cNvSpPr/>
          <p:nvPr/>
        </p:nvSpPr>
        <p:spPr>
          <a:xfrm>
            <a:off x="295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Connection Line"/>
          <p:cNvSpPr/>
          <p:nvPr/>
        </p:nvSpPr>
        <p:spPr>
          <a:xfrm>
            <a:off x="5627522" y="2613561"/>
            <a:ext cx="726729" cy="350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3" extrusionOk="0">
                <a:moveTo>
                  <a:pt x="21600" y="128"/>
                </a:moveTo>
                <a:cubicBezTo>
                  <a:pt x="13401" y="-1037"/>
                  <a:pt x="6201" y="5775"/>
                  <a:pt x="0" y="2056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5" name="name of that type"/>
          <p:cNvSpPr txBox="1"/>
          <p:nvPr/>
        </p:nvSpPr>
        <p:spPr>
          <a:xfrm>
            <a:off x="6499826" y="2380905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41" name="Connection Line"/>
          <p:cNvSpPr/>
          <p:nvPr/>
        </p:nvSpPr>
        <p:spPr>
          <a:xfrm>
            <a:off x="1309522" y="2249917"/>
            <a:ext cx="462360" cy="714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785" y="4182"/>
                  <a:pt x="2585" y="1138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7" name="name of that type"/>
          <p:cNvSpPr txBox="1"/>
          <p:nvPr/>
        </p:nvSpPr>
        <p:spPr>
          <a:xfrm>
            <a:off x="1893513" y="1987549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73" name="Connection Line"/>
          <p:cNvSpPr/>
          <p:nvPr/>
        </p:nvSpPr>
        <p:spPr>
          <a:xfrm>
            <a:off x="6787091" y="1135591"/>
            <a:ext cx="942877" cy="458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0444" y="20466"/>
                  <a:pt x="3244" y="1326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5" name="need to import this data struct"/>
          <p:cNvSpPr txBox="1"/>
          <p:nvPr/>
        </p:nvSpPr>
        <p:spPr>
          <a:xfrm>
            <a:off x="7879605" y="1352549"/>
            <a:ext cx="362099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need to import this data struct</a:t>
            </a:r>
          </a:p>
        </p:txBody>
      </p:sp>
      <p:sp>
        <p:nvSpPr>
          <p:cNvPr id="674" name="Connection Line"/>
          <p:cNvSpPr/>
          <p:nvPr/>
        </p:nvSpPr>
        <p:spPr>
          <a:xfrm>
            <a:off x="3849522" y="2229428"/>
            <a:ext cx="1327746" cy="73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1973" y="1360"/>
                  <a:pt x="4773" y="8560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7" name="creates a new type!"/>
          <p:cNvSpPr txBox="1"/>
          <p:nvPr/>
        </p:nvSpPr>
        <p:spPr>
          <a:xfrm>
            <a:off x="5344293" y="1987549"/>
            <a:ext cx="23162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creates a new type!</a:t>
            </a:r>
          </a:p>
        </p:txBody>
      </p:sp>
      <p:sp>
        <p:nvSpPr>
          <p:cNvPr id="648" name="str"/>
          <p:cNvSpPr/>
          <p:nvPr/>
        </p:nvSpPr>
        <p:spPr>
          <a:xfrm>
            <a:off x="9184066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649" name="list"/>
          <p:cNvSpPr/>
          <p:nvPr/>
        </p:nvSpPr>
        <p:spPr>
          <a:xfrm>
            <a:off x="10224483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650" name="tuple"/>
          <p:cNvSpPr/>
          <p:nvPr/>
        </p:nvSpPr>
        <p:spPr>
          <a:xfrm>
            <a:off x="11176000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651" name="Line"/>
          <p:cNvSpPr/>
          <p:nvPr/>
        </p:nvSpPr>
        <p:spPr>
          <a:xfrm>
            <a:off x="11023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 flipH="1">
            <a:off x="9626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3" name="Line"/>
          <p:cNvSpPr/>
          <p:nvPr/>
        </p:nvSpPr>
        <p:spPr>
          <a:xfrm>
            <a:off x="1057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4" name="int"/>
          <p:cNvSpPr/>
          <p:nvPr/>
        </p:nvSpPr>
        <p:spPr>
          <a:xfrm>
            <a:off x="5716966" y="4727655"/>
            <a:ext cx="691407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int</a:t>
            </a:r>
          </a:p>
        </p:txBody>
      </p:sp>
      <p:sp>
        <p:nvSpPr>
          <p:cNvPr id="655" name="float"/>
          <p:cNvSpPr/>
          <p:nvPr/>
        </p:nvSpPr>
        <p:spPr>
          <a:xfrm>
            <a:off x="7495917" y="4727655"/>
            <a:ext cx="943504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float</a:t>
            </a:r>
          </a:p>
        </p:txBody>
      </p:sp>
      <p:sp>
        <p:nvSpPr>
          <p:cNvPr id="656" name="Line"/>
          <p:cNvSpPr/>
          <p:nvPr/>
        </p:nvSpPr>
        <p:spPr>
          <a:xfrm>
            <a:off x="7556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7" name="Line"/>
          <p:cNvSpPr/>
          <p:nvPr/>
        </p:nvSpPr>
        <p:spPr>
          <a:xfrm flipH="1">
            <a:off x="6159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8" name="Person"/>
          <p:cNvSpPr/>
          <p:nvPr/>
        </p:nvSpPr>
        <p:spPr>
          <a:xfrm>
            <a:off x="476401" y="4745077"/>
            <a:ext cx="1328736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659" name="Hurricane"/>
          <p:cNvSpPr/>
          <p:nvPr/>
        </p:nvSpPr>
        <p:spPr>
          <a:xfrm>
            <a:off x="2170063" y="4745077"/>
            <a:ext cx="156024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660" name="????"/>
          <p:cNvSpPr/>
          <p:nvPr/>
        </p:nvSpPr>
        <p:spPr>
          <a:xfrm>
            <a:off x="4042138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661" name="Line"/>
          <p:cNvSpPr/>
          <p:nvPr/>
        </p:nvSpPr>
        <p:spPr>
          <a:xfrm>
            <a:off x="3805932" y="4211677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2" name="Line"/>
          <p:cNvSpPr/>
          <p:nvPr/>
        </p:nvSpPr>
        <p:spPr>
          <a:xfrm flipH="1">
            <a:off x="1752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3" name="Line"/>
          <p:cNvSpPr/>
          <p:nvPr/>
        </p:nvSpPr>
        <p:spPr>
          <a:xfrm>
            <a:off x="295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5" name="Connection Line"/>
          <p:cNvSpPr/>
          <p:nvPr/>
        </p:nvSpPr>
        <p:spPr>
          <a:xfrm>
            <a:off x="5627522" y="2613561"/>
            <a:ext cx="726729" cy="350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3" extrusionOk="0">
                <a:moveTo>
                  <a:pt x="21600" y="128"/>
                </a:moveTo>
                <a:cubicBezTo>
                  <a:pt x="13401" y="-1037"/>
                  <a:pt x="6201" y="5775"/>
                  <a:pt x="0" y="2056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5" name="name of that type"/>
          <p:cNvSpPr txBox="1"/>
          <p:nvPr/>
        </p:nvSpPr>
        <p:spPr>
          <a:xfrm>
            <a:off x="6499826" y="2380905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76" name="Connection Line"/>
          <p:cNvSpPr/>
          <p:nvPr/>
        </p:nvSpPr>
        <p:spPr>
          <a:xfrm>
            <a:off x="2267132" y="5701936"/>
            <a:ext cx="940644" cy="816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19" y="20987"/>
                  <a:pt x="2419" y="13787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7" name="creates a object of type Person (sub type of namedtuple) (like str(3) creates a new string or list() creates a new list)"/>
          <p:cNvSpPr txBox="1"/>
          <p:nvPr/>
        </p:nvSpPr>
        <p:spPr>
          <a:xfrm>
            <a:off x="2777015" y="6252873"/>
            <a:ext cx="824850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creates a object of type Person (sub type of namedtuple)</a:t>
            </a:r>
            <a:br/>
            <a:r>
              <a:t>(like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str(3)</a:t>
            </a:r>
            <a:r>
              <a:t> creates a new string or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list()</a:t>
            </a:r>
            <a:r>
              <a:t> creates a new list)</a:t>
            </a:r>
          </a:p>
        </p:txBody>
      </p:sp>
      <p:sp>
        <p:nvSpPr>
          <p:cNvPr id="677" name="Connection Line"/>
          <p:cNvSpPr/>
          <p:nvPr/>
        </p:nvSpPr>
        <p:spPr>
          <a:xfrm>
            <a:off x="1309522" y="2249917"/>
            <a:ext cx="462360" cy="714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785" y="4182"/>
                  <a:pt x="2585" y="1138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9" name="name of that type"/>
          <p:cNvSpPr txBox="1"/>
          <p:nvPr/>
        </p:nvSpPr>
        <p:spPr>
          <a:xfrm>
            <a:off x="1893513" y="1987549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70" name="sequence"/>
          <p:cNvSpPr/>
          <p:nvPr/>
        </p:nvSpPr>
        <p:spPr>
          <a:xfrm>
            <a:off x="9702800" y="3676810"/>
            <a:ext cx="1734773" cy="506367"/>
          </a:xfrm>
          <a:prstGeom prst="roundRect">
            <a:avLst>
              <a:gd name="adj" fmla="val 2794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sequence</a:t>
            </a:r>
          </a:p>
        </p:txBody>
      </p:sp>
      <p:sp>
        <p:nvSpPr>
          <p:cNvPr id="671" name="number"/>
          <p:cNvSpPr/>
          <p:nvPr/>
        </p:nvSpPr>
        <p:spPr>
          <a:xfrm>
            <a:off x="6235700" y="3694232"/>
            <a:ext cx="1560247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number</a:t>
            </a:r>
          </a:p>
        </p:txBody>
      </p:sp>
      <p:sp>
        <p:nvSpPr>
          <p:cNvPr id="672" name="namedtuple"/>
          <p:cNvSpPr/>
          <p:nvPr/>
        </p:nvSpPr>
        <p:spPr>
          <a:xfrm>
            <a:off x="1922735" y="3711654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from</a:t>
            </a:r>
            <a:r>
              <a:rPr dirty="0"/>
              <a:t> collections </a:t>
            </a:r>
            <a:r>
              <a:rPr dirty="0">
                <a:solidFill>
                  <a:srgbClr val="D03BFF"/>
                </a:solidFill>
              </a:rPr>
              <a:t>import</a:t>
            </a:r>
            <a:r>
              <a:rPr dirty="0"/>
              <a:t>	 </a:t>
            </a:r>
            <a:r>
              <a:rPr dirty="0" err="1"/>
              <a:t>namedtuple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Person</a:t>
            </a:r>
            <a:r>
              <a:rPr dirty="0"/>
              <a:t> = </a:t>
            </a:r>
            <a:r>
              <a:rPr dirty="0" err="1"/>
              <a:t>namedtuple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"Person"</a:t>
            </a:r>
            <a:r>
              <a:rPr dirty="0"/>
              <a:t>, [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fname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lname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"age"</a:t>
            </a:r>
            <a:r>
              <a:rPr dirty="0"/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 </a:t>
            </a:r>
            <a:r>
              <a:rPr dirty="0">
                <a:solidFill>
                  <a:srgbClr val="000000"/>
                </a:solidFill>
              </a:rPr>
              <a:t>= Person(</a:t>
            </a:r>
            <a:r>
              <a:rPr dirty="0">
                <a:solidFill>
                  <a:srgbClr val="AF3782"/>
                </a:solidFill>
              </a:rPr>
              <a:t>"Alice"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dirty="0"/>
              <a:t> </a:t>
            </a:r>
            <a:r>
              <a:rPr dirty="0">
                <a:solidFill>
                  <a:srgbClr val="AF3782"/>
                </a:solidFill>
              </a:rPr>
              <a:t>"Anderson"</a:t>
            </a:r>
            <a:r>
              <a:rPr dirty="0"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print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"Hello "</a:t>
            </a:r>
            <a:r>
              <a:rPr dirty="0"/>
              <a:t> + </a:t>
            </a:r>
            <a:r>
              <a:rPr dirty="0" err="1"/>
              <a:t>p.fname</a:t>
            </a:r>
            <a:r>
              <a:rPr dirty="0"/>
              <a:t> + </a:t>
            </a:r>
            <a:r>
              <a:rPr dirty="0">
                <a:solidFill>
                  <a:srgbClr val="AF3782"/>
                </a:solidFill>
              </a:rPr>
              <a:t>" "</a:t>
            </a:r>
            <a:r>
              <a:rPr dirty="0"/>
              <a:t> + </a:t>
            </a:r>
            <a:r>
              <a:rPr dirty="0" err="1"/>
              <a:t>p.lname</a:t>
            </a:r>
            <a:r>
              <a:rPr dirty="0"/>
              <a:t>)</a:t>
            </a:r>
          </a:p>
        </p:txBody>
      </p:sp>
      <p:sp>
        <p:nvSpPr>
          <p:cNvPr id="680" name="Line"/>
          <p:cNvSpPr/>
          <p:nvPr/>
        </p:nvSpPr>
        <p:spPr>
          <a:xfrm flipV="1">
            <a:off x="4207365" y="3630705"/>
            <a:ext cx="3173507" cy="184523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1" name="Line"/>
          <p:cNvSpPr/>
          <p:nvPr/>
        </p:nvSpPr>
        <p:spPr>
          <a:xfrm flipV="1">
            <a:off x="5928589" y="3630705"/>
            <a:ext cx="2904566" cy="184523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2" name="Line"/>
          <p:cNvSpPr/>
          <p:nvPr/>
        </p:nvSpPr>
        <p:spPr>
          <a:xfrm flipV="1">
            <a:off x="7424270" y="3630705"/>
            <a:ext cx="2770096" cy="184523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3" name="can use either positional or keyword arguments to create a Person"/>
          <p:cNvSpPr txBox="1"/>
          <p:nvPr/>
        </p:nvSpPr>
        <p:spPr>
          <a:xfrm>
            <a:off x="1679296" y="6343036"/>
            <a:ext cx="7995209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can use either </a:t>
            </a:r>
            <a:r>
              <a:rPr b="1"/>
              <a:t>positional</a:t>
            </a:r>
            <a:r>
              <a:t> or keyword arguments to create a Person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86" name="Line"/>
          <p:cNvSpPr/>
          <p:nvPr/>
        </p:nvSpPr>
        <p:spPr>
          <a:xfrm flipV="1">
            <a:off x="4330423" y="3523322"/>
            <a:ext cx="6578582" cy="198996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7" name="Line"/>
          <p:cNvSpPr/>
          <p:nvPr/>
        </p:nvSpPr>
        <p:spPr>
          <a:xfrm flipV="1">
            <a:off x="6502399" y="3523323"/>
            <a:ext cx="833717" cy="193637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8" name="Line"/>
          <p:cNvSpPr/>
          <p:nvPr/>
        </p:nvSpPr>
        <p:spPr>
          <a:xfrm flipV="1">
            <a:off x="9490809" y="3576917"/>
            <a:ext cx="0" cy="182918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9" name="can use either positional or keyword arguments to create a Person"/>
          <p:cNvSpPr txBox="1"/>
          <p:nvPr/>
        </p:nvSpPr>
        <p:spPr>
          <a:xfrm>
            <a:off x="1711765" y="6343036"/>
            <a:ext cx="7930270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can use either positional or </a:t>
            </a:r>
            <a:r>
              <a:rPr b="1"/>
              <a:t>keyword</a:t>
            </a:r>
            <a:r>
              <a:t> arguments to create a Person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92" name="crashes…"/>
          <p:cNvSpPr txBox="1"/>
          <p:nvPr/>
        </p:nvSpPr>
        <p:spPr>
          <a:xfrm>
            <a:off x="4280327" y="5848350"/>
            <a:ext cx="154854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crashes</a:t>
            </a:r>
          </a:p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immediately</a:t>
            </a:r>
          </a:p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(good!)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95" name="Line"/>
          <p:cNvSpPr/>
          <p:nvPr/>
        </p:nvSpPr>
        <p:spPr>
          <a:xfrm flipV="1">
            <a:off x="5119969" y="5991215"/>
            <a:ext cx="1231058" cy="181858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Line"/>
          <p:cNvSpPr/>
          <p:nvPr/>
        </p:nvSpPr>
        <p:spPr>
          <a:xfrm flipV="1">
            <a:off x="8243933" y="5991215"/>
            <a:ext cx="1199506" cy="176182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892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rgbClr val="929292"/>
                </a:solidFill>
              </a:defRPr>
            </a:pPr>
            <a:r>
              <a:rPr dirty="0"/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rPr dirty="0"/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rPr dirty="0" err="1"/>
              <a:t>namedtuple</a:t>
            </a:r>
            <a:endParaRPr dirty="0"/>
          </a:p>
          <a:p>
            <a:pPr marL="0" lvl="5" indent="0">
              <a:buSzTx/>
              <a:buNone/>
            </a:pPr>
            <a:r>
              <a:rPr dirty="0"/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bugs: accidental argument modification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33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lang="en-US" dirty="0"/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Mental Model for State (v2)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examples and bugs: accidental argument modification</a:t>
            </a:r>
          </a:p>
          <a:p>
            <a:pPr marL="0" lvl="5" indent="0">
              <a:buSzTx/>
              <a:buNone/>
            </a:pPr>
            <a:r>
              <a:rPr lang="en-US" dirty="0"/>
              <a:t>New Types of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namedtuple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lvl="5" indent="0">
              <a:buSzTx/>
              <a:buNone/>
            </a:pPr>
            <a:r>
              <a:rPr lang="en-US" dirty="0"/>
              <a:t>Motivation for objects and references</a:t>
            </a:r>
            <a:endParaRPr dirty="0"/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rgbClr val="FF0000"/>
                </a:solidFill>
              </a:rPr>
              <a:t>why do we need this new mental model?</a:t>
            </a:r>
          </a:p>
          <a:p>
            <a:pPr marL="635000" indent="-444500">
              <a:spcBef>
                <a:spcPts val="0"/>
              </a:spcBef>
              <a:defRPr sz="2800"/>
            </a:pPr>
            <a:endParaRPr lang="en-US" dirty="0"/>
          </a:p>
          <a:p>
            <a:pPr marL="635000" indent="-444500">
              <a:spcBef>
                <a:spcPts val="0"/>
              </a:spcBef>
              <a:defRPr sz="2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50700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404" name="Questions…"/>
          <p:cNvSpPr txBox="1"/>
          <p:nvPr/>
        </p:nvSpPr>
        <p:spPr>
          <a:xfrm>
            <a:off x="2761890" y="7202809"/>
            <a:ext cx="7965322" cy="1887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rPr dirty="0"/>
              <a:t>Questions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rPr dirty="0"/>
              <a:t>why do we need this more complicated model?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rPr dirty="0"/>
              <a:t>how can we create new types of objects?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rPr dirty="0"/>
              <a:t>how can we copy objects to create new objects?</a:t>
            </a:r>
          </a:p>
        </p:txBody>
      </p:sp>
      <p:sp>
        <p:nvSpPr>
          <p:cNvPr id="413" name="stack"/>
          <p:cNvSpPr txBox="1"/>
          <p:nvPr/>
        </p:nvSpPr>
        <p:spPr>
          <a:xfrm>
            <a:off x="4166189" y="1075059"/>
            <a:ext cx="7426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</a:t>
            </a:r>
          </a:p>
        </p:txBody>
      </p:sp>
      <p:sp>
        <p:nvSpPr>
          <p:cNvPr id="414" name="heap"/>
          <p:cNvSpPr txBox="1"/>
          <p:nvPr/>
        </p:nvSpPr>
        <p:spPr>
          <a:xfrm>
            <a:off x="5461415" y="1075059"/>
            <a:ext cx="692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heap</a:t>
            </a:r>
          </a:p>
        </p:txBody>
      </p:sp>
      <p:sp>
        <p:nvSpPr>
          <p:cNvPr id="67" name="Line">
            <a:extLst>
              <a:ext uri="{FF2B5EF4-FFF2-40B4-BE49-F238E27FC236}">
                <a16:creationId xmlns:a16="http://schemas.microsoft.com/office/drawing/2014/main" id="{4F119FD3-4DF3-8C47-B947-872453D80249}"/>
              </a:ext>
            </a:extLst>
          </p:cNvPr>
          <p:cNvSpPr/>
          <p:nvPr/>
        </p:nvSpPr>
        <p:spPr>
          <a:xfrm flipV="1">
            <a:off x="5190179" y="1278904"/>
            <a:ext cx="1" cy="51136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" name="Rectangle">
            <a:extLst>
              <a:ext uri="{FF2B5EF4-FFF2-40B4-BE49-F238E27FC236}">
                <a16:creationId xmlns:a16="http://schemas.microsoft.com/office/drawing/2014/main" id="{0DED63BD-F708-844F-8D22-C270FE168497}"/>
              </a:ext>
            </a:extLst>
          </p:cNvPr>
          <p:cNvSpPr/>
          <p:nvPr/>
        </p:nvSpPr>
        <p:spPr>
          <a:xfrm>
            <a:off x="2663657" y="3278509"/>
            <a:ext cx="2291508" cy="73672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" name="global">
            <a:extLst>
              <a:ext uri="{FF2B5EF4-FFF2-40B4-BE49-F238E27FC236}">
                <a16:creationId xmlns:a16="http://schemas.microsoft.com/office/drawing/2014/main" id="{3161C2CB-AC60-EF4B-BE1E-67E4038E9E57}"/>
              </a:ext>
            </a:extLst>
          </p:cNvPr>
          <p:cNvSpPr txBox="1"/>
          <p:nvPr/>
        </p:nvSpPr>
        <p:spPr>
          <a:xfrm>
            <a:off x="1714945" y="330716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dirty="0"/>
              <a:t>global</a:t>
            </a:r>
          </a:p>
        </p:txBody>
      </p:sp>
      <p:sp>
        <p:nvSpPr>
          <p:cNvPr id="70" name="Rectangle">
            <a:extLst>
              <a:ext uri="{FF2B5EF4-FFF2-40B4-BE49-F238E27FC236}">
                <a16:creationId xmlns:a16="http://schemas.microsoft.com/office/drawing/2014/main" id="{83F51DFF-D09F-584E-96B3-7B3302A15704}"/>
              </a:ext>
            </a:extLst>
          </p:cNvPr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" name="webster">
            <a:extLst>
              <a:ext uri="{FF2B5EF4-FFF2-40B4-BE49-F238E27FC236}">
                <a16:creationId xmlns:a16="http://schemas.microsoft.com/office/drawing/2014/main" id="{97D24094-B508-E24B-9937-DA5D6F3B19A6}"/>
              </a:ext>
            </a:extLst>
          </p:cNvPr>
          <p:cNvSpPr txBox="1"/>
          <p:nvPr/>
        </p:nvSpPr>
        <p:spPr>
          <a:xfrm>
            <a:off x="3275850" y="3360048"/>
            <a:ext cx="884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rPr lang="en-US" dirty="0" err="1"/>
              <a:t>airbnb</a:t>
            </a:r>
            <a:endParaRPr dirty="0"/>
          </a:p>
        </p:txBody>
      </p:sp>
      <p:sp>
        <p:nvSpPr>
          <p:cNvPr id="72" name="Rectangle">
            <a:extLst>
              <a:ext uri="{FF2B5EF4-FFF2-40B4-BE49-F238E27FC236}">
                <a16:creationId xmlns:a16="http://schemas.microsoft.com/office/drawing/2014/main" id="{0A4DADC4-FA7A-944A-9FEC-FC1EAA06639F}"/>
              </a:ext>
            </a:extLst>
          </p:cNvPr>
          <p:cNvSpPr/>
          <p:nvPr/>
        </p:nvSpPr>
        <p:spPr>
          <a:xfrm>
            <a:off x="6937304" y="4524981"/>
            <a:ext cx="1738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73" name="Rectangle">
            <a:extLst>
              <a:ext uri="{FF2B5EF4-FFF2-40B4-BE49-F238E27FC236}">
                <a16:creationId xmlns:a16="http://schemas.microsoft.com/office/drawing/2014/main" id="{0886986C-BEA6-DB43-9021-FB22F74DA369}"/>
              </a:ext>
            </a:extLst>
          </p:cNvPr>
          <p:cNvSpPr/>
          <p:nvPr/>
        </p:nvSpPr>
        <p:spPr>
          <a:xfrm>
            <a:off x="6937305" y="5020281"/>
            <a:ext cx="173844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74" name="a">
            <a:extLst>
              <a:ext uri="{FF2B5EF4-FFF2-40B4-BE49-F238E27FC236}">
                <a16:creationId xmlns:a16="http://schemas.microsoft.com/office/drawing/2014/main" id="{3DB04A82-F2D1-AD46-9EAC-EA028AA8D000}"/>
              </a:ext>
            </a:extLst>
          </p:cNvPr>
          <p:cNvSpPr txBox="1"/>
          <p:nvPr/>
        </p:nvSpPr>
        <p:spPr>
          <a:xfrm>
            <a:off x="6043679" y="4600169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75" name="b">
            <a:extLst>
              <a:ext uri="{FF2B5EF4-FFF2-40B4-BE49-F238E27FC236}">
                <a16:creationId xmlns:a16="http://schemas.microsoft.com/office/drawing/2014/main" id="{D09CB645-F463-E542-A2C8-14E3BB23C830}"/>
              </a:ext>
            </a:extLst>
          </p:cNvPr>
          <p:cNvSpPr txBox="1"/>
          <p:nvPr/>
        </p:nvSpPr>
        <p:spPr>
          <a:xfrm>
            <a:off x="5960322" y="5049028"/>
            <a:ext cx="85600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rm_id</a:t>
            </a:r>
            <a:endParaRPr dirty="0"/>
          </a:p>
        </p:txBody>
      </p:sp>
      <p:sp>
        <p:nvSpPr>
          <p:cNvPr id="76" name="z">
            <a:extLst>
              <a:ext uri="{FF2B5EF4-FFF2-40B4-BE49-F238E27FC236}">
                <a16:creationId xmlns:a16="http://schemas.microsoft.com/office/drawing/2014/main" id="{617E6E00-460E-004C-979A-A016C2E7E93F}"/>
              </a:ext>
            </a:extLst>
          </p:cNvPr>
          <p:cNvSpPr txBox="1"/>
          <p:nvPr/>
        </p:nvSpPr>
        <p:spPr>
          <a:xfrm>
            <a:off x="6175125" y="5561088"/>
            <a:ext cx="6412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date</a:t>
            </a:r>
            <a:endParaRPr dirty="0"/>
          </a:p>
        </p:txBody>
      </p:sp>
      <p:sp>
        <p:nvSpPr>
          <p:cNvPr id="77" name="Rectangle">
            <a:extLst>
              <a:ext uri="{FF2B5EF4-FFF2-40B4-BE49-F238E27FC236}">
                <a16:creationId xmlns:a16="http://schemas.microsoft.com/office/drawing/2014/main" id="{26E29698-2887-8445-A4C1-7AD6278E15C0}"/>
              </a:ext>
            </a:extLst>
          </p:cNvPr>
          <p:cNvSpPr/>
          <p:nvPr/>
        </p:nvSpPr>
        <p:spPr>
          <a:xfrm>
            <a:off x="6937305" y="5528281"/>
            <a:ext cx="173844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78" name="Connection Line">
            <a:extLst>
              <a:ext uri="{FF2B5EF4-FFF2-40B4-BE49-F238E27FC236}">
                <a16:creationId xmlns:a16="http://schemas.microsoft.com/office/drawing/2014/main" id="{705A2D88-AEBC-E545-A111-525EA13F2C53}"/>
              </a:ext>
            </a:extLst>
          </p:cNvPr>
          <p:cNvSpPr/>
          <p:nvPr/>
        </p:nvSpPr>
        <p:spPr>
          <a:xfrm>
            <a:off x="4639088" y="2300608"/>
            <a:ext cx="2563946" cy="1225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79" name="dict">
            <a:extLst>
              <a:ext uri="{FF2B5EF4-FFF2-40B4-BE49-F238E27FC236}">
                <a16:creationId xmlns:a16="http://schemas.microsoft.com/office/drawing/2014/main" id="{9C764C3A-94C6-EA44-9F57-6F715F342743}"/>
              </a:ext>
            </a:extLst>
          </p:cNvPr>
          <p:cNvSpPr txBox="1"/>
          <p:nvPr/>
        </p:nvSpPr>
        <p:spPr>
          <a:xfrm>
            <a:off x="6898647" y="6528406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80" name="L">
            <a:extLst>
              <a:ext uri="{FF2B5EF4-FFF2-40B4-BE49-F238E27FC236}">
                <a16:creationId xmlns:a16="http://schemas.microsoft.com/office/drawing/2014/main" id="{1A0B9951-67CC-4248-8EFF-BF2836517546}"/>
              </a:ext>
            </a:extLst>
          </p:cNvPr>
          <p:cNvSpPr txBox="1"/>
          <p:nvPr/>
        </p:nvSpPr>
        <p:spPr>
          <a:xfrm>
            <a:off x="5783271" y="6033012"/>
            <a:ext cx="106118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reviews</a:t>
            </a:r>
            <a:endParaRPr dirty="0"/>
          </a:p>
        </p:txBody>
      </p:sp>
      <p:sp>
        <p:nvSpPr>
          <p:cNvPr id="81" name="Rectangle">
            <a:extLst>
              <a:ext uri="{FF2B5EF4-FFF2-40B4-BE49-F238E27FC236}">
                <a16:creationId xmlns:a16="http://schemas.microsoft.com/office/drawing/2014/main" id="{D9CCC800-DE52-7346-8FA8-F8CEBBFC63D6}"/>
              </a:ext>
            </a:extLst>
          </p:cNvPr>
          <p:cNvSpPr/>
          <p:nvPr/>
        </p:nvSpPr>
        <p:spPr>
          <a:xfrm>
            <a:off x="6937305" y="6036281"/>
            <a:ext cx="1738434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82" name="Frames:">
            <a:extLst>
              <a:ext uri="{FF2B5EF4-FFF2-40B4-BE49-F238E27FC236}">
                <a16:creationId xmlns:a16="http://schemas.microsoft.com/office/drawing/2014/main" id="{98EC0884-CC0B-F545-BC7B-D3AC9EDDB00D}"/>
              </a:ext>
            </a:extLst>
          </p:cNvPr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83" name="this end of an…">
            <a:extLst>
              <a:ext uri="{FF2B5EF4-FFF2-40B4-BE49-F238E27FC236}">
                <a16:creationId xmlns:a16="http://schemas.microsoft.com/office/drawing/2014/main" id="{C57A400D-00C1-534C-9493-F268F68B546F}"/>
              </a:ext>
            </a:extLst>
          </p:cNvPr>
          <p:cNvSpPr txBox="1"/>
          <p:nvPr/>
        </p:nvSpPr>
        <p:spPr>
          <a:xfrm>
            <a:off x="2240908" y="3994050"/>
            <a:ext cx="289143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arrow is a </a:t>
            </a:r>
            <a:r>
              <a:rPr b="1" dirty="0"/>
              <a:t>reference</a:t>
            </a:r>
          </a:p>
        </p:txBody>
      </p:sp>
      <p:sp>
        <p:nvSpPr>
          <p:cNvPr id="84" name="apple">
            <a:extLst>
              <a:ext uri="{FF2B5EF4-FFF2-40B4-BE49-F238E27FC236}">
                <a16:creationId xmlns:a16="http://schemas.microsoft.com/office/drawing/2014/main" id="{7FEF9DC3-E2AE-5A45-A8D5-BF26D3500F43}"/>
              </a:ext>
            </a:extLst>
          </p:cNvPr>
          <p:cNvSpPr/>
          <p:nvPr/>
        </p:nvSpPr>
        <p:spPr>
          <a:xfrm>
            <a:off x="7204199" y="208903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85" name="and">
            <a:extLst>
              <a:ext uri="{FF2B5EF4-FFF2-40B4-BE49-F238E27FC236}">
                <a16:creationId xmlns:a16="http://schemas.microsoft.com/office/drawing/2014/main" id="{C9917E16-F54C-4941-B8F4-2C776A4EE49B}"/>
              </a:ext>
            </a:extLst>
          </p:cNvPr>
          <p:cNvSpPr/>
          <p:nvPr/>
        </p:nvSpPr>
        <p:spPr>
          <a:xfrm>
            <a:off x="8194799" y="208903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86" name="ada">
            <a:extLst>
              <a:ext uri="{FF2B5EF4-FFF2-40B4-BE49-F238E27FC236}">
                <a16:creationId xmlns:a16="http://schemas.microsoft.com/office/drawing/2014/main" id="{9BC30718-36C4-3A4A-85B9-5C57B2153A96}"/>
              </a:ext>
            </a:extLst>
          </p:cNvPr>
          <p:cNvSpPr/>
          <p:nvPr/>
        </p:nvSpPr>
        <p:spPr>
          <a:xfrm>
            <a:off x="9185399" y="208903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87" name="list">
            <a:extLst>
              <a:ext uri="{FF2B5EF4-FFF2-40B4-BE49-F238E27FC236}">
                <a16:creationId xmlns:a16="http://schemas.microsoft.com/office/drawing/2014/main" id="{C35D718B-A609-2A41-B3FC-053944D6FAF9}"/>
              </a:ext>
            </a:extLst>
          </p:cNvPr>
          <p:cNvSpPr txBox="1"/>
          <p:nvPr/>
        </p:nvSpPr>
        <p:spPr>
          <a:xfrm>
            <a:off x="9246960" y="2601221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list</a:t>
            </a:r>
          </a:p>
        </p:txBody>
      </p:sp>
      <p:sp>
        <p:nvSpPr>
          <p:cNvPr id="88" name="ada">
            <a:extLst>
              <a:ext uri="{FF2B5EF4-FFF2-40B4-BE49-F238E27FC236}">
                <a16:creationId xmlns:a16="http://schemas.microsoft.com/office/drawing/2014/main" id="{A9BC856C-3491-9749-8CBC-9DBE9D06F391}"/>
              </a:ext>
            </a:extLst>
          </p:cNvPr>
          <p:cNvSpPr/>
          <p:nvPr/>
        </p:nvSpPr>
        <p:spPr>
          <a:xfrm>
            <a:off x="10149647" y="207834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89" name="ada">
            <a:extLst>
              <a:ext uri="{FF2B5EF4-FFF2-40B4-BE49-F238E27FC236}">
                <a16:creationId xmlns:a16="http://schemas.microsoft.com/office/drawing/2014/main" id="{DAD92E11-FE70-D542-9E31-AF6ED9548BD9}"/>
              </a:ext>
            </a:extLst>
          </p:cNvPr>
          <p:cNvSpPr/>
          <p:nvPr/>
        </p:nvSpPr>
        <p:spPr>
          <a:xfrm>
            <a:off x="11139082" y="2070776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90" name="Line">
            <a:extLst>
              <a:ext uri="{FF2B5EF4-FFF2-40B4-BE49-F238E27FC236}">
                <a16:creationId xmlns:a16="http://schemas.microsoft.com/office/drawing/2014/main" id="{98AF532E-C81D-1B44-B41F-C8DCAEA23F5E}"/>
              </a:ext>
            </a:extLst>
          </p:cNvPr>
          <p:cNvSpPr/>
          <p:nvPr/>
        </p:nvSpPr>
        <p:spPr>
          <a:xfrm rot="18900000">
            <a:off x="4498302" y="2552960"/>
            <a:ext cx="2694036" cy="1146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" name="apple">
            <a:extLst>
              <a:ext uri="{FF2B5EF4-FFF2-40B4-BE49-F238E27FC236}">
                <a16:creationId xmlns:a16="http://schemas.microsoft.com/office/drawing/2014/main" id="{515F2775-06DA-B14D-9047-290D87AA9FCC}"/>
              </a:ext>
            </a:extLst>
          </p:cNvPr>
          <p:cNvSpPr/>
          <p:nvPr/>
        </p:nvSpPr>
        <p:spPr>
          <a:xfrm>
            <a:off x="9485785" y="613854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92" name="and">
            <a:extLst>
              <a:ext uri="{FF2B5EF4-FFF2-40B4-BE49-F238E27FC236}">
                <a16:creationId xmlns:a16="http://schemas.microsoft.com/office/drawing/2014/main" id="{0C7A22EA-553A-0C44-856B-7D25FEB84721}"/>
              </a:ext>
            </a:extLst>
          </p:cNvPr>
          <p:cNvSpPr/>
          <p:nvPr/>
        </p:nvSpPr>
        <p:spPr>
          <a:xfrm>
            <a:off x="10476385" y="613854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93" name="ada">
            <a:extLst>
              <a:ext uri="{FF2B5EF4-FFF2-40B4-BE49-F238E27FC236}">
                <a16:creationId xmlns:a16="http://schemas.microsoft.com/office/drawing/2014/main" id="{9A1ABE7F-5496-DA48-BAC2-358D2FDC57BE}"/>
              </a:ext>
            </a:extLst>
          </p:cNvPr>
          <p:cNvSpPr/>
          <p:nvPr/>
        </p:nvSpPr>
        <p:spPr>
          <a:xfrm>
            <a:off x="11466985" y="6138540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endParaRPr dirty="0"/>
          </a:p>
        </p:txBody>
      </p:sp>
      <p:sp>
        <p:nvSpPr>
          <p:cNvPr id="94" name="Connection Line">
            <a:extLst>
              <a:ext uri="{FF2B5EF4-FFF2-40B4-BE49-F238E27FC236}">
                <a16:creationId xmlns:a16="http://schemas.microsoft.com/office/drawing/2014/main" id="{E73BA54F-5A6F-BD4D-8B6C-E26A5F0181D0}"/>
              </a:ext>
            </a:extLst>
          </p:cNvPr>
          <p:cNvSpPr/>
          <p:nvPr/>
        </p:nvSpPr>
        <p:spPr>
          <a:xfrm>
            <a:off x="7531413" y="6067412"/>
            <a:ext cx="1975802" cy="302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 dirty="0"/>
          </a:p>
        </p:txBody>
      </p:sp>
      <p:sp>
        <p:nvSpPr>
          <p:cNvPr id="95" name="list">
            <a:extLst>
              <a:ext uri="{FF2B5EF4-FFF2-40B4-BE49-F238E27FC236}">
                <a16:creationId xmlns:a16="http://schemas.microsoft.com/office/drawing/2014/main" id="{89CAC303-0CA2-9044-A43F-625F42ADF596}"/>
              </a:ext>
            </a:extLst>
          </p:cNvPr>
          <p:cNvSpPr txBox="1"/>
          <p:nvPr/>
        </p:nvSpPr>
        <p:spPr>
          <a:xfrm>
            <a:off x="10737740" y="6614790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96" name="Connection Line">
            <a:extLst>
              <a:ext uri="{FF2B5EF4-FFF2-40B4-BE49-F238E27FC236}">
                <a16:creationId xmlns:a16="http://schemas.microsoft.com/office/drawing/2014/main" id="{237A7931-A213-4C4A-80B6-2BCC280EAA4B}"/>
              </a:ext>
            </a:extLst>
          </p:cNvPr>
          <p:cNvSpPr/>
          <p:nvPr/>
        </p:nvSpPr>
        <p:spPr>
          <a:xfrm>
            <a:off x="7531412" y="2345060"/>
            <a:ext cx="1144342" cy="2148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97" name="Connection Line">
            <a:extLst>
              <a:ext uri="{FF2B5EF4-FFF2-40B4-BE49-F238E27FC236}">
                <a16:creationId xmlns:a16="http://schemas.microsoft.com/office/drawing/2014/main" id="{78854B11-4341-9A49-850A-734DCD1BD75F}"/>
              </a:ext>
            </a:extLst>
          </p:cNvPr>
          <p:cNvSpPr/>
          <p:nvPr/>
        </p:nvSpPr>
        <p:spPr>
          <a:xfrm>
            <a:off x="9485785" y="2403376"/>
            <a:ext cx="662697" cy="1282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98" name="Connection Line">
            <a:extLst>
              <a:ext uri="{FF2B5EF4-FFF2-40B4-BE49-F238E27FC236}">
                <a16:creationId xmlns:a16="http://schemas.microsoft.com/office/drawing/2014/main" id="{FD5401A4-A5E0-CF4D-A63B-482FD9910CBD}"/>
              </a:ext>
            </a:extLst>
          </p:cNvPr>
          <p:cNvSpPr/>
          <p:nvPr/>
        </p:nvSpPr>
        <p:spPr>
          <a:xfrm>
            <a:off x="10465461" y="2403376"/>
            <a:ext cx="662697" cy="1282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99" name="Connection Line">
            <a:extLst>
              <a:ext uri="{FF2B5EF4-FFF2-40B4-BE49-F238E27FC236}">
                <a16:creationId xmlns:a16="http://schemas.microsoft.com/office/drawing/2014/main" id="{8845AE6A-ABB8-944D-BFC8-2879124E3A4D}"/>
              </a:ext>
            </a:extLst>
          </p:cNvPr>
          <p:cNvSpPr/>
          <p:nvPr/>
        </p:nvSpPr>
        <p:spPr>
          <a:xfrm>
            <a:off x="11476744" y="2430288"/>
            <a:ext cx="662697" cy="1282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00" name="Connection Line">
            <a:extLst>
              <a:ext uri="{FF2B5EF4-FFF2-40B4-BE49-F238E27FC236}">
                <a16:creationId xmlns:a16="http://schemas.microsoft.com/office/drawing/2014/main" id="{92F5E3C7-C949-994B-9005-FE37DD5A03E9}"/>
              </a:ext>
            </a:extLst>
          </p:cNvPr>
          <p:cNvSpPr/>
          <p:nvPr/>
        </p:nvSpPr>
        <p:spPr>
          <a:xfrm>
            <a:off x="6733339" y="2381731"/>
            <a:ext cx="1071804" cy="1413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01" name="this end of an…">
            <a:extLst>
              <a:ext uri="{FF2B5EF4-FFF2-40B4-BE49-F238E27FC236}">
                <a16:creationId xmlns:a16="http://schemas.microsoft.com/office/drawing/2014/main" id="{8A31D1D1-D99C-234E-BF79-780BF5512986}"/>
              </a:ext>
            </a:extLst>
          </p:cNvPr>
          <p:cNvSpPr txBox="1"/>
          <p:nvPr/>
        </p:nvSpPr>
        <p:spPr>
          <a:xfrm>
            <a:off x="6471451" y="2718967"/>
            <a:ext cx="25434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arrow is an </a:t>
            </a:r>
            <a:r>
              <a:rPr b="1" dirty="0"/>
              <a:t>object</a:t>
            </a:r>
          </a:p>
        </p:txBody>
      </p:sp>
      <p:sp>
        <p:nvSpPr>
          <p:cNvPr id="102" name="apple">
            <a:extLst>
              <a:ext uri="{FF2B5EF4-FFF2-40B4-BE49-F238E27FC236}">
                <a16:creationId xmlns:a16="http://schemas.microsoft.com/office/drawing/2014/main" id="{73BEAC5B-2F0E-1B4E-AB29-388C098DC5AC}"/>
              </a:ext>
            </a:extLst>
          </p:cNvPr>
          <p:cNvSpPr/>
          <p:nvPr/>
        </p:nvSpPr>
        <p:spPr>
          <a:xfrm>
            <a:off x="10633440" y="3775734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rPr lang="en-US" b="1" dirty="0"/>
              <a:t>…</a:t>
            </a:r>
            <a:endParaRPr b="1" dirty="0"/>
          </a:p>
        </p:txBody>
      </p:sp>
      <p:sp>
        <p:nvSpPr>
          <p:cNvPr id="103" name="apple">
            <a:extLst>
              <a:ext uri="{FF2B5EF4-FFF2-40B4-BE49-F238E27FC236}">
                <a16:creationId xmlns:a16="http://schemas.microsoft.com/office/drawing/2014/main" id="{CCA940B9-BEA1-A147-A467-B1823E39542B}"/>
              </a:ext>
            </a:extLst>
          </p:cNvPr>
          <p:cNvSpPr/>
          <p:nvPr/>
        </p:nvSpPr>
        <p:spPr>
          <a:xfrm>
            <a:off x="6175125" y="377281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rPr lang="en-US" b="1" dirty="0"/>
              <a:t>…</a:t>
            </a:r>
            <a:endParaRPr b="1" dirty="0"/>
          </a:p>
        </p:txBody>
      </p:sp>
      <p:sp>
        <p:nvSpPr>
          <p:cNvPr id="104" name="Connection Line">
            <a:extLst>
              <a:ext uri="{FF2B5EF4-FFF2-40B4-BE49-F238E27FC236}">
                <a16:creationId xmlns:a16="http://schemas.microsoft.com/office/drawing/2014/main" id="{5C67753B-C24E-6C47-9744-428BD9190840}"/>
              </a:ext>
            </a:extLst>
          </p:cNvPr>
          <p:cNvSpPr/>
          <p:nvPr/>
        </p:nvSpPr>
        <p:spPr>
          <a:xfrm>
            <a:off x="7955635" y="4596139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05" name="&quot;zebra&quot;">
            <a:extLst>
              <a:ext uri="{FF2B5EF4-FFF2-40B4-BE49-F238E27FC236}">
                <a16:creationId xmlns:a16="http://schemas.microsoft.com/office/drawing/2014/main" id="{03C86638-2D2B-184B-B099-4C5C4F2A6F9D}"/>
              </a:ext>
            </a:extLst>
          </p:cNvPr>
          <p:cNvSpPr txBox="1"/>
          <p:nvPr/>
        </p:nvSpPr>
        <p:spPr>
          <a:xfrm>
            <a:off x="9220054" y="4556868"/>
            <a:ext cx="46006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B</a:t>
            </a:r>
            <a:r>
              <a:rPr dirty="0"/>
              <a:t>"</a:t>
            </a:r>
          </a:p>
        </p:txBody>
      </p:sp>
      <p:sp>
        <p:nvSpPr>
          <p:cNvPr id="106" name="Connection Line">
            <a:extLst>
              <a:ext uri="{FF2B5EF4-FFF2-40B4-BE49-F238E27FC236}">
                <a16:creationId xmlns:a16="http://schemas.microsoft.com/office/drawing/2014/main" id="{18546F8D-A95E-6C45-8B64-6F3687752F80}"/>
              </a:ext>
            </a:extLst>
          </p:cNvPr>
          <p:cNvSpPr/>
          <p:nvPr/>
        </p:nvSpPr>
        <p:spPr>
          <a:xfrm>
            <a:off x="8004424" y="514304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07" name="&quot;zebra&quot;">
            <a:extLst>
              <a:ext uri="{FF2B5EF4-FFF2-40B4-BE49-F238E27FC236}">
                <a16:creationId xmlns:a16="http://schemas.microsoft.com/office/drawing/2014/main" id="{8FA9B341-0986-B14B-ACA8-919750548DB6}"/>
              </a:ext>
            </a:extLst>
          </p:cNvPr>
          <p:cNvSpPr txBox="1"/>
          <p:nvPr/>
        </p:nvSpPr>
        <p:spPr>
          <a:xfrm>
            <a:off x="9235981" y="5103773"/>
            <a:ext cx="525786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389</a:t>
            </a:r>
            <a:endParaRPr dirty="0"/>
          </a:p>
        </p:txBody>
      </p:sp>
      <p:sp>
        <p:nvSpPr>
          <p:cNvPr id="108" name="Connection Line">
            <a:extLst>
              <a:ext uri="{FF2B5EF4-FFF2-40B4-BE49-F238E27FC236}">
                <a16:creationId xmlns:a16="http://schemas.microsoft.com/office/drawing/2014/main" id="{9EA5B413-D877-FF45-A212-0004B5F3F3E4}"/>
              </a:ext>
            </a:extLst>
          </p:cNvPr>
          <p:cNvSpPr/>
          <p:nvPr/>
        </p:nvSpPr>
        <p:spPr>
          <a:xfrm>
            <a:off x="8004424" y="559196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09" name="&quot;zebra&quot;">
            <a:extLst>
              <a:ext uri="{FF2B5EF4-FFF2-40B4-BE49-F238E27FC236}">
                <a16:creationId xmlns:a16="http://schemas.microsoft.com/office/drawing/2014/main" id="{DA38F9D1-1399-0541-AE1A-52D9619A5931}"/>
              </a:ext>
            </a:extLst>
          </p:cNvPr>
          <p:cNvSpPr txBox="1"/>
          <p:nvPr/>
        </p:nvSpPr>
        <p:spPr>
          <a:xfrm>
            <a:off x="9246960" y="5588660"/>
            <a:ext cx="1586973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01/04/2022</a:t>
            </a:r>
            <a:r>
              <a:rPr dirty="0"/>
              <a:t>"</a:t>
            </a:r>
          </a:p>
        </p:txBody>
      </p:sp>
      <p:sp>
        <p:nvSpPr>
          <p:cNvPr id="110" name="8">
            <a:extLst>
              <a:ext uri="{FF2B5EF4-FFF2-40B4-BE49-F238E27FC236}">
                <a16:creationId xmlns:a16="http://schemas.microsoft.com/office/drawing/2014/main" id="{8B6459F2-5543-D544-941A-D1E47A78FD00}"/>
              </a:ext>
            </a:extLst>
          </p:cNvPr>
          <p:cNvSpPr txBox="1"/>
          <p:nvPr/>
        </p:nvSpPr>
        <p:spPr>
          <a:xfrm>
            <a:off x="9950414" y="7061021"/>
            <a:ext cx="4488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sz="2400" dirty="0"/>
              <a:t>"*"</a:t>
            </a:r>
          </a:p>
        </p:txBody>
      </p:sp>
      <p:sp>
        <p:nvSpPr>
          <p:cNvPr id="111" name="Connection Line">
            <a:extLst>
              <a:ext uri="{FF2B5EF4-FFF2-40B4-BE49-F238E27FC236}">
                <a16:creationId xmlns:a16="http://schemas.microsoft.com/office/drawing/2014/main" id="{17A54608-B99E-884D-B87A-EDA084AD2335}"/>
              </a:ext>
            </a:extLst>
          </p:cNvPr>
          <p:cNvSpPr/>
          <p:nvPr/>
        </p:nvSpPr>
        <p:spPr>
          <a:xfrm>
            <a:off x="9910815" y="6446080"/>
            <a:ext cx="193181" cy="627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4" y="14858"/>
                  <a:pt x="264" y="7658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12" name="8">
            <a:extLst>
              <a:ext uri="{FF2B5EF4-FFF2-40B4-BE49-F238E27FC236}">
                <a16:creationId xmlns:a16="http://schemas.microsoft.com/office/drawing/2014/main" id="{E442FB4C-E772-4B4E-A0D6-198F5D25379C}"/>
              </a:ext>
            </a:extLst>
          </p:cNvPr>
          <p:cNvSpPr txBox="1"/>
          <p:nvPr/>
        </p:nvSpPr>
        <p:spPr>
          <a:xfrm>
            <a:off x="11003175" y="7105756"/>
            <a:ext cx="32060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sz="2400" dirty="0"/>
              <a:t>""</a:t>
            </a:r>
          </a:p>
        </p:txBody>
      </p:sp>
      <p:sp>
        <p:nvSpPr>
          <p:cNvPr id="113" name="Connection Line">
            <a:extLst>
              <a:ext uri="{FF2B5EF4-FFF2-40B4-BE49-F238E27FC236}">
                <a16:creationId xmlns:a16="http://schemas.microsoft.com/office/drawing/2014/main" id="{7A03A2C1-15A5-3D47-AF05-14B3E4B26F26}"/>
              </a:ext>
            </a:extLst>
          </p:cNvPr>
          <p:cNvSpPr/>
          <p:nvPr/>
        </p:nvSpPr>
        <p:spPr>
          <a:xfrm>
            <a:off x="10899458" y="6490815"/>
            <a:ext cx="193181" cy="627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4" y="14858"/>
                  <a:pt x="264" y="7658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14" name="8">
            <a:extLst>
              <a:ext uri="{FF2B5EF4-FFF2-40B4-BE49-F238E27FC236}">
                <a16:creationId xmlns:a16="http://schemas.microsoft.com/office/drawing/2014/main" id="{9DC4275B-2CA1-884F-B63C-4661AFCDEE76}"/>
              </a:ext>
            </a:extLst>
          </p:cNvPr>
          <p:cNvSpPr txBox="1"/>
          <p:nvPr/>
        </p:nvSpPr>
        <p:spPr>
          <a:xfrm>
            <a:off x="11881862" y="7093463"/>
            <a:ext cx="5770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sz="2400" dirty="0"/>
              <a:t>"**"</a:t>
            </a:r>
          </a:p>
        </p:txBody>
      </p:sp>
      <p:sp>
        <p:nvSpPr>
          <p:cNvPr id="115" name="Connection Line">
            <a:extLst>
              <a:ext uri="{FF2B5EF4-FFF2-40B4-BE49-F238E27FC236}">
                <a16:creationId xmlns:a16="http://schemas.microsoft.com/office/drawing/2014/main" id="{733BEDF9-A8FF-3647-98BE-2762FF6B0FCA}"/>
              </a:ext>
            </a:extLst>
          </p:cNvPr>
          <p:cNvSpPr/>
          <p:nvPr/>
        </p:nvSpPr>
        <p:spPr>
          <a:xfrm>
            <a:off x="11906383" y="6478522"/>
            <a:ext cx="193181" cy="627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4" y="14858"/>
                  <a:pt x="264" y="7658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16" name="worksheet example from last time">
            <a:extLst>
              <a:ext uri="{FF2B5EF4-FFF2-40B4-BE49-F238E27FC236}">
                <a16:creationId xmlns:a16="http://schemas.microsoft.com/office/drawing/2014/main" id="{08B5CBAD-518B-4A4E-8A06-1A6F2C80DAEF}"/>
              </a:ext>
            </a:extLst>
          </p:cNvPr>
          <p:cNvSpPr txBox="1"/>
          <p:nvPr/>
        </p:nvSpPr>
        <p:spPr>
          <a:xfrm>
            <a:off x="469545" y="5766993"/>
            <a:ext cx="40180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worksheet example from last time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Why does Python have the complexity of separate references and objects?…"/>
          <p:cNvSpPr txBox="1"/>
          <p:nvPr/>
        </p:nvSpPr>
        <p:spPr>
          <a:xfrm>
            <a:off x="856550" y="3232013"/>
            <a:ext cx="11291700" cy="3289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 b="0"/>
            </a:pPr>
            <a:r>
              <a:t>Why does Python have the complexity of separate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references</a:t>
            </a:r>
            <a:r>
              <a:t> and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objects</a:t>
            </a:r>
            <a:r>
              <a:t>?</a:t>
            </a:r>
          </a:p>
          <a:p>
            <a:pPr>
              <a:defRPr sz="4400" b="0"/>
            </a:pPr>
            <a:endParaRPr/>
          </a:p>
          <a:p>
            <a:pPr>
              <a:defRPr sz="4400" b="0"/>
            </a:pPr>
            <a:r>
              <a:t>Why not follow the original organization we saw for everything (</a:t>
            </a:r>
            <a:r>
              <a:rPr i="1"/>
              <a:t>i.e.,</a:t>
            </a:r>
            <a:r>
              <a:t> boxes of data with labels)?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Reason 1: Performa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1: Performance</a:t>
            </a:r>
          </a:p>
        </p:txBody>
      </p:sp>
      <p:sp>
        <p:nvSpPr>
          <p:cNvPr id="897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98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99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900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901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2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3" name="x = “this string is millions of characters…”…"/>
          <p:cNvSpPr txBox="1"/>
          <p:nvPr/>
        </p:nvSpPr>
        <p:spPr>
          <a:xfrm>
            <a:off x="2782316" y="3282307"/>
            <a:ext cx="9717064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“this string is millions of characters…”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 # this is fast!</a:t>
            </a:r>
          </a:p>
        </p:txBody>
      </p:sp>
      <p:sp>
        <p:nvSpPr>
          <p:cNvPr id="904" name="Arrow"/>
          <p:cNvSpPr/>
          <p:nvPr/>
        </p:nvSpPr>
        <p:spPr>
          <a:xfrm>
            <a:off x="1752600" y="36207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5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6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07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08" name="“this string is millions of …”"/>
          <p:cNvSpPr txBox="1"/>
          <p:nvPr/>
        </p:nvSpPr>
        <p:spPr>
          <a:xfrm>
            <a:off x="7708189" y="6718299"/>
            <a:ext cx="35980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“this string is millions of …”</a:t>
            </a:r>
          </a:p>
        </p:txBody>
      </p:sp>
      <p:sp>
        <p:nvSpPr>
          <p:cNvPr id="909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Reason 1: Performa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1: Performance</a:t>
            </a:r>
          </a:p>
        </p:txBody>
      </p:sp>
      <p:sp>
        <p:nvSpPr>
          <p:cNvPr id="912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913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14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915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916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7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8" name="x = “this string is millions of characters…”…"/>
          <p:cNvSpPr txBox="1"/>
          <p:nvPr/>
        </p:nvSpPr>
        <p:spPr>
          <a:xfrm>
            <a:off x="2782316" y="3282307"/>
            <a:ext cx="9717064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“this string is millions of characters…”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 # this is fast!</a:t>
            </a:r>
          </a:p>
        </p:txBody>
      </p:sp>
      <p:sp>
        <p:nvSpPr>
          <p:cNvPr id="919" name="Arrow"/>
          <p:cNvSpPr/>
          <p:nvPr/>
        </p:nvSpPr>
        <p:spPr>
          <a:xfrm>
            <a:off x="1752600" y="39636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0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1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22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23" name="“this string is millions of …”"/>
          <p:cNvSpPr txBox="1"/>
          <p:nvPr/>
        </p:nvSpPr>
        <p:spPr>
          <a:xfrm>
            <a:off x="7708189" y="6718299"/>
            <a:ext cx="35980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“this string is millions of …”</a:t>
            </a:r>
          </a:p>
        </p:txBody>
      </p:sp>
      <p:sp>
        <p:nvSpPr>
          <p:cNvPr id="924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5" name="Line"/>
          <p:cNvSpPr/>
          <p:nvPr/>
        </p:nvSpPr>
        <p:spPr>
          <a:xfrm flipV="1">
            <a:off x="3708400" y="7159549"/>
            <a:ext cx="3904209" cy="976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31" name="from recordclass import recordclass…"/>
          <p:cNvSpPr txBox="1"/>
          <p:nvPr/>
        </p:nvSpPr>
        <p:spPr>
          <a:xfrm>
            <a:off x="1321816" y="1780972"/>
            <a:ext cx="8951168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alice</a:t>
            </a:r>
            <a:r>
              <a:rPr dirty="0"/>
              <a:t>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"Alice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10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30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bob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"Bob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8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25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winner </a:t>
            </a:r>
            <a:r>
              <a:rPr b="1" dirty="0"/>
              <a:t>= </a:t>
            </a:r>
            <a:r>
              <a:rPr dirty="0" err="1"/>
              <a:t>alice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a</a:t>
            </a:r>
            <a:r>
              <a:rPr dirty="0" err="1"/>
              <a:t>lice</a:t>
            </a:r>
            <a:r>
              <a:rPr lang="en-US" dirty="0"/>
              <a:t>["</a:t>
            </a:r>
            <a:r>
              <a:rPr dirty="0"/>
              <a:t>age</a:t>
            </a:r>
            <a:r>
              <a:rPr lang="en-US" dirty="0"/>
              <a:t>"]</a:t>
            </a:r>
            <a:r>
              <a:rPr dirty="0"/>
              <a:t> </a:t>
            </a:r>
            <a:r>
              <a:rPr b="1" dirty="0"/>
              <a:t>+= </a:t>
            </a:r>
            <a:r>
              <a:rPr dirty="0"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86B3"/>
                </a:solidFill>
              </a:rPr>
              <a:t>print</a:t>
            </a:r>
            <a:r>
              <a:rPr dirty="0"/>
              <a:t>(</a:t>
            </a:r>
            <a:r>
              <a:rPr b="1" dirty="0">
                <a:solidFill>
                  <a:srgbClr val="008080"/>
                </a:solidFill>
              </a:rPr>
              <a:t>"Winner age:"</a:t>
            </a:r>
            <a:r>
              <a:rPr dirty="0"/>
              <a:t>, winner</a:t>
            </a:r>
            <a:r>
              <a:rPr lang="en-US" dirty="0"/>
              <a:t>["</a:t>
            </a:r>
            <a:r>
              <a:rPr dirty="0"/>
              <a:t>age</a:t>
            </a:r>
            <a:r>
              <a:rPr lang="en-US" dirty="0"/>
              <a:t>"])</a:t>
            </a:r>
            <a:endParaRPr dirty="0"/>
          </a:p>
        </p:txBody>
      </p:sp>
      <p:sp>
        <p:nvSpPr>
          <p:cNvPr id="932" name="Arrow"/>
          <p:cNvSpPr/>
          <p:nvPr/>
        </p:nvSpPr>
        <p:spPr>
          <a:xfrm>
            <a:off x="346247" y="1566209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>
            <a:off x="346246" y="4356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" name="State:">
            <a:extLst>
              <a:ext uri="{FF2B5EF4-FFF2-40B4-BE49-F238E27FC236}">
                <a16:creationId xmlns:a16="http://schemas.microsoft.com/office/drawing/2014/main" id="{872D686F-DC3B-5C4D-93E3-6FF84DD238E2}"/>
              </a:ext>
            </a:extLst>
          </p:cNvPr>
          <p:cNvSpPr txBox="1"/>
          <p:nvPr/>
        </p:nvSpPr>
        <p:spPr>
          <a:xfrm>
            <a:off x="1556983" y="4476782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2" name="alice">
            <a:extLst>
              <a:ext uri="{FF2B5EF4-FFF2-40B4-BE49-F238E27FC236}">
                <a16:creationId xmlns:a16="http://schemas.microsoft.com/office/drawing/2014/main" id="{84DD0C69-64AF-AE46-86EC-DE9A1882C9CE}"/>
              </a:ext>
            </a:extLst>
          </p:cNvPr>
          <p:cNvSpPr txBox="1"/>
          <p:nvPr/>
        </p:nvSpPr>
        <p:spPr>
          <a:xfrm>
            <a:off x="1639947" y="5632482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3" name="Rectangle">
            <a:extLst>
              <a:ext uri="{FF2B5EF4-FFF2-40B4-BE49-F238E27FC236}">
                <a16:creationId xmlns:a16="http://schemas.microsoft.com/office/drawing/2014/main" id="{4AC1DE5C-C047-B24C-846B-C89193C6D5BB}"/>
              </a:ext>
            </a:extLst>
          </p:cNvPr>
          <p:cNvSpPr/>
          <p:nvPr/>
        </p:nvSpPr>
        <p:spPr>
          <a:xfrm>
            <a:off x="2794936" y="5645183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" name="references">
            <a:extLst>
              <a:ext uri="{FF2B5EF4-FFF2-40B4-BE49-F238E27FC236}">
                <a16:creationId xmlns:a16="http://schemas.microsoft.com/office/drawing/2014/main" id="{D2F9D7E5-B269-F64E-B4DD-ADB2B661FBD3}"/>
              </a:ext>
            </a:extLst>
          </p:cNvPr>
          <p:cNvSpPr txBox="1"/>
          <p:nvPr/>
        </p:nvSpPr>
        <p:spPr>
          <a:xfrm>
            <a:off x="2358472" y="5018422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5" name="objects">
            <a:extLst>
              <a:ext uri="{FF2B5EF4-FFF2-40B4-BE49-F238E27FC236}">
                <a16:creationId xmlns:a16="http://schemas.microsoft.com/office/drawing/2014/main" id="{CAF77AD3-5196-3B43-BA79-C126CD370FE7}"/>
              </a:ext>
            </a:extLst>
          </p:cNvPr>
          <p:cNvSpPr txBox="1"/>
          <p:nvPr/>
        </p:nvSpPr>
        <p:spPr>
          <a:xfrm>
            <a:off x="7173186" y="5018422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42" name="Rectangle">
            <a:extLst>
              <a:ext uri="{FF2B5EF4-FFF2-40B4-BE49-F238E27FC236}">
                <a16:creationId xmlns:a16="http://schemas.microsoft.com/office/drawing/2014/main" id="{A84A9231-8D77-6E49-9104-0CB3180F3974}"/>
              </a:ext>
            </a:extLst>
          </p:cNvPr>
          <p:cNvSpPr/>
          <p:nvPr/>
        </p:nvSpPr>
        <p:spPr>
          <a:xfrm>
            <a:off x="7607676" y="5672154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740E6E86-87CF-104A-A755-43307E8AA07D}"/>
              </a:ext>
            </a:extLst>
          </p:cNvPr>
          <p:cNvSpPr/>
          <p:nvPr/>
        </p:nvSpPr>
        <p:spPr>
          <a:xfrm>
            <a:off x="7607677" y="6167454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4" name="a">
            <a:extLst>
              <a:ext uri="{FF2B5EF4-FFF2-40B4-BE49-F238E27FC236}">
                <a16:creationId xmlns:a16="http://schemas.microsoft.com/office/drawing/2014/main" id="{EC0DF8E2-99EC-AB42-B3E7-186611483DD6}"/>
              </a:ext>
            </a:extLst>
          </p:cNvPr>
          <p:cNvSpPr txBox="1"/>
          <p:nvPr/>
        </p:nvSpPr>
        <p:spPr>
          <a:xfrm>
            <a:off x="6714050" y="5747342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5" name="b">
            <a:extLst>
              <a:ext uri="{FF2B5EF4-FFF2-40B4-BE49-F238E27FC236}">
                <a16:creationId xmlns:a16="http://schemas.microsoft.com/office/drawing/2014/main" id="{CEAAF7F4-E63E-1D47-A812-47A33DAAE202}"/>
              </a:ext>
            </a:extLst>
          </p:cNvPr>
          <p:cNvSpPr txBox="1"/>
          <p:nvPr/>
        </p:nvSpPr>
        <p:spPr>
          <a:xfrm>
            <a:off x="6661151" y="6196201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46" name="z">
            <a:extLst>
              <a:ext uri="{FF2B5EF4-FFF2-40B4-BE49-F238E27FC236}">
                <a16:creationId xmlns:a16="http://schemas.microsoft.com/office/drawing/2014/main" id="{2955DF51-0290-3448-AFC3-090479A673A8}"/>
              </a:ext>
            </a:extLst>
          </p:cNvPr>
          <p:cNvSpPr txBox="1"/>
          <p:nvPr/>
        </p:nvSpPr>
        <p:spPr>
          <a:xfrm>
            <a:off x="6909616" y="6708261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47" name="Rectangle">
            <a:extLst>
              <a:ext uri="{FF2B5EF4-FFF2-40B4-BE49-F238E27FC236}">
                <a16:creationId xmlns:a16="http://schemas.microsoft.com/office/drawing/2014/main" id="{5AC90FA2-2947-E44D-80D2-E1599F0C7F7A}"/>
              </a:ext>
            </a:extLst>
          </p:cNvPr>
          <p:cNvSpPr/>
          <p:nvPr/>
        </p:nvSpPr>
        <p:spPr>
          <a:xfrm>
            <a:off x="7607676" y="6675454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8" name="dict">
            <a:extLst>
              <a:ext uri="{FF2B5EF4-FFF2-40B4-BE49-F238E27FC236}">
                <a16:creationId xmlns:a16="http://schemas.microsoft.com/office/drawing/2014/main" id="{A52C8DED-E27D-4646-8D20-F88196322FDD}"/>
              </a:ext>
            </a:extLst>
          </p:cNvPr>
          <p:cNvSpPr txBox="1"/>
          <p:nvPr/>
        </p:nvSpPr>
        <p:spPr>
          <a:xfrm>
            <a:off x="7624889" y="721766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49" name="Connection Line">
            <a:extLst>
              <a:ext uri="{FF2B5EF4-FFF2-40B4-BE49-F238E27FC236}">
                <a16:creationId xmlns:a16="http://schemas.microsoft.com/office/drawing/2014/main" id="{CD31A6C7-CEB2-514A-8419-3651F8551BF1}"/>
              </a:ext>
            </a:extLst>
          </p:cNvPr>
          <p:cNvSpPr/>
          <p:nvPr/>
        </p:nvSpPr>
        <p:spPr>
          <a:xfrm>
            <a:off x="7790888" y="578718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0" name="&quot;zebra&quot;">
            <a:extLst>
              <a:ext uri="{FF2B5EF4-FFF2-40B4-BE49-F238E27FC236}">
                <a16:creationId xmlns:a16="http://schemas.microsoft.com/office/drawing/2014/main" id="{6D73C8A2-2BF4-EA4B-8274-F2FE1B51D8E5}"/>
              </a:ext>
            </a:extLst>
          </p:cNvPr>
          <p:cNvSpPr txBox="1"/>
          <p:nvPr/>
        </p:nvSpPr>
        <p:spPr>
          <a:xfrm>
            <a:off x="9003665" y="5766407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Alice</a:t>
            </a:r>
            <a:r>
              <a:rPr dirty="0"/>
              <a:t>"</a:t>
            </a:r>
          </a:p>
        </p:txBody>
      </p:sp>
      <p:sp>
        <p:nvSpPr>
          <p:cNvPr id="51" name="Connection Line">
            <a:extLst>
              <a:ext uri="{FF2B5EF4-FFF2-40B4-BE49-F238E27FC236}">
                <a16:creationId xmlns:a16="http://schemas.microsoft.com/office/drawing/2014/main" id="{4F562774-3EAD-D74A-AF78-0896DEAAA102}"/>
              </a:ext>
            </a:extLst>
          </p:cNvPr>
          <p:cNvSpPr/>
          <p:nvPr/>
        </p:nvSpPr>
        <p:spPr>
          <a:xfrm>
            <a:off x="7839677" y="6334089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" name="&quot;zebra&quot;">
            <a:extLst>
              <a:ext uri="{FF2B5EF4-FFF2-40B4-BE49-F238E27FC236}">
                <a16:creationId xmlns:a16="http://schemas.microsoft.com/office/drawing/2014/main" id="{703FFD1C-59CA-FB4A-AFC3-4DA823175186}"/>
              </a:ext>
            </a:extLst>
          </p:cNvPr>
          <p:cNvSpPr txBox="1"/>
          <p:nvPr/>
        </p:nvSpPr>
        <p:spPr>
          <a:xfrm>
            <a:off x="9055307" y="6278180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10</a:t>
            </a:r>
            <a:endParaRPr dirty="0"/>
          </a:p>
        </p:txBody>
      </p:sp>
      <p:sp>
        <p:nvSpPr>
          <p:cNvPr id="53" name="Connection Line">
            <a:extLst>
              <a:ext uri="{FF2B5EF4-FFF2-40B4-BE49-F238E27FC236}">
                <a16:creationId xmlns:a16="http://schemas.microsoft.com/office/drawing/2014/main" id="{6EB58BFE-8702-064B-8A9E-AAF27426C162}"/>
              </a:ext>
            </a:extLst>
          </p:cNvPr>
          <p:cNvSpPr/>
          <p:nvPr/>
        </p:nvSpPr>
        <p:spPr>
          <a:xfrm>
            <a:off x="7839677" y="6783009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4" name="&quot;zebra&quot;">
            <a:extLst>
              <a:ext uri="{FF2B5EF4-FFF2-40B4-BE49-F238E27FC236}">
                <a16:creationId xmlns:a16="http://schemas.microsoft.com/office/drawing/2014/main" id="{F5B52F71-470D-9F44-9F56-AAFE125FD4D1}"/>
              </a:ext>
            </a:extLst>
          </p:cNvPr>
          <p:cNvSpPr txBox="1"/>
          <p:nvPr/>
        </p:nvSpPr>
        <p:spPr>
          <a:xfrm>
            <a:off x="9057848" y="6742666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30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CD9EC9CA-80AD-3C48-828A-F39E48724082}"/>
              </a:ext>
            </a:extLst>
          </p:cNvPr>
          <p:cNvSpPr/>
          <p:nvPr/>
        </p:nvSpPr>
        <p:spPr>
          <a:xfrm>
            <a:off x="3400865" y="5756290"/>
            <a:ext cx="4206810" cy="308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31" name="from recordclass import recordclass…"/>
          <p:cNvSpPr txBox="1"/>
          <p:nvPr/>
        </p:nvSpPr>
        <p:spPr>
          <a:xfrm>
            <a:off x="1321816" y="1780972"/>
            <a:ext cx="8951168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alice</a:t>
            </a:r>
            <a:r>
              <a:rPr dirty="0"/>
              <a:t>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"Alice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10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30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bob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"Bob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8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25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winner </a:t>
            </a:r>
            <a:r>
              <a:rPr b="1" dirty="0"/>
              <a:t>= </a:t>
            </a:r>
            <a:r>
              <a:rPr dirty="0" err="1"/>
              <a:t>alice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a</a:t>
            </a:r>
            <a:r>
              <a:rPr dirty="0" err="1"/>
              <a:t>lice</a:t>
            </a:r>
            <a:r>
              <a:rPr lang="en-US" dirty="0"/>
              <a:t>["</a:t>
            </a:r>
            <a:r>
              <a:rPr dirty="0"/>
              <a:t>age</a:t>
            </a:r>
            <a:r>
              <a:rPr lang="en-US" dirty="0"/>
              <a:t>"]</a:t>
            </a:r>
            <a:r>
              <a:rPr dirty="0"/>
              <a:t> </a:t>
            </a:r>
            <a:r>
              <a:rPr b="1" dirty="0"/>
              <a:t>+= </a:t>
            </a:r>
            <a:r>
              <a:rPr dirty="0"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86B3"/>
                </a:solidFill>
              </a:rPr>
              <a:t>print</a:t>
            </a:r>
            <a:r>
              <a:rPr dirty="0"/>
              <a:t>(</a:t>
            </a:r>
            <a:r>
              <a:rPr b="1" dirty="0">
                <a:solidFill>
                  <a:srgbClr val="008080"/>
                </a:solidFill>
              </a:rPr>
              <a:t>"Winner age:"</a:t>
            </a:r>
            <a:r>
              <a:rPr dirty="0"/>
              <a:t>, winner</a:t>
            </a:r>
            <a:r>
              <a:rPr lang="en-US" dirty="0"/>
              <a:t>["</a:t>
            </a:r>
            <a:r>
              <a:rPr dirty="0"/>
              <a:t>age</a:t>
            </a:r>
            <a:r>
              <a:rPr lang="en-US" dirty="0"/>
              <a:t>"])</a:t>
            </a:r>
            <a:endParaRPr dirty="0"/>
          </a:p>
        </p:txBody>
      </p:sp>
      <p:sp>
        <p:nvSpPr>
          <p:cNvPr id="932" name="Arrow"/>
          <p:cNvSpPr/>
          <p:nvPr/>
        </p:nvSpPr>
        <p:spPr>
          <a:xfrm>
            <a:off x="348488" y="1891333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>
            <a:off x="346246" y="4356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" name="State:">
            <a:extLst>
              <a:ext uri="{FF2B5EF4-FFF2-40B4-BE49-F238E27FC236}">
                <a16:creationId xmlns:a16="http://schemas.microsoft.com/office/drawing/2014/main" id="{872D686F-DC3B-5C4D-93E3-6FF84DD238E2}"/>
              </a:ext>
            </a:extLst>
          </p:cNvPr>
          <p:cNvSpPr txBox="1"/>
          <p:nvPr/>
        </p:nvSpPr>
        <p:spPr>
          <a:xfrm>
            <a:off x="1556983" y="4476782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2" name="alice">
            <a:extLst>
              <a:ext uri="{FF2B5EF4-FFF2-40B4-BE49-F238E27FC236}">
                <a16:creationId xmlns:a16="http://schemas.microsoft.com/office/drawing/2014/main" id="{84DD0C69-64AF-AE46-86EC-DE9A1882C9CE}"/>
              </a:ext>
            </a:extLst>
          </p:cNvPr>
          <p:cNvSpPr txBox="1"/>
          <p:nvPr/>
        </p:nvSpPr>
        <p:spPr>
          <a:xfrm>
            <a:off x="1639947" y="5632482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3" name="Rectangle">
            <a:extLst>
              <a:ext uri="{FF2B5EF4-FFF2-40B4-BE49-F238E27FC236}">
                <a16:creationId xmlns:a16="http://schemas.microsoft.com/office/drawing/2014/main" id="{4AC1DE5C-C047-B24C-846B-C89193C6D5BB}"/>
              </a:ext>
            </a:extLst>
          </p:cNvPr>
          <p:cNvSpPr/>
          <p:nvPr/>
        </p:nvSpPr>
        <p:spPr>
          <a:xfrm>
            <a:off x="2794936" y="5645183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" name="references">
            <a:extLst>
              <a:ext uri="{FF2B5EF4-FFF2-40B4-BE49-F238E27FC236}">
                <a16:creationId xmlns:a16="http://schemas.microsoft.com/office/drawing/2014/main" id="{D2F9D7E5-B269-F64E-B4DD-ADB2B661FBD3}"/>
              </a:ext>
            </a:extLst>
          </p:cNvPr>
          <p:cNvSpPr txBox="1"/>
          <p:nvPr/>
        </p:nvSpPr>
        <p:spPr>
          <a:xfrm>
            <a:off x="2358472" y="5018422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5" name="objects">
            <a:extLst>
              <a:ext uri="{FF2B5EF4-FFF2-40B4-BE49-F238E27FC236}">
                <a16:creationId xmlns:a16="http://schemas.microsoft.com/office/drawing/2014/main" id="{CAF77AD3-5196-3B43-BA79-C126CD370FE7}"/>
              </a:ext>
            </a:extLst>
          </p:cNvPr>
          <p:cNvSpPr txBox="1"/>
          <p:nvPr/>
        </p:nvSpPr>
        <p:spPr>
          <a:xfrm>
            <a:off x="7173186" y="5018422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6" name="bob">
            <a:extLst>
              <a:ext uri="{FF2B5EF4-FFF2-40B4-BE49-F238E27FC236}">
                <a16:creationId xmlns:a16="http://schemas.microsoft.com/office/drawing/2014/main" id="{EC1C3E88-EF13-BA4D-A531-B91F47DE94CB}"/>
              </a:ext>
            </a:extLst>
          </p:cNvPr>
          <p:cNvSpPr txBox="1"/>
          <p:nvPr/>
        </p:nvSpPr>
        <p:spPr>
          <a:xfrm>
            <a:off x="1639947" y="6394482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7" name="Rectangle">
            <a:extLst>
              <a:ext uri="{FF2B5EF4-FFF2-40B4-BE49-F238E27FC236}">
                <a16:creationId xmlns:a16="http://schemas.microsoft.com/office/drawing/2014/main" id="{C1076BE9-0B2C-F443-836E-38D0EA432632}"/>
              </a:ext>
            </a:extLst>
          </p:cNvPr>
          <p:cNvSpPr/>
          <p:nvPr/>
        </p:nvSpPr>
        <p:spPr>
          <a:xfrm>
            <a:off x="2794936" y="6407183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" name="Rectangle">
            <a:extLst>
              <a:ext uri="{FF2B5EF4-FFF2-40B4-BE49-F238E27FC236}">
                <a16:creationId xmlns:a16="http://schemas.microsoft.com/office/drawing/2014/main" id="{A84A9231-8D77-6E49-9104-0CB3180F3974}"/>
              </a:ext>
            </a:extLst>
          </p:cNvPr>
          <p:cNvSpPr/>
          <p:nvPr/>
        </p:nvSpPr>
        <p:spPr>
          <a:xfrm>
            <a:off x="7607676" y="5672154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740E6E86-87CF-104A-A755-43307E8AA07D}"/>
              </a:ext>
            </a:extLst>
          </p:cNvPr>
          <p:cNvSpPr/>
          <p:nvPr/>
        </p:nvSpPr>
        <p:spPr>
          <a:xfrm>
            <a:off x="7607677" y="6167454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4" name="a">
            <a:extLst>
              <a:ext uri="{FF2B5EF4-FFF2-40B4-BE49-F238E27FC236}">
                <a16:creationId xmlns:a16="http://schemas.microsoft.com/office/drawing/2014/main" id="{EC0DF8E2-99EC-AB42-B3E7-186611483DD6}"/>
              </a:ext>
            </a:extLst>
          </p:cNvPr>
          <p:cNvSpPr txBox="1"/>
          <p:nvPr/>
        </p:nvSpPr>
        <p:spPr>
          <a:xfrm>
            <a:off x="6714050" y="5747342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5" name="b">
            <a:extLst>
              <a:ext uri="{FF2B5EF4-FFF2-40B4-BE49-F238E27FC236}">
                <a16:creationId xmlns:a16="http://schemas.microsoft.com/office/drawing/2014/main" id="{CEAAF7F4-E63E-1D47-A812-47A33DAAE202}"/>
              </a:ext>
            </a:extLst>
          </p:cNvPr>
          <p:cNvSpPr txBox="1"/>
          <p:nvPr/>
        </p:nvSpPr>
        <p:spPr>
          <a:xfrm>
            <a:off x="6661151" y="6196201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46" name="z">
            <a:extLst>
              <a:ext uri="{FF2B5EF4-FFF2-40B4-BE49-F238E27FC236}">
                <a16:creationId xmlns:a16="http://schemas.microsoft.com/office/drawing/2014/main" id="{2955DF51-0290-3448-AFC3-090479A673A8}"/>
              </a:ext>
            </a:extLst>
          </p:cNvPr>
          <p:cNvSpPr txBox="1"/>
          <p:nvPr/>
        </p:nvSpPr>
        <p:spPr>
          <a:xfrm>
            <a:off x="6909616" y="6708261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47" name="Rectangle">
            <a:extLst>
              <a:ext uri="{FF2B5EF4-FFF2-40B4-BE49-F238E27FC236}">
                <a16:creationId xmlns:a16="http://schemas.microsoft.com/office/drawing/2014/main" id="{5AC90FA2-2947-E44D-80D2-E1599F0C7F7A}"/>
              </a:ext>
            </a:extLst>
          </p:cNvPr>
          <p:cNvSpPr/>
          <p:nvPr/>
        </p:nvSpPr>
        <p:spPr>
          <a:xfrm>
            <a:off x="7607676" y="6675454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8" name="dict">
            <a:extLst>
              <a:ext uri="{FF2B5EF4-FFF2-40B4-BE49-F238E27FC236}">
                <a16:creationId xmlns:a16="http://schemas.microsoft.com/office/drawing/2014/main" id="{A52C8DED-E27D-4646-8D20-F88196322FDD}"/>
              </a:ext>
            </a:extLst>
          </p:cNvPr>
          <p:cNvSpPr txBox="1"/>
          <p:nvPr/>
        </p:nvSpPr>
        <p:spPr>
          <a:xfrm>
            <a:off x="7624889" y="721766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49" name="Connection Line">
            <a:extLst>
              <a:ext uri="{FF2B5EF4-FFF2-40B4-BE49-F238E27FC236}">
                <a16:creationId xmlns:a16="http://schemas.microsoft.com/office/drawing/2014/main" id="{CD31A6C7-CEB2-514A-8419-3651F8551BF1}"/>
              </a:ext>
            </a:extLst>
          </p:cNvPr>
          <p:cNvSpPr/>
          <p:nvPr/>
        </p:nvSpPr>
        <p:spPr>
          <a:xfrm>
            <a:off x="7790888" y="578718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0" name="&quot;zebra&quot;">
            <a:extLst>
              <a:ext uri="{FF2B5EF4-FFF2-40B4-BE49-F238E27FC236}">
                <a16:creationId xmlns:a16="http://schemas.microsoft.com/office/drawing/2014/main" id="{6D73C8A2-2BF4-EA4B-8274-F2FE1B51D8E5}"/>
              </a:ext>
            </a:extLst>
          </p:cNvPr>
          <p:cNvSpPr txBox="1"/>
          <p:nvPr/>
        </p:nvSpPr>
        <p:spPr>
          <a:xfrm>
            <a:off x="9003665" y="5766407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Alice</a:t>
            </a:r>
            <a:r>
              <a:rPr dirty="0"/>
              <a:t>"</a:t>
            </a:r>
          </a:p>
        </p:txBody>
      </p:sp>
      <p:sp>
        <p:nvSpPr>
          <p:cNvPr id="51" name="Connection Line">
            <a:extLst>
              <a:ext uri="{FF2B5EF4-FFF2-40B4-BE49-F238E27FC236}">
                <a16:creationId xmlns:a16="http://schemas.microsoft.com/office/drawing/2014/main" id="{4F562774-3EAD-D74A-AF78-0896DEAAA102}"/>
              </a:ext>
            </a:extLst>
          </p:cNvPr>
          <p:cNvSpPr/>
          <p:nvPr/>
        </p:nvSpPr>
        <p:spPr>
          <a:xfrm>
            <a:off x="7839677" y="6334089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" name="&quot;zebra&quot;">
            <a:extLst>
              <a:ext uri="{FF2B5EF4-FFF2-40B4-BE49-F238E27FC236}">
                <a16:creationId xmlns:a16="http://schemas.microsoft.com/office/drawing/2014/main" id="{703FFD1C-59CA-FB4A-AFC3-4DA823175186}"/>
              </a:ext>
            </a:extLst>
          </p:cNvPr>
          <p:cNvSpPr txBox="1"/>
          <p:nvPr/>
        </p:nvSpPr>
        <p:spPr>
          <a:xfrm>
            <a:off x="9055307" y="6278180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10</a:t>
            </a:r>
            <a:endParaRPr dirty="0"/>
          </a:p>
        </p:txBody>
      </p:sp>
      <p:sp>
        <p:nvSpPr>
          <p:cNvPr id="53" name="Connection Line">
            <a:extLst>
              <a:ext uri="{FF2B5EF4-FFF2-40B4-BE49-F238E27FC236}">
                <a16:creationId xmlns:a16="http://schemas.microsoft.com/office/drawing/2014/main" id="{6EB58BFE-8702-064B-8A9E-AAF27426C162}"/>
              </a:ext>
            </a:extLst>
          </p:cNvPr>
          <p:cNvSpPr/>
          <p:nvPr/>
        </p:nvSpPr>
        <p:spPr>
          <a:xfrm>
            <a:off x="7839677" y="6783009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4" name="&quot;zebra&quot;">
            <a:extLst>
              <a:ext uri="{FF2B5EF4-FFF2-40B4-BE49-F238E27FC236}">
                <a16:creationId xmlns:a16="http://schemas.microsoft.com/office/drawing/2014/main" id="{F5B52F71-470D-9F44-9F56-AAFE125FD4D1}"/>
              </a:ext>
            </a:extLst>
          </p:cNvPr>
          <p:cNvSpPr txBox="1"/>
          <p:nvPr/>
        </p:nvSpPr>
        <p:spPr>
          <a:xfrm>
            <a:off x="9057848" y="6742666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30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CD9EC9CA-80AD-3C48-828A-F39E48724082}"/>
              </a:ext>
            </a:extLst>
          </p:cNvPr>
          <p:cNvSpPr/>
          <p:nvPr/>
        </p:nvSpPr>
        <p:spPr>
          <a:xfrm>
            <a:off x="3400865" y="5756290"/>
            <a:ext cx="4206810" cy="308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" name="Rectangle">
            <a:extLst>
              <a:ext uri="{FF2B5EF4-FFF2-40B4-BE49-F238E27FC236}">
                <a16:creationId xmlns:a16="http://schemas.microsoft.com/office/drawing/2014/main" id="{B20887AE-E236-ED4E-AC97-E82F5E825614}"/>
              </a:ext>
            </a:extLst>
          </p:cNvPr>
          <p:cNvSpPr/>
          <p:nvPr/>
        </p:nvSpPr>
        <p:spPr>
          <a:xfrm>
            <a:off x="7624890" y="7634432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137DFAFA-A5BB-054C-A930-FF828BF8C178}"/>
              </a:ext>
            </a:extLst>
          </p:cNvPr>
          <p:cNvSpPr/>
          <p:nvPr/>
        </p:nvSpPr>
        <p:spPr>
          <a:xfrm>
            <a:off x="7624891" y="8129732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0" name="a">
            <a:extLst>
              <a:ext uri="{FF2B5EF4-FFF2-40B4-BE49-F238E27FC236}">
                <a16:creationId xmlns:a16="http://schemas.microsoft.com/office/drawing/2014/main" id="{9A6C8008-0390-E04B-A268-19CB57FA0254}"/>
              </a:ext>
            </a:extLst>
          </p:cNvPr>
          <p:cNvSpPr txBox="1"/>
          <p:nvPr/>
        </p:nvSpPr>
        <p:spPr>
          <a:xfrm>
            <a:off x="6731264" y="7709620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1" name="b">
            <a:extLst>
              <a:ext uri="{FF2B5EF4-FFF2-40B4-BE49-F238E27FC236}">
                <a16:creationId xmlns:a16="http://schemas.microsoft.com/office/drawing/2014/main" id="{1BA0E73C-19BD-D84F-B604-9AE7AF0F3FCE}"/>
              </a:ext>
            </a:extLst>
          </p:cNvPr>
          <p:cNvSpPr txBox="1"/>
          <p:nvPr/>
        </p:nvSpPr>
        <p:spPr>
          <a:xfrm>
            <a:off x="6678365" y="8158479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56" name="z">
            <a:extLst>
              <a:ext uri="{FF2B5EF4-FFF2-40B4-BE49-F238E27FC236}">
                <a16:creationId xmlns:a16="http://schemas.microsoft.com/office/drawing/2014/main" id="{AFF1629B-3614-FE44-8C9E-E0B8170F1A8A}"/>
              </a:ext>
            </a:extLst>
          </p:cNvPr>
          <p:cNvSpPr txBox="1"/>
          <p:nvPr/>
        </p:nvSpPr>
        <p:spPr>
          <a:xfrm>
            <a:off x="6926830" y="8670539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57" name="Rectangle">
            <a:extLst>
              <a:ext uri="{FF2B5EF4-FFF2-40B4-BE49-F238E27FC236}">
                <a16:creationId xmlns:a16="http://schemas.microsoft.com/office/drawing/2014/main" id="{8B1D1D05-3F91-B64D-B67B-84B5D4327F27}"/>
              </a:ext>
            </a:extLst>
          </p:cNvPr>
          <p:cNvSpPr/>
          <p:nvPr/>
        </p:nvSpPr>
        <p:spPr>
          <a:xfrm>
            <a:off x="7624890" y="8637732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58" name="dict">
            <a:extLst>
              <a:ext uri="{FF2B5EF4-FFF2-40B4-BE49-F238E27FC236}">
                <a16:creationId xmlns:a16="http://schemas.microsoft.com/office/drawing/2014/main" id="{2743FA40-DF81-3B41-B197-4990E23170F3}"/>
              </a:ext>
            </a:extLst>
          </p:cNvPr>
          <p:cNvSpPr txBox="1"/>
          <p:nvPr/>
        </p:nvSpPr>
        <p:spPr>
          <a:xfrm>
            <a:off x="7642103" y="9172581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59" name="Connection Line">
            <a:extLst>
              <a:ext uri="{FF2B5EF4-FFF2-40B4-BE49-F238E27FC236}">
                <a16:creationId xmlns:a16="http://schemas.microsoft.com/office/drawing/2014/main" id="{31D31A03-FDCC-AA47-AF9B-D587CF5C93D9}"/>
              </a:ext>
            </a:extLst>
          </p:cNvPr>
          <p:cNvSpPr/>
          <p:nvPr/>
        </p:nvSpPr>
        <p:spPr>
          <a:xfrm>
            <a:off x="7808102" y="774946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0" name="&quot;zebra&quot;">
            <a:extLst>
              <a:ext uri="{FF2B5EF4-FFF2-40B4-BE49-F238E27FC236}">
                <a16:creationId xmlns:a16="http://schemas.microsoft.com/office/drawing/2014/main" id="{7653D933-F478-C54F-8662-05BE41C355AE}"/>
              </a:ext>
            </a:extLst>
          </p:cNvPr>
          <p:cNvSpPr txBox="1"/>
          <p:nvPr/>
        </p:nvSpPr>
        <p:spPr>
          <a:xfrm>
            <a:off x="9020879" y="7728685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Bob</a:t>
            </a:r>
            <a:r>
              <a:rPr dirty="0"/>
              <a:t>"</a:t>
            </a:r>
          </a:p>
        </p:txBody>
      </p:sp>
      <p:sp>
        <p:nvSpPr>
          <p:cNvPr id="61" name="Connection Line">
            <a:extLst>
              <a:ext uri="{FF2B5EF4-FFF2-40B4-BE49-F238E27FC236}">
                <a16:creationId xmlns:a16="http://schemas.microsoft.com/office/drawing/2014/main" id="{4C131937-F462-2D44-A008-AE02032667F9}"/>
              </a:ext>
            </a:extLst>
          </p:cNvPr>
          <p:cNvSpPr/>
          <p:nvPr/>
        </p:nvSpPr>
        <p:spPr>
          <a:xfrm>
            <a:off x="7856891" y="8296367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" name="&quot;zebra&quot;">
            <a:extLst>
              <a:ext uri="{FF2B5EF4-FFF2-40B4-BE49-F238E27FC236}">
                <a16:creationId xmlns:a16="http://schemas.microsoft.com/office/drawing/2014/main" id="{E5CE4E1F-65DA-BE44-B4EA-67CD41B6775E}"/>
              </a:ext>
            </a:extLst>
          </p:cNvPr>
          <p:cNvSpPr txBox="1"/>
          <p:nvPr/>
        </p:nvSpPr>
        <p:spPr>
          <a:xfrm>
            <a:off x="9072521" y="8240458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8</a:t>
            </a:r>
            <a:endParaRPr dirty="0"/>
          </a:p>
        </p:txBody>
      </p:sp>
      <p:sp>
        <p:nvSpPr>
          <p:cNvPr id="63" name="Connection Line">
            <a:extLst>
              <a:ext uri="{FF2B5EF4-FFF2-40B4-BE49-F238E27FC236}">
                <a16:creationId xmlns:a16="http://schemas.microsoft.com/office/drawing/2014/main" id="{D8DDB51D-731E-6848-A95F-3F2EAA83D231}"/>
              </a:ext>
            </a:extLst>
          </p:cNvPr>
          <p:cNvSpPr/>
          <p:nvPr/>
        </p:nvSpPr>
        <p:spPr>
          <a:xfrm>
            <a:off x="7856891" y="8745287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4" name="&quot;zebra&quot;">
            <a:extLst>
              <a:ext uri="{FF2B5EF4-FFF2-40B4-BE49-F238E27FC236}">
                <a16:creationId xmlns:a16="http://schemas.microsoft.com/office/drawing/2014/main" id="{40A70EDE-C6E1-A24F-9D39-E0B82F843000}"/>
              </a:ext>
            </a:extLst>
          </p:cNvPr>
          <p:cNvSpPr txBox="1"/>
          <p:nvPr/>
        </p:nvSpPr>
        <p:spPr>
          <a:xfrm>
            <a:off x="9075062" y="8704944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25</a:t>
            </a:r>
            <a:endParaRPr dirty="0"/>
          </a:p>
        </p:txBody>
      </p:sp>
      <p:sp>
        <p:nvSpPr>
          <p:cNvPr id="65" name="Line">
            <a:extLst>
              <a:ext uri="{FF2B5EF4-FFF2-40B4-BE49-F238E27FC236}">
                <a16:creationId xmlns:a16="http://schemas.microsoft.com/office/drawing/2014/main" id="{99E42379-819A-BD44-9FCA-81E767D51460}"/>
              </a:ext>
            </a:extLst>
          </p:cNvPr>
          <p:cNvSpPr/>
          <p:nvPr/>
        </p:nvSpPr>
        <p:spPr>
          <a:xfrm>
            <a:off x="3418079" y="6668126"/>
            <a:ext cx="4206810" cy="108133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22636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31" name="from recordclass import recordclass…"/>
          <p:cNvSpPr txBox="1"/>
          <p:nvPr/>
        </p:nvSpPr>
        <p:spPr>
          <a:xfrm>
            <a:off x="1321816" y="1780972"/>
            <a:ext cx="8951168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alice</a:t>
            </a:r>
            <a:r>
              <a:rPr dirty="0"/>
              <a:t>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"Alice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10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30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bob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"Bob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8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25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winner </a:t>
            </a:r>
            <a:r>
              <a:rPr b="1" dirty="0"/>
              <a:t>= </a:t>
            </a:r>
            <a:r>
              <a:rPr dirty="0" err="1"/>
              <a:t>alice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a</a:t>
            </a:r>
            <a:r>
              <a:rPr dirty="0" err="1"/>
              <a:t>lice</a:t>
            </a:r>
            <a:r>
              <a:rPr lang="en-US" dirty="0"/>
              <a:t>["</a:t>
            </a:r>
            <a:r>
              <a:rPr dirty="0"/>
              <a:t>age</a:t>
            </a:r>
            <a:r>
              <a:rPr lang="en-US" dirty="0"/>
              <a:t>"]</a:t>
            </a:r>
            <a:r>
              <a:rPr dirty="0"/>
              <a:t> </a:t>
            </a:r>
            <a:r>
              <a:rPr b="1" dirty="0"/>
              <a:t>+= </a:t>
            </a:r>
            <a:r>
              <a:rPr dirty="0"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86B3"/>
                </a:solidFill>
              </a:rPr>
              <a:t>print</a:t>
            </a:r>
            <a:r>
              <a:rPr dirty="0"/>
              <a:t>(</a:t>
            </a:r>
            <a:r>
              <a:rPr b="1" dirty="0">
                <a:solidFill>
                  <a:srgbClr val="008080"/>
                </a:solidFill>
              </a:rPr>
              <a:t>"Winner age:"</a:t>
            </a:r>
            <a:r>
              <a:rPr dirty="0"/>
              <a:t>, winner</a:t>
            </a:r>
            <a:r>
              <a:rPr lang="en-US" dirty="0"/>
              <a:t>["</a:t>
            </a:r>
            <a:r>
              <a:rPr dirty="0"/>
              <a:t>age</a:t>
            </a:r>
            <a:r>
              <a:rPr lang="en-US" dirty="0"/>
              <a:t>"])</a:t>
            </a:r>
            <a:endParaRPr dirty="0"/>
          </a:p>
        </p:txBody>
      </p:sp>
      <p:sp>
        <p:nvSpPr>
          <p:cNvPr id="932" name="Arrow"/>
          <p:cNvSpPr/>
          <p:nvPr/>
        </p:nvSpPr>
        <p:spPr>
          <a:xfrm>
            <a:off x="346247" y="2342505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>
            <a:off x="346246" y="4356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" name="State:">
            <a:extLst>
              <a:ext uri="{FF2B5EF4-FFF2-40B4-BE49-F238E27FC236}">
                <a16:creationId xmlns:a16="http://schemas.microsoft.com/office/drawing/2014/main" id="{872D686F-DC3B-5C4D-93E3-6FF84DD238E2}"/>
              </a:ext>
            </a:extLst>
          </p:cNvPr>
          <p:cNvSpPr txBox="1"/>
          <p:nvPr/>
        </p:nvSpPr>
        <p:spPr>
          <a:xfrm>
            <a:off x="1556983" y="4476782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2" name="alice">
            <a:extLst>
              <a:ext uri="{FF2B5EF4-FFF2-40B4-BE49-F238E27FC236}">
                <a16:creationId xmlns:a16="http://schemas.microsoft.com/office/drawing/2014/main" id="{84DD0C69-64AF-AE46-86EC-DE9A1882C9CE}"/>
              </a:ext>
            </a:extLst>
          </p:cNvPr>
          <p:cNvSpPr txBox="1"/>
          <p:nvPr/>
        </p:nvSpPr>
        <p:spPr>
          <a:xfrm>
            <a:off x="1639947" y="5632482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3" name="Rectangle">
            <a:extLst>
              <a:ext uri="{FF2B5EF4-FFF2-40B4-BE49-F238E27FC236}">
                <a16:creationId xmlns:a16="http://schemas.microsoft.com/office/drawing/2014/main" id="{4AC1DE5C-C047-B24C-846B-C89193C6D5BB}"/>
              </a:ext>
            </a:extLst>
          </p:cNvPr>
          <p:cNvSpPr/>
          <p:nvPr/>
        </p:nvSpPr>
        <p:spPr>
          <a:xfrm>
            <a:off x="2794936" y="5645183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" name="references">
            <a:extLst>
              <a:ext uri="{FF2B5EF4-FFF2-40B4-BE49-F238E27FC236}">
                <a16:creationId xmlns:a16="http://schemas.microsoft.com/office/drawing/2014/main" id="{D2F9D7E5-B269-F64E-B4DD-ADB2B661FBD3}"/>
              </a:ext>
            </a:extLst>
          </p:cNvPr>
          <p:cNvSpPr txBox="1"/>
          <p:nvPr/>
        </p:nvSpPr>
        <p:spPr>
          <a:xfrm>
            <a:off x="2358472" y="5018422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5" name="objects">
            <a:extLst>
              <a:ext uri="{FF2B5EF4-FFF2-40B4-BE49-F238E27FC236}">
                <a16:creationId xmlns:a16="http://schemas.microsoft.com/office/drawing/2014/main" id="{CAF77AD3-5196-3B43-BA79-C126CD370FE7}"/>
              </a:ext>
            </a:extLst>
          </p:cNvPr>
          <p:cNvSpPr txBox="1"/>
          <p:nvPr/>
        </p:nvSpPr>
        <p:spPr>
          <a:xfrm>
            <a:off x="7173186" y="5018422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6" name="bob">
            <a:extLst>
              <a:ext uri="{FF2B5EF4-FFF2-40B4-BE49-F238E27FC236}">
                <a16:creationId xmlns:a16="http://schemas.microsoft.com/office/drawing/2014/main" id="{EC1C3E88-EF13-BA4D-A531-B91F47DE94CB}"/>
              </a:ext>
            </a:extLst>
          </p:cNvPr>
          <p:cNvSpPr txBox="1"/>
          <p:nvPr/>
        </p:nvSpPr>
        <p:spPr>
          <a:xfrm>
            <a:off x="1639947" y="6394482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7" name="Rectangle">
            <a:extLst>
              <a:ext uri="{FF2B5EF4-FFF2-40B4-BE49-F238E27FC236}">
                <a16:creationId xmlns:a16="http://schemas.microsoft.com/office/drawing/2014/main" id="{C1076BE9-0B2C-F443-836E-38D0EA432632}"/>
              </a:ext>
            </a:extLst>
          </p:cNvPr>
          <p:cNvSpPr/>
          <p:nvPr/>
        </p:nvSpPr>
        <p:spPr>
          <a:xfrm>
            <a:off x="2794936" y="6407183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" name="winner">
            <a:extLst>
              <a:ext uri="{FF2B5EF4-FFF2-40B4-BE49-F238E27FC236}">
                <a16:creationId xmlns:a16="http://schemas.microsoft.com/office/drawing/2014/main" id="{66CBF677-BA05-7D4B-B49C-DA529A29F80F}"/>
              </a:ext>
            </a:extLst>
          </p:cNvPr>
          <p:cNvSpPr txBox="1"/>
          <p:nvPr/>
        </p:nvSpPr>
        <p:spPr>
          <a:xfrm>
            <a:off x="1248592" y="7156482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39" name="Rectangle">
            <a:extLst>
              <a:ext uri="{FF2B5EF4-FFF2-40B4-BE49-F238E27FC236}">
                <a16:creationId xmlns:a16="http://schemas.microsoft.com/office/drawing/2014/main" id="{859EDE32-1D2E-FC4D-B54F-D5E3A676B3FC}"/>
              </a:ext>
            </a:extLst>
          </p:cNvPr>
          <p:cNvSpPr/>
          <p:nvPr/>
        </p:nvSpPr>
        <p:spPr>
          <a:xfrm>
            <a:off x="2794936" y="7169183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" name="Rectangle">
            <a:extLst>
              <a:ext uri="{FF2B5EF4-FFF2-40B4-BE49-F238E27FC236}">
                <a16:creationId xmlns:a16="http://schemas.microsoft.com/office/drawing/2014/main" id="{A84A9231-8D77-6E49-9104-0CB3180F3974}"/>
              </a:ext>
            </a:extLst>
          </p:cNvPr>
          <p:cNvSpPr/>
          <p:nvPr/>
        </p:nvSpPr>
        <p:spPr>
          <a:xfrm>
            <a:off x="7607676" y="5672154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740E6E86-87CF-104A-A755-43307E8AA07D}"/>
              </a:ext>
            </a:extLst>
          </p:cNvPr>
          <p:cNvSpPr/>
          <p:nvPr/>
        </p:nvSpPr>
        <p:spPr>
          <a:xfrm>
            <a:off x="7607677" y="6167454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4" name="a">
            <a:extLst>
              <a:ext uri="{FF2B5EF4-FFF2-40B4-BE49-F238E27FC236}">
                <a16:creationId xmlns:a16="http://schemas.microsoft.com/office/drawing/2014/main" id="{EC0DF8E2-99EC-AB42-B3E7-186611483DD6}"/>
              </a:ext>
            </a:extLst>
          </p:cNvPr>
          <p:cNvSpPr txBox="1"/>
          <p:nvPr/>
        </p:nvSpPr>
        <p:spPr>
          <a:xfrm>
            <a:off x="6714050" y="5747342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5" name="b">
            <a:extLst>
              <a:ext uri="{FF2B5EF4-FFF2-40B4-BE49-F238E27FC236}">
                <a16:creationId xmlns:a16="http://schemas.microsoft.com/office/drawing/2014/main" id="{CEAAF7F4-E63E-1D47-A812-47A33DAAE202}"/>
              </a:ext>
            </a:extLst>
          </p:cNvPr>
          <p:cNvSpPr txBox="1"/>
          <p:nvPr/>
        </p:nvSpPr>
        <p:spPr>
          <a:xfrm>
            <a:off x="6661151" y="6196201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46" name="z">
            <a:extLst>
              <a:ext uri="{FF2B5EF4-FFF2-40B4-BE49-F238E27FC236}">
                <a16:creationId xmlns:a16="http://schemas.microsoft.com/office/drawing/2014/main" id="{2955DF51-0290-3448-AFC3-090479A673A8}"/>
              </a:ext>
            </a:extLst>
          </p:cNvPr>
          <p:cNvSpPr txBox="1"/>
          <p:nvPr/>
        </p:nvSpPr>
        <p:spPr>
          <a:xfrm>
            <a:off x="6909616" y="6708261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47" name="Rectangle">
            <a:extLst>
              <a:ext uri="{FF2B5EF4-FFF2-40B4-BE49-F238E27FC236}">
                <a16:creationId xmlns:a16="http://schemas.microsoft.com/office/drawing/2014/main" id="{5AC90FA2-2947-E44D-80D2-E1599F0C7F7A}"/>
              </a:ext>
            </a:extLst>
          </p:cNvPr>
          <p:cNvSpPr/>
          <p:nvPr/>
        </p:nvSpPr>
        <p:spPr>
          <a:xfrm>
            <a:off x="7607676" y="6675454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8" name="dict">
            <a:extLst>
              <a:ext uri="{FF2B5EF4-FFF2-40B4-BE49-F238E27FC236}">
                <a16:creationId xmlns:a16="http://schemas.microsoft.com/office/drawing/2014/main" id="{A52C8DED-E27D-4646-8D20-F88196322FDD}"/>
              </a:ext>
            </a:extLst>
          </p:cNvPr>
          <p:cNvSpPr txBox="1"/>
          <p:nvPr/>
        </p:nvSpPr>
        <p:spPr>
          <a:xfrm>
            <a:off x="7624889" y="721766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49" name="Connection Line">
            <a:extLst>
              <a:ext uri="{FF2B5EF4-FFF2-40B4-BE49-F238E27FC236}">
                <a16:creationId xmlns:a16="http://schemas.microsoft.com/office/drawing/2014/main" id="{CD31A6C7-CEB2-514A-8419-3651F8551BF1}"/>
              </a:ext>
            </a:extLst>
          </p:cNvPr>
          <p:cNvSpPr/>
          <p:nvPr/>
        </p:nvSpPr>
        <p:spPr>
          <a:xfrm>
            <a:off x="7790888" y="578718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0" name="&quot;zebra&quot;">
            <a:extLst>
              <a:ext uri="{FF2B5EF4-FFF2-40B4-BE49-F238E27FC236}">
                <a16:creationId xmlns:a16="http://schemas.microsoft.com/office/drawing/2014/main" id="{6D73C8A2-2BF4-EA4B-8274-F2FE1B51D8E5}"/>
              </a:ext>
            </a:extLst>
          </p:cNvPr>
          <p:cNvSpPr txBox="1"/>
          <p:nvPr/>
        </p:nvSpPr>
        <p:spPr>
          <a:xfrm>
            <a:off x="9003665" y="5766407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Alice</a:t>
            </a:r>
            <a:r>
              <a:rPr dirty="0"/>
              <a:t>"</a:t>
            </a:r>
          </a:p>
        </p:txBody>
      </p:sp>
      <p:sp>
        <p:nvSpPr>
          <p:cNvPr id="51" name="Connection Line">
            <a:extLst>
              <a:ext uri="{FF2B5EF4-FFF2-40B4-BE49-F238E27FC236}">
                <a16:creationId xmlns:a16="http://schemas.microsoft.com/office/drawing/2014/main" id="{4F562774-3EAD-D74A-AF78-0896DEAAA102}"/>
              </a:ext>
            </a:extLst>
          </p:cNvPr>
          <p:cNvSpPr/>
          <p:nvPr/>
        </p:nvSpPr>
        <p:spPr>
          <a:xfrm>
            <a:off x="7839677" y="6334089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" name="&quot;zebra&quot;">
            <a:extLst>
              <a:ext uri="{FF2B5EF4-FFF2-40B4-BE49-F238E27FC236}">
                <a16:creationId xmlns:a16="http://schemas.microsoft.com/office/drawing/2014/main" id="{703FFD1C-59CA-FB4A-AFC3-4DA823175186}"/>
              </a:ext>
            </a:extLst>
          </p:cNvPr>
          <p:cNvSpPr txBox="1"/>
          <p:nvPr/>
        </p:nvSpPr>
        <p:spPr>
          <a:xfrm>
            <a:off x="9055307" y="6278180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10</a:t>
            </a:r>
            <a:endParaRPr dirty="0"/>
          </a:p>
        </p:txBody>
      </p:sp>
      <p:sp>
        <p:nvSpPr>
          <p:cNvPr id="53" name="Connection Line">
            <a:extLst>
              <a:ext uri="{FF2B5EF4-FFF2-40B4-BE49-F238E27FC236}">
                <a16:creationId xmlns:a16="http://schemas.microsoft.com/office/drawing/2014/main" id="{6EB58BFE-8702-064B-8A9E-AAF27426C162}"/>
              </a:ext>
            </a:extLst>
          </p:cNvPr>
          <p:cNvSpPr/>
          <p:nvPr/>
        </p:nvSpPr>
        <p:spPr>
          <a:xfrm>
            <a:off x="7839677" y="6783009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4" name="&quot;zebra&quot;">
            <a:extLst>
              <a:ext uri="{FF2B5EF4-FFF2-40B4-BE49-F238E27FC236}">
                <a16:creationId xmlns:a16="http://schemas.microsoft.com/office/drawing/2014/main" id="{F5B52F71-470D-9F44-9F56-AAFE125FD4D1}"/>
              </a:ext>
            </a:extLst>
          </p:cNvPr>
          <p:cNvSpPr txBox="1"/>
          <p:nvPr/>
        </p:nvSpPr>
        <p:spPr>
          <a:xfrm>
            <a:off x="9057848" y="6742666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30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CD9EC9CA-80AD-3C48-828A-F39E48724082}"/>
              </a:ext>
            </a:extLst>
          </p:cNvPr>
          <p:cNvSpPr/>
          <p:nvPr/>
        </p:nvSpPr>
        <p:spPr>
          <a:xfrm>
            <a:off x="3400865" y="5756290"/>
            <a:ext cx="4206810" cy="308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" name="Rectangle">
            <a:extLst>
              <a:ext uri="{FF2B5EF4-FFF2-40B4-BE49-F238E27FC236}">
                <a16:creationId xmlns:a16="http://schemas.microsoft.com/office/drawing/2014/main" id="{B20887AE-E236-ED4E-AC97-E82F5E825614}"/>
              </a:ext>
            </a:extLst>
          </p:cNvPr>
          <p:cNvSpPr/>
          <p:nvPr/>
        </p:nvSpPr>
        <p:spPr>
          <a:xfrm>
            <a:off x="7624890" y="7634432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137DFAFA-A5BB-054C-A930-FF828BF8C178}"/>
              </a:ext>
            </a:extLst>
          </p:cNvPr>
          <p:cNvSpPr/>
          <p:nvPr/>
        </p:nvSpPr>
        <p:spPr>
          <a:xfrm>
            <a:off x="7624891" y="8129732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0" name="a">
            <a:extLst>
              <a:ext uri="{FF2B5EF4-FFF2-40B4-BE49-F238E27FC236}">
                <a16:creationId xmlns:a16="http://schemas.microsoft.com/office/drawing/2014/main" id="{9A6C8008-0390-E04B-A268-19CB57FA0254}"/>
              </a:ext>
            </a:extLst>
          </p:cNvPr>
          <p:cNvSpPr txBox="1"/>
          <p:nvPr/>
        </p:nvSpPr>
        <p:spPr>
          <a:xfrm>
            <a:off x="6731264" y="7709620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1" name="b">
            <a:extLst>
              <a:ext uri="{FF2B5EF4-FFF2-40B4-BE49-F238E27FC236}">
                <a16:creationId xmlns:a16="http://schemas.microsoft.com/office/drawing/2014/main" id="{1BA0E73C-19BD-D84F-B604-9AE7AF0F3FCE}"/>
              </a:ext>
            </a:extLst>
          </p:cNvPr>
          <p:cNvSpPr txBox="1"/>
          <p:nvPr/>
        </p:nvSpPr>
        <p:spPr>
          <a:xfrm>
            <a:off x="6678365" y="8158479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56" name="z">
            <a:extLst>
              <a:ext uri="{FF2B5EF4-FFF2-40B4-BE49-F238E27FC236}">
                <a16:creationId xmlns:a16="http://schemas.microsoft.com/office/drawing/2014/main" id="{AFF1629B-3614-FE44-8C9E-E0B8170F1A8A}"/>
              </a:ext>
            </a:extLst>
          </p:cNvPr>
          <p:cNvSpPr txBox="1"/>
          <p:nvPr/>
        </p:nvSpPr>
        <p:spPr>
          <a:xfrm>
            <a:off x="6926830" y="8670539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57" name="Rectangle">
            <a:extLst>
              <a:ext uri="{FF2B5EF4-FFF2-40B4-BE49-F238E27FC236}">
                <a16:creationId xmlns:a16="http://schemas.microsoft.com/office/drawing/2014/main" id="{8B1D1D05-3F91-B64D-B67B-84B5D4327F27}"/>
              </a:ext>
            </a:extLst>
          </p:cNvPr>
          <p:cNvSpPr/>
          <p:nvPr/>
        </p:nvSpPr>
        <p:spPr>
          <a:xfrm>
            <a:off x="7624890" y="8637732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58" name="dict">
            <a:extLst>
              <a:ext uri="{FF2B5EF4-FFF2-40B4-BE49-F238E27FC236}">
                <a16:creationId xmlns:a16="http://schemas.microsoft.com/office/drawing/2014/main" id="{2743FA40-DF81-3B41-B197-4990E23170F3}"/>
              </a:ext>
            </a:extLst>
          </p:cNvPr>
          <p:cNvSpPr txBox="1"/>
          <p:nvPr/>
        </p:nvSpPr>
        <p:spPr>
          <a:xfrm>
            <a:off x="7642103" y="9172581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59" name="Connection Line">
            <a:extLst>
              <a:ext uri="{FF2B5EF4-FFF2-40B4-BE49-F238E27FC236}">
                <a16:creationId xmlns:a16="http://schemas.microsoft.com/office/drawing/2014/main" id="{31D31A03-FDCC-AA47-AF9B-D587CF5C93D9}"/>
              </a:ext>
            </a:extLst>
          </p:cNvPr>
          <p:cNvSpPr/>
          <p:nvPr/>
        </p:nvSpPr>
        <p:spPr>
          <a:xfrm>
            <a:off x="7808102" y="774946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0" name="&quot;zebra&quot;">
            <a:extLst>
              <a:ext uri="{FF2B5EF4-FFF2-40B4-BE49-F238E27FC236}">
                <a16:creationId xmlns:a16="http://schemas.microsoft.com/office/drawing/2014/main" id="{7653D933-F478-C54F-8662-05BE41C355AE}"/>
              </a:ext>
            </a:extLst>
          </p:cNvPr>
          <p:cNvSpPr txBox="1"/>
          <p:nvPr/>
        </p:nvSpPr>
        <p:spPr>
          <a:xfrm>
            <a:off x="9020879" y="7728685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Bob</a:t>
            </a:r>
            <a:r>
              <a:rPr dirty="0"/>
              <a:t>"</a:t>
            </a:r>
          </a:p>
        </p:txBody>
      </p:sp>
      <p:sp>
        <p:nvSpPr>
          <p:cNvPr id="61" name="Connection Line">
            <a:extLst>
              <a:ext uri="{FF2B5EF4-FFF2-40B4-BE49-F238E27FC236}">
                <a16:creationId xmlns:a16="http://schemas.microsoft.com/office/drawing/2014/main" id="{4C131937-F462-2D44-A008-AE02032667F9}"/>
              </a:ext>
            </a:extLst>
          </p:cNvPr>
          <p:cNvSpPr/>
          <p:nvPr/>
        </p:nvSpPr>
        <p:spPr>
          <a:xfrm>
            <a:off x="7856891" y="8296367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" name="&quot;zebra&quot;">
            <a:extLst>
              <a:ext uri="{FF2B5EF4-FFF2-40B4-BE49-F238E27FC236}">
                <a16:creationId xmlns:a16="http://schemas.microsoft.com/office/drawing/2014/main" id="{E5CE4E1F-65DA-BE44-B4EA-67CD41B6775E}"/>
              </a:ext>
            </a:extLst>
          </p:cNvPr>
          <p:cNvSpPr txBox="1"/>
          <p:nvPr/>
        </p:nvSpPr>
        <p:spPr>
          <a:xfrm>
            <a:off x="9072521" y="8240458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8</a:t>
            </a:r>
            <a:endParaRPr dirty="0"/>
          </a:p>
        </p:txBody>
      </p:sp>
      <p:sp>
        <p:nvSpPr>
          <p:cNvPr id="63" name="Connection Line">
            <a:extLst>
              <a:ext uri="{FF2B5EF4-FFF2-40B4-BE49-F238E27FC236}">
                <a16:creationId xmlns:a16="http://schemas.microsoft.com/office/drawing/2014/main" id="{D8DDB51D-731E-6848-A95F-3F2EAA83D231}"/>
              </a:ext>
            </a:extLst>
          </p:cNvPr>
          <p:cNvSpPr/>
          <p:nvPr/>
        </p:nvSpPr>
        <p:spPr>
          <a:xfrm>
            <a:off x="7856891" y="8745287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4" name="&quot;zebra&quot;">
            <a:extLst>
              <a:ext uri="{FF2B5EF4-FFF2-40B4-BE49-F238E27FC236}">
                <a16:creationId xmlns:a16="http://schemas.microsoft.com/office/drawing/2014/main" id="{40A70EDE-C6E1-A24F-9D39-E0B82F843000}"/>
              </a:ext>
            </a:extLst>
          </p:cNvPr>
          <p:cNvSpPr txBox="1"/>
          <p:nvPr/>
        </p:nvSpPr>
        <p:spPr>
          <a:xfrm>
            <a:off x="9075062" y="8704944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25</a:t>
            </a:r>
            <a:endParaRPr dirty="0"/>
          </a:p>
        </p:txBody>
      </p:sp>
      <p:sp>
        <p:nvSpPr>
          <p:cNvPr id="65" name="Line">
            <a:extLst>
              <a:ext uri="{FF2B5EF4-FFF2-40B4-BE49-F238E27FC236}">
                <a16:creationId xmlns:a16="http://schemas.microsoft.com/office/drawing/2014/main" id="{99E42379-819A-BD44-9FCA-81E767D51460}"/>
              </a:ext>
            </a:extLst>
          </p:cNvPr>
          <p:cNvSpPr/>
          <p:nvPr/>
        </p:nvSpPr>
        <p:spPr>
          <a:xfrm>
            <a:off x="3418079" y="6668126"/>
            <a:ext cx="4206810" cy="108133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" name="Line">
            <a:extLst>
              <a:ext uri="{FF2B5EF4-FFF2-40B4-BE49-F238E27FC236}">
                <a16:creationId xmlns:a16="http://schemas.microsoft.com/office/drawing/2014/main" id="{41A70FA3-91B9-894C-8F21-36BE4DA07E3A}"/>
              </a:ext>
            </a:extLst>
          </p:cNvPr>
          <p:cNvSpPr/>
          <p:nvPr/>
        </p:nvSpPr>
        <p:spPr>
          <a:xfrm flipV="1">
            <a:off x="3409472" y="6137944"/>
            <a:ext cx="4180987" cy="12417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257676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31" name="from recordclass import recordclass…"/>
          <p:cNvSpPr txBox="1"/>
          <p:nvPr/>
        </p:nvSpPr>
        <p:spPr>
          <a:xfrm>
            <a:off x="1321816" y="1780972"/>
            <a:ext cx="8951168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alice</a:t>
            </a:r>
            <a:r>
              <a:rPr dirty="0"/>
              <a:t>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"Alice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10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30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bob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"Bob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8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25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winner </a:t>
            </a:r>
            <a:r>
              <a:rPr b="1" dirty="0"/>
              <a:t>= </a:t>
            </a:r>
            <a:r>
              <a:rPr dirty="0" err="1"/>
              <a:t>alice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a</a:t>
            </a:r>
            <a:r>
              <a:rPr dirty="0" err="1"/>
              <a:t>lice</a:t>
            </a:r>
            <a:r>
              <a:rPr lang="en-US" dirty="0"/>
              <a:t>["</a:t>
            </a:r>
            <a:r>
              <a:rPr dirty="0"/>
              <a:t>age</a:t>
            </a:r>
            <a:r>
              <a:rPr lang="en-US" dirty="0"/>
              <a:t>"]</a:t>
            </a:r>
            <a:r>
              <a:rPr dirty="0"/>
              <a:t> </a:t>
            </a:r>
            <a:r>
              <a:rPr b="1" dirty="0"/>
              <a:t>+= </a:t>
            </a:r>
            <a:r>
              <a:rPr dirty="0"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86B3"/>
                </a:solidFill>
              </a:rPr>
              <a:t>print</a:t>
            </a:r>
            <a:r>
              <a:rPr dirty="0"/>
              <a:t>(</a:t>
            </a:r>
            <a:r>
              <a:rPr b="1" dirty="0">
                <a:solidFill>
                  <a:srgbClr val="008080"/>
                </a:solidFill>
              </a:rPr>
              <a:t>"Winner age:"</a:t>
            </a:r>
            <a:r>
              <a:rPr dirty="0"/>
              <a:t>, winner</a:t>
            </a:r>
            <a:r>
              <a:rPr lang="en-US" dirty="0"/>
              <a:t>["</a:t>
            </a:r>
            <a:r>
              <a:rPr dirty="0"/>
              <a:t>age</a:t>
            </a:r>
            <a:r>
              <a:rPr lang="en-US" dirty="0"/>
              <a:t>"])</a:t>
            </a:r>
            <a:endParaRPr dirty="0"/>
          </a:p>
        </p:txBody>
      </p:sp>
      <p:sp>
        <p:nvSpPr>
          <p:cNvPr id="932" name="Arrow"/>
          <p:cNvSpPr/>
          <p:nvPr/>
        </p:nvSpPr>
        <p:spPr>
          <a:xfrm>
            <a:off x="346247" y="3062924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>
            <a:off x="346246" y="4356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" name="State:">
            <a:extLst>
              <a:ext uri="{FF2B5EF4-FFF2-40B4-BE49-F238E27FC236}">
                <a16:creationId xmlns:a16="http://schemas.microsoft.com/office/drawing/2014/main" id="{872D686F-DC3B-5C4D-93E3-6FF84DD238E2}"/>
              </a:ext>
            </a:extLst>
          </p:cNvPr>
          <p:cNvSpPr txBox="1"/>
          <p:nvPr/>
        </p:nvSpPr>
        <p:spPr>
          <a:xfrm>
            <a:off x="1556983" y="4476782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2" name="alice">
            <a:extLst>
              <a:ext uri="{FF2B5EF4-FFF2-40B4-BE49-F238E27FC236}">
                <a16:creationId xmlns:a16="http://schemas.microsoft.com/office/drawing/2014/main" id="{84DD0C69-64AF-AE46-86EC-DE9A1882C9CE}"/>
              </a:ext>
            </a:extLst>
          </p:cNvPr>
          <p:cNvSpPr txBox="1"/>
          <p:nvPr/>
        </p:nvSpPr>
        <p:spPr>
          <a:xfrm>
            <a:off x="1639947" y="5632482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3" name="Rectangle">
            <a:extLst>
              <a:ext uri="{FF2B5EF4-FFF2-40B4-BE49-F238E27FC236}">
                <a16:creationId xmlns:a16="http://schemas.microsoft.com/office/drawing/2014/main" id="{4AC1DE5C-C047-B24C-846B-C89193C6D5BB}"/>
              </a:ext>
            </a:extLst>
          </p:cNvPr>
          <p:cNvSpPr/>
          <p:nvPr/>
        </p:nvSpPr>
        <p:spPr>
          <a:xfrm>
            <a:off x="2794936" y="5645183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" name="references">
            <a:extLst>
              <a:ext uri="{FF2B5EF4-FFF2-40B4-BE49-F238E27FC236}">
                <a16:creationId xmlns:a16="http://schemas.microsoft.com/office/drawing/2014/main" id="{D2F9D7E5-B269-F64E-B4DD-ADB2B661FBD3}"/>
              </a:ext>
            </a:extLst>
          </p:cNvPr>
          <p:cNvSpPr txBox="1"/>
          <p:nvPr/>
        </p:nvSpPr>
        <p:spPr>
          <a:xfrm>
            <a:off x="2358472" y="5018422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5" name="objects">
            <a:extLst>
              <a:ext uri="{FF2B5EF4-FFF2-40B4-BE49-F238E27FC236}">
                <a16:creationId xmlns:a16="http://schemas.microsoft.com/office/drawing/2014/main" id="{CAF77AD3-5196-3B43-BA79-C126CD370FE7}"/>
              </a:ext>
            </a:extLst>
          </p:cNvPr>
          <p:cNvSpPr txBox="1"/>
          <p:nvPr/>
        </p:nvSpPr>
        <p:spPr>
          <a:xfrm>
            <a:off x="7173186" y="5018422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6" name="bob">
            <a:extLst>
              <a:ext uri="{FF2B5EF4-FFF2-40B4-BE49-F238E27FC236}">
                <a16:creationId xmlns:a16="http://schemas.microsoft.com/office/drawing/2014/main" id="{EC1C3E88-EF13-BA4D-A531-B91F47DE94CB}"/>
              </a:ext>
            </a:extLst>
          </p:cNvPr>
          <p:cNvSpPr txBox="1"/>
          <p:nvPr/>
        </p:nvSpPr>
        <p:spPr>
          <a:xfrm>
            <a:off x="1639947" y="6394482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7" name="Rectangle">
            <a:extLst>
              <a:ext uri="{FF2B5EF4-FFF2-40B4-BE49-F238E27FC236}">
                <a16:creationId xmlns:a16="http://schemas.microsoft.com/office/drawing/2014/main" id="{C1076BE9-0B2C-F443-836E-38D0EA432632}"/>
              </a:ext>
            </a:extLst>
          </p:cNvPr>
          <p:cNvSpPr/>
          <p:nvPr/>
        </p:nvSpPr>
        <p:spPr>
          <a:xfrm>
            <a:off x="2794936" y="6407183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" name="winner">
            <a:extLst>
              <a:ext uri="{FF2B5EF4-FFF2-40B4-BE49-F238E27FC236}">
                <a16:creationId xmlns:a16="http://schemas.microsoft.com/office/drawing/2014/main" id="{66CBF677-BA05-7D4B-B49C-DA529A29F80F}"/>
              </a:ext>
            </a:extLst>
          </p:cNvPr>
          <p:cNvSpPr txBox="1"/>
          <p:nvPr/>
        </p:nvSpPr>
        <p:spPr>
          <a:xfrm>
            <a:off x="1248592" y="7156482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39" name="Rectangle">
            <a:extLst>
              <a:ext uri="{FF2B5EF4-FFF2-40B4-BE49-F238E27FC236}">
                <a16:creationId xmlns:a16="http://schemas.microsoft.com/office/drawing/2014/main" id="{859EDE32-1D2E-FC4D-B54F-D5E3A676B3FC}"/>
              </a:ext>
            </a:extLst>
          </p:cNvPr>
          <p:cNvSpPr/>
          <p:nvPr/>
        </p:nvSpPr>
        <p:spPr>
          <a:xfrm>
            <a:off x="2794936" y="7169183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" name="Rectangle">
            <a:extLst>
              <a:ext uri="{FF2B5EF4-FFF2-40B4-BE49-F238E27FC236}">
                <a16:creationId xmlns:a16="http://schemas.microsoft.com/office/drawing/2014/main" id="{A84A9231-8D77-6E49-9104-0CB3180F3974}"/>
              </a:ext>
            </a:extLst>
          </p:cNvPr>
          <p:cNvSpPr/>
          <p:nvPr/>
        </p:nvSpPr>
        <p:spPr>
          <a:xfrm>
            <a:off x="7607676" y="5672154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740E6E86-87CF-104A-A755-43307E8AA07D}"/>
              </a:ext>
            </a:extLst>
          </p:cNvPr>
          <p:cNvSpPr/>
          <p:nvPr/>
        </p:nvSpPr>
        <p:spPr>
          <a:xfrm>
            <a:off x="7607677" y="6167454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4" name="a">
            <a:extLst>
              <a:ext uri="{FF2B5EF4-FFF2-40B4-BE49-F238E27FC236}">
                <a16:creationId xmlns:a16="http://schemas.microsoft.com/office/drawing/2014/main" id="{EC0DF8E2-99EC-AB42-B3E7-186611483DD6}"/>
              </a:ext>
            </a:extLst>
          </p:cNvPr>
          <p:cNvSpPr txBox="1"/>
          <p:nvPr/>
        </p:nvSpPr>
        <p:spPr>
          <a:xfrm>
            <a:off x="6714050" y="5747342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5" name="b">
            <a:extLst>
              <a:ext uri="{FF2B5EF4-FFF2-40B4-BE49-F238E27FC236}">
                <a16:creationId xmlns:a16="http://schemas.microsoft.com/office/drawing/2014/main" id="{CEAAF7F4-E63E-1D47-A812-47A33DAAE202}"/>
              </a:ext>
            </a:extLst>
          </p:cNvPr>
          <p:cNvSpPr txBox="1"/>
          <p:nvPr/>
        </p:nvSpPr>
        <p:spPr>
          <a:xfrm>
            <a:off x="6661151" y="6196201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46" name="z">
            <a:extLst>
              <a:ext uri="{FF2B5EF4-FFF2-40B4-BE49-F238E27FC236}">
                <a16:creationId xmlns:a16="http://schemas.microsoft.com/office/drawing/2014/main" id="{2955DF51-0290-3448-AFC3-090479A673A8}"/>
              </a:ext>
            </a:extLst>
          </p:cNvPr>
          <p:cNvSpPr txBox="1"/>
          <p:nvPr/>
        </p:nvSpPr>
        <p:spPr>
          <a:xfrm>
            <a:off x="6909616" y="6708261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47" name="Rectangle">
            <a:extLst>
              <a:ext uri="{FF2B5EF4-FFF2-40B4-BE49-F238E27FC236}">
                <a16:creationId xmlns:a16="http://schemas.microsoft.com/office/drawing/2014/main" id="{5AC90FA2-2947-E44D-80D2-E1599F0C7F7A}"/>
              </a:ext>
            </a:extLst>
          </p:cNvPr>
          <p:cNvSpPr/>
          <p:nvPr/>
        </p:nvSpPr>
        <p:spPr>
          <a:xfrm>
            <a:off x="7607676" y="6675454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8" name="dict">
            <a:extLst>
              <a:ext uri="{FF2B5EF4-FFF2-40B4-BE49-F238E27FC236}">
                <a16:creationId xmlns:a16="http://schemas.microsoft.com/office/drawing/2014/main" id="{A52C8DED-E27D-4646-8D20-F88196322FDD}"/>
              </a:ext>
            </a:extLst>
          </p:cNvPr>
          <p:cNvSpPr txBox="1"/>
          <p:nvPr/>
        </p:nvSpPr>
        <p:spPr>
          <a:xfrm>
            <a:off x="7624889" y="721766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49" name="Connection Line">
            <a:extLst>
              <a:ext uri="{FF2B5EF4-FFF2-40B4-BE49-F238E27FC236}">
                <a16:creationId xmlns:a16="http://schemas.microsoft.com/office/drawing/2014/main" id="{CD31A6C7-CEB2-514A-8419-3651F8551BF1}"/>
              </a:ext>
            </a:extLst>
          </p:cNvPr>
          <p:cNvSpPr/>
          <p:nvPr/>
        </p:nvSpPr>
        <p:spPr>
          <a:xfrm>
            <a:off x="7790888" y="578718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0" name="&quot;zebra&quot;">
            <a:extLst>
              <a:ext uri="{FF2B5EF4-FFF2-40B4-BE49-F238E27FC236}">
                <a16:creationId xmlns:a16="http://schemas.microsoft.com/office/drawing/2014/main" id="{6D73C8A2-2BF4-EA4B-8274-F2FE1B51D8E5}"/>
              </a:ext>
            </a:extLst>
          </p:cNvPr>
          <p:cNvSpPr txBox="1"/>
          <p:nvPr/>
        </p:nvSpPr>
        <p:spPr>
          <a:xfrm>
            <a:off x="9003665" y="5766407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Alice</a:t>
            </a:r>
            <a:r>
              <a:rPr dirty="0"/>
              <a:t>"</a:t>
            </a:r>
          </a:p>
        </p:txBody>
      </p:sp>
      <p:sp>
        <p:nvSpPr>
          <p:cNvPr id="51" name="Connection Line">
            <a:extLst>
              <a:ext uri="{FF2B5EF4-FFF2-40B4-BE49-F238E27FC236}">
                <a16:creationId xmlns:a16="http://schemas.microsoft.com/office/drawing/2014/main" id="{4F562774-3EAD-D74A-AF78-0896DEAAA102}"/>
              </a:ext>
            </a:extLst>
          </p:cNvPr>
          <p:cNvSpPr/>
          <p:nvPr/>
        </p:nvSpPr>
        <p:spPr>
          <a:xfrm>
            <a:off x="7839677" y="6334089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" name="&quot;zebra&quot;">
            <a:extLst>
              <a:ext uri="{FF2B5EF4-FFF2-40B4-BE49-F238E27FC236}">
                <a16:creationId xmlns:a16="http://schemas.microsoft.com/office/drawing/2014/main" id="{703FFD1C-59CA-FB4A-AFC3-4DA823175186}"/>
              </a:ext>
            </a:extLst>
          </p:cNvPr>
          <p:cNvSpPr txBox="1"/>
          <p:nvPr/>
        </p:nvSpPr>
        <p:spPr>
          <a:xfrm>
            <a:off x="9055307" y="6278180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10</a:t>
            </a:r>
            <a:endParaRPr dirty="0"/>
          </a:p>
        </p:txBody>
      </p:sp>
      <p:sp>
        <p:nvSpPr>
          <p:cNvPr id="53" name="Connection Line">
            <a:extLst>
              <a:ext uri="{FF2B5EF4-FFF2-40B4-BE49-F238E27FC236}">
                <a16:creationId xmlns:a16="http://schemas.microsoft.com/office/drawing/2014/main" id="{6EB58BFE-8702-064B-8A9E-AAF27426C162}"/>
              </a:ext>
            </a:extLst>
          </p:cNvPr>
          <p:cNvSpPr/>
          <p:nvPr/>
        </p:nvSpPr>
        <p:spPr>
          <a:xfrm>
            <a:off x="7839677" y="6783009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4" name="&quot;zebra&quot;">
            <a:extLst>
              <a:ext uri="{FF2B5EF4-FFF2-40B4-BE49-F238E27FC236}">
                <a16:creationId xmlns:a16="http://schemas.microsoft.com/office/drawing/2014/main" id="{F5B52F71-470D-9F44-9F56-AAFE125FD4D1}"/>
              </a:ext>
            </a:extLst>
          </p:cNvPr>
          <p:cNvSpPr txBox="1"/>
          <p:nvPr/>
        </p:nvSpPr>
        <p:spPr>
          <a:xfrm>
            <a:off x="9057848" y="6742666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30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CD9EC9CA-80AD-3C48-828A-F39E48724082}"/>
              </a:ext>
            </a:extLst>
          </p:cNvPr>
          <p:cNvSpPr/>
          <p:nvPr/>
        </p:nvSpPr>
        <p:spPr>
          <a:xfrm>
            <a:off x="3400865" y="5756290"/>
            <a:ext cx="4206810" cy="308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" name="Rectangle">
            <a:extLst>
              <a:ext uri="{FF2B5EF4-FFF2-40B4-BE49-F238E27FC236}">
                <a16:creationId xmlns:a16="http://schemas.microsoft.com/office/drawing/2014/main" id="{B20887AE-E236-ED4E-AC97-E82F5E825614}"/>
              </a:ext>
            </a:extLst>
          </p:cNvPr>
          <p:cNvSpPr/>
          <p:nvPr/>
        </p:nvSpPr>
        <p:spPr>
          <a:xfrm>
            <a:off x="7624890" y="7634432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137DFAFA-A5BB-054C-A930-FF828BF8C178}"/>
              </a:ext>
            </a:extLst>
          </p:cNvPr>
          <p:cNvSpPr/>
          <p:nvPr/>
        </p:nvSpPr>
        <p:spPr>
          <a:xfrm>
            <a:off x="7624891" y="8129732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0" name="a">
            <a:extLst>
              <a:ext uri="{FF2B5EF4-FFF2-40B4-BE49-F238E27FC236}">
                <a16:creationId xmlns:a16="http://schemas.microsoft.com/office/drawing/2014/main" id="{9A6C8008-0390-E04B-A268-19CB57FA0254}"/>
              </a:ext>
            </a:extLst>
          </p:cNvPr>
          <p:cNvSpPr txBox="1"/>
          <p:nvPr/>
        </p:nvSpPr>
        <p:spPr>
          <a:xfrm>
            <a:off x="6731264" y="7709620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1" name="b">
            <a:extLst>
              <a:ext uri="{FF2B5EF4-FFF2-40B4-BE49-F238E27FC236}">
                <a16:creationId xmlns:a16="http://schemas.microsoft.com/office/drawing/2014/main" id="{1BA0E73C-19BD-D84F-B604-9AE7AF0F3FCE}"/>
              </a:ext>
            </a:extLst>
          </p:cNvPr>
          <p:cNvSpPr txBox="1"/>
          <p:nvPr/>
        </p:nvSpPr>
        <p:spPr>
          <a:xfrm>
            <a:off x="6678365" y="8158479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56" name="z">
            <a:extLst>
              <a:ext uri="{FF2B5EF4-FFF2-40B4-BE49-F238E27FC236}">
                <a16:creationId xmlns:a16="http://schemas.microsoft.com/office/drawing/2014/main" id="{AFF1629B-3614-FE44-8C9E-E0B8170F1A8A}"/>
              </a:ext>
            </a:extLst>
          </p:cNvPr>
          <p:cNvSpPr txBox="1"/>
          <p:nvPr/>
        </p:nvSpPr>
        <p:spPr>
          <a:xfrm>
            <a:off x="6926830" y="8670539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57" name="Rectangle">
            <a:extLst>
              <a:ext uri="{FF2B5EF4-FFF2-40B4-BE49-F238E27FC236}">
                <a16:creationId xmlns:a16="http://schemas.microsoft.com/office/drawing/2014/main" id="{8B1D1D05-3F91-B64D-B67B-84B5D4327F27}"/>
              </a:ext>
            </a:extLst>
          </p:cNvPr>
          <p:cNvSpPr/>
          <p:nvPr/>
        </p:nvSpPr>
        <p:spPr>
          <a:xfrm>
            <a:off x="7624890" y="8637732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58" name="dict">
            <a:extLst>
              <a:ext uri="{FF2B5EF4-FFF2-40B4-BE49-F238E27FC236}">
                <a16:creationId xmlns:a16="http://schemas.microsoft.com/office/drawing/2014/main" id="{2743FA40-DF81-3B41-B197-4990E23170F3}"/>
              </a:ext>
            </a:extLst>
          </p:cNvPr>
          <p:cNvSpPr txBox="1"/>
          <p:nvPr/>
        </p:nvSpPr>
        <p:spPr>
          <a:xfrm>
            <a:off x="7642103" y="9172581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59" name="Connection Line">
            <a:extLst>
              <a:ext uri="{FF2B5EF4-FFF2-40B4-BE49-F238E27FC236}">
                <a16:creationId xmlns:a16="http://schemas.microsoft.com/office/drawing/2014/main" id="{31D31A03-FDCC-AA47-AF9B-D587CF5C93D9}"/>
              </a:ext>
            </a:extLst>
          </p:cNvPr>
          <p:cNvSpPr/>
          <p:nvPr/>
        </p:nvSpPr>
        <p:spPr>
          <a:xfrm>
            <a:off x="7808102" y="774946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0" name="&quot;zebra&quot;">
            <a:extLst>
              <a:ext uri="{FF2B5EF4-FFF2-40B4-BE49-F238E27FC236}">
                <a16:creationId xmlns:a16="http://schemas.microsoft.com/office/drawing/2014/main" id="{7653D933-F478-C54F-8662-05BE41C355AE}"/>
              </a:ext>
            </a:extLst>
          </p:cNvPr>
          <p:cNvSpPr txBox="1"/>
          <p:nvPr/>
        </p:nvSpPr>
        <p:spPr>
          <a:xfrm>
            <a:off x="9020879" y="7728685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Bob</a:t>
            </a:r>
            <a:r>
              <a:rPr dirty="0"/>
              <a:t>"</a:t>
            </a:r>
          </a:p>
        </p:txBody>
      </p:sp>
      <p:sp>
        <p:nvSpPr>
          <p:cNvPr id="61" name="Connection Line">
            <a:extLst>
              <a:ext uri="{FF2B5EF4-FFF2-40B4-BE49-F238E27FC236}">
                <a16:creationId xmlns:a16="http://schemas.microsoft.com/office/drawing/2014/main" id="{4C131937-F462-2D44-A008-AE02032667F9}"/>
              </a:ext>
            </a:extLst>
          </p:cNvPr>
          <p:cNvSpPr/>
          <p:nvPr/>
        </p:nvSpPr>
        <p:spPr>
          <a:xfrm>
            <a:off x="7856891" y="8296367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" name="&quot;zebra&quot;">
            <a:extLst>
              <a:ext uri="{FF2B5EF4-FFF2-40B4-BE49-F238E27FC236}">
                <a16:creationId xmlns:a16="http://schemas.microsoft.com/office/drawing/2014/main" id="{E5CE4E1F-65DA-BE44-B4EA-67CD41B6775E}"/>
              </a:ext>
            </a:extLst>
          </p:cNvPr>
          <p:cNvSpPr txBox="1"/>
          <p:nvPr/>
        </p:nvSpPr>
        <p:spPr>
          <a:xfrm>
            <a:off x="9072521" y="8240458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8</a:t>
            </a:r>
            <a:endParaRPr dirty="0"/>
          </a:p>
        </p:txBody>
      </p:sp>
      <p:sp>
        <p:nvSpPr>
          <p:cNvPr id="63" name="Connection Line">
            <a:extLst>
              <a:ext uri="{FF2B5EF4-FFF2-40B4-BE49-F238E27FC236}">
                <a16:creationId xmlns:a16="http://schemas.microsoft.com/office/drawing/2014/main" id="{D8DDB51D-731E-6848-A95F-3F2EAA83D231}"/>
              </a:ext>
            </a:extLst>
          </p:cNvPr>
          <p:cNvSpPr/>
          <p:nvPr/>
        </p:nvSpPr>
        <p:spPr>
          <a:xfrm>
            <a:off x="7856891" y="8745287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4" name="&quot;zebra&quot;">
            <a:extLst>
              <a:ext uri="{FF2B5EF4-FFF2-40B4-BE49-F238E27FC236}">
                <a16:creationId xmlns:a16="http://schemas.microsoft.com/office/drawing/2014/main" id="{40A70EDE-C6E1-A24F-9D39-E0B82F843000}"/>
              </a:ext>
            </a:extLst>
          </p:cNvPr>
          <p:cNvSpPr txBox="1"/>
          <p:nvPr/>
        </p:nvSpPr>
        <p:spPr>
          <a:xfrm>
            <a:off x="9075062" y="8704944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25</a:t>
            </a:r>
            <a:endParaRPr dirty="0"/>
          </a:p>
        </p:txBody>
      </p:sp>
      <p:sp>
        <p:nvSpPr>
          <p:cNvPr id="65" name="Line">
            <a:extLst>
              <a:ext uri="{FF2B5EF4-FFF2-40B4-BE49-F238E27FC236}">
                <a16:creationId xmlns:a16="http://schemas.microsoft.com/office/drawing/2014/main" id="{99E42379-819A-BD44-9FCA-81E767D51460}"/>
              </a:ext>
            </a:extLst>
          </p:cNvPr>
          <p:cNvSpPr/>
          <p:nvPr/>
        </p:nvSpPr>
        <p:spPr>
          <a:xfrm>
            <a:off x="3418079" y="6668126"/>
            <a:ext cx="4206810" cy="108133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" name="Line">
            <a:extLst>
              <a:ext uri="{FF2B5EF4-FFF2-40B4-BE49-F238E27FC236}">
                <a16:creationId xmlns:a16="http://schemas.microsoft.com/office/drawing/2014/main" id="{41A70FA3-91B9-894C-8F21-36BE4DA07E3A}"/>
              </a:ext>
            </a:extLst>
          </p:cNvPr>
          <p:cNvSpPr/>
          <p:nvPr/>
        </p:nvSpPr>
        <p:spPr>
          <a:xfrm flipV="1">
            <a:off x="3409472" y="6137944"/>
            <a:ext cx="4180987" cy="12417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" name="Oval">
            <a:extLst>
              <a:ext uri="{FF2B5EF4-FFF2-40B4-BE49-F238E27FC236}">
                <a16:creationId xmlns:a16="http://schemas.microsoft.com/office/drawing/2014/main" id="{E6A5DF9D-0761-7A4B-9E77-40FED9152ECB}"/>
              </a:ext>
            </a:extLst>
          </p:cNvPr>
          <p:cNvSpPr/>
          <p:nvPr/>
        </p:nvSpPr>
        <p:spPr>
          <a:xfrm>
            <a:off x="9003665" y="6661301"/>
            <a:ext cx="571501" cy="647900"/>
          </a:xfrm>
          <a:prstGeom prst="ellips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58239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31" name="from recordclass import recordclass…"/>
          <p:cNvSpPr txBox="1"/>
          <p:nvPr/>
        </p:nvSpPr>
        <p:spPr>
          <a:xfrm>
            <a:off x="1321816" y="1780972"/>
            <a:ext cx="8951168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alice</a:t>
            </a:r>
            <a:r>
              <a:rPr dirty="0"/>
              <a:t>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"Alice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10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30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bob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"Bob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8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25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winner </a:t>
            </a:r>
            <a:r>
              <a:rPr b="1" dirty="0"/>
              <a:t>= </a:t>
            </a:r>
            <a:r>
              <a:rPr dirty="0" err="1"/>
              <a:t>alice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a</a:t>
            </a:r>
            <a:r>
              <a:rPr dirty="0" err="1"/>
              <a:t>lice</a:t>
            </a:r>
            <a:r>
              <a:rPr lang="en-US" dirty="0"/>
              <a:t>["</a:t>
            </a:r>
            <a:r>
              <a:rPr dirty="0"/>
              <a:t>age</a:t>
            </a:r>
            <a:r>
              <a:rPr lang="en-US" dirty="0"/>
              <a:t>"]</a:t>
            </a:r>
            <a:r>
              <a:rPr dirty="0"/>
              <a:t> </a:t>
            </a:r>
            <a:r>
              <a:rPr b="1" dirty="0"/>
              <a:t>+= </a:t>
            </a:r>
            <a:r>
              <a:rPr dirty="0"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86B3"/>
                </a:solidFill>
              </a:rPr>
              <a:t>print</a:t>
            </a:r>
            <a:r>
              <a:rPr dirty="0"/>
              <a:t>(</a:t>
            </a:r>
            <a:r>
              <a:rPr b="1" dirty="0">
                <a:solidFill>
                  <a:srgbClr val="008080"/>
                </a:solidFill>
              </a:rPr>
              <a:t>"Winner age:"</a:t>
            </a:r>
            <a:r>
              <a:rPr dirty="0"/>
              <a:t>, winner</a:t>
            </a:r>
            <a:r>
              <a:rPr lang="en-US" dirty="0"/>
              <a:t>["</a:t>
            </a:r>
            <a:r>
              <a:rPr dirty="0"/>
              <a:t>age</a:t>
            </a:r>
            <a:r>
              <a:rPr lang="en-US" dirty="0"/>
              <a:t>"])</a:t>
            </a:r>
            <a:endParaRPr dirty="0"/>
          </a:p>
        </p:txBody>
      </p:sp>
      <p:sp>
        <p:nvSpPr>
          <p:cNvPr id="932" name="Arrow"/>
          <p:cNvSpPr/>
          <p:nvPr/>
        </p:nvSpPr>
        <p:spPr>
          <a:xfrm>
            <a:off x="419471" y="3453755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>
            <a:off x="346246" y="4356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" name="State:">
            <a:extLst>
              <a:ext uri="{FF2B5EF4-FFF2-40B4-BE49-F238E27FC236}">
                <a16:creationId xmlns:a16="http://schemas.microsoft.com/office/drawing/2014/main" id="{872D686F-DC3B-5C4D-93E3-6FF84DD238E2}"/>
              </a:ext>
            </a:extLst>
          </p:cNvPr>
          <p:cNvSpPr txBox="1"/>
          <p:nvPr/>
        </p:nvSpPr>
        <p:spPr>
          <a:xfrm>
            <a:off x="1556983" y="4476782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2" name="alice">
            <a:extLst>
              <a:ext uri="{FF2B5EF4-FFF2-40B4-BE49-F238E27FC236}">
                <a16:creationId xmlns:a16="http://schemas.microsoft.com/office/drawing/2014/main" id="{84DD0C69-64AF-AE46-86EC-DE9A1882C9CE}"/>
              </a:ext>
            </a:extLst>
          </p:cNvPr>
          <p:cNvSpPr txBox="1"/>
          <p:nvPr/>
        </p:nvSpPr>
        <p:spPr>
          <a:xfrm>
            <a:off x="1639947" y="5632482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3" name="Rectangle">
            <a:extLst>
              <a:ext uri="{FF2B5EF4-FFF2-40B4-BE49-F238E27FC236}">
                <a16:creationId xmlns:a16="http://schemas.microsoft.com/office/drawing/2014/main" id="{4AC1DE5C-C047-B24C-846B-C89193C6D5BB}"/>
              </a:ext>
            </a:extLst>
          </p:cNvPr>
          <p:cNvSpPr/>
          <p:nvPr/>
        </p:nvSpPr>
        <p:spPr>
          <a:xfrm>
            <a:off x="2794936" y="5645183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" name="references">
            <a:extLst>
              <a:ext uri="{FF2B5EF4-FFF2-40B4-BE49-F238E27FC236}">
                <a16:creationId xmlns:a16="http://schemas.microsoft.com/office/drawing/2014/main" id="{D2F9D7E5-B269-F64E-B4DD-ADB2B661FBD3}"/>
              </a:ext>
            </a:extLst>
          </p:cNvPr>
          <p:cNvSpPr txBox="1"/>
          <p:nvPr/>
        </p:nvSpPr>
        <p:spPr>
          <a:xfrm>
            <a:off x="2358472" y="5018422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5" name="objects">
            <a:extLst>
              <a:ext uri="{FF2B5EF4-FFF2-40B4-BE49-F238E27FC236}">
                <a16:creationId xmlns:a16="http://schemas.microsoft.com/office/drawing/2014/main" id="{CAF77AD3-5196-3B43-BA79-C126CD370FE7}"/>
              </a:ext>
            </a:extLst>
          </p:cNvPr>
          <p:cNvSpPr txBox="1"/>
          <p:nvPr/>
        </p:nvSpPr>
        <p:spPr>
          <a:xfrm>
            <a:off x="7173186" y="5018422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6" name="bob">
            <a:extLst>
              <a:ext uri="{FF2B5EF4-FFF2-40B4-BE49-F238E27FC236}">
                <a16:creationId xmlns:a16="http://schemas.microsoft.com/office/drawing/2014/main" id="{EC1C3E88-EF13-BA4D-A531-B91F47DE94CB}"/>
              </a:ext>
            </a:extLst>
          </p:cNvPr>
          <p:cNvSpPr txBox="1"/>
          <p:nvPr/>
        </p:nvSpPr>
        <p:spPr>
          <a:xfrm>
            <a:off x="1639947" y="6394482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7" name="Rectangle">
            <a:extLst>
              <a:ext uri="{FF2B5EF4-FFF2-40B4-BE49-F238E27FC236}">
                <a16:creationId xmlns:a16="http://schemas.microsoft.com/office/drawing/2014/main" id="{C1076BE9-0B2C-F443-836E-38D0EA432632}"/>
              </a:ext>
            </a:extLst>
          </p:cNvPr>
          <p:cNvSpPr/>
          <p:nvPr/>
        </p:nvSpPr>
        <p:spPr>
          <a:xfrm>
            <a:off x="2794936" y="6407183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" name="winner">
            <a:extLst>
              <a:ext uri="{FF2B5EF4-FFF2-40B4-BE49-F238E27FC236}">
                <a16:creationId xmlns:a16="http://schemas.microsoft.com/office/drawing/2014/main" id="{66CBF677-BA05-7D4B-B49C-DA529A29F80F}"/>
              </a:ext>
            </a:extLst>
          </p:cNvPr>
          <p:cNvSpPr txBox="1"/>
          <p:nvPr/>
        </p:nvSpPr>
        <p:spPr>
          <a:xfrm>
            <a:off x="1248592" y="7156482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39" name="Rectangle">
            <a:extLst>
              <a:ext uri="{FF2B5EF4-FFF2-40B4-BE49-F238E27FC236}">
                <a16:creationId xmlns:a16="http://schemas.microsoft.com/office/drawing/2014/main" id="{859EDE32-1D2E-FC4D-B54F-D5E3A676B3FC}"/>
              </a:ext>
            </a:extLst>
          </p:cNvPr>
          <p:cNvSpPr/>
          <p:nvPr/>
        </p:nvSpPr>
        <p:spPr>
          <a:xfrm>
            <a:off x="2794936" y="7169183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" name="Rectangle">
            <a:extLst>
              <a:ext uri="{FF2B5EF4-FFF2-40B4-BE49-F238E27FC236}">
                <a16:creationId xmlns:a16="http://schemas.microsoft.com/office/drawing/2014/main" id="{A84A9231-8D77-6E49-9104-0CB3180F3974}"/>
              </a:ext>
            </a:extLst>
          </p:cNvPr>
          <p:cNvSpPr/>
          <p:nvPr/>
        </p:nvSpPr>
        <p:spPr>
          <a:xfrm>
            <a:off x="7607676" y="5672154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740E6E86-87CF-104A-A755-43307E8AA07D}"/>
              </a:ext>
            </a:extLst>
          </p:cNvPr>
          <p:cNvSpPr/>
          <p:nvPr/>
        </p:nvSpPr>
        <p:spPr>
          <a:xfrm>
            <a:off x="7607677" y="6167454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4" name="a">
            <a:extLst>
              <a:ext uri="{FF2B5EF4-FFF2-40B4-BE49-F238E27FC236}">
                <a16:creationId xmlns:a16="http://schemas.microsoft.com/office/drawing/2014/main" id="{EC0DF8E2-99EC-AB42-B3E7-186611483DD6}"/>
              </a:ext>
            </a:extLst>
          </p:cNvPr>
          <p:cNvSpPr txBox="1"/>
          <p:nvPr/>
        </p:nvSpPr>
        <p:spPr>
          <a:xfrm>
            <a:off x="6714050" y="5747342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5" name="b">
            <a:extLst>
              <a:ext uri="{FF2B5EF4-FFF2-40B4-BE49-F238E27FC236}">
                <a16:creationId xmlns:a16="http://schemas.microsoft.com/office/drawing/2014/main" id="{CEAAF7F4-E63E-1D47-A812-47A33DAAE202}"/>
              </a:ext>
            </a:extLst>
          </p:cNvPr>
          <p:cNvSpPr txBox="1"/>
          <p:nvPr/>
        </p:nvSpPr>
        <p:spPr>
          <a:xfrm>
            <a:off x="6661151" y="6196201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46" name="z">
            <a:extLst>
              <a:ext uri="{FF2B5EF4-FFF2-40B4-BE49-F238E27FC236}">
                <a16:creationId xmlns:a16="http://schemas.microsoft.com/office/drawing/2014/main" id="{2955DF51-0290-3448-AFC3-090479A673A8}"/>
              </a:ext>
            </a:extLst>
          </p:cNvPr>
          <p:cNvSpPr txBox="1"/>
          <p:nvPr/>
        </p:nvSpPr>
        <p:spPr>
          <a:xfrm>
            <a:off x="6909616" y="6708261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47" name="Rectangle">
            <a:extLst>
              <a:ext uri="{FF2B5EF4-FFF2-40B4-BE49-F238E27FC236}">
                <a16:creationId xmlns:a16="http://schemas.microsoft.com/office/drawing/2014/main" id="{5AC90FA2-2947-E44D-80D2-E1599F0C7F7A}"/>
              </a:ext>
            </a:extLst>
          </p:cNvPr>
          <p:cNvSpPr/>
          <p:nvPr/>
        </p:nvSpPr>
        <p:spPr>
          <a:xfrm>
            <a:off x="7607676" y="6675454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8" name="dict">
            <a:extLst>
              <a:ext uri="{FF2B5EF4-FFF2-40B4-BE49-F238E27FC236}">
                <a16:creationId xmlns:a16="http://schemas.microsoft.com/office/drawing/2014/main" id="{A52C8DED-E27D-4646-8D20-F88196322FDD}"/>
              </a:ext>
            </a:extLst>
          </p:cNvPr>
          <p:cNvSpPr txBox="1"/>
          <p:nvPr/>
        </p:nvSpPr>
        <p:spPr>
          <a:xfrm>
            <a:off x="7624889" y="721766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49" name="Connection Line">
            <a:extLst>
              <a:ext uri="{FF2B5EF4-FFF2-40B4-BE49-F238E27FC236}">
                <a16:creationId xmlns:a16="http://schemas.microsoft.com/office/drawing/2014/main" id="{CD31A6C7-CEB2-514A-8419-3651F8551BF1}"/>
              </a:ext>
            </a:extLst>
          </p:cNvPr>
          <p:cNvSpPr/>
          <p:nvPr/>
        </p:nvSpPr>
        <p:spPr>
          <a:xfrm>
            <a:off x="7790888" y="578718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0" name="&quot;zebra&quot;">
            <a:extLst>
              <a:ext uri="{FF2B5EF4-FFF2-40B4-BE49-F238E27FC236}">
                <a16:creationId xmlns:a16="http://schemas.microsoft.com/office/drawing/2014/main" id="{6D73C8A2-2BF4-EA4B-8274-F2FE1B51D8E5}"/>
              </a:ext>
            </a:extLst>
          </p:cNvPr>
          <p:cNvSpPr txBox="1"/>
          <p:nvPr/>
        </p:nvSpPr>
        <p:spPr>
          <a:xfrm>
            <a:off x="9003665" y="5766407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Alice</a:t>
            </a:r>
            <a:r>
              <a:rPr dirty="0"/>
              <a:t>"</a:t>
            </a:r>
          </a:p>
        </p:txBody>
      </p:sp>
      <p:sp>
        <p:nvSpPr>
          <p:cNvPr id="51" name="Connection Line">
            <a:extLst>
              <a:ext uri="{FF2B5EF4-FFF2-40B4-BE49-F238E27FC236}">
                <a16:creationId xmlns:a16="http://schemas.microsoft.com/office/drawing/2014/main" id="{4F562774-3EAD-D74A-AF78-0896DEAAA102}"/>
              </a:ext>
            </a:extLst>
          </p:cNvPr>
          <p:cNvSpPr/>
          <p:nvPr/>
        </p:nvSpPr>
        <p:spPr>
          <a:xfrm>
            <a:off x="7839677" y="6334089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" name="&quot;zebra&quot;">
            <a:extLst>
              <a:ext uri="{FF2B5EF4-FFF2-40B4-BE49-F238E27FC236}">
                <a16:creationId xmlns:a16="http://schemas.microsoft.com/office/drawing/2014/main" id="{703FFD1C-59CA-FB4A-AFC3-4DA823175186}"/>
              </a:ext>
            </a:extLst>
          </p:cNvPr>
          <p:cNvSpPr txBox="1"/>
          <p:nvPr/>
        </p:nvSpPr>
        <p:spPr>
          <a:xfrm>
            <a:off x="9055307" y="6278180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10</a:t>
            </a:r>
            <a:endParaRPr dirty="0"/>
          </a:p>
        </p:txBody>
      </p:sp>
      <p:sp>
        <p:nvSpPr>
          <p:cNvPr id="53" name="Connection Line">
            <a:extLst>
              <a:ext uri="{FF2B5EF4-FFF2-40B4-BE49-F238E27FC236}">
                <a16:creationId xmlns:a16="http://schemas.microsoft.com/office/drawing/2014/main" id="{6EB58BFE-8702-064B-8A9E-AAF27426C162}"/>
              </a:ext>
            </a:extLst>
          </p:cNvPr>
          <p:cNvSpPr/>
          <p:nvPr/>
        </p:nvSpPr>
        <p:spPr>
          <a:xfrm>
            <a:off x="7839677" y="6783009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4" name="&quot;zebra&quot;">
            <a:extLst>
              <a:ext uri="{FF2B5EF4-FFF2-40B4-BE49-F238E27FC236}">
                <a16:creationId xmlns:a16="http://schemas.microsoft.com/office/drawing/2014/main" id="{F5B52F71-470D-9F44-9F56-AAFE125FD4D1}"/>
              </a:ext>
            </a:extLst>
          </p:cNvPr>
          <p:cNvSpPr txBox="1"/>
          <p:nvPr/>
        </p:nvSpPr>
        <p:spPr>
          <a:xfrm>
            <a:off x="9057847" y="6742666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31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CD9EC9CA-80AD-3C48-828A-F39E48724082}"/>
              </a:ext>
            </a:extLst>
          </p:cNvPr>
          <p:cNvSpPr/>
          <p:nvPr/>
        </p:nvSpPr>
        <p:spPr>
          <a:xfrm>
            <a:off x="3400865" y="5756290"/>
            <a:ext cx="4206810" cy="308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" name="Rectangle">
            <a:extLst>
              <a:ext uri="{FF2B5EF4-FFF2-40B4-BE49-F238E27FC236}">
                <a16:creationId xmlns:a16="http://schemas.microsoft.com/office/drawing/2014/main" id="{B20887AE-E236-ED4E-AC97-E82F5E825614}"/>
              </a:ext>
            </a:extLst>
          </p:cNvPr>
          <p:cNvSpPr/>
          <p:nvPr/>
        </p:nvSpPr>
        <p:spPr>
          <a:xfrm>
            <a:off x="7624890" y="7634432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137DFAFA-A5BB-054C-A930-FF828BF8C178}"/>
              </a:ext>
            </a:extLst>
          </p:cNvPr>
          <p:cNvSpPr/>
          <p:nvPr/>
        </p:nvSpPr>
        <p:spPr>
          <a:xfrm>
            <a:off x="7624891" y="8129732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0" name="a">
            <a:extLst>
              <a:ext uri="{FF2B5EF4-FFF2-40B4-BE49-F238E27FC236}">
                <a16:creationId xmlns:a16="http://schemas.microsoft.com/office/drawing/2014/main" id="{9A6C8008-0390-E04B-A268-19CB57FA0254}"/>
              </a:ext>
            </a:extLst>
          </p:cNvPr>
          <p:cNvSpPr txBox="1"/>
          <p:nvPr/>
        </p:nvSpPr>
        <p:spPr>
          <a:xfrm>
            <a:off x="6731264" y="7709620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1" name="b">
            <a:extLst>
              <a:ext uri="{FF2B5EF4-FFF2-40B4-BE49-F238E27FC236}">
                <a16:creationId xmlns:a16="http://schemas.microsoft.com/office/drawing/2014/main" id="{1BA0E73C-19BD-D84F-B604-9AE7AF0F3FCE}"/>
              </a:ext>
            </a:extLst>
          </p:cNvPr>
          <p:cNvSpPr txBox="1"/>
          <p:nvPr/>
        </p:nvSpPr>
        <p:spPr>
          <a:xfrm>
            <a:off x="6678365" y="8158479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56" name="z">
            <a:extLst>
              <a:ext uri="{FF2B5EF4-FFF2-40B4-BE49-F238E27FC236}">
                <a16:creationId xmlns:a16="http://schemas.microsoft.com/office/drawing/2014/main" id="{AFF1629B-3614-FE44-8C9E-E0B8170F1A8A}"/>
              </a:ext>
            </a:extLst>
          </p:cNvPr>
          <p:cNvSpPr txBox="1"/>
          <p:nvPr/>
        </p:nvSpPr>
        <p:spPr>
          <a:xfrm>
            <a:off x="6926830" y="8670539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57" name="Rectangle">
            <a:extLst>
              <a:ext uri="{FF2B5EF4-FFF2-40B4-BE49-F238E27FC236}">
                <a16:creationId xmlns:a16="http://schemas.microsoft.com/office/drawing/2014/main" id="{8B1D1D05-3F91-B64D-B67B-84B5D4327F27}"/>
              </a:ext>
            </a:extLst>
          </p:cNvPr>
          <p:cNvSpPr/>
          <p:nvPr/>
        </p:nvSpPr>
        <p:spPr>
          <a:xfrm>
            <a:off x="7624890" y="8637732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58" name="dict">
            <a:extLst>
              <a:ext uri="{FF2B5EF4-FFF2-40B4-BE49-F238E27FC236}">
                <a16:creationId xmlns:a16="http://schemas.microsoft.com/office/drawing/2014/main" id="{2743FA40-DF81-3B41-B197-4990E23170F3}"/>
              </a:ext>
            </a:extLst>
          </p:cNvPr>
          <p:cNvSpPr txBox="1"/>
          <p:nvPr/>
        </p:nvSpPr>
        <p:spPr>
          <a:xfrm>
            <a:off x="7642103" y="9172581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59" name="Connection Line">
            <a:extLst>
              <a:ext uri="{FF2B5EF4-FFF2-40B4-BE49-F238E27FC236}">
                <a16:creationId xmlns:a16="http://schemas.microsoft.com/office/drawing/2014/main" id="{31D31A03-FDCC-AA47-AF9B-D587CF5C93D9}"/>
              </a:ext>
            </a:extLst>
          </p:cNvPr>
          <p:cNvSpPr/>
          <p:nvPr/>
        </p:nvSpPr>
        <p:spPr>
          <a:xfrm>
            <a:off x="7808102" y="774946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0" name="&quot;zebra&quot;">
            <a:extLst>
              <a:ext uri="{FF2B5EF4-FFF2-40B4-BE49-F238E27FC236}">
                <a16:creationId xmlns:a16="http://schemas.microsoft.com/office/drawing/2014/main" id="{7653D933-F478-C54F-8662-05BE41C355AE}"/>
              </a:ext>
            </a:extLst>
          </p:cNvPr>
          <p:cNvSpPr txBox="1"/>
          <p:nvPr/>
        </p:nvSpPr>
        <p:spPr>
          <a:xfrm>
            <a:off x="9020879" y="7728685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Bob</a:t>
            </a:r>
            <a:r>
              <a:rPr dirty="0"/>
              <a:t>"</a:t>
            </a:r>
          </a:p>
        </p:txBody>
      </p:sp>
      <p:sp>
        <p:nvSpPr>
          <p:cNvPr id="61" name="Connection Line">
            <a:extLst>
              <a:ext uri="{FF2B5EF4-FFF2-40B4-BE49-F238E27FC236}">
                <a16:creationId xmlns:a16="http://schemas.microsoft.com/office/drawing/2014/main" id="{4C131937-F462-2D44-A008-AE02032667F9}"/>
              </a:ext>
            </a:extLst>
          </p:cNvPr>
          <p:cNvSpPr/>
          <p:nvPr/>
        </p:nvSpPr>
        <p:spPr>
          <a:xfrm>
            <a:off x="7856891" y="8296367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" name="&quot;zebra&quot;">
            <a:extLst>
              <a:ext uri="{FF2B5EF4-FFF2-40B4-BE49-F238E27FC236}">
                <a16:creationId xmlns:a16="http://schemas.microsoft.com/office/drawing/2014/main" id="{E5CE4E1F-65DA-BE44-B4EA-67CD41B6775E}"/>
              </a:ext>
            </a:extLst>
          </p:cNvPr>
          <p:cNvSpPr txBox="1"/>
          <p:nvPr/>
        </p:nvSpPr>
        <p:spPr>
          <a:xfrm>
            <a:off x="9072521" y="8240458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8</a:t>
            </a:r>
            <a:endParaRPr dirty="0"/>
          </a:p>
        </p:txBody>
      </p:sp>
      <p:sp>
        <p:nvSpPr>
          <p:cNvPr id="63" name="Connection Line">
            <a:extLst>
              <a:ext uri="{FF2B5EF4-FFF2-40B4-BE49-F238E27FC236}">
                <a16:creationId xmlns:a16="http://schemas.microsoft.com/office/drawing/2014/main" id="{D8DDB51D-731E-6848-A95F-3F2EAA83D231}"/>
              </a:ext>
            </a:extLst>
          </p:cNvPr>
          <p:cNvSpPr/>
          <p:nvPr/>
        </p:nvSpPr>
        <p:spPr>
          <a:xfrm>
            <a:off x="7856891" y="8745287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4" name="&quot;zebra&quot;">
            <a:extLst>
              <a:ext uri="{FF2B5EF4-FFF2-40B4-BE49-F238E27FC236}">
                <a16:creationId xmlns:a16="http://schemas.microsoft.com/office/drawing/2014/main" id="{40A70EDE-C6E1-A24F-9D39-E0B82F843000}"/>
              </a:ext>
            </a:extLst>
          </p:cNvPr>
          <p:cNvSpPr txBox="1"/>
          <p:nvPr/>
        </p:nvSpPr>
        <p:spPr>
          <a:xfrm>
            <a:off x="9075062" y="8704944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25</a:t>
            </a:r>
            <a:endParaRPr dirty="0"/>
          </a:p>
        </p:txBody>
      </p:sp>
      <p:sp>
        <p:nvSpPr>
          <p:cNvPr id="65" name="Line">
            <a:extLst>
              <a:ext uri="{FF2B5EF4-FFF2-40B4-BE49-F238E27FC236}">
                <a16:creationId xmlns:a16="http://schemas.microsoft.com/office/drawing/2014/main" id="{99E42379-819A-BD44-9FCA-81E767D51460}"/>
              </a:ext>
            </a:extLst>
          </p:cNvPr>
          <p:cNvSpPr/>
          <p:nvPr/>
        </p:nvSpPr>
        <p:spPr>
          <a:xfrm>
            <a:off x="3418079" y="6668126"/>
            <a:ext cx="4206810" cy="108133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" name="Line">
            <a:extLst>
              <a:ext uri="{FF2B5EF4-FFF2-40B4-BE49-F238E27FC236}">
                <a16:creationId xmlns:a16="http://schemas.microsoft.com/office/drawing/2014/main" id="{41A70FA3-91B9-894C-8F21-36BE4DA07E3A}"/>
              </a:ext>
            </a:extLst>
          </p:cNvPr>
          <p:cNvSpPr/>
          <p:nvPr/>
        </p:nvSpPr>
        <p:spPr>
          <a:xfrm flipV="1">
            <a:off x="3409472" y="6137944"/>
            <a:ext cx="4180987" cy="12417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" name="Oval">
            <a:extLst>
              <a:ext uri="{FF2B5EF4-FFF2-40B4-BE49-F238E27FC236}">
                <a16:creationId xmlns:a16="http://schemas.microsoft.com/office/drawing/2014/main" id="{E6A5DF9D-0761-7A4B-9E77-40FED9152ECB}"/>
              </a:ext>
            </a:extLst>
          </p:cNvPr>
          <p:cNvSpPr/>
          <p:nvPr/>
        </p:nvSpPr>
        <p:spPr>
          <a:xfrm>
            <a:off x="9003665" y="6661301"/>
            <a:ext cx="571501" cy="647900"/>
          </a:xfrm>
          <a:prstGeom prst="ellips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" name="prints 31, even though we didn’t directly modify winner">
            <a:extLst>
              <a:ext uri="{FF2B5EF4-FFF2-40B4-BE49-F238E27FC236}">
                <a16:creationId xmlns:a16="http://schemas.microsoft.com/office/drawing/2014/main" id="{40C3AEB6-DD86-994F-AA8F-37024AD8A9F0}"/>
              </a:ext>
            </a:extLst>
          </p:cNvPr>
          <p:cNvSpPr txBox="1"/>
          <p:nvPr/>
        </p:nvSpPr>
        <p:spPr>
          <a:xfrm>
            <a:off x="8213604" y="3503502"/>
            <a:ext cx="410388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prints 31, even though we didn’t directly modify winner</a:t>
            </a:r>
          </a:p>
        </p:txBody>
      </p:sp>
    </p:spTree>
    <p:extLst>
      <p:ext uri="{BB962C8B-B14F-4D97-AF65-F5344CB8AC3E}">
        <p14:creationId xmlns:p14="http://schemas.microsoft.com/office/powerpoint/2010/main" val="161205540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Conclus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Conclusion</a:t>
            </a:r>
          </a:p>
        </p:txBody>
      </p:sp>
      <p:sp>
        <p:nvSpPr>
          <p:cNvPr id="1362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dirty="0"/>
              <a:t>New Types of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tuple</a:t>
            </a:r>
            <a:r>
              <a:rPr dirty="0"/>
              <a:t>: immutable equivalent as list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namedtuple</a:t>
            </a:r>
            <a:r>
              <a:rPr dirty="0"/>
              <a:t>: make your own immutable types!</a:t>
            </a:r>
          </a:p>
          <a:p>
            <a:pPr marL="889000" lvl="1" indent="-444500">
              <a:spcBef>
                <a:spcPts val="0"/>
              </a:spcBef>
              <a:buChar char="-"/>
              <a:defRPr sz="2800"/>
            </a:pPr>
            <a:r>
              <a:rPr dirty="0"/>
              <a:t>choose names, don’t need to remember positions</a:t>
            </a:r>
          </a:p>
          <a:p>
            <a:pPr marL="0" lvl="5" indent="0">
              <a:buSzTx/>
              <a:buNone/>
            </a:pPr>
            <a:r>
              <a:rPr dirty="0"/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motivation</a:t>
            </a:r>
            <a:r>
              <a:rPr dirty="0"/>
              <a:t>: faster and allows centralized update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gotchas</a:t>
            </a:r>
            <a:r>
              <a:rPr dirty="0"/>
              <a:t>: mutating a parameter affects arguments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33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lang="en-US" dirty="0"/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Mental Model for State (v2)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examples and bugs: accidental argument modification</a:t>
            </a:r>
          </a:p>
          <a:p>
            <a:pPr marL="0" lvl="5" indent="0">
              <a:buSzTx/>
              <a:buNone/>
            </a:pPr>
            <a:r>
              <a:rPr lang="en-US" dirty="0"/>
              <a:t>New Types of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 err="1"/>
              <a:t>namedtuple</a:t>
            </a:r>
            <a:endParaRPr lang="en-US" dirty="0"/>
          </a:p>
          <a:p>
            <a:pPr marL="0" lvl="5" indent="0">
              <a:buSzTx/>
              <a:buNone/>
            </a:pPr>
            <a:r>
              <a:rPr lang="en-US" dirty="0"/>
              <a:t>Motivation for objects and references</a:t>
            </a:r>
            <a:endParaRPr dirty="0"/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why do we need this new mental model?</a:t>
            </a:r>
          </a:p>
          <a:p>
            <a:pPr marL="635000" indent="-444500">
              <a:spcBef>
                <a:spcPts val="0"/>
              </a:spcBef>
              <a:defRPr sz="2800"/>
            </a:pPr>
            <a:endParaRPr dirty="0"/>
          </a:p>
        </p:txBody>
      </p:sp>
      <p:sp>
        <p:nvSpPr>
          <p:cNvPr id="4" name="Brain">
            <a:extLst>
              <a:ext uri="{FF2B5EF4-FFF2-40B4-BE49-F238E27FC236}">
                <a16:creationId xmlns:a16="http://schemas.microsoft.com/office/drawing/2014/main" id="{85AFEA92-B2DC-6E4D-AE5F-D6B2456F73D1}"/>
              </a:ext>
            </a:extLst>
          </p:cNvPr>
          <p:cNvSpPr/>
          <p:nvPr/>
        </p:nvSpPr>
        <p:spPr>
          <a:xfrm>
            <a:off x="5385128" y="1156345"/>
            <a:ext cx="1412779" cy="1083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5" h="21427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6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3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" name="let's evolve our mental model of state!">
            <a:extLst>
              <a:ext uri="{FF2B5EF4-FFF2-40B4-BE49-F238E27FC236}">
                <a16:creationId xmlns:a16="http://schemas.microsoft.com/office/drawing/2014/main" id="{1747BAEE-A6D7-4C46-9B5C-A37F9731CD51}"/>
              </a:ext>
            </a:extLst>
          </p:cNvPr>
          <p:cNvSpPr txBox="1"/>
          <p:nvPr/>
        </p:nvSpPr>
        <p:spPr>
          <a:xfrm>
            <a:off x="6776797" y="1469695"/>
            <a:ext cx="60970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r>
              <a:rPr dirty="0"/>
              <a:t>let's evolve our mental model of state!</a:t>
            </a:r>
          </a:p>
        </p:txBody>
      </p:sp>
    </p:spTree>
    <p:extLst>
      <p:ext uri="{BB962C8B-B14F-4D97-AF65-F5344CB8AC3E}">
        <p14:creationId xmlns:p14="http://schemas.microsoft.com/office/powerpoint/2010/main" val="125525275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39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40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41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42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43" name="Rectangle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4" name="Rectangle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5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46" name="Arrow"/>
          <p:cNvSpPr/>
          <p:nvPr/>
        </p:nvSpPr>
        <p:spPr>
          <a:xfrm>
            <a:off x="1727200" y="31762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7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8" name="note: we're not drawing frame boxes for simplicity since everything is in the global frame"/>
          <p:cNvSpPr txBox="1"/>
          <p:nvPr/>
        </p:nvSpPr>
        <p:spPr>
          <a:xfrm>
            <a:off x="1330176" y="8502547"/>
            <a:ext cx="10344448" cy="45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note</a:t>
            </a:r>
            <a:r>
              <a:t>: </a:t>
            </a:r>
            <a:r>
              <a:rPr i="1"/>
              <a:t>we're not drawing frame boxes for simplicity since everything is in the global frame</a:t>
            </a:r>
          </a:p>
        </p:txBody>
      </p:sp>
    </p:spTree>
    <p:extLst>
      <p:ext uri="{BB962C8B-B14F-4D97-AF65-F5344CB8AC3E}">
        <p14:creationId xmlns:p14="http://schemas.microsoft.com/office/powerpoint/2010/main" val="7493287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51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52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53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54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55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56" name="Rectangle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7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58" name="Arrow"/>
          <p:cNvSpPr/>
          <p:nvPr/>
        </p:nvSpPr>
        <p:spPr>
          <a:xfrm>
            <a:off x="1727200" y="35953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9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57699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62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63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64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65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66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67" name="hello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68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69" name="Arrow"/>
          <p:cNvSpPr/>
          <p:nvPr/>
        </p:nvSpPr>
        <p:spPr>
          <a:xfrm>
            <a:off x="1727200" y="4027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0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0108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3595</Words>
  <Application>Microsoft Macintosh PowerPoint</Application>
  <PresentationFormat>Custom</PresentationFormat>
  <Paragraphs>869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Courier</vt:lpstr>
      <vt:lpstr>Gill Sans</vt:lpstr>
      <vt:lpstr>Gill Sans Light</vt:lpstr>
      <vt:lpstr>Gill Sans SemiBold</vt:lpstr>
      <vt:lpstr>Menlo</vt:lpstr>
      <vt:lpstr>White</vt:lpstr>
      <vt:lpstr>[220 / 319]                    Objects + References</vt:lpstr>
      <vt:lpstr>Test yourself!</vt:lpstr>
      <vt:lpstr>Objects and References</vt:lpstr>
      <vt:lpstr>Objects and References</vt:lpstr>
      <vt:lpstr>Objects and References</vt:lpstr>
      <vt:lpstr>Today's Outline</vt:lpstr>
      <vt:lpstr>Mental Model for State (v1)</vt:lpstr>
      <vt:lpstr>Mental Model for State (v1)</vt:lpstr>
      <vt:lpstr>Mental Model for State (v1)</vt:lpstr>
      <vt:lpstr>Mental Model for State (v1)</vt:lpstr>
      <vt:lpstr>Mental Model for State (v1)</vt:lpstr>
      <vt:lpstr>Mental Model for State (v2)</vt:lpstr>
      <vt:lpstr>Mental Model for State (v2)</vt:lpstr>
      <vt:lpstr>Mental Model for State (v2)</vt:lpstr>
      <vt:lpstr>Mental Model for State (v2)</vt:lpstr>
      <vt:lpstr>Mental Model for State (v2)</vt:lpstr>
      <vt:lpstr>Mental Model for State (v2)</vt:lpstr>
      <vt:lpstr>Revisiting Assignment and Passing Rules for v2</vt:lpstr>
      <vt:lpstr>How PythonTutor renders immutable types is configurable...</vt:lpstr>
      <vt:lpstr>Today's Outline</vt:lpstr>
      <vt:lpstr>References and Arguments/Parameters</vt:lpstr>
      <vt:lpstr>Example 1: reassign parameter</vt:lpstr>
      <vt:lpstr>Example 2: modify list via param</vt:lpstr>
      <vt:lpstr>Example 3: reassign new list to param</vt:lpstr>
      <vt:lpstr>Example 4: in-place sort</vt:lpstr>
      <vt:lpstr>Example 5: sorted sort</vt:lpstr>
      <vt:lpstr>Today's Outline</vt:lpstr>
      <vt:lpstr>Tuple Sequence</vt:lpstr>
      <vt:lpstr>Tuple Sequence</vt:lpstr>
      <vt:lpstr>Tuple Sequence</vt:lpstr>
      <vt:lpstr>Tuple Sequence</vt:lpstr>
      <vt:lpstr>Tuple Sequence</vt:lpstr>
      <vt:lpstr>Example: location -&gt; building mapping</vt:lpstr>
      <vt:lpstr>Example: location -&gt; building mapping</vt:lpstr>
      <vt:lpstr>A note on parenthetical characters</vt:lpstr>
      <vt:lpstr>A note on parenthetical characters</vt:lpstr>
      <vt:lpstr>Today's Outline</vt:lpstr>
      <vt:lpstr>See any bugs?</vt:lpstr>
      <vt:lpstr>Vote: Which is Better Code?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Today's Outline</vt:lpstr>
      <vt:lpstr>Today's Outline</vt:lpstr>
      <vt:lpstr>PowerPoint Presentation</vt:lpstr>
      <vt:lpstr>Reason 1: Performance</vt:lpstr>
      <vt:lpstr>Reason 1: Performance</vt:lpstr>
      <vt:lpstr>Reason 2: Centralized Updates</vt:lpstr>
      <vt:lpstr>Reason 2: Centralized Updates</vt:lpstr>
      <vt:lpstr>Reason 2: Centralized Updates</vt:lpstr>
      <vt:lpstr>Reason 2: Centralized Updates</vt:lpstr>
      <vt:lpstr>Reason 2: Centralized Updates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Objects+References</dc:title>
  <cp:lastModifiedBy>MEENA SYAMKUMAR</cp:lastModifiedBy>
  <cp:revision>44</cp:revision>
  <dcterms:modified xsi:type="dcterms:W3CDTF">2022-03-21T11:35:00Z</dcterms:modified>
</cp:coreProperties>
</file>