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48" r:id="rId1"/>
  </p:sldMasterIdLst>
  <p:notesMasterIdLst>
    <p:notesMasterId r:id="rId65"/>
  </p:notesMasterIdLst>
  <p:sldIdLst>
    <p:sldId id="256" r:id="rId2"/>
    <p:sldId id="386" r:id="rId3"/>
    <p:sldId id="258" r:id="rId4"/>
    <p:sldId id="259" r:id="rId5"/>
    <p:sldId id="387" r:id="rId6"/>
    <p:sldId id="262" r:id="rId7"/>
    <p:sldId id="263" r:id="rId8"/>
    <p:sldId id="264" r:id="rId9"/>
    <p:sldId id="265" r:id="rId10"/>
    <p:sldId id="267" r:id="rId11"/>
    <p:sldId id="268" r:id="rId12"/>
    <p:sldId id="271" r:id="rId13"/>
    <p:sldId id="272" r:id="rId14"/>
    <p:sldId id="274" r:id="rId15"/>
    <p:sldId id="276" r:id="rId16"/>
    <p:sldId id="277" r:id="rId17"/>
    <p:sldId id="291" r:id="rId18"/>
    <p:sldId id="292" r:id="rId19"/>
    <p:sldId id="295" r:id="rId20"/>
    <p:sldId id="296" r:id="rId21"/>
    <p:sldId id="297" r:id="rId22"/>
    <p:sldId id="299" r:id="rId23"/>
    <p:sldId id="395" r:id="rId24"/>
    <p:sldId id="396" r:id="rId25"/>
    <p:sldId id="308" r:id="rId26"/>
    <p:sldId id="397" r:id="rId27"/>
    <p:sldId id="398" r:id="rId28"/>
    <p:sldId id="399" r:id="rId29"/>
    <p:sldId id="401" r:id="rId30"/>
    <p:sldId id="402" r:id="rId31"/>
    <p:sldId id="403" r:id="rId32"/>
    <p:sldId id="404" r:id="rId33"/>
    <p:sldId id="405" r:id="rId34"/>
    <p:sldId id="411" r:id="rId35"/>
    <p:sldId id="407" r:id="rId36"/>
    <p:sldId id="408" r:id="rId37"/>
    <p:sldId id="409" r:id="rId38"/>
    <p:sldId id="410" r:id="rId39"/>
    <p:sldId id="324" r:id="rId40"/>
    <p:sldId id="345" r:id="rId41"/>
    <p:sldId id="350" r:id="rId42"/>
    <p:sldId id="352" r:id="rId43"/>
    <p:sldId id="353" r:id="rId44"/>
    <p:sldId id="354" r:id="rId45"/>
    <p:sldId id="355" r:id="rId46"/>
    <p:sldId id="356" r:id="rId47"/>
    <p:sldId id="357" r:id="rId48"/>
    <p:sldId id="358" r:id="rId49"/>
    <p:sldId id="359" r:id="rId50"/>
    <p:sldId id="360" r:id="rId51"/>
    <p:sldId id="361" r:id="rId52"/>
    <p:sldId id="362" r:id="rId53"/>
    <p:sldId id="363" r:id="rId54"/>
    <p:sldId id="364" r:id="rId55"/>
    <p:sldId id="365" r:id="rId56"/>
    <p:sldId id="369" r:id="rId57"/>
    <p:sldId id="389" r:id="rId58"/>
    <p:sldId id="373" r:id="rId59"/>
    <p:sldId id="375" r:id="rId60"/>
    <p:sldId id="374" r:id="rId61"/>
    <p:sldId id="379" r:id="rId62"/>
    <p:sldId id="377" r:id="rId63"/>
    <p:sldId id="378" r:id="rId64"/>
  </p:sldIdLst>
  <p:sldSz cx="13004800" cy="9753600"/>
  <p:notesSz cx="6858000" cy="9144000"/>
  <p:defaultTextStyle>
    <a:defPPr>
      <a:defRPr lang="en-US"/>
    </a:defPPr>
    <a:lvl1pPr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1pPr>
    <a:lvl2pPr indent="2286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2pPr>
    <a:lvl3pPr indent="4572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3pPr>
    <a:lvl4pPr indent="6858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4pPr>
    <a:lvl5pPr indent="9144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5pPr>
    <a:lvl6pPr marL="22860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6pPr>
    <a:lvl7pPr marL="27432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7pPr>
    <a:lvl8pPr marL="32004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8pPr>
    <a:lvl9pPr marL="36576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9" autoAdjust="0"/>
    <p:restoredTop sz="94660"/>
  </p:normalViewPr>
  <p:slideViewPr>
    <p:cSldViewPr>
      <p:cViewPr varScale="1">
        <p:scale>
          <a:sx n="76" d="100"/>
          <a:sy n="76" d="100"/>
        </p:scale>
        <p:origin x="1632" y="19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F4104005-40B6-4327-9C70-75DAE5A0B1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D9B1039E-3595-45FB-B8B2-2797D97B9CA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Helvetica Neue" charset="0"/>
              </a:rPr>
              <a:t>Second level</a:t>
            </a:r>
          </a:p>
          <a:p>
            <a:pPr lvl="2"/>
            <a:r>
              <a:rPr lang="en-US" altLang="en-US">
                <a:sym typeface="Helvetica Neue" charset="0"/>
              </a:rPr>
              <a:t>Third level</a:t>
            </a:r>
          </a:p>
          <a:p>
            <a:pPr lvl="3"/>
            <a:r>
              <a:rPr lang="en-US" altLang="en-US">
                <a:sym typeface="Helvetica Neue" charset="0"/>
              </a:rPr>
              <a:t>Fourth level</a:t>
            </a:r>
          </a:p>
          <a:p>
            <a:pPr lvl="4"/>
            <a:r>
              <a:rPr lang="en-US" alt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3CBF-BFD5-4911-86D5-1B0550838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A8A2C-77A1-432C-959B-37971F3AE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620CE-3A2F-4BD5-BC1A-5D826EA697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BB9F2D7-B86A-4D3F-9E83-B1EE023492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857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98A30-7A23-403C-A0C7-D2FB754CC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CF798-B319-44A9-89F7-F6B87EFC0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A9696-D1C1-4336-9BFD-1FB48622C6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4FDD7D-DB98-4DA2-A044-6D2491327E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38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64A239-7F5C-47F8-9645-873F59026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77350" y="444500"/>
            <a:ext cx="2774950" cy="8445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C4637-A018-4EAD-BAA9-2A36BA010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444500"/>
            <a:ext cx="8172450" cy="8445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A74E1-5E9E-4228-A101-8A9A958EB6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748C1F3-713B-465B-B155-142B730940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163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DD467-D944-4F02-99C6-180AE072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6CE6D-F141-45F2-8D18-D2AE2A923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05C13-470D-44C9-BC1D-D69C1DDF71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8B17E2-42AD-477F-BEE2-7196D3AE20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07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19452-3440-4D68-BEDB-B0B8D0D30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1FDC7-4D10-4B92-A5DE-9BDAD87B4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104EF-2C7D-4AE1-861A-8B55B64157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A9E7F1-91A9-4619-AA42-FF62DFCA8C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202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2D218-6430-47DE-B00E-232966B56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5AC22-B8FF-4257-87F0-9AB9D87A3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603500"/>
            <a:ext cx="5473700" cy="628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1C523-9298-479A-8DFC-87450D747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2603500"/>
            <a:ext cx="5473700" cy="628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78611-CA3A-4AC1-9E91-00F273544B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4D33BA-859D-4B41-95CE-D30A8A1751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354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E3051-402D-46B9-BE5E-E0B03414F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7CBB1-79E7-4F40-AD2D-9E25CEFEC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DAF61-9E32-4688-BBC2-0DF0BC6B8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59C33-87B1-4108-8EB8-86662A79F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7327A-DEEF-43F2-98F7-08024DEB1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444E5-09A3-441C-A424-C04445F5C2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6EA907-D6E6-45DD-9361-425D68CBEA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505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82DDE-9CA7-4ED0-83DA-4375173D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244346-36A4-4572-8486-C435834896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9E0F19-6EA7-4C52-8883-C131E07C4E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016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4870BA-3898-4341-B714-DFDD136685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E154A8-A2E8-4A19-B1B1-0E5AB613E2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227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30CC-7AB5-4FAE-8276-1D2744F60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7F932-A5CF-475A-B1D0-19B89596E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931BD-A4D5-4B08-A846-263DF0CFC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E48D4-1E72-4C9C-83B1-CB11674822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6F6677-5122-4D7A-A022-9EBD1888C9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5606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957F3-FD88-4992-954C-111D39A3E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2AD119-642C-4402-855F-950B64612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DDFEE-45B3-45E3-A1B9-589F96C6B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D212D-BD1A-470C-BE71-C8DD37F84C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ED2FA0-EA92-4488-8DEB-D8DDC094E2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86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543E7869-B943-4F7B-AD90-83F16935E05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Light" charset="0"/>
              </a:rPr>
              <a:t>Click to edit Master title style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CB0BCDBE-09FF-49DA-8F0F-72CEF336168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Helvetica Light" charset="0"/>
              </a:rPr>
              <a:t>Second level</a:t>
            </a:r>
          </a:p>
          <a:p>
            <a:pPr lvl="2"/>
            <a:r>
              <a:rPr lang="en-US" altLang="en-US">
                <a:sym typeface="Helvetica Light" charset="0"/>
              </a:rPr>
              <a:t>Third level</a:t>
            </a:r>
          </a:p>
          <a:p>
            <a:pPr lvl="3"/>
            <a:r>
              <a:rPr lang="en-US" altLang="en-US">
                <a:sym typeface="Helvetica Light" charset="0"/>
              </a:rPr>
              <a:t>Fourth level</a:t>
            </a:r>
          </a:p>
          <a:p>
            <a:pPr lvl="4"/>
            <a:r>
              <a:rPr lang="en-US" altLang="en-US">
                <a:sym typeface="Helvetica Light" charset="0"/>
              </a:rPr>
              <a:t>Fifth level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E69DC66-59BB-4804-9C38-B56DE6072D6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6310313" y="9251950"/>
            <a:ext cx="369887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50800" tIns="50800" rIns="50800" bIns="5080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A0B2A443-7C04-42A5-AE18-54AAF9CA15F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84200" rtl="0" fontAlgn="base" hangingPunct="0">
        <a:spcBef>
          <a:spcPct val="0"/>
        </a:spcBef>
        <a:spcAft>
          <a:spcPct val="0"/>
        </a:spcAft>
        <a:defRPr sz="8000" kern="12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marL="444500" indent="-444500" algn="l" defTabSz="584200" rtl="0" fontAlgn="base" hangingPunct="0">
        <a:spcBef>
          <a:spcPts val="4200"/>
        </a:spcBef>
        <a:spcAft>
          <a:spcPct val="0"/>
        </a:spcAft>
        <a:buSzPct val="75000"/>
        <a:buChar char="•"/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889000" indent="-444500" algn="l" defTabSz="584200" rtl="0" fontAlgn="base" hangingPunct="0">
        <a:spcBef>
          <a:spcPts val="4200"/>
        </a:spcBef>
        <a:spcAft>
          <a:spcPct val="0"/>
        </a:spcAft>
        <a:buSzPct val="75000"/>
        <a:buChar char="•"/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1333500" indent="-444500" algn="l" defTabSz="584200" rtl="0" fontAlgn="base" hangingPunct="0">
        <a:spcBef>
          <a:spcPts val="4200"/>
        </a:spcBef>
        <a:spcAft>
          <a:spcPct val="0"/>
        </a:spcAft>
        <a:buSzPct val="75000"/>
        <a:buChar char="•"/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1778000" indent="-444500" algn="l" defTabSz="584200" rtl="0" fontAlgn="base" hangingPunct="0">
        <a:spcBef>
          <a:spcPts val="4200"/>
        </a:spcBef>
        <a:spcAft>
          <a:spcPct val="0"/>
        </a:spcAft>
        <a:buSzPct val="75000"/>
        <a:buChar char="•"/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2222500" indent="-444500" algn="l" defTabSz="584200" rtl="0" fontAlgn="base" hangingPunct="0">
        <a:spcBef>
          <a:spcPts val="4200"/>
        </a:spcBef>
        <a:spcAft>
          <a:spcPct val="0"/>
        </a:spcAft>
        <a:buSzPct val="75000"/>
        <a:buChar char="•"/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exastreesurgeons.com/services/tree-removal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cs.washington.edu/courses/cse143/17au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cs.washington.edu/courses/cse143/17au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cs.washington.edu/courses/cse143/17au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cs.washington.edu/courses/cse143/17au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ircular_definition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xkcd.com/244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otsigns.net/two-thumbs-up-emoji-247-decal_p_302.html" TargetMode="External"/><Relationship Id="rId4" Type="http://schemas.openxmlformats.org/officeDocument/2006/relationships/image" Target="../media/image10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>
            <a:extLst>
              <a:ext uri="{FF2B5EF4-FFF2-40B4-BE49-F238E27FC236}">
                <a16:creationId xmlns:a16="http://schemas.microsoft.com/office/drawing/2014/main" id="{B4E42EE5-4FCC-4DA1-AA74-A480096FD36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70000" y="-457200"/>
            <a:ext cx="10464800" cy="3302000"/>
          </a:xfrm>
        </p:spPr>
        <p:txBody>
          <a:bodyPr/>
          <a:lstStyle/>
          <a:p>
            <a:pPr>
              <a:spcBef>
                <a:spcPts val="2300"/>
              </a:spcBef>
            </a:pPr>
            <a:r>
              <a:rPr lang="en-US" altLang="en-US" sz="8000" b="1" dirty="0">
                <a:latin typeface="Gill Sans SemiBold" panose="020B0502020104020203" pitchFamily="34" charset="-79"/>
                <a:cs typeface="Gill Sans SemiBold" panose="020B0502020104020203" pitchFamily="34" charset="-79"/>
              </a:rPr>
              <a:t>220 / 319: Recursion</a:t>
            </a:r>
            <a:br>
              <a:rPr lang="en-US" altLang="en-US" sz="8000" b="1" dirty="0">
                <a:latin typeface="Gill Sans SemiBold" panose="020B0502020104020203" pitchFamily="34" charset="-79"/>
                <a:cs typeface="Gill Sans SemiBold" panose="020B0502020104020203" pitchFamily="34" charset="-79"/>
              </a:rPr>
            </a:br>
            <a:r>
              <a:rPr lang="en-US" altLang="en-US" sz="4900" b="1" dirty="0">
                <a:latin typeface="Gill Sans SemiBold" panose="020B0502020104020203" pitchFamily="34" charset="-79"/>
                <a:cs typeface="Gill Sans SemiBold" panose="020B0502020104020203" pitchFamily="34" charset="-79"/>
              </a:rPr>
              <a:t>The Art of Self Reference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FF16064-75C3-7843-B26D-A41C33449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689" y="3486426"/>
            <a:ext cx="1760637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06D136-5769-0343-8D78-5282FA7E459D}"/>
              </a:ext>
            </a:extLst>
          </p:cNvPr>
          <p:cNvSpPr txBox="1"/>
          <p:nvPr/>
        </p:nvSpPr>
        <p:spPr>
          <a:xfrm>
            <a:off x="10486162" y="7747000"/>
            <a:ext cx="210346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https://en.wikipedia.org/</a:t>
            </a:r>
            <a:endParaRPr lang="en-US" sz="1400" dirty="0"/>
          </a:p>
          <a:p>
            <a:endParaRPr lang="en-US" sz="200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E79920B-BE0B-CC46-B5AE-955C55ACC31A}"/>
              </a:ext>
            </a:extLst>
          </p:cNvPr>
          <p:cNvSpPr txBox="1">
            <a:spLocks/>
          </p:cNvSpPr>
          <p:nvPr/>
        </p:nvSpPr>
        <p:spPr bwMode="auto">
          <a:xfrm>
            <a:off x="1270000" y="7738473"/>
            <a:ext cx="104648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>
            <a:lvl1pPr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952500" indent="-5080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397000" indent="-5080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778000" indent="-4445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222500" indent="-4445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6797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31369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5941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40513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en-US" altLang="en-US" sz="3700" dirty="0">
                <a:latin typeface="Gill Sans" panose="020B0502020104020203" pitchFamily="34" charset="-79"/>
                <a:cs typeface="Gill Sans" panose="020B0502020104020203" pitchFamily="34" charset="-79"/>
              </a:rPr>
              <a:t>Meena </a:t>
            </a:r>
            <a:r>
              <a:rPr lang="en-US" altLang="en-US" sz="3700" dirty="0" err="1">
                <a:latin typeface="Gill Sans" panose="020B0502020104020203" pitchFamily="34" charset="-79"/>
                <a:cs typeface="Gill Sans" panose="020B0502020104020203" pitchFamily="34" charset="-79"/>
              </a:rPr>
              <a:t>Syamkumar</a:t>
            </a:r>
            <a:endParaRPr lang="en-US" altLang="en-US" sz="3700" dirty="0"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pPr>
              <a:spcBef>
                <a:spcPct val="0"/>
              </a:spcBef>
              <a:buSzTx/>
              <a:buNone/>
            </a:pPr>
            <a:r>
              <a:rPr lang="en-US" altLang="en-US" sz="3700" dirty="0">
                <a:latin typeface="Gill Sans" panose="020B0502020104020203" pitchFamily="34" charset="-79"/>
                <a:cs typeface="Gill Sans" panose="020B0502020104020203" pitchFamily="34" charset="-79"/>
              </a:rPr>
              <a:t>Andy </a:t>
            </a:r>
            <a:r>
              <a:rPr lang="en-US" altLang="en-US" sz="3700" dirty="0" err="1">
                <a:latin typeface="Gill Sans" panose="020B0502020104020203" pitchFamily="34" charset="-79"/>
                <a:cs typeface="Gill Sans" panose="020B0502020104020203" pitchFamily="34" charset="-79"/>
              </a:rPr>
              <a:t>Kuemmel</a:t>
            </a:r>
            <a:endParaRPr lang="en-US" altLang="en-US" sz="3700" dirty="0"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pPr>
              <a:spcBef>
                <a:spcPct val="0"/>
              </a:spcBef>
              <a:buSzTx/>
              <a:buNone/>
            </a:pPr>
            <a:r>
              <a:rPr lang="en-US" altLang="en-US" sz="3700" dirty="0">
                <a:latin typeface="Gill Sans" panose="020B0502020104020203" pitchFamily="34" charset="-79"/>
                <a:cs typeface="Gill Sans" panose="020B0502020104020203" pitchFamily="34" charset="-79"/>
              </a:rPr>
              <a:t>Cole Nelson</a:t>
            </a:r>
          </a:p>
          <a:p>
            <a:pPr>
              <a:spcBef>
                <a:spcPct val="0"/>
              </a:spcBef>
              <a:buSzTx/>
              <a:buNone/>
            </a:pPr>
            <a:endParaRPr lang="en-US" altLang="en-US" sz="3700" dirty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5D14A3-C2CE-924D-AAA4-919F9DC3A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3235" y="3031489"/>
            <a:ext cx="5558330" cy="44864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4DC182-B379-CB4A-92C9-570BFBF6E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141" y="4114800"/>
            <a:ext cx="2890517" cy="23330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5EB773-97D9-FA48-9564-0CEF11948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9617" y="4679628"/>
            <a:ext cx="1565563" cy="1263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5C2778-D622-5348-8761-FB607D8DD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583" y="5117011"/>
            <a:ext cx="495630" cy="4000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Line 4">
            <a:extLst>
              <a:ext uri="{FF2B5EF4-FFF2-40B4-BE49-F238E27FC236}">
                <a16:creationId xmlns:a16="http://schemas.microsoft.com/office/drawing/2014/main" id="{87C58A4A-F8BE-42E3-9CDB-8311310D6E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69600" y="4975225"/>
            <a:ext cx="0" cy="981075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4341" name="Line 5">
            <a:extLst>
              <a:ext uri="{FF2B5EF4-FFF2-40B4-BE49-F238E27FC236}">
                <a16:creationId xmlns:a16="http://schemas.microsoft.com/office/drawing/2014/main" id="{E9CE5D42-2B11-4E90-B463-ABF8902BBA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820400" y="4057650"/>
            <a:ext cx="460375" cy="933450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4342" name="Line 6">
            <a:extLst>
              <a:ext uri="{FF2B5EF4-FFF2-40B4-BE49-F238E27FC236}">
                <a16:creationId xmlns:a16="http://schemas.microsoft.com/office/drawing/2014/main" id="{209C139D-88C6-48B0-B90C-9555144534D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115550" y="3851275"/>
            <a:ext cx="608013" cy="1139825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4343" name="Line 7">
            <a:extLst>
              <a:ext uri="{FF2B5EF4-FFF2-40B4-BE49-F238E27FC236}">
                <a16:creationId xmlns:a16="http://schemas.microsoft.com/office/drawing/2014/main" id="{35AECF59-AC7D-464A-B77D-C3412B33D99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510713" y="3252788"/>
            <a:ext cx="608012" cy="608012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4344" name="Line 8">
            <a:extLst>
              <a:ext uri="{FF2B5EF4-FFF2-40B4-BE49-F238E27FC236}">
                <a16:creationId xmlns:a16="http://schemas.microsoft.com/office/drawing/2014/main" id="{BAB2B8CF-D63B-4AF3-B628-5DEACAA486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156825" y="3216275"/>
            <a:ext cx="357188" cy="608013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4345" name="Line 9">
            <a:extLst>
              <a:ext uri="{FF2B5EF4-FFF2-40B4-BE49-F238E27FC236}">
                <a16:creationId xmlns:a16="http://schemas.microsoft.com/office/drawing/2014/main" id="{D68E015D-9910-4A7D-8640-01B5F8E749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376025" y="3492500"/>
            <a:ext cx="357188" cy="608013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4346" name="Line 10">
            <a:extLst>
              <a:ext uri="{FF2B5EF4-FFF2-40B4-BE49-F238E27FC236}">
                <a16:creationId xmlns:a16="http://schemas.microsoft.com/office/drawing/2014/main" id="{598F859B-2844-47E4-8C3A-4618F8A02D5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945813" y="3554413"/>
            <a:ext cx="285750" cy="533400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4347" name="Line 11">
            <a:extLst>
              <a:ext uri="{FF2B5EF4-FFF2-40B4-BE49-F238E27FC236}">
                <a16:creationId xmlns:a16="http://schemas.microsoft.com/office/drawing/2014/main" id="{3CF9197E-A96C-48B6-BFAE-8BB0C41F2D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307763" y="3278188"/>
            <a:ext cx="0" cy="784225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4348" name="Line 12">
            <a:extLst>
              <a:ext uri="{FF2B5EF4-FFF2-40B4-BE49-F238E27FC236}">
                <a16:creationId xmlns:a16="http://schemas.microsoft.com/office/drawing/2014/main" id="{8ED6C234-5F90-4407-9A55-A973798E1FD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018713" y="4271963"/>
            <a:ext cx="714375" cy="714375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grpSp>
        <p:nvGrpSpPr>
          <p:cNvPr id="14349" name="Group 13">
            <a:extLst>
              <a:ext uri="{FF2B5EF4-FFF2-40B4-BE49-F238E27FC236}">
                <a16:creationId xmlns:a16="http://schemas.microsoft.com/office/drawing/2014/main" id="{54050833-567F-4103-B445-B41B1D60A09C}"/>
              </a:ext>
            </a:extLst>
          </p:cNvPr>
          <p:cNvGrpSpPr>
            <a:grpSpLocks/>
          </p:cNvGrpSpPr>
          <p:nvPr/>
        </p:nvGrpSpPr>
        <p:grpSpPr bwMode="auto">
          <a:xfrm rot="18900000">
            <a:off x="9505950" y="3698875"/>
            <a:ext cx="428625" cy="784225"/>
            <a:chOff x="0" y="0"/>
            <a:chExt cx="428774" cy="785149"/>
          </a:xfrm>
        </p:grpSpPr>
        <p:sp>
          <p:nvSpPr>
            <p:cNvPr id="14350" name="AutoShape 14">
              <a:extLst>
                <a:ext uri="{FF2B5EF4-FFF2-40B4-BE49-F238E27FC236}">
                  <a16:creationId xmlns:a16="http://schemas.microsoft.com/office/drawing/2014/main" id="{DBC54108-D96E-40BB-8385-ACDEF58B5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4351" name="Oval 15">
              <a:extLst>
                <a:ext uri="{FF2B5EF4-FFF2-40B4-BE49-F238E27FC236}">
                  <a16:creationId xmlns:a16="http://schemas.microsoft.com/office/drawing/2014/main" id="{3AEE0DD6-8299-49A9-9D9F-C727E542A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14352" name="Text Box 16">
            <a:extLst>
              <a:ext uri="{FF2B5EF4-FFF2-40B4-BE49-F238E27FC236}">
                <a16:creationId xmlns:a16="http://schemas.microsoft.com/office/drawing/2014/main" id="{F4A5FD02-2D0E-4EA9-8695-A29C136EF536}"/>
              </a:ext>
            </a:extLst>
          </p:cNvPr>
          <p:cNvSpPr txBox="1">
            <a:spLocks/>
          </p:cNvSpPr>
          <p:nvPr/>
        </p:nvSpPr>
        <p:spPr bwMode="auto">
          <a:xfrm>
            <a:off x="9212263" y="2686050"/>
            <a:ext cx="3429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?</a:t>
            </a:r>
          </a:p>
        </p:txBody>
      </p:sp>
      <p:sp>
        <p:nvSpPr>
          <p:cNvPr id="14353" name="Text Box 17">
            <a:extLst>
              <a:ext uri="{FF2B5EF4-FFF2-40B4-BE49-F238E27FC236}">
                <a16:creationId xmlns:a16="http://schemas.microsoft.com/office/drawing/2014/main" id="{F4AD7B92-733E-4BCB-AB6A-7078FA32CC20}"/>
              </a:ext>
            </a:extLst>
          </p:cNvPr>
          <p:cNvSpPr txBox="1">
            <a:spLocks/>
          </p:cNvSpPr>
          <p:nvPr/>
        </p:nvSpPr>
        <p:spPr bwMode="auto">
          <a:xfrm>
            <a:off x="10355263" y="2686050"/>
            <a:ext cx="3429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?</a:t>
            </a:r>
          </a:p>
        </p:txBody>
      </p:sp>
      <p:sp>
        <p:nvSpPr>
          <p:cNvPr id="14354" name="Text Box 18">
            <a:extLst>
              <a:ext uri="{FF2B5EF4-FFF2-40B4-BE49-F238E27FC236}">
                <a16:creationId xmlns:a16="http://schemas.microsoft.com/office/drawing/2014/main" id="{11F007F5-F11B-4ADC-99BD-9284164F1044}"/>
              </a:ext>
            </a:extLst>
          </p:cNvPr>
          <p:cNvSpPr txBox="1">
            <a:spLocks/>
          </p:cNvSpPr>
          <p:nvPr/>
        </p:nvSpPr>
        <p:spPr bwMode="auto">
          <a:xfrm>
            <a:off x="11122025" y="2686050"/>
            <a:ext cx="3429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?</a:t>
            </a:r>
          </a:p>
        </p:txBody>
      </p:sp>
      <p:sp>
        <p:nvSpPr>
          <p:cNvPr id="14355" name="Text Box 19">
            <a:extLst>
              <a:ext uri="{FF2B5EF4-FFF2-40B4-BE49-F238E27FC236}">
                <a16:creationId xmlns:a16="http://schemas.microsoft.com/office/drawing/2014/main" id="{785DDEBD-DF8B-4821-A95F-D20B966AF56D}"/>
              </a:ext>
            </a:extLst>
          </p:cNvPr>
          <p:cNvSpPr txBox="1">
            <a:spLocks/>
          </p:cNvSpPr>
          <p:nvPr/>
        </p:nvSpPr>
        <p:spPr bwMode="auto">
          <a:xfrm>
            <a:off x="10736263" y="2984500"/>
            <a:ext cx="3429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?</a:t>
            </a:r>
          </a:p>
        </p:txBody>
      </p:sp>
      <p:sp>
        <p:nvSpPr>
          <p:cNvPr id="14356" name="Text Box 20">
            <a:extLst>
              <a:ext uri="{FF2B5EF4-FFF2-40B4-BE49-F238E27FC236}">
                <a16:creationId xmlns:a16="http://schemas.microsoft.com/office/drawing/2014/main" id="{01A43D04-8F13-4CCA-9F6E-949719C49F49}"/>
              </a:ext>
            </a:extLst>
          </p:cNvPr>
          <p:cNvSpPr txBox="1">
            <a:spLocks/>
          </p:cNvSpPr>
          <p:nvPr/>
        </p:nvSpPr>
        <p:spPr bwMode="auto">
          <a:xfrm>
            <a:off x="11599863" y="2933700"/>
            <a:ext cx="3429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?</a:t>
            </a: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62DCC9A9-BBC1-C347-8608-FD387A7BBB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400" dirty="0">
                <a:latin typeface="Gill Sans" panose="020B0502020104020203" pitchFamily="34" charset="-79"/>
                <a:cs typeface="Gill Sans" panose="020B0502020104020203" pitchFamily="34" charset="-79"/>
              </a:rPr>
              <a:t>Example: Trees (Direct Recursion)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EA8D636E-4593-9846-847A-7B14ED84C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2265363"/>
            <a:ext cx="1109980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marL="444500" indent="-444500" algn="l" defTabSz="584200" rtl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1pPr>
            <a:lvl2pPr marL="889000" indent="-444500" algn="l" defTabSz="584200" rtl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2pPr>
            <a:lvl3pPr marL="1333500" indent="-444500" algn="l" defTabSz="584200" rtl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3pPr>
            <a:lvl4pPr marL="1778000" indent="-444500" algn="l" defTabSz="584200" rtl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4pPr>
            <a:lvl5pPr marL="2222500" indent="-444500" algn="l" defTabSz="584200" rtl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3200">
                <a:solidFill>
                  <a:srgbClr val="FF0000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Term: </a:t>
            </a:r>
            <a:r>
              <a:rPr lang="en-US" altLang="en-US" sz="3200">
                <a:latin typeface="Gill Sans" panose="020B0502020104020203" pitchFamily="34" charset="-79"/>
                <a:cs typeface="Gill Sans" panose="020B0502020104020203" pitchFamily="34" charset="-79"/>
              </a:rPr>
              <a:t>branch</a:t>
            </a:r>
            <a:endParaRPr lang="en-US" altLang="en-US" sz="3200" dirty="0">
              <a:latin typeface="Gill Sans" panose="020B0502020104020203" pitchFamily="34" charset="-79"/>
              <a:ea typeface="Helvetica" panose="020B0604020202020204" pitchFamily="34" charset="0"/>
              <a:cs typeface="Gill Sans" panose="020B0502020104020203" pitchFamily="34" charset="-79"/>
              <a:sym typeface="Helvetica" panose="020B0604020202020204" pitchFamily="34" charset="0"/>
            </a:endParaRPr>
          </a:p>
        </p:txBody>
      </p:sp>
      <p:sp>
        <p:nvSpPr>
          <p:cNvPr id="26" name="Text Box 3">
            <a:extLst>
              <a:ext uri="{FF2B5EF4-FFF2-40B4-BE49-F238E27FC236}">
                <a16:creationId xmlns:a16="http://schemas.microsoft.com/office/drawing/2014/main" id="{D8A7BC16-C339-9C45-BDBD-E53436DD4F89}"/>
              </a:ext>
            </a:extLst>
          </p:cNvPr>
          <p:cNvSpPr txBox="1">
            <a:spLocks/>
          </p:cNvSpPr>
          <p:nvPr/>
        </p:nvSpPr>
        <p:spPr bwMode="auto">
          <a:xfrm>
            <a:off x="952500" y="3763963"/>
            <a:ext cx="6140450" cy="162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dirty="0">
                <a:solidFill>
                  <a:srgbClr val="FF0000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Definition</a:t>
            </a:r>
            <a:r>
              <a:rPr lang="en-US" altLang="en-US" sz="3200" dirty="0">
                <a:solidFill>
                  <a:srgbClr val="FF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: </a:t>
            </a: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wooden stick, with an end splitting into other branches, OR terminating with a leaf</a:t>
            </a:r>
            <a:endParaRPr lang="en-US" altLang="en-US" sz="3200" dirty="0">
              <a:latin typeface="Gill Sans" panose="020B0502020104020203" pitchFamily="34" charset="-79"/>
              <a:ea typeface="Helvetica" panose="020B0604020202020204" pitchFamily="34" charset="0"/>
              <a:cs typeface="Gill Sans" panose="020B0502020104020203" pitchFamily="34" charset="-79"/>
              <a:sym typeface="Helvetica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Line 4">
            <a:extLst>
              <a:ext uri="{FF2B5EF4-FFF2-40B4-BE49-F238E27FC236}">
                <a16:creationId xmlns:a16="http://schemas.microsoft.com/office/drawing/2014/main" id="{8A61E314-8E46-41D7-93DC-D4D51C20F8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69600" y="4975225"/>
            <a:ext cx="0" cy="981075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5365" name="Line 5">
            <a:extLst>
              <a:ext uri="{FF2B5EF4-FFF2-40B4-BE49-F238E27FC236}">
                <a16:creationId xmlns:a16="http://schemas.microsoft.com/office/drawing/2014/main" id="{1D4CDFFB-699F-494A-ACDD-9D378C68C4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820400" y="4057650"/>
            <a:ext cx="460375" cy="933450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5366" name="Line 6">
            <a:extLst>
              <a:ext uri="{FF2B5EF4-FFF2-40B4-BE49-F238E27FC236}">
                <a16:creationId xmlns:a16="http://schemas.microsoft.com/office/drawing/2014/main" id="{CAF9E7AC-36CA-4478-ADD5-FB513B6515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115550" y="3851275"/>
            <a:ext cx="608013" cy="1139825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5367" name="Line 7">
            <a:extLst>
              <a:ext uri="{FF2B5EF4-FFF2-40B4-BE49-F238E27FC236}">
                <a16:creationId xmlns:a16="http://schemas.microsoft.com/office/drawing/2014/main" id="{27FC3598-9ABE-478A-9FC6-0106F376114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510713" y="3252788"/>
            <a:ext cx="608012" cy="608012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5368" name="Line 8">
            <a:extLst>
              <a:ext uri="{FF2B5EF4-FFF2-40B4-BE49-F238E27FC236}">
                <a16:creationId xmlns:a16="http://schemas.microsoft.com/office/drawing/2014/main" id="{DFB23987-F5D0-4790-B2AE-63034D5530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156825" y="3216275"/>
            <a:ext cx="357188" cy="608013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5369" name="Line 9">
            <a:extLst>
              <a:ext uri="{FF2B5EF4-FFF2-40B4-BE49-F238E27FC236}">
                <a16:creationId xmlns:a16="http://schemas.microsoft.com/office/drawing/2014/main" id="{AA7AE6B3-9DA8-4F62-998C-A91B23464B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376025" y="3492500"/>
            <a:ext cx="357188" cy="608013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5370" name="Line 10">
            <a:extLst>
              <a:ext uri="{FF2B5EF4-FFF2-40B4-BE49-F238E27FC236}">
                <a16:creationId xmlns:a16="http://schemas.microsoft.com/office/drawing/2014/main" id="{DA5737E4-501F-4754-9F4D-EE8EA946500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945813" y="3554413"/>
            <a:ext cx="285750" cy="533400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5371" name="Line 11">
            <a:extLst>
              <a:ext uri="{FF2B5EF4-FFF2-40B4-BE49-F238E27FC236}">
                <a16:creationId xmlns:a16="http://schemas.microsoft.com/office/drawing/2014/main" id="{4F3AD161-42BA-4DA7-8FD5-BD31515FA6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307763" y="3278188"/>
            <a:ext cx="0" cy="784225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grpSp>
        <p:nvGrpSpPr>
          <p:cNvPr id="15372" name="Group 12">
            <a:extLst>
              <a:ext uri="{FF2B5EF4-FFF2-40B4-BE49-F238E27FC236}">
                <a16:creationId xmlns:a16="http://schemas.microsoft.com/office/drawing/2014/main" id="{219EB753-11BE-4AEF-965A-21A56E7466A6}"/>
              </a:ext>
            </a:extLst>
          </p:cNvPr>
          <p:cNvGrpSpPr>
            <a:grpSpLocks/>
          </p:cNvGrpSpPr>
          <p:nvPr/>
        </p:nvGrpSpPr>
        <p:grpSpPr bwMode="auto">
          <a:xfrm rot="1323016">
            <a:off x="11699875" y="2849563"/>
            <a:ext cx="428625" cy="785812"/>
            <a:chOff x="0" y="0"/>
            <a:chExt cx="428774" cy="785149"/>
          </a:xfrm>
        </p:grpSpPr>
        <p:sp>
          <p:nvSpPr>
            <p:cNvPr id="15373" name="AutoShape 13">
              <a:extLst>
                <a:ext uri="{FF2B5EF4-FFF2-40B4-BE49-F238E27FC236}">
                  <a16:creationId xmlns:a16="http://schemas.microsoft.com/office/drawing/2014/main" id="{B8588FC0-DF7D-4F47-922B-EACE6DA1E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5374" name="Oval 14">
              <a:extLst>
                <a:ext uri="{FF2B5EF4-FFF2-40B4-BE49-F238E27FC236}">
                  <a16:creationId xmlns:a16="http://schemas.microsoft.com/office/drawing/2014/main" id="{45BB949D-7739-45B0-828C-D6DB718DE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15375" name="Group 15">
            <a:extLst>
              <a:ext uri="{FF2B5EF4-FFF2-40B4-BE49-F238E27FC236}">
                <a16:creationId xmlns:a16="http://schemas.microsoft.com/office/drawing/2014/main" id="{39317B4D-14E1-4D0A-B128-432433E77E54}"/>
              </a:ext>
            </a:extLst>
          </p:cNvPr>
          <p:cNvGrpSpPr>
            <a:grpSpLocks/>
          </p:cNvGrpSpPr>
          <p:nvPr/>
        </p:nvGrpSpPr>
        <p:grpSpPr bwMode="auto">
          <a:xfrm rot="1323016">
            <a:off x="11191875" y="2570163"/>
            <a:ext cx="428625" cy="785812"/>
            <a:chOff x="0" y="0"/>
            <a:chExt cx="428774" cy="785149"/>
          </a:xfrm>
        </p:grpSpPr>
        <p:sp>
          <p:nvSpPr>
            <p:cNvPr id="15376" name="AutoShape 16">
              <a:extLst>
                <a:ext uri="{FF2B5EF4-FFF2-40B4-BE49-F238E27FC236}">
                  <a16:creationId xmlns:a16="http://schemas.microsoft.com/office/drawing/2014/main" id="{53BF78D9-D451-404E-8662-40D1BC932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5377" name="Oval 17">
              <a:extLst>
                <a:ext uri="{FF2B5EF4-FFF2-40B4-BE49-F238E27FC236}">
                  <a16:creationId xmlns:a16="http://schemas.microsoft.com/office/drawing/2014/main" id="{A5104B42-A24D-482F-A85C-0040A972F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15378" name="Group 18">
            <a:extLst>
              <a:ext uri="{FF2B5EF4-FFF2-40B4-BE49-F238E27FC236}">
                <a16:creationId xmlns:a16="http://schemas.microsoft.com/office/drawing/2014/main" id="{71EF7C0D-C065-4245-A042-FCEBEC602FF7}"/>
              </a:ext>
            </a:extLst>
          </p:cNvPr>
          <p:cNvGrpSpPr>
            <a:grpSpLocks/>
          </p:cNvGrpSpPr>
          <p:nvPr/>
        </p:nvGrpSpPr>
        <p:grpSpPr bwMode="auto">
          <a:xfrm rot="18900000">
            <a:off x="10121900" y="2540000"/>
            <a:ext cx="428625" cy="785813"/>
            <a:chOff x="0" y="0"/>
            <a:chExt cx="428774" cy="785149"/>
          </a:xfrm>
        </p:grpSpPr>
        <p:sp>
          <p:nvSpPr>
            <p:cNvPr id="15379" name="AutoShape 19">
              <a:extLst>
                <a:ext uri="{FF2B5EF4-FFF2-40B4-BE49-F238E27FC236}">
                  <a16:creationId xmlns:a16="http://schemas.microsoft.com/office/drawing/2014/main" id="{2949620F-7489-48C7-9B36-FD7490057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5380" name="Oval 20">
              <a:extLst>
                <a:ext uri="{FF2B5EF4-FFF2-40B4-BE49-F238E27FC236}">
                  <a16:creationId xmlns:a16="http://schemas.microsoft.com/office/drawing/2014/main" id="{22028174-CFED-499B-B6D4-C9215410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15381" name="Group 21">
            <a:extLst>
              <a:ext uri="{FF2B5EF4-FFF2-40B4-BE49-F238E27FC236}">
                <a16:creationId xmlns:a16="http://schemas.microsoft.com/office/drawing/2014/main" id="{EFDCE596-DDF9-405B-82BA-1F183C81C632}"/>
              </a:ext>
            </a:extLst>
          </p:cNvPr>
          <p:cNvGrpSpPr>
            <a:grpSpLocks/>
          </p:cNvGrpSpPr>
          <p:nvPr/>
        </p:nvGrpSpPr>
        <p:grpSpPr bwMode="auto">
          <a:xfrm>
            <a:off x="10655300" y="2870200"/>
            <a:ext cx="428625" cy="785813"/>
            <a:chOff x="0" y="0"/>
            <a:chExt cx="428774" cy="785149"/>
          </a:xfrm>
        </p:grpSpPr>
        <p:sp>
          <p:nvSpPr>
            <p:cNvPr id="15382" name="AutoShape 22">
              <a:extLst>
                <a:ext uri="{FF2B5EF4-FFF2-40B4-BE49-F238E27FC236}">
                  <a16:creationId xmlns:a16="http://schemas.microsoft.com/office/drawing/2014/main" id="{EAA6DA07-9931-4557-9DFA-BA6DD0D33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5383" name="Oval 23">
              <a:extLst>
                <a:ext uri="{FF2B5EF4-FFF2-40B4-BE49-F238E27FC236}">
                  <a16:creationId xmlns:a16="http://schemas.microsoft.com/office/drawing/2014/main" id="{D292CA0D-017C-46A4-8A69-09E8A2047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15384" name="Group 24">
            <a:extLst>
              <a:ext uri="{FF2B5EF4-FFF2-40B4-BE49-F238E27FC236}">
                <a16:creationId xmlns:a16="http://schemas.microsoft.com/office/drawing/2014/main" id="{2E4D0A03-31DD-458C-B29C-8A6C81E93EBE}"/>
              </a:ext>
            </a:extLst>
          </p:cNvPr>
          <p:cNvGrpSpPr>
            <a:grpSpLocks/>
          </p:cNvGrpSpPr>
          <p:nvPr/>
        </p:nvGrpSpPr>
        <p:grpSpPr bwMode="auto">
          <a:xfrm rot="1324063">
            <a:off x="9353550" y="2616200"/>
            <a:ext cx="428625" cy="785813"/>
            <a:chOff x="0" y="0"/>
            <a:chExt cx="428774" cy="785149"/>
          </a:xfrm>
        </p:grpSpPr>
        <p:sp>
          <p:nvSpPr>
            <p:cNvPr id="15385" name="AutoShape 25">
              <a:extLst>
                <a:ext uri="{FF2B5EF4-FFF2-40B4-BE49-F238E27FC236}">
                  <a16:creationId xmlns:a16="http://schemas.microsoft.com/office/drawing/2014/main" id="{FD3011EB-5D6C-48C5-987F-03EA14829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5386" name="Oval 26">
              <a:extLst>
                <a:ext uri="{FF2B5EF4-FFF2-40B4-BE49-F238E27FC236}">
                  <a16:creationId xmlns:a16="http://schemas.microsoft.com/office/drawing/2014/main" id="{8A6CDD9F-4E76-453B-95FB-E202E6439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15387" name="Line 27">
            <a:extLst>
              <a:ext uri="{FF2B5EF4-FFF2-40B4-BE49-F238E27FC236}">
                <a16:creationId xmlns:a16="http://schemas.microsoft.com/office/drawing/2014/main" id="{D020A6C8-9710-4056-B470-DE498177CD5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018713" y="4271963"/>
            <a:ext cx="714375" cy="714375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grpSp>
        <p:nvGrpSpPr>
          <p:cNvPr id="15388" name="Group 28">
            <a:extLst>
              <a:ext uri="{FF2B5EF4-FFF2-40B4-BE49-F238E27FC236}">
                <a16:creationId xmlns:a16="http://schemas.microsoft.com/office/drawing/2014/main" id="{6763CE42-D21A-42B0-84BB-EC8D8DB36505}"/>
              </a:ext>
            </a:extLst>
          </p:cNvPr>
          <p:cNvGrpSpPr>
            <a:grpSpLocks/>
          </p:cNvGrpSpPr>
          <p:nvPr/>
        </p:nvGrpSpPr>
        <p:grpSpPr bwMode="auto">
          <a:xfrm rot="18900000">
            <a:off x="9505950" y="3698875"/>
            <a:ext cx="428625" cy="784225"/>
            <a:chOff x="0" y="0"/>
            <a:chExt cx="428774" cy="785149"/>
          </a:xfrm>
        </p:grpSpPr>
        <p:sp>
          <p:nvSpPr>
            <p:cNvPr id="15389" name="AutoShape 29">
              <a:extLst>
                <a:ext uri="{FF2B5EF4-FFF2-40B4-BE49-F238E27FC236}">
                  <a16:creationId xmlns:a16="http://schemas.microsoft.com/office/drawing/2014/main" id="{1E528272-8BD3-4959-A903-55390CC47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5390" name="Oval 30">
              <a:extLst>
                <a:ext uri="{FF2B5EF4-FFF2-40B4-BE49-F238E27FC236}">
                  <a16:creationId xmlns:a16="http://schemas.microsoft.com/office/drawing/2014/main" id="{0ED13203-1F86-4E4F-800B-1DA77F8B2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33" name="Rectangle 1">
            <a:extLst>
              <a:ext uri="{FF2B5EF4-FFF2-40B4-BE49-F238E27FC236}">
                <a16:creationId xmlns:a16="http://schemas.microsoft.com/office/drawing/2014/main" id="{5F0CE988-843B-374F-9DFA-1E179A4410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400" dirty="0">
                <a:latin typeface="Gill Sans" panose="020B0502020104020203" pitchFamily="34" charset="-79"/>
                <a:cs typeface="Gill Sans" panose="020B0502020104020203" pitchFamily="34" charset="-79"/>
              </a:rPr>
              <a:t>Example: Trees (Direct Recursion)</a:t>
            </a: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ACD0D0F8-36F3-CB4B-B964-C048B8A68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2265363"/>
            <a:ext cx="1109980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marL="444500" indent="-444500" algn="l" defTabSz="584200" rtl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1pPr>
            <a:lvl2pPr marL="889000" indent="-444500" algn="l" defTabSz="584200" rtl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2pPr>
            <a:lvl3pPr marL="1333500" indent="-444500" algn="l" defTabSz="584200" rtl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3pPr>
            <a:lvl4pPr marL="1778000" indent="-444500" algn="l" defTabSz="584200" rtl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4pPr>
            <a:lvl5pPr marL="2222500" indent="-444500" algn="l" defTabSz="584200" rtl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3200">
                <a:solidFill>
                  <a:srgbClr val="FF0000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Term: </a:t>
            </a:r>
            <a:r>
              <a:rPr lang="en-US" altLang="en-US" sz="3200">
                <a:latin typeface="Gill Sans" panose="020B0502020104020203" pitchFamily="34" charset="-79"/>
                <a:cs typeface="Gill Sans" panose="020B0502020104020203" pitchFamily="34" charset="-79"/>
              </a:rPr>
              <a:t>branch</a:t>
            </a:r>
            <a:endParaRPr lang="en-US" altLang="en-US" sz="3200" dirty="0">
              <a:latin typeface="Gill Sans" panose="020B0502020104020203" pitchFamily="34" charset="-79"/>
              <a:ea typeface="Helvetica" panose="020B0604020202020204" pitchFamily="34" charset="0"/>
              <a:cs typeface="Gill Sans" panose="020B0502020104020203" pitchFamily="34" charset="-79"/>
              <a:sym typeface="Helvetica" panose="020B0604020202020204" pitchFamily="34" charset="0"/>
            </a:endParaRP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010A0A83-A07E-7D43-A3E7-15E5E5032B13}"/>
              </a:ext>
            </a:extLst>
          </p:cNvPr>
          <p:cNvSpPr txBox="1">
            <a:spLocks/>
          </p:cNvSpPr>
          <p:nvPr/>
        </p:nvSpPr>
        <p:spPr bwMode="auto">
          <a:xfrm>
            <a:off x="952500" y="3763963"/>
            <a:ext cx="6140450" cy="162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dirty="0">
                <a:solidFill>
                  <a:srgbClr val="FF0000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Definition</a:t>
            </a:r>
            <a:r>
              <a:rPr lang="en-US" altLang="en-US" sz="3200" dirty="0">
                <a:solidFill>
                  <a:srgbClr val="FF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: </a:t>
            </a: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wooden stick, with an end </a:t>
            </a:r>
            <a:r>
              <a:rPr lang="en-US" altLang="en-US" sz="3200" dirty="0">
                <a:solidFill>
                  <a:srgbClr val="C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splitting into other branches</a:t>
            </a: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, OR </a:t>
            </a:r>
            <a:r>
              <a:rPr lang="en-US" altLang="en-US" sz="3200" dirty="0">
                <a:solidFill>
                  <a:srgbClr val="0070C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terminating with a leaf</a:t>
            </a:r>
            <a:endParaRPr lang="en-US" altLang="en-US" sz="3200" dirty="0">
              <a:solidFill>
                <a:srgbClr val="0070C0"/>
              </a:solidFill>
              <a:latin typeface="Gill Sans" panose="020B0502020104020203" pitchFamily="34" charset="-79"/>
              <a:ea typeface="Helvetica" panose="020B0604020202020204" pitchFamily="34" charset="0"/>
              <a:cs typeface="Gill Sans" panose="020B0502020104020203" pitchFamily="34" charset="-79"/>
              <a:sym typeface="Helvetica" panose="020B0604020202020204" pitchFamily="34" charset="0"/>
            </a:endParaRPr>
          </a:p>
        </p:txBody>
      </p:sp>
      <p:sp>
        <p:nvSpPr>
          <p:cNvPr id="37" name="Text Box 33">
            <a:extLst>
              <a:ext uri="{FF2B5EF4-FFF2-40B4-BE49-F238E27FC236}">
                <a16:creationId xmlns:a16="http://schemas.microsoft.com/office/drawing/2014/main" id="{0C195DE7-AF40-5C45-B249-A36836CBD99A}"/>
              </a:ext>
            </a:extLst>
          </p:cNvPr>
          <p:cNvSpPr txBox="1">
            <a:spLocks/>
          </p:cNvSpPr>
          <p:nvPr/>
        </p:nvSpPr>
        <p:spPr bwMode="auto">
          <a:xfrm>
            <a:off x="1770062" y="6107642"/>
            <a:ext cx="3565525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en-US" altLang="en-US" sz="2800" dirty="0">
                <a:solidFill>
                  <a:schemeClr val="accent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trees are finite:</a:t>
            </a:r>
          </a:p>
          <a:p>
            <a:r>
              <a:rPr lang="en-US" altLang="en-US" sz="2800" dirty="0">
                <a:solidFill>
                  <a:schemeClr val="accent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eventual </a:t>
            </a:r>
            <a:r>
              <a:rPr lang="en-US" altLang="en-US" sz="2800" b="1" dirty="0">
                <a:solidFill>
                  <a:schemeClr val="accent1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base case</a:t>
            </a:r>
          </a:p>
          <a:p>
            <a:r>
              <a:rPr lang="en-US" altLang="en-US" sz="2800" dirty="0">
                <a:solidFill>
                  <a:schemeClr val="accent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allows completion</a:t>
            </a:r>
          </a:p>
        </p:txBody>
      </p:sp>
      <p:sp>
        <p:nvSpPr>
          <p:cNvPr id="38" name="AutoShape 34">
            <a:extLst>
              <a:ext uri="{FF2B5EF4-FFF2-40B4-BE49-F238E27FC236}">
                <a16:creationId xmlns:a16="http://schemas.microsoft.com/office/drawing/2014/main" id="{3B9C5CCD-30FE-F047-AEDE-5FD560B1A9E8}"/>
              </a:ext>
            </a:extLst>
          </p:cNvPr>
          <p:cNvSpPr>
            <a:spLocks/>
          </p:cNvSpPr>
          <p:nvPr/>
        </p:nvSpPr>
        <p:spPr bwMode="auto">
          <a:xfrm>
            <a:off x="3255962" y="5285317"/>
            <a:ext cx="268288" cy="9080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9533" y="19494"/>
                  <a:pt x="17617" y="17373"/>
                  <a:pt x="15924" y="15925"/>
                </a:cubicBezTo>
                <a:cubicBezTo>
                  <a:pt x="12623" y="13100"/>
                  <a:pt x="9143" y="14138"/>
                  <a:pt x="6248" y="10884"/>
                </a:cubicBezTo>
                <a:cubicBezTo>
                  <a:pt x="4153" y="8530"/>
                  <a:pt x="2069" y="4222"/>
                  <a:pt x="0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39" name="Text Box 31">
            <a:extLst>
              <a:ext uri="{FF2B5EF4-FFF2-40B4-BE49-F238E27FC236}">
                <a16:creationId xmlns:a16="http://schemas.microsoft.com/office/drawing/2014/main" id="{BFD2E9D5-9082-1346-B487-0C8C12A195A0}"/>
              </a:ext>
            </a:extLst>
          </p:cNvPr>
          <p:cNvSpPr txBox="1">
            <a:spLocks/>
          </p:cNvSpPr>
          <p:nvPr/>
        </p:nvSpPr>
        <p:spPr bwMode="auto">
          <a:xfrm>
            <a:off x="5312569" y="5711183"/>
            <a:ext cx="4802981" cy="964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altLang="en-US" sz="2800" b="1" dirty="0">
                <a:solidFill>
                  <a:srgbClr val="C82506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recursive case</a:t>
            </a:r>
            <a:r>
              <a:rPr lang="en-US" altLang="en-US" sz="2800" dirty="0">
                <a:solidFill>
                  <a:srgbClr val="C82506"/>
                </a:solidFill>
              </a:rPr>
              <a:t> allows</a:t>
            </a:r>
          </a:p>
          <a:p>
            <a:r>
              <a:rPr lang="en-US" altLang="en-US" sz="2800" dirty="0">
                <a:solidFill>
                  <a:srgbClr val="C82506"/>
                </a:solidFill>
              </a:rPr>
              <a:t>indefinite growth</a:t>
            </a:r>
          </a:p>
        </p:txBody>
      </p:sp>
      <p:sp>
        <p:nvSpPr>
          <p:cNvPr id="40" name="AutoShape 32">
            <a:extLst>
              <a:ext uri="{FF2B5EF4-FFF2-40B4-BE49-F238E27FC236}">
                <a16:creationId xmlns:a16="http://schemas.microsoft.com/office/drawing/2014/main" id="{5B24DD35-8144-6A4A-9FC8-F2FDF263FA6C}"/>
              </a:ext>
            </a:extLst>
          </p:cNvPr>
          <p:cNvSpPr>
            <a:spLocks/>
          </p:cNvSpPr>
          <p:nvPr/>
        </p:nvSpPr>
        <p:spPr bwMode="auto">
          <a:xfrm>
            <a:off x="5723732" y="4754295"/>
            <a:ext cx="1244600" cy="9080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9533" y="19494"/>
                  <a:pt x="17617" y="17373"/>
                  <a:pt x="15924" y="15925"/>
                </a:cubicBezTo>
                <a:cubicBezTo>
                  <a:pt x="12623" y="13100"/>
                  <a:pt x="9143" y="14138"/>
                  <a:pt x="6248" y="10884"/>
                </a:cubicBezTo>
                <a:cubicBezTo>
                  <a:pt x="4153" y="8530"/>
                  <a:pt x="2069" y="4222"/>
                  <a:pt x="0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Line 1">
            <a:extLst>
              <a:ext uri="{FF2B5EF4-FFF2-40B4-BE49-F238E27FC236}">
                <a16:creationId xmlns:a16="http://schemas.microsoft.com/office/drawing/2014/main" id="{6F68057A-43BD-4BD9-A3C1-9D8B071FB4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82963" y="5373688"/>
            <a:ext cx="1150937" cy="1933575"/>
          </a:xfrm>
          <a:prstGeom prst="line">
            <a:avLst/>
          </a:prstGeom>
          <a:noFill/>
          <a:ln w="2413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grpSp>
        <p:nvGrpSpPr>
          <p:cNvPr id="18434" name="Group 2">
            <a:extLst>
              <a:ext uri="{FF2B5EF4-FFF2-40B4-BE49-F238E27FC236}">
                <a16:creationId xmlns:a16="http://schemas.microsoft.com/office/drawing/2014/main" id="{13953823-3BB3-4A17-94F0-9A8FC9AA26F1}"/>
              </a:ext>
            </a:extLst>
          </p:cNvPr>
          <p:cNvGrpSpPr>
            <a:grpSpLocks/>
          </p:cNvGrpSpPr>
          <p:nvPr/>
        </p:nvGrpSpPr>
        <p:grpSpPr bwMode="auto">
          <a:xfrm rot="1324063">
            <a:off x="3516313" y="2290763"/>
            <a:ext cx="884237" cy="1619250"/>
            <a:chOff x="-1" y="-1"/>
            <a:chExt cx="884033" cy="1618794"/>
          </a:xfrm>
        </p:grpSpPr>
        <p:sp>
          <p:nvSpPr>
            <p:cNvPr id="18435" name="AutoShape 3">
              <a:extLst>
                <a:ext uri="{FF2B5EF4-FFF2-40B4-BE49-F238E27FC236}">
                  <a16:creationId xmlns:a16="http://schemas.microsoft.com/office/drawing/2014/main" id="{C176E2DE-AA37-40DB-B076-FB0A97DECAA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" y="-1"/>
              <a:ext cx="884033" cy="161879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8436" name="Oval 4">
              <a:extLst>
                <a:ext uri="{FF2B5EF4-FFF2-40B4-BE49-F238E27FC236}">
                  <a16:creationId xmlns:a16="http://schemas.microsoft.com/office/drawing/2014/main" id="{F7E20004-0668-4E3C-A3CD-0FEF7D6A2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" y="408779"/>
              <a:ext cx="884033" cy="118383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18437" name="Text Box 5">
            <a:extLst>
              <a:ext uri="{FF2B5EF4-FFF2-40B4-BE49-F238E27FC236}">
                <a16:creationId xmlns:a16="http://schemas.microsoft.com/office/drawing/2014/main" id="{8D547E31-AF95-4265-A346-A4762B2FDE89}"/>
              </a:ext>
            </a:extLst>
          </p:cNvPr>
          <p:cNvSpPr txBox="1">
            <a:spLocks/>
          </p:cNvSpPr>
          <p:nvPr/>
        </p:nvSpPr>
        <p:spPr bwMode="auto">
          <a:xfrm>
            <a:off x="5478463" y="2910205"/>
            <a:ext cx="2917465" cy="65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base case (leaf)</a:t>
            </a:r>
          </a:p>
        </p:txBody>
      </p:sp>
      <p:sp>
        <p:nvSpPr>
          <p:cNvPr id="18438" name="Text Box 6">
            <a:extLst>
              <a:ext uri="{FF2B5EF4-FFF2-40B4-BE49-F238E27FC236}">
                <a16:creationId xmlns:a16="http://schemas.microsoft.com/office/drawing/2014/main" id="{42E72A56-8185-430B-BBBF-C187C37568D7}"/>
              </a:ext>
            </a:extLst>
          </p:cNvPr>
          <p:cNvSpPr txBox="1">
            <a:spLocks/>
          </p:cNvSpPr>
          <p:nvPr/>
        </p:nvSpPr>
        <p:spPr bwMode="auto">
          <a:xfrm>
            <a:off x="5478463" y="6085205"/>
            <a:ext cx="4433073" cy="65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recursive case (branch)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EDB07E56-702B-4620-BA1C-41F4652C32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400" dirty="0">
                <a:latin typeface="Gill Sans" panose="020B0502020104020203" pitchFamily="34" charset="-79"/>
                <a:cs typeface="Gill Sans" panose="020B0502020104020203" pitchFamily="34" charset="-79"/>
              </a:rPr>
              <a:t>Example: Directories (aka folders)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034E84B9-1BF1-4089-84B0-D87A9711C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5262563"/>
            <a:ext cx="123444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59" name="Rectangle 3">
            <a:extLst>
              <a:ext uri="{FF2B5EF4-FFF2-40B4-BE49-F238E27FC236}">
                <a16:creationId xmlns:a16="http://schemas.microsoft.com/office/drawing/2014/main" id="{E6B1AF3D-34E5-4F81-84AE-332B061EDCA9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>
          <a:xfrm>
            <a:off x="952500" y="2265363"/>
            <a:ext cx="11099800" cy="803275"/>
          </a:xfrm>
        </p:spPr>
        <p:txBody>
          <a:bodyPr anchor="t"/>
          <a:lstStyle/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32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Term: </a:t>
            </a:r>
            <a:r>
              <a:rPr lang="en-US" altLang="en-US" sz="3200" dirty="0">
                <a:solidFill>
                  <a:srgbClr val="C82506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directory</a:t>
            </a:r>
            <a:endParaRPr lang="en-US" altLang="en-US" sz="3200" dirty="0">
              <a:latin typeface="Gill Sans" panose="020B0502020104020203" pitchFamily="34" charset="-79"/>
              <a:ea typeface="Helvetica" panose="020B0604020202020204" pitchFamily="34" charset="0"/>
              <a:cs typeface="Gill Sans" panose="020B0502020104020203" pitchFamily="34" charset="-79"/>
              <a:sym typeface="Helvetica" panose="020B0604020202020204" pitchFamily="34" charset="0"/>
            </a:endParaRP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B848B888-F82C-47DA-9D86-0F9FD380153B}"/>
              </a:ext>
            </a:extLst>
          </p:cNvPr>
          <p:cNvSpPr txBox="1">
            <a:spLocks/>
          </p:cNvSpPr>
          <p:nvPr/>
        </p:nvSpPr>
        <p:spPr bwMode="auto">
          <a:xfrm>
            <a:off x="952500" y="3763963"/>
            <a:ext cx="1109980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Definition</a:t>
            </a: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: a collection of files and </a:t>
            </a:r>
            <a:r>
              <a:rPr lang="en-US" altLang="en-US" sz="3200" dirty="0">
                <a:solidFill>
                  <a:srgbClr val="C82506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directories</a:t>
            </a:r>
            <a:endParaRPr lang="en-US" altLang="en-US" sz="3200" dirty="0">
              <a:latin typeface="Gill Sans" panose="020B0502020104020203" pitchFamily="34" charset="-79"/>
              <a:ea typeface="Helvetica" panose="020B0604020202020204" pitchFamily="34" charset="0"/>
              <a:cs typeface="Gill Sans" panose="020B0502020104020203" pitchFamily="34" charset="-79"/>
              <a:sym typeface="Helvetica" panose="020B0604020202020204" pitchFamily="34" charset="0"/>
            </a:endParaRPr>
          </a:p>
        </p:txBody>
      </p:sp>
      <p:sp>
        <p:nvSpPr>
          <p:cNvPr id="19461" name="AutoShape 5">
            <a:extLst>
              <a:ext uri="{FF2B5EF4-FFF2-40B4-BE49-F238E27FC236}">
                <a16:creationId xmlns:a16="http://schemas.microsoft.com/office/drawing/2014/main" id="{92DF121A-B816-46A0-B11A-92ACD44FC359}"/>
              </a:ext>
            </a:extLst>
          </p:cNvPr>
          <p:cNvSpPr>
            <a:spLocks/>
          </p:cNvSpPr>
          <p:nvPr/>
        </p:nvSpPr>
        <p:spPr bwMode="auto">
          <a:xfrm>
            <a:off x="3838575" y="2890838"/>
            <a:ext cx="3662363" cy="90963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20420" y="18127"/>
                  <a:pt x="19171" y="15709"/>
                  <a:pt x="17887" y="14416"/>
                </a:cubicBezTo>
                <a:cubicBezTo>
                  <a:pt x="14008" y="10507"/>
                  <a:pt x="10056" y="16993"/>
                  <a:pt x="6162" y="13873"/>
                </a:cubicBezTo>
                <a:cubicBezTo>
                  <a:pt x="3976" y="12122"/>
                  <a:pt x="1874" y="7390"/>
                  <a:pt x="0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9462" name="Text Box 6">
            <a:extLst>
              <a:ext uri="{FF2B5EF4-FFF2-40B4-BE49-F238E27FC236}">
                <a16:creationId xmlns:a16="http://schemas.microsoft.com/office/drawing/2014/main" id="{2C72F5F5-AA2F-4C74-9FE0-E2DD43911F5E}"/>
              </a:ext>
            </a:extLst>
          </p:cNvPr>
          <p:cNvSpPr txBox="1">
            <a:spLocks/>
          </p:cNvSpPr>
          <p:nvPr/>
        </p:nvSpPr>
        <p:spPr bwMode="auto">
          <a:xfrm>
            <a:off x="6722053" y="2810451"/>
            <a:ext cx="4588307" cy="471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400" dirty="0">
                <a:solidFill>
                  <a:srgbClr val="C82506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recursive because def contains term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>
            <a:extLst>
              <a:ext uri="{FF2B5EF4-FFF2-40B4-BE49-F238E27FC236}">
                <a16:creationId xmlns:a16="http://schemas.microsoft.com/office/drawing/2014/main" id="{47AAC888-08CA-42E1-82A9-E68DFC0C2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5262563"/>
            <a:ext cx="123444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507" name="Line 3">
            <a:extLst>
              <a:ext uri="{FF2B5EF4-FFF2-40B4-BE49-F238E27FC236}">
                <a16:creationId xmlns:a16="http://schemas.microsoft.com/office/drawing/2014/main" id="{2D758099-9CC5-4489-A727-6180054453D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378950" y="7470775"/>
            <a:ext cx="254000" cy="628650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grpSp>
        <p:nvGrpSpPr>
          <p:cNvPr id="21508" name="Group 4">
            <a:extLst>
              <a:ext uri="{FF2B5EF4-FFF2-40B4-BE49-F238E27FC236}">
                <a16:creationId xmlns:a16="http://schemas.microsoft.com/office/drawing/2014/main" id="{5C43F8B5-3BE8-47C3-9958-93CA534CCC9E}"/>
              </a:ext>
            </a:extLst>
          </p:cNvPr>
          <p:cNvGrpSpPr>
            <a:grpSpLocks/>
          </p:cNvGrpSpPr>
          <p:nvPr/>
        </p:nvGrpSpPr>
        <p:grpSpPr bwMode="auto">
          <a:xfrm rot="1324063">
            <a:off x="4222750" y="7392988"/>
            <a:ext cx="428625" cy="784225"/>
            <a:chOff x="0" y="0"/>
            <a:chExt cx="428774" cy="785149"/>
          </a:xfrm>
        </p:grpSpPr>
        <p:sp>
          <p:nvSpPr>
            <p:cNvPr id="21509" name="AutoShape 5">
              <a:extLst>
                <a:ext uri="{FF2B5EF4-FFF2-40B4-BE49-F238E27FC236}">
                  <a16:creationId xmlns:a16="http://schemas.microsoft.com/office/drawing/2014/main" id="{FC6A7368-9142-43FD-BA16-F9A08C4F1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1510" name="Oval 6">
              <a:extLst>
                <a:ext uri="{FF2B5EF4-FFF2-40B4-BE49-F238E27FC236}">
                  <a16:creationId xmlns:a16="http://schemas.microsoft.com/office/drawing/2014/main" id="{444BDC63-1C27-467F-89CD-E9E21CA705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21511" name="Group 7">
            <a:extLst>
              <a:ext uri="{FF2B5EF4-FFF2-40B4-BE49-F238E27FC236}">
                <a16:creationId xmlns:a16="http://schemas.microsoft.com/office/drawing/2014/main" id="{B7F49E49-B679-4B8F-8FC4-65F231F63153}"/>
              </a:ext>
            </a:extLst>
          </p:cNvPr>
          <p:cNvGrpSpPr>
            <a:grpSpLocks/>
          </p:cNvGrpSpPr>
          <p:nvPr/>
        </p:nvGrpSpPr>
        <p:grpSpPr bwMode="auto">
          <a:xfrm rot="1324063">
            <a:off x="6000750" y="7392988"/>
            <a:ext cx="428625" cy="784225"/>
            <a:chOff x="0" y="0"/>
            <a:chExt cx="428774" cy="785149"/>
          </a:xfrm>
        </p:grpSpPr>
        <p:sp>
          <p:nvSpPr>
            <p:cNvPr id="21512" name="AutoShape 8">
              <a:extLst>
                <a:ext uri="{FF2B5EF4-FFF2-40B4-BE49-F238E27FC236}">
                  <a16:creationId xmlns:a16="http://schemas.microsoft.com/office/drawing/2014/main" id="{2132DE0C-AD48-4C4E-ACED-44BA7DD0B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1513" name="Oval 9">
              <a:extLst>
                <a:ext uri="{FF2B5EF4-FFF2-40B4-BE49-F238E27FC236}">
                  <a16:creationId xmlns:a16="http://schemas.microsoft.com/office/drawing/2014/main" id="{3D0FDF9A-132A-42D4-8BDE-AD4EDC186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21514" name="Group 10">
            <a:extLst>
              <a:ext uri="{FF2B5EF4-FFF2-40B4-BE49-F238E27FC236}">
                <a16:creationId xmlns:a16="http://schemas.microsoft.com/office/drawing/2014/main" id="{B4CFCA99-393B-46BA-803E-7780A8271E2A}"/>
              </a:ext>
            </a:extLst>
          </p:cNvPr>
          <p:cNvGrpSpPr>
            <a:grpSpLocks/>
          </p:cNvGrpSpPr>
          <p:nvPr/>
        </p:nvGrpSpPr>
        <p:grpSpPr bwMode="auto">
          <a:xfrm rot="1324063">
            <a:off x="7651750" y="7392988"/>
            <a:ext cx="428625" cy="784225"/>
            <a:chOff x="0" y="0"/>
            <a:chExt cx="428774" cy="785149"/>
          </a:xfrm>
        </p:grpSpPr>
        <p:sp>
          <p:nvSpPr>
            <p:cNvPr id="21515" name="AutoShape 11">
              <a:extLst>
                <a:ext uri="{FF2B5EF4-FFF2-40B4-BE49-F238E27FC236}">
                  <a16:creationId xmlns:a16="http://schemas.microsoft.com/office/drawing/2014/main" id="{4A69A839-E00A-4626-9A39-FACAEBBB2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1516" name="Oval 12">
              <a:extLst>
                <a:ext uri="{FF2B5EF4-FFF2-40B4-BE49-F238E27FC236}">
                  <a16:creationId xmlns:a16="http://schemas.microsoft.com/office/drawing/2014/main" id="{47347C2F-E17B-489F-B561-A178EBB35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21517" name="Rectangle 13">
            <a:extLst>
              <a:ext uri="{FF2B5EF4-FFF2-40B4-BE49-F238E27FC236}">
                <a16:creationId xmlns:a16="http://schemas.microsoft.com/office/drawing/2014/main" id="{4CA99B4D-5336-4F14-A0E0-AC23CA0CF434}"/>
              </a:ext>
            </a:extLst>
          </p:cNvPr>
          <p:cNvSpPr>
            <a:spLocks/>
          </p:cNvSpPr>
          <p:nvPr/>
        </p:nvSpPr>
        <p:spPr bwMode="auto">
          <a:xfrm>
            <a:off x="8985250" y="6032500"/>
            <a:ext cx="1270000" cy="1270000"/>
          </a:xfrm>
          <a:prstGeom prst="rect">
            <a:avLst/>
          </a:prstGeom>
          <a:noFill/>
          <a:ln w="508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21518" name="Text Box 14">
            <a:extLst>
              <a:ext uri="{FF2B5EF4-FFF2-40B4-BE49-F238E27FC236}">
                <a16:creationId xmlns:a16="http://schemas.microsoft.com/office/drawing/2014/main" id="{FF2285D0-9F83-4463-9725-678B3C52ED6E}"/>
              </a:ext>
            </a:extLst>
          </p:cNvPr>
          <p:cNvSpPr txBox="1">
            <a:spLocks/>
          </p:cNvSpPr>
          <p:nvPr/>
        </p:nvSpPr>
        <p:spPr bwMode="auto">
          <a:xfrm>
            <a:off x="4827588" y="8818563"/>
            <a:ext cx="3348037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>
              <a:spcBef>
                <a:spcPts val="3600"/>
              </a:spcBef>
            </a:pPr>
            <a:r>
              <a:rPr lang="en-US" altLang="en-US" sz="3200" i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file system tree</a:t>
            </a:r>
          </a:p>
        </p:txBody>
      </p:sp>
      <p:sp>
        <p:nvSpPr>
          <p:cNvPr id="21520" name="Line 16">
            <a:extLst>
              <a:ext uri="{FF2B5EF4-FFF2-40B4-BE49-F238E27FC236}">
                <a16:creationId xmlns:a16="http://schemas.microsoft.com/office/drawing/2014/main" id="{2454525C-C98C-43F7-9576-6FF6CD1AD6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029950" y="7470775"/>
            <a:ext cx="254000" cy="628650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21521" name="Line 17">
            <a:extLst>
              <a:ext uri="{FF2B5EF4-FFF2-40B4-BE49-F238E27FC236}">
                <a16:creationId xmlns:a16="http://schemas.microsoft.com/office/drawing/2014/main" id="{5EA7D2E0-B388-4551-B925-C34E65A9A5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296650" y="7470775"/>
            <a:ext cx="103188" cy="628650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21522" name="Line 18">
            <a:extLst>
              <a:ext uri="{FF2B5EF4-FFF2-40B4-BE49-F238E27FC236}">
                <a16:creationId xmlns:a16="http://schemas.microsoft.com/office/drawing/2014/main" id="{B77698EF-FAC0-4FAD-A71C-EAD32BB8AD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296650" y="7462838"/>
            <a:ext cx="428625" cy="636587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6584CFA0-1383-6147-8E29-FF2F3264ED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400" dirty="0">
                <a:latin typeface="Gill Sans" panose="020B0502020104020203" pitchFamily="34" charset="-79"/>
                <a:cs typeface="Gill Sans" panose="020B0502020104020203" pitchFamily="34" charset="-79"/>
              </a:rPr>
              <a:t>Example: Directories (aka folders)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ED6334F1-2046-774C-A641-E003A1375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2265363"/>
            <a:ext cx="1109980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marL="444500" indent="-444500" algn="l" defTabSz="584200" rtl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1pPr>
            <a:lvl2pPr marL="889000" indent="-444500" algn="l" defTabSz="584200" rtl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2pPr>
            <a:lvl3pPr marL="1333500" indent="-444500" algn="l" defTabSz="584200" rtl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3pPr>
            <a:lvl4pPr marL="1778000" indent="-444500" algn="l" defTabSz="584200" rtl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4pPr>
            <a:lvl5pPr marL="2222500" indent="-444500" algn="l" defTabSz="584200" rtl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320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Term: </a:t>
            </a:r>
            <a:r>
              <a:rPr lang="en-US" altLang="en-US" sz="3200">
                <a:solidFill>
                  <a:srgbClr val="C82506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directory</a:t>
            </a:r>
            <a:endParaRPr lang="en-US" altLang="en-US" sz="3200" dirty="0">
              <a:latin typeface="Gill Sans" panose="020B0502020104020203" pitchFamily="34" charset="-79"/>
              <a:ea typeface="Helvetica" panose="020B0604020202020204" pitchFamily="34" charset="0"/>
              <a:cs typeface="Gill Sans" panose="020B0502020104020203" pitchFamily="34" charset="-79"/>
              <a:sym typeface="Helvetica" panose="020B0604020202020204" pitchFamily="34" charset="0"/>
            </a:endParaRPr>
          </a:p>
        </p:txBody>
      </p:sp>
      <p:sp>
        <p:nvSpPr>
          <p:cNvPr id="28" name="Text Box 4">
            <a:extLst>
              <a:ext uri="{FF2B5EF4-FFF2-40B4-BE49-F238E27FC236}">
                <a16:creationId xmlns:a16="http://schemas.microsoft.com/office/drawing/2014/main" id="{32D2624C-40EA-EB44-8B6B-2A3BC1D75BC2}"/>
              </a:ext>
            </a:extLst>
          </p:cNvPr>
          <p:cNvSpPr txBox="1">
            <a:spLocks/>
          </p:cNvSpPr>
          <p:nvPr/>
        </p:nvSpPr>
        <p:spPr bwMode="auto">
          <a:xfrm>
            <a:off x="952500" y="3763963"/>
            <a:ext cx="1109980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Definition</a:t>
            </a: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: a collection of files and </a:t>
            </a:r>
            <a:r>
              <a:rPr lang="en-US" altLang="en-US" sz="3200" dirty="0">
                <a:solidFill>
                  <a:srgbClr val="C82506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directories</a:t>
            </a:r>
            <a:endParaRPr lang="en-US" altLang="en-US" sz="3200" dirty="0">
              <a:latin typeface="Gill Sans" panose="020B0502020104020203" pitchFamily="34" charset="-79"/>
              <a:ea typeface="Helvetica" panose="020B0604020202020204" pitchFamily="34" charset="0"/>
              <a:cs typeface="Gill Sans" panose="020B0502020104020203" pitchFamily="34" charset="-79"/>
              <a:sym typeface="Helvetica" panose="020B0604020202020204" pitchFamily="34" charset="0"/>
            </a:endParaRPr>
          </a:p>
        </p:txBody>
      </p:sp>
      <p:sp>
        <p:nvSpPr>
          <p:cNvPr id="29" name="AutoShape 5">
            <a:extLst>
              <a:ext uri="{FF2B5EF4-FFF2-40B4-BE49-F238E27FC236}">
                <a16:creationId xmlns:a16="http://schemas.microsoft.com/office/drawing/2014/main" id="{4EEB9370-3AF0-BE40-8C6C-2AA86E9DA1B2}"/>
              </a:ext>
            </a:extLst>
          </p:cNvPr>
          <p:cNvSpPr>
            <a:spLocks/>
          </p:cNvSpPr>
          <p:nvPr/>
        </p:nvSpPr>
        <p:spPr bwMode="auto">
          <a:xfrm>
            <a:off x="3838575" y="2890838"/>
            <a:ext cx="3662363" cy="90963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20420" y="18127"/>
                  <a:pt x="19171" y="15709"/>
                  <a:pt x="17887" y="14416"/>
                </a:cubicBezTo>
                <a:cubicBezTo>
                  <a:pt x="14008" y="10507"/>
                  <a:pt x="10056" y="16993"/>
                  <a:pt x="6162" y="13873"/>
                </a:cubicBezTo>
                <a:cubicBezTo>
                  <a:pt x="3976" y="12122"/>
                  <a:pt x="1874" y="7390"/>
                  <a:pt x="0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30" name="Text Box 6">
            <a:extLst>
              <a:ext uri="{FF2B5EF4-FFF2-40B4-BE49-F238E27FC236}">
                <a16:creationId xmlns:a16="http://schemas.microsoft.com/office/drawing/2014/main" id="{B1A4696E-F25B-604D-AF39-91238BE020B2}"/>
              </a:ext>
            </a:extLst>
          </p:cNvPr>
          <p:cNvSpPr txBox="1">
            <a:spLocks/>
          </p:cNvSpPr>
          <p:nvPr/>
        </p:nvSpPr>
        <p:spPr bwMode="auto">
          <a:xfrm>
            <a:off x="6722053" y="2810451"/>
            <a:ext cx="4588307" cy="471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400" dirty="0">
                <a:solidFill>
                  <a:srgbClr val="C82506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recursive because def contains term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id="{F71C9C2D-50A2-490B-8019-D8AADC1ED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5262563"/>
            <a:ext cx="123444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555" name="Picture 3">
            <a:extLst>
              <a:ext uri="{FF2B5EF4-FFF2-40B4-BE49-F238E27FC236}">
                <a16:creationId xmlns:a16="http://schemas.microsoft.com/office/drawing/2014/main" id="{7C97BC89-275E-46F5-9AAB-DBD1271DA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4845050"/>
            <a:ext cx="7594600" cy="244157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6" name="Rectangle 4">
            <a:extLst>
              <a:ext uri="{FF2B5EF4-FFF2-40B4-BE49-F238E27FC236}">
                <a16:creationId xmlns:a16="http://schemas.microsoft.com/office/drawing/2014/main" id="{8F9E8A47-D4B9-4EEC-8059-9195F36A0441}"/>
              </a:ext>
            </a:extLst>
          </p:cNvPr>
          <p:cNvSpPr>
            <a:spLocks/>
          </p:cNvSpPr>
          <p:nvPr/>
        </p:nvSpPr>
        <p:spPr bwMode="auto">
          <a:xfrm>
            <a:off x="3384550" y="5430838"/>
            <a:ext cx="1270000" cy="1270000"/>
          </a:xfrm>
          <a:prstGeom prst="rect">
            <a:avLst/>
          </a:prstGeom>
          <a:noFill/>
          <a:ln w="508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23557" name="Text Box 5">
            <a:extLst>
              <a:ext uri="{FF2B5EF4-FFF2-40B4-BE49-F238E27FC236}">
                <a16:creationId xmlns:a16="http://schemas.microsoft.com/office/drawing/2014/main" id="{C1B622EC-1E54-4279-9E4F-ED20A07E5D0C}"/>
              </a:ext>
            </a:extLst>
          </p:cNvPr>
          <p:cNvSpPr txBox="1">
            <a:spLocks/>
          </p:cNvSpPr>
          <p:nvPr/>
        </p:nvSpPr>
        <p:spPr bwMode="auto">
          <a:xfrm>
            <a:off x="4827588" y="8818563"/>
            <a:ext cx="3348037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>
              <a:spcBef>
                <a:spcPts val="3600"/>
              </a:spcBef>
            </a:pPr>
            <a:r>
              <a:rPr lang="en-US" altLang="en-US" sz="3200" i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file system tree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747A24D-4608-FE40-8EDC-FC121DF4CB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400" dirty="0">
                <a:latin typeface="Gill Sans" panose="020B0502020104020203" pitchFamily="34" charset="-79"/>
                <a:cs typeface="Gill Sans" panose="020B0502020104020203" pitchFamily="34" charset="-79"/>
              </a:rPr>
              <a:t>Example: Directories (aka folders)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D0AF9DFF-A2E1-9846-B935-49B46B546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2265363"/>
            <a:ext cx="1109980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marL="444500" indent="-444500" algn="l" defTabSz="584200" rtl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1pPr>
            <a:lvl2pPr marL="889000" indent="-444500" algn="l" defTabSz="584200" rtl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2pPr>
            <a:lvl3pPr marL="1333500" indent="-444500" algn="l" defTabSz="584200" rtl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3pPr>
            <a:lvl4pPr marL="1778000" indent="-444500" algn="l" defTabSz="584200" rtl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4pPr>
            <a:lvl5pPr marL="2222500" indent="-444500" algn="l" defTabSz="584200" rtl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320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Term: </a:t>
            </a:r>
            <a:r>
              <a:rPr lang="en-US" altLang="en-US" sz="3200">
                <a:solidFill>
                  <a:srgbClr val="C82506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directory</a:t>
            </a:r>
            <a:endParaRPr lang="en-US" altLang="en-US" sz="3200" dirty="0">
              <a:latin typeface="Gill Sans" panose="020B0502020104020203" pitchFamily="34" charset="-79"/>
              <a:ea typeface="Helvetica" panose="020B0604020202020204" pitchFamily="34" charset="0"/>
              <a:cs typeface="Gill Sans" panose="020B0502020104020203" pitchFamily="34" charset="-79"/>
              <a:sym typeface="Helvetica" panose="020B0604020202020204" pitchFamily="34" charset="0"/>
            </a:endParaRP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2F933637-79CE-B745-A4EB-BD31E7D0059C}"/>
              </a:ext>
            </a:extLst>
          </p:cNvPr>
          <p:cNvSpPr txBox="1">
            <a:spLocks/>
          </p:cNvSpPr>
          <p:nvPr/>
        </p:nvSpPr>
        <p:spPr bwMode="auto">
          <a:xfrm>
            <a:off x="952500" y="3763963"/>
            <a:ext cx="1109980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Definition</a:t>
            </a: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: a collection of files and </a:t>
            </a:r>
            <a:r>
              <a:rPr lang="en-US" altLang="en-US" sz="3200" dirty="0">
                <a:solidFill>
                  <a:srgbClr val="C82506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directories</a:t>
            </a:r>
            <a:endParaRPr lang="en-US" altLang="en-US" sz="3200" dirty="0">
              <a:latin typeface="Gill Sans" panose="020B0502020104020203" pitchFamily="34" charset="-79"/>
              <a:ea typeface="Helvetica" panose="020B0604020202020204" pitchFamily="34" charset="0"/>
              <a:cs typeface="Gill Sans" panose="020B0502020104020203" pitchFamily="34" charset="-79"/>
              <a:sym typeface="Helvetica" panose="020B0604020202020204" pitchFamily="34" charset="0"/>
            </a:endParaRPr>
          </a:p>
        </p:txBody>
      </p:sp>
      <p:sp>
        <p:nvSpPr>
          <p:cNvPr id="16" name="AutoShape 5">
            <a:extLst>
              <a:ext uri="{FF2B5EF4-FFF2-40B4-BE49-F238E27FC236}">
                <a16:creationId xmlns:a16="http://schemas.microsoft.com/office/drawing/2014/main" id="{2BFDCFE6-1320-6D43-BD31-BD3758C5510A}"/>
              </a:ext>
            </a:extLst>
          </p:cNvPr>
          <p:cNvSpPr>
            <a:spLocks/>
          </p:cNvSpPr>
          <p:nvPr/>
        </p:nvSpPr>
        <p:spPr bwMode="auto">
          <a:xfrm>
            <a:off x="3838575" y="2890838"/>
            <a:ext cx="3662363" cy="90963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20420" y="18127"/>
                  <a:pt x="19171" y="15709"/>
                  <a:pt x="17887" y="14416"/>
                </a:cubicBezTo>
                <a:cubicBezTo>
                  <a:pt x="14008" y="10507"/>
                  <a:pt x="10056" y="16993"/>
                  <a:pt x="6162" y="13873"/>
                </a:cubicBezTo>
                <a:cubicBezTo>
                  <a:pt x="3976" y="12122"/>
                  <a:pt x="1874" y="7390"/>
                  <a:pt x="0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6473B6C5-C936-3A48-977B-33338694517D}"/>
              </a:ext>
            </a:extLst>
          </p:cNvPr>
          <p:cNvSpPr txBox="1">
            <a:spLocks/>
          </p:cNvSpPr>
          <p:nvPr/>
        </p:nvSpPr>
        <p:spPr bwMode="auto">
          <a:xfrm>
            <a:off x="6722053" y="2810451"/>
            <a:ext cx="4588307" cy="471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400" dirty="0">
                <a:solidFill>
                  <a:srgbClr val="C82506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recursive because def contains term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>
            <a:extLst>
              <a:ext uri="{FF2B5EF4-FFF2-40B4-BE49-F238E27FC236}">
                <a16:creationId xmlns:a16="http://schemas.microsoft.com/office/drawing/2014/main" id="{4DDAA8A3-2633-42FC-A744-62FC97A82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5262563"/>
            <a:ext cx="123444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579" name="Picture 3">
            <a:extLst>
              <a:ext uri="{FF2B5EF4-FFF2-40B4-BE49-F238E27FC236}">
                <a16:creationId xmlns:a16="http://schemas.microsoft.com/office/drawing/2014/main" id="{4DBB495B-00C6-4056-BD10-94FE79918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4845050"/>
            <a:ext cx="7594600" cy="244157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580" name="Picture 4">
            <a:extLst>
              <a:ext uri="{FF2B5EF4-FFF2-40B4-BE49-F238E27FC236}">
                <a16:creationId xmlns:a16="http://schemas.microsoft.com/office/drawing/2014/main" id="{19FACD2C-511B-46A5-AEBE-C515E9ED85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5275263"/>
            <a:ext cx="8450263" cy="2703512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581" name="Text Box 5">
            <a:extLst>
              <a:ext uri="{FF2B5EF4-FFF2-40B4-BE49-F238E27FC236}">
                <a16:creationId xmlns:a16="http://schemas.microsoft.com/office/drawing/2014/main" id="{FE87B868-A5FB-4AF2-AB48-D5884D497886}"/>
              </a:ext>
            </a:extLst>
          </p:cNvPr>
          <p:cNvSpPr txBox="1">
            <a:spLocks/>
          </p:cNvSpPr>
          <p:nvPr/>
        </p:nvSpPr>
        <p:spPr bwMode="auto">
          <a:xfrm>
            <a:off x="4827588" y="8818563"/>
            <a:ext cx="3348037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>
              <a:spcBef>
                <a:spcPts val="3600"/>
              </a:spcBef>
            </a:pPr>
            <a:r>
              <a:rPr lang="en-US" altLang="en-US" sz="3200" i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file system tree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015677F0-FBCE-F240-8DC1-455B154AF7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400" dirty="0">
                <a:latin typeface="Gill Sans" panose="020B0502020104020203" pitchFamily="34" charset="-79"/>
                <a:cs typeface="Gill Sans" panose="020B0502020104020203" pitchFamily="34" charset="-79"/>
              </a:rPr>
              <a:t>Example: Directories (aka folders)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0DB1000A-F2F4-F54E-8588-DFEDE0A60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2265363"/>
            <a:ext cx="1109980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marL="444500" indent="-444500" algn="l" defTabSz="584200" rtl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1pPr>
            <a:lvl2pPr marL="889000" indent="-444500" algn="l" defTabSz="584200" rtl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2pPr>
            <a:lvl3pPr marL="1333500" indent="-444500" algn="l" defTabSz="584200" rtl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3pPr>
            <a:lvl4pPr marL="1778000" indent="-444500" algn="l" defTabSz="584200" rtl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4pPr>
            <a:lvl5pPr marL="2222500" indent="-444500" algn="l" defTabSz="584200" rtl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320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Term: </a:t>
            </a:r>
            <a:r>
              <a:rPr lang="en-US" altLang="en-US" sz="3200">
                <a:solidFill>
                  <a:srgbClr val="C82506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directory</a:t>
            </a:r>
            <a:endParaRPr lang="en-US" altLang="en-US" sz="3200" dirty="0">
              <a:latin typeface="Gill Sans" panose="020B0502020104020203" pitchFamily="34" charset="-79"/>
              <a:ea typeface="Helvetica" panose="020B0604020202020204" pitchFamily="34" charset="0"/>
              <a:cs typeface="Gill Sans" panose="020B0502020104020203" pitchFamily="34" charset="-79"/>
              <a:sym typeface="Helvetica" panose="020B0604020202020204" pitchFamily="34" charset="0"/>
            </a:endParaRP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DA7DA950-9DC8-E94D-9A91-5DEA7460FA47}"/>
              </a:ext>
            </a:extLst>
          </p:cNvPr>
          <p:cNvSpPr txBox="1">
            <a:spLocks/>
          </p:cNvSpPr>
          <p:nvPr/>
        </p:nvSpPr>
        <p:spPr bwMode="auto">
          <a:xfrm>
            <a:off x="952500" y="3763963"/>
            <a:ext cx="1109980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Definition</a:t>
            </a: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: a collection of files and </a:t>
            </a:r>
            <a:r>
              <a:rPr lang="en-US" altLang="en-US" sz="3200" dirty="0">
                <a:solidFill>
                  <a:srgbClr val="C82506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directories</a:t>
            </a:r>
            <a:endParaRPr lang="en-US" altLang="en-US" sz="3200" dirty="0">
              <a:latin typeface="Gill Sans" panose="020B0502020104020203" pitchFamily="34" charset="-79"/>
              <a:ea typeface="Helvetica" panose="020B0604020202020204" pitchFamily="34" charset="0"/>
              <a:cs typeface="Gill Sans" panose="020B0502020104020203" pitchFamily="34" charset="-79"/>
              <a:sym typeface="Helvetica" panose="020B0604020202020204" pitchFamily="34" charset="0"/>
            </a:endParaRPr>
          </a:p>
        </p:txBody>
      </p:sp>
      <p:sp>
        <p:nvSpPr>
          <p:cNvPr id="16" name="AutoShape 5">
            <a:extLst>
              <a:ext uri="{FF2B5EF4-FFF2-40B4-BE49-F238E27FC236}">
                <a16:creationId xmlns:a16="http://schemas.microsoft.com/office/drawing/2014/main" id="{9C09AACC-17CB-F245-BF69-9884DB65B1FC}"/>
              </a:ext>
            </a:extLst>
          </p:cNvPr>
          <p:cNvSpPr>
            <a:spLocks/>
          </p:cNvSpPr>
          <p:nvPr/>
        </p:nvSpPr>
        <p:spPr bwMode="auto">
          <a:xfrm>
            <a:off x="3838575" y="2890838"/>
            <a:ext cx="3662363" cy="90963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20420" y="18127"/>
                  <a:pt x="19171" y="15709"/>
                  <a:pt x="17887" y="14416"/>
                </a:cubicBezTo>
                <a:cubicBezTo>
                  <a:pt x="14008" y="10507"/>
                  <a:pt x="10056" y="16993"/>
                  <a:pt x="6162" y="13873"/>
                </a:cubicBezTo>
                <a:cubicBezTo>
                  <a:pt x="3976" y="12122"/>
                  <a:pt x="1874" y="7390"/>
                  <a:pt x="0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910871AD-EFA9-5D44-B92F-901F68E612B6}"/>
              </a:ext>
            </a:extLst>
          </p:cNvPr>
          <p:cNvSpPr txBox="1">
            <a:spLocks/>
          </p:cNvSpPr>
          <p:nvPr/>
        </p:nvSpPr>
        <p:spPr bwMode="auto">
          <a:xfrm>
            <a:off x="6722053" y="2810451"/>
            <a:ext cx="4588307" cy="471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400" dirty="0">
                <a:solidFill>
                  <a:srgbClr val="C82506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recursive because def contains term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>
            <a:extLst>
              <a:ext uri="{FF2B5EF4-FFF2-40B4-BE49-F238E27FC236}">
                <a16:creationId xmlns:a16="http://schemas.microsoft.com/office/drawing/2014/main" id="{C7B6DBE4-1D9B-4725-8760-657E8174CAB9}"/>
              </a:ext>
            </a:extLst>
          </p:cNvPr>
          <p:cNvSpPr>
            <a:spLocks/>
          </p:cNvSpPr>
          <p:nvPr/>
        </p:nvSpPr>
        <p:spPr bwMode="auto">
          <a:xfrm>
            <a:off x="2387600" y="4692650"/>
            <a:ext cx="965200" cy="1066800"/>
          </a:xfrm>
          <a:prstGeom prst="rect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8C739BA6-458F-4E72-8770-3C2C0B2CDA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Recursive Code</a:t>
            </a:r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4FDEAB94-73D7-46BB-A1DA-447025EE2A07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>
          <a:xfrm>
            <a:off x="952500" y="2087563"/>
            <a:ext cx="11926888" cy="1392237"/>
          </a:xfrm>
        </p:spPr>
        <p:txBody>
          <a:bodyPr anchor="t"/>
          <a:lstStyle/>
          <a:p>
            <a:pPr marL="298450" indent="-196850">
              <a:spcBef>
                <a:spcPts val="3600"/>
              </a:spcBef>
              <a:buSzTx/>
              <a:buFontTx/>
              <a:buNone/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What is it?</a:t>
            </a:r>
          </a:p>
          <a:p>
            <a:pPr marL="298450" indent="-196850">
              <a:spcBef>
                <a:spcPts val="800"/>
              </a:spcBef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A function that calls itself</a:t>
            </a:r>
          </a:p>
        </p:txBody>
      </p:sp>
      <p:sp>
        <p:nvSpPr>
          <p:cNvPr id="38918" name="Text Box 6">
            <a:extLst>
              <a:ext uri="{FF2B5EF4-FFF2-40B4-BE49-F238E27FC236}">
                <a16:creationId xmlns:a16="http://schemas.microsoft.com/office/drawing/2014/main" id="{61A85FB5-D731-4FA8-94A9-BD58683DF27A}"/>
              </a:ext>
            </a:extLst>
          </p:cNvPr>
          <p:cNvSpPr txBox="1">
            <a:spLocks/>
          </p:cNvSpPr>
          <p:nvPr/>
        </p:nvSpPr>
        <p:spPr bwMode="auto">
          <a:xfrm>
            <a:off x="2676525" y="4684713"/>
            <a:ext cx="385763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6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</a:t>
            </a:r>
          </a:p>
        </p:txBody>
      </p:sp>
      <p:sp>
        <p:nvSpPr>
          <p:cNvPr id="38923" name="AutoShape 11">
            <a:extLst>
              <a:ext uri="{FF2B5EF4-FFF2-40B4-BE49-F238E27FC236}">
                <a16:creationId xmlns:a16="http://schemas.microsoft.com/office/drawing/2014/main" id="{AEB1FC9F-079E-4E23-9679-33BD3FCA23EA}"/>
              </a:ext>
            </a:extLst>
          </p:cNvPr>
          <p:cNvSpPr>
            <a:spLocks/>
          </p:cNvSpPr>
          <p:nvPr/>
        </p:nvSpPr>
        <p:spPr bwMode="auto">
          <a:xfrm>
            <a:off x="2682875" y="5784850"/>
            <a:ext cx="498475" cy="525463"/>
          </a:xfrm>
          <a:custGeom>
            <a:avLst/>
            <a:gdLst>
              <a:gd name="T0" fmla="*/ 10800 w 21600"/>
              <a:gd name="T1" fmla="*/ 8105 h 16211"/>
              <a:gd name="T2" fmla="*/ 10800 w 21600"/>
              <a:gd name="T3" fmla="*/ 8105 h 16211"/>
              <a:gd name="T4" fmla="*/ 10800 w 21600"/>
              <a:gd name="T5" fmla="*/ 8105 h 16211"/>
              <a:gd name="T6" fmla="*/ 10800 w 21600"/>
              <a:gd name="T7" fmla="*/ 8105 h 16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16211">
                <a:moveTo>
                  <a:pt x="21600" y="1678"/>
                </a:moveTo>
                <a:cubicBezTo>
                  <a:pt x="15218" y="21600"/>
                  <a:pt x="8018" y="21041"/>
                  <a:pt x="0" y="0"/>
                </a:cubicBezTo>
              </a:path>
            </a:pathLst>
          </a:custGeom>
          <a:noFill/>
          <a:ln w="508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6" name="Text Box 14">
            <a:extLst>
              <a:ext uri="{FF2B5EF4-FFF2-40B4-BE49-F238E27FC236}">
                <a16:creationId xmlns:a16="http://schemas.microsoft.com/office/drawing/2014/main" id="{B7C508F6-E3CB-4ECE-88C3-65B0E34CABA2}"/>
              </a:ext>
            </a:extLst>
          </p:cNvPr>
          <p:cNvSpPr txBox="1">
            <a:spLocks/>
          </p:cNvSpPr>
          <p:nvPr/>
        </p:nvSpPr>
        <p:spPr bwMode="auto">
          <a:xfrm>
            <a:off x="2511425" y="6342063"/>
            <a:ext cx="8255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call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7" name="Text Box 11">
            <a:extLst>
              <a:ext uri="{FF2B5EF4-FFF2-40B4-BE49-F238E27FC236}">
                <a16:creationId xmlns:a16="http://schemas.microsoft.com/office/drawing/2014/main" id="{DA02818D-1A18-43CA-B0F4-D8A767F595D1}"/>
              </a:ext>
            </a:extLst>
          </p:cNvPr>
          <p:cNvSpPr txBox="1">
            <a:spLocks/>
          </p:cNvSpPr>
          <p:nvPr/>
        </p:nvSpPr>
        <p:spPr bwMode="auto">
          <a:xfrm>
            <a:off x="1077913" y="4760913"/>
            <a:ext cx="5106987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4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4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4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</a:t>
            </a:r>
            <a:r>
              <a:rPr lang="en-US" altLang="en-US" sz="2400">
                <a:latin typeface="Menlo" charset="0"/>
                <a:ea typeface="Menlo" charset="0"/>
                <a:cs typeface="Menlo" charset="0"/>
                <a:sym typeface="Menlo" charset="0"/>
              </a:rPr>
              <a:t>():</a:t>
            </a:r>
          </a:p>
          <a:p>
            <a:pPr algn="l"/>
            <a:r>
              <a:rPr lang="en-US" altLang="en-US" sz="24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4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# other code                                                                </a:t>
            </a:r>
            <a:endParaRPr lang="en-US" altLang="en-US" sz="24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400">
                <a:latin typeface="Menlo" charset="0"/>
                <a:ea typeface="Menlo" charset="0"/>
                <a:cs typeface="Menlo" charset="0"/>
                <a:sym typeface="Menlo" charset="0"/>
              </a:rPr>
              <a:t>    f()</a:t>
            </a:r>
          </a:p>
          <a:p>
            <a:pPr algn="l"/>
            <a:r>
              <a:rPr lang="en-US" altLang="en-US" sz="24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4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# other code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C474D084-0BBA-834D-977A-1FA5B78865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Recursive Code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41FC997D-C443-8F40-95E9-E38D11B60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2087563"/>
            <a:ext cx="11926888" cy="139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marL="444500" indent="-444500" algn="l" defTabSz="584200" rtl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1pPr>
            <a:lvl2pPr marL="889000" indent="-444500" algn="l" defTabSz="584200" rtl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2pPr>
            <a:lvl3pPr marL="1333500" indent="-444500" algn="l" defTabSz="584200" rtl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3pPr>
            <a:lvl4pPr marL="1778000" indent="-444500" algn="l" defTabSz="584200" rtl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4pPr>
            <a:lvl5pPr marL="2222500" indent="-444500" algn="l" defTabSz="584200" rtl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8450" indent="-196850">
              <a:spcBef>
                <a:spcPts val="3600"/>
              </a:spcBef>
              <a:buSzTx/>
              <a:buFontTx/>
              <a:buNone/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What is it?</a:t>
            </a:r>
          </a:p>
          <a:p>
            <a:pPr marL="298450" indent="-196850">
              <a:spcBef>
                <a:spcPts val="800"/>
              </a:spcBef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A function that calls itself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>
            <a:extLst>
              <a:ext uri="{FF2B5EF4-FFF2-40B4-BE49-F238E27FC236}">
                <a16:creationId xmlns:a16="http://schemas.microsoft.com/office/drawing/2014/main" id="{7DEF5538-AB19-4F84-8358-8E8E37687F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Recursive Code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52858E14-B6DF-4510-B919-8B860924EF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2500" y="2087563"/>
            <a:ext cx="11926888" cy="5411787"/>
          </a:xfrm>
        </p:spPr>
        <p:txBody>
          <a:bodyPr anchor="t"/>
          <a:lstStyle/>
          <a:p>
            <a:pPr marL="396875" indent="-261938">
              <a:spcBef>
                <a:spcPts val="3600"/>
              </a:spcBef>
              <a:buSzTx/>
              <a:buFontTx/>
              <a:buNone/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What is it?</a:t>
            </a:r>
          </a:p>
          <a:p>
            <a:pPr marL="396875" indent="-261938">
              <a:spcBef>
                <a:spcPts val="800"/>
              </a:spcBef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A function that calls itself</a:t>
            </a:r>
          </a:p>
          <a:p>
            <a:pPr marL="396875" indent="-261938">
              <a:spcBef>
                <a:spcPts val="3600"/>
              </a:spcBef>
              <a:buSzTx/>
              <a:buFontTx/>
              <a:buNone/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Motivation: don’t know how big the data is before execution</a:t>
            </a:r>
          </a:p>
          <a:p>
            <a:pPr marL="396875" indent="-261938">
              <a:spcBef>
                <a:spcPts val="800"/>
              </a:spcBef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Need either </a:t>
            </a:r>
            <a:r>
              <a:rPr lang="en-US" altLang="en-US" sz="2800" dirty="0">
                <a:solidFill>
                  <a:srgbClr val="C82506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iteration</a:t>
            </a: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 or </a:t>
            </a:r>
            <a:r>
              <a:rPr lang="en-US" altLang="en-US" sz="2800" dirty="0">
                <a:solidFill>
                  <a:srgbClr val="C82506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recursion</a:t>
            </a:r>
            <a:endParaRPr lang="en-US" altLang="en-US" sz="2800" dirty="0"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pPr marL="396875" indent="-261938">
              <a:spcBef>
                <a:spcPts val="800"/>
              </a:spcBef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In theory, these techniques are equally powerful</a:t>
            </a:r>
          </a:p>
          <a:p>
            <a:pPr marL="396875" indent="-261938">
              <a:spcBef>
                <a:spcPts val="3600"/>
              </a:spcBef>
              <a:buSzTx/>
              <a:buFontTx/>
              <a:buNone/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Why use recursion?</a:t>
            </a:r>
          </a:p>
          <a:p>
            <a:pPr marL="396875" indent="-261938">
              <a:spcBef>
                <a:spcPts val="800"/>
              </a:spcBef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simple and elegant solution</a:t>
            </a:r>
          </a:p>
          <a:p>
            <a:pPr marL="396875" indent="-261938">
              <a:spcBef>
                <a:spcPts val="800"/>
              </a:spcBef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recursive code corresponds to recursive data</a:t>
            </a:r>
          </a:p>
          <a:p>
            <a:pPr marL="396875" indent="-261938">
              <a:spcBef>
                <a:spcPts val="800"/>
              </a:spcBef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reduce a big problem into a smaller problem</a:t>
            </a:r>
          </a:p>
        </p:txBody>
      </p:sp>
      <p:pic>
        <p:nvPicPr>
          <p:cNvPr id="43011" name="Picture 3">
            <a:extLst>
              <a:ext uri="{FF2B5EF4-FFF2-40B4-BE49-F238E27FC236}">
                <a16:creationId xmlns:a16="http://schemas.microsoft.com/office/drawing/2014/main" id="{6180EC26-A7F4-4615-A3E7-DC18E337E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25" y="5176838"/>
            <a:ext cx="3976688" cy="264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3012" name="Text Box 4">
            <a:extLst>
              <a:ext uri="{FF2B5EF4-FFF2-40B4-BE49-F238E27FC236}">
                <a16:creationId xmlns:a16="http://schemas.microsoft.com/office/drawing/2014/main" id="{B94BF237-6F21-40ED-9F74-E4908A935602}"/>
              </a:ext>
            </a:extLst>
          </p:cNvPr>
          <p:cNvSpPr txBox="1">
            <a:spLocks/>
          </p:cNvSpPr>
          <p:nvPr/>
        </p:nvSpPr>
        <p:spPr bwMode="auto">
          <a:xfrm>
            <a:off x="9675813" y="7851775"/>
            <a:ext cx="22479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4572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4572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4572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4572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>
              <a:lnSpc>
                <a:spcPts val="2300"/>
              </a:lnSpc>
            </a:pPr>
            <a:r>
              <a:rPr lang="en-US" altLang="en-US" sz="800" u="sng"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  <a:sym typeface="Times" panose="02020603050405020304" pitchFamily="18" charset="0"/>
                <a:hlinkClick r:id="rId3"/>
              </a:rPr>
              <a:t>https://texastreesurgeons.com/services/tree-removal/</a:t>
            </a:r>
            <a:endParaRPr lang="en-US" altLang="en-US" sz="800" u="sng">
              <a:latin typeface="Times" panose="02020603050405020304" pitchFamily="18" charset="0"/>
              <a:ea typeface="Times" panose="02020603050405020304" pitchFamily="18" charset="0"/>
              <a:cs typeface="Times" panose="02020603050405020304" pitchFamily="18" charset="0"/>
              <a:sym typeface="Times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1E3C9C97-E7A5-44E8-91D5-DB5F5B8286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2500" y="2255838"/>
            <a:ext cx="11099800" cy="5989637"/>
          </a:xfrm>
        </p:spPr>
        <p:txBody>
          <a:bodyPr anchor="t"/>
          <a:lstStyle/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2800" dirty="0">
                <a:solidFill>
                  <a:srgbClr val="C82506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Hofstadter's Law</a:t>
            </a:r>
            <a:r>
              <a:rPr lang="en-US" altLang="en-US" sz="28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: “It always takes longer than you expect, even when you take into account </a:t>
            </a:r>
            <a:r>
              <a:rPr lang="en-US" altLang="en-US" sz="2800" dirty="0">
                <a:solidFill>
                  <a:srgbClr val="C82506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Hofstadter's Law</a:t>
            </a:r>
            <a:r>
              <a:rPr lang="en-US" altLang="en-US" sz="28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.”</a:t>
            </a:r>
          </a:p>
          <a:p>
            <a:pPr marL="0" indent="0" algn="ctr">
              <a:spcBef>
                <a:spcPts val="3600"/>
              </a:spcBef>
              <a:buSzTx/>
              <a:buFontTx/>
              <a:buNone/>
            </a:pPr>
            <a:r>
              <a:rPr lang="en-US" altLang="en-US" sz="2000" dirty="0">
                <a:latin typeface="Gill Sans" panose="020B0502020104020203" pitchFamily="34" charset="-79"/>
                <a:cs typeface="Gill Sans" panose="020B0502020104020203" pitchFamily="34" charset="-79"/>
              </a:rPr>
              <a:t>(From Gödel, Escher, Bach)</a:t>
            </a:r>
            <a:endParaRPr lang="en-US" altLang="en-US" sz="2600" dirty="0">
              <a:latin typeface="Gill Sans" panose="020B0502020104020203" pitchFamily="34" charset="-79"/>
              <a:ea typeface="Helvetica" panose="020B0604020202020204" pitchFamily="34" charset="0"/>
              <a:cs typeface="Gill Sans" panose="020B0502020104020203" pitchFamily="34" charset="-79"/>
              <a:sym typeface="Helvetica" panose="020B0604020202020204" pitchFamily="34" charset="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0F16000-8EDD-4D68-8124-D8906466A4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254000"/>
            <a:ext cx="11099800" cy="1423988"/>
          </a:xfrm>
        </p:spPr>
        <p:txBody>
          <a:bodyPr/>
          <a:lstStyle/>
          <a:p>
            <a:pPr algn="l" defTabSz="530225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Goal: use self-reference is a meaningful way</a:t>
            </a:r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FA909915-286B-46E9-9A9B-4930D652FB10}"/>
              </a:ext>
            </a:extLst>
          </p:cNvPr>
          <p:cNvSpPr txBox="1">
            <a:spLocks/>
          </p:cNvSpPr>
          <p:nvPr/>
        </p:nvSpPr>
        <p:spPr bwMode="auto">
          <a:xfrm>
            <a:off x="4220597" y="4343400"/>
            <a:ext cx="4562018" cy="502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600" dirty="0">
                <a:latin typeface="Gill Sans" panose="020B0502020104020203" pitchFamily="34" charset="-79"/>
                <a:cs typeface="Gill Sans" panose="020B0502020104020203" pitchFamily="34" charset="-79"/>
              </a:rPr>
              <a:t>good advice for CS  assignments!</a:t>
            </a:r>
          </a:p>
        </p:txBody>
      </p:sp>
    </p:spTree>
    <p:extLst>
      <p:ext uri="{BB962C8B-B14F-4D97-AF65-F5344CB8AC3E}">
        <p14:creationId xmlns:p14="http://schemas.microsoft.com/office/powerpoint/2010/main" val="26412239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>
            <a:extLst>
              <a:ext uri="{FF2B5EF4-FFF2-40B4-BE49-F238E27FC236}">
                <a16:creationId xmlns:a16="http://schemas.microsoft.com/office/drawing/2014/main" id="{1D416F50-7773-445B-96BE-6CE67AB4A4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Recursive Student</a:t>
            </a:r>
            <a:b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</a:br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Counting</a:t>
            </a:r>
          </a:p>
        </p:txBody>
      </p:sp>
      <p:grpSp>
        <p:nvGrpSpPr>
          <p:cNvPr id="44034" name="Group 2">
            <a:extLst>
              <a:ext uri="{FF2B5EF4-FFF2-40B4-BE49-F238E27FC236}">
                <a16:creationId xmlns:a16="http://schemas.microsoft.com/office/drawing/2014/main" id="{48ED6AEB-DB5C-4CE2-A27F-8C2F898B156F}"/>
              </a:ext>
            </a:extLst>
          </p:cNvPr>
          <p:cNvGrpSpPr>
            <a:grpSpLocks/>
          </p:cNvGrpSpPr>
          <p:nvPr/>
        </p:nvGrpSpPr>
        <p:grpSpPr bwMode="auto">
          <a:xfrm>
            <a:off x="7912100" y="4283075"/>
            <a:ext cx="736600" cy="736600"/>
            <a:chOff x="0" y="0"/>
            <a:chExt cx="736948" cy="736948"/>
          </a:xfrm>
        </p:grpSpPr>
        <p:sp>
          <p:nvSpPr>
            <p:cNvPr id="44035" name="Oval 3">
              <a:extLst>
                <a:ext uri="{FF2B5EF4-FFF2-40B4-BE49-F238E27FC236}">
                  <a16:creationId xmlns:a16="http://schemas.microsoft.com/office/drawing/2014/main" id="{F06ADD8D-7237-4648-B247-4FB996FDA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4036" name="Oval 4">
              <a:extLst>
                <a:ext uri="{FF2B5EF4-FFF2-40B4-BE49-F238E27FC236}">
                  <a16:creationId xmlns:a16="http://schemas.microsoft.com/office/drawing/2014/main" id="{35AF2D3B-792A-431D-BEE6-E0EAF5773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4037" name="Oval 5">
              <a:extLst>
                <a:ext uri="{FF2B5EF4-FFF2-40B4-BE49-F238E27FC236}">
                  <a16:creationId xmlns:a16="http://schemas.microsoft.com/office/drawing/2014/main" id="{09C96CC8-8519-4A96-992F-837055037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4038" name="AutoShape 6">
              <a:extLst>
                <a:ext uri="{FF2B5EF4-FFF2-40B4-BE49-F238E27FC236}">
                  <a16:creationId xmlns:a16="http://schemas.microsoft.com/office/drawing/2014/main" id="{9A179B13-6E93-4718-BB7B-DAE46455B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39" name="Group 7">
            <a:extLst>
              <a:ext uri="{FF2B5EF4-FFF2-40B4-BE49-F238E27FC236}">
                <a16:creationId xmlns:a16="http://schemas.microsoft.com/office/drawing/2014/main" id="{4CF93996-B37A-448B-8219-072B59C0EB07}"/>
              </a:ext>
            </a:extLst>
          </p:cNvPr>
          <p:cNvGrpSpPr>
            <a:grpSpLocks/>
          </p:cNvGrpSpPr>
          <p:nvPr/>
        </p:nvGrpSpPr>
        <p:grpSpPr bwMode="auto">
          <a:xfrm>
            <a:off x="8826500" y="4283075"/>
            <a:ext cx="736600" cy="736600"/>
            <a:chOff x="0" y="0"/>
            <a:chExt cx="736948" cy="736948"/>
          </a:xfrm>
        </p:grpSpPr>
        <p:sp>
          <p:nvSpPr>
            <p:cNvPr id="44040" name="Oval 8">
              <a:extLst>
                <a:ext uri="{FF2B5EF4-FFF2-40B4-BE49-F238E27FC236}">
                  <a16:creationId xmlns:a16="http://schemas.microsoft.com/office/drawing/2014/main" id="{1C8CB6CD-5479-469D-947D-A5AF6FE54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4041" name="Oval 9">
              <a:extLst>
                <a:ext uri="{FF2B5EF4-FFF2-40B4-BE49-F238E27FC236}">
                  <a16:creationId xmlns:a16="http://schemas.microsoft.com/office/drawing/2014/main" id="{12872325-59EC-45AF-876E-7F01E9E67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4042" name="Oval 10">
              <a:extLst>
                <a:ext uri="{FF2B5EF4-FFF2-40B4-BE49-F238E27FC236}">
                  <a16:creationId xmlns:a16="http://schemas.microsoft.com/office/drawing/2014/main" id="{21F6B67B-F609-443F-8E9C-1159E9DDB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4043" name="AutoShape 11">
              <a:extLst>
                <a:ext uri="{FF2B5EF4-FFF2-40B4-BE49-F238E27FC236}">
                  <a16:creationId xmlns:a16="http://schemas.microsoft.com/office/drawing/2014/main" id="{1F80024D-0E31-4C9B-93FD-DB8784A13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44" name="Group 12">
            <a:extLst>
              <a:ext uri="{FF2B5EF4-FFF2-40B4-BE49-F238E27FC236}">
                <a16:creationId xmlns:a16="http://schemas.microsoft.com/office/drawing/2014/main" id="{A4926F83-3745-473B-B178-2F5DC2787526}"/>
              </a:ext>
            </a:extLst>
          </p:cNvPr>
          <p:cNvGrpSpPr>
            <a:grpSpLocks/>
          </p:cNvGrpSpPr>
          <p:nvPr/>
        </p:nvGrpSpPr>
        <p:grpSpPr bwMode="auto">
          <a:xfrm>
            <a:off x="9740900" y="4283075"/>
            <a:ext cx="736600" cy="736600"/>
            <a:chOff x="0" y="0"/>
            <a:chExt cx="736948" cy="736948"/>
          </a:xfrm>
        </p:grpSpPr>
        <p:sp>
          <p:nvSpPr>
            <p:cNvPr id="44045" name="Oval 13">
              <a:extLst>
                <a:ext uri="{FF2B5EF4-FFF2-40B4-BE49-F238E27FC236}">
                  <a16:creationId xmlns:a16="http://schemas.microsoft.com/office/drawing/2014/main" id="{FB0E6F10-8CAE-4CA1-977A-FD8FF7BC1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4046" name="Oval 14">
              <a:extLst>
                <a:ext uri="{FF2B5EF4-FFF2-40B4-BE49-F238E27FC236}">
                  <a16:creationId xmlns:a16="http://schemas.microsoft.com/office/drawing/2014/main" id="{77271215-5F5C-463E-86E0-65DFB23D3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4047" name="Oval 15">
              <a:extLst>
                <a:ext uri="{FF2B5EF4-FFF2-40B4-BE49-F238E27FC236}">
                  <a16:creationId xmlns:a16="http://schemas.microsoft.com/office/drawing/2014/main" id="{6F21526C-57DD-4F8C-B9DA-D5D086AF3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4048" name="AutoShape 16">
              <a:extLst>
                <a:ext uri="{FF2B5EF4-FFF2-40B4-BE49-F238E27FC236}">
                  <a16:creationId xmlns:a16="http://schemas.microsoft.com/office/drawing/2014/main" id="{D09B16F4-D028-431F-BB07-E1BDFAD19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49" name="Group 17">
            <a:extLst>
              <a:ext uri="{FF2B5EF4-FFF2-40B4-BE49-F238E27FC236}">
                <a16:creationId xmlns:a16="http://schemas.microsoft.com/office/drawing/2014/main" id="{EAF9D2CF-9C6C-4B92-9909-C82984BFD9C3}"/>
              </a:ext>
            </a:extLst>
          </p:cNvPr>
          <p:cNvGrpSpPr>
            <a:grpSpLocks/>
          </p:cNvGrpSpPr>
          <p:nvPr/>
        </p:nvGrpSpPr>
        <p:grpSpPr bwMode="auto">
          <a:xfrm>
            <a:off x="10655300" y="4283075"/>
            <a:ext cx="736600" cy="736600"/>
            <a:chOff x="0" y="0"/>
            <a:chExt cx="736948" cy="736948"/>
          </a:xfrm>
        </p:grpSpPr>
        <p:sp>
          <p:nvSpPr>
            <p:cNvPr id="44050" name="Oval 18">
              <a:extLst>
                <a:ext uri="{FF2B5EF4-FFF2-40B4-BE49-F238E27FC236}">
                  <a16:creationId xmlns:a16="http://schemas.microsoft.com/office/drawing/2014/main" id="{91F71EA5-E20D-46D9-8A78-52AB301EB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4051" name="Oval 19">
              <a:extLst>
                <a:ext uri="{FF2B5EF4-FFF2-40B4-BE49-F238E27FC236}">
                  <a16:creationId xmlns:a16="http://schemas.microsoft.com/office/drawing/2014/main" id="{2AC88F9F-E58F-435F-BF8C-16758FED4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4052" name="Oval 20">
              <a:extLst>
                <a:ext uri="{FF2B5EF4-FFF2-40B4-BE49-F238E27FC236}">
                  <a16:creationId xmlns:a16="http://schemas.microsoft.com/office/drawing/2014/main" id="{734A7200-5755-4F05-A87D-C3815040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4053" name="AutoShape 21">
              <a:extLst>
                <a:ext uri="{FF2B5EF4-FFF2-40B4-BE49-F238E27FC236}">
                  <a16:creationId xmlns:a16="http://schemas.microsoft.com/office/drawing/2014/main" id="{B196F111-B997-46E1-B17C-3784CA63F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054" name="Oval 22">
            <a:extLst>
              <a:ext uri="{FF2B5EF4-FFF2-40B4-BE49-F238E27FC236}">
                <a16:creationId xmlns:a16="http://schemas.microsoft.com/office/drawing/2014/main" id="{A9C1DB1E-C315-4777-8634-920424E98C53}"/>
              </a:ext>
            </a:extLst>
          </p:cNvPr>
          <p:cNvSpPr>
            <a:spLocks/>
          </p:cNvSpPr>
          <p:nvPr/>
        </p:nvSpPr>
        <p:spPr bwMode="auto">
          <a:xfrm>
            <a:off x="11569700" y="4283075"/>
            <a:ext cx="736600" cy="736600"/>
          </a:xfrm>
          <a:prstGeom prst="ellipse">
            <a:avLst/>
          </a:prstGeom>
          <a:noFill/>
          <a:ln w="508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4055" name="Oval 23">
            <a:extLst>
              <a:ext uri="{FF2B5EF4-FFF2-40B4-BE49-F238E27FC236}">
                <a16:creationId xmlns:a16="http://schemas.microsoft.com/office/drawing/2014/main" id="{1DC61D2E-F1A9-4D29-9EB2-AD03568B142D}"/>
              </a:ext>
            </a:extLst>
          </p:cNvPr>
          <p:cNvSpPr>
            <a:spLocks/>
          </p:cNvSpPr>
          <p:nvPr/>
        </p:nvSpPr>
        <p:spPr bwMode="auto">
          <a:xfrm>
            <a:off x="11696700" y="4410075"/>
            <a:ext cx="174625" cy="174625"/>
          </a:xfrm>
          <a:prstGeom prst="ellipse">
            <a:avLst/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4056" name="Oval 24">
            <a:extLst>
              <a:ext uri="{FF2B5EF4-FFF2-40B4-BE49-F238E27FC236}">
                <a16:creationId xmlns:a16="http://schemas.microsoft.com/office/drawing/2014/main" id="{92B59B0D-3088-46E8-9C4D-176A1D867576}"/>
              </a:ext>
            </a:extLst>
          </p:cNvPr>
          <p:cNvSpPr>
            <a:spLocks/>
          </p:cNvSpPr>
          <p:nvPr/>
        </p:nvSpPr>
        <p:spPr bwMode="auto">
          <a:xfrm>
            <a:off x="11988800" y="4410075"/>
            <a:ext cx="174625" cy="174625"/>
          </a:xfrm>
          <a:prstGeom prst="ellipse">
            <a:avLst/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4057" name="AutoShape 25">
            <a:extLst>
              <a:ext uri="{FF2B5EF4-FFF2-40B4-BE49-F238E27FC236}">
                <a16:creationId xmlns:a16="http://schemas.microsoft.com/office/drawing/2014/main" id="{9948BD6E-697D-4754-9699-38D54AC6BDEF}"/>
              </a:ext>
            </a:extLst>
          </p:cNvPr>
          <p:cNvSpPr>
            <a:spLocks/>
          </p:cNvSpPr>
          <p:nvPr/>
        </p:nvSpPr>
        <p:spPr bwMode="auto">
          <a:xfrm>
            <a:off x="11706225" y="4703763"/>
            <a:ext cx="461963" cy="184150"/>
          </a:xfrm>
          <a:custGeom>
            <a:avLst/>
            <a:gdLst>
              <a:gd name="T0" fmla="*/ 10800 w 21600"/>
              <a:gd name="T1" fmla="*/ 8100 h 16200"/>
              <a:gd name="T2" fmla="*/ 10800 w 21600"/>
              <a:gd name="T3" fmla="*/ 8100 h 16200"/>
              <a:gd name="T4" fmla="*/ 10800 w 21600"/>
              <a:gd name="T5" fmla="*/ 8100 h 16200"/>
              <a:gd name="T6" fmla="*/ 10800 w 21600"/>
              <a:gd name="T7" fmla="*/ 8100 h 16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16200">
                <a:moveTo>
                  <a:pt x="21600" y="0"/>
                </a:moveTo>
                <a:cubicBezTo>
                  <a:pt x="14880" y="21500"/>
                  <a:pt x="7680" y="21600"/>
                  <a:pt x="0" y="300"/>
                </a:cubicBezTo>
              </a:path>
            </a:pathLst>
          </a:custGeom>
          <a:noFill/>
          <a:ln w="254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4058" name="Group 26">
            <a:extLst>
              <a:ext uri="{FF2B5EF4-FFF2-40B4-BE49-F238E27FC236}">
                <a16:creationId xmlns:a16="http://schemas.microsoft.com/office/drawing/2014/main" id="{D3209C7E-3489-4469-AF02-0378C4BFED91}"/>
              </a:ext>
            </a:extLst>
          </p:cNvPr>
          <p:cNvGrpSpPr>
            <a:grpSpLocks/>
          </p:cNvGrpSpPr>
          <p:nvPr/>
        </p:nvGrpSpPr>
        <p:grpSpPr bwMode="auto">
          <a:xfrm>
            <a:off x="7912100" y="3359150"/>
            <a:ext cx="4394200" cy="736600"/>
            <a:chOff x="0" y="0"/>
            <a:chExt cx="4394548" cy="736948"/>
          </a:xfrm>
        </p:grpSpPr>
        <p:grpSp>
          <p:nvGrpSpPr>
            <p:cNvPr id="44059" name="Group 27">
              <a:extLst>
                <a:ext uri="{FF2B5EF4-FFF2-40B4-BE49-F238E27FC236}">
                  <a16:creationId xmlns:a16="http://schemas.microsoft.com/office/drawing/2014/main" id="{D379A3A0-85D6-427E-A027-71EA3898BF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736948" cy="736948"/>
              <a:chOff x="0" y="0"/>
              <a:chExt cx="736948" cy="736948"/>
            </a:xfrm>
          </p:grpSpPr>
          <p:sp>
            <p:nvSpPr>
              <p:cNvPr id="44060" name="Oval 28">
                <a:extLst>
                  <a:ext uri="{FF2B5EF4-FFF2-40B4-BE49-F238E27FC236}">
                    <a16:creationId xmlns:a16="http://schemas.microsoft.com/office/drawing/2014/main" id="{5A0FA7A1-A34A-4751-972B-A268FB5741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61" name="Oval 29">
                <a:extLst>
                  <a:ext uri="{FF2B5EF4-FFF2-40B4-BE49-F238E27FC236}">
                    <a16:creationId xmlns:a16="http://schemas.microsoft.com/office/drawing/2014/main" id="{4251D4D5-E13E-4E31-A61D-58141701BB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62" name="Oval 30">
                <a:extLst>
                  <a:ext uri="{FF2B5EF4-FFF2-40B4-BE49-F238E27FC236}">
                    <a16:creationId xmlns:a16="http://schemas.microsoft.com/office/drawing/2014/main" id="{E2438E54-1D66-4294-8005-88C40CAF0A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63" name="AutoShape 31">
                <a:extLst>
                  <a:ext uri="{FF2B5EF4-FFF2-40B4-BE49-F238E27FC236}">
                    <a16:creationId xmlns:a16="http://schemas.microsoft.com/office/drawing/2014/main" id="{4DA02A8D-A431-4B5B-B503-3C656A8C78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64" name="Group 32">
              <a:extLst>
                <a:ext uri="{FF2B5EF4-FFF2-40B4-BE49-F238E27FC236}">
                  <a16:creationId xmlns:a16="http://schemas.microsoft.com/office/drawing/2014/main" id="{E1ACB40F-B89B-475F-AC14-A734EA78F1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0"/>
              <a:ext cx="736948" cy="736948"/>
              <a:chOff x="0" y="0"/>
              <a:chExt cx="736948" cy="736948"/>
            </a:xfrm>
          </p:grpSpPr>
          <p:sp>
            <p:nvSpPr>
              <p:cNvPr id="44065" name="Oval 33">
                <a:extLst>
                  <a:ext uri="{FF2B5EF4-FFF2-40B4-BE49-F238E27FC236}">
                    <a16:creationId xmlns:a16="http://schemas.microsoft.com/office/drawing/2014/main" id="{722FB21A-BE95-4F02-8A03-96CC752FD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66" name="Oval 34">
                <a:extLst>
                  <a:ext uri="{FF2B5EF4-FFF2-40B4-BE49-F238E27FC236}">
                    <a16:creationId xmlns:a16="http://schemas.microsoft.com/office/drawing/2014/main" id="{0B3E5352-7A76-4CD5-890B-093EDEF237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67" name="Oval 35">
                <a:extLst>
                  <a:ext uri="{FF2B5EF4-FFF2-40B4-BE49-F238E27FC236}">
                    <a16:creationId xmlns:a16="http://schemas.microsoft.com/office/drawing/2014/main" id="{A695F9B2-3E40-4FE1-ABF5-9769ECA1DE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68" name="AutoShape 36">
                <a:extLst>
                  <a:ext uri="{FF2B5EF4-FFF2-40B4-BE49-F238E27FC236}">
                    <a16:creationId xmlns:a16="http://schemas.microsoft.com/office/drawing/2014/main" id="{3E0BFA92-4C25-4596-9FA7-AE5F34D483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69" name="Group 37">
              <a:extLst>
                <a:ext uri="{FF2B5EF4-FFF2-40B4-BE49-F238E27FC236}">
                  <a16:creationId xmlns:a16="http://schemas.microsoft.com/office/drawing/2014/main" id="{3A105A73-9296-4D05-A24C-65D82B3D95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8800" y="0"/>
              <a:ext cx="736948" cy="736948"/>
              <a:chOff x="0" y="0"/>
              <a:chExt cx="736948" cy="736948"/>
            </a:xfrm>
          </p:grpSpPr>
          <p:sp>
            <p:nvSpPr>
              <p:cNvPr id="44070" name="Oval 38">
                <a:extLst>
                  <a:ext uri="{FF2B5EF4-FFF2-40B4-BE49-F238E27FC236}">
                    <a16:creationId xmlns:a16="http://schemas.microsoft.com/office/drawing/2014/main" id="{FDCFDB7E-C0DA-47AD-96BF-B1E9160150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71" name="Oval 39">
                <a:extLst>
                  <a:ext uri="{FF2B5EF4-FFF2-40B4-BE49-F238E27FC236}">
                    <a16:creationId xmlns:a16="http://schemas.microsoft.com/office/drawing/2014/main" id="{CAC41E8B-7E84-4FB1-AA8A-945A20A000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72" name="Oval 40">
                <a:extLst>
                  <a:ext uri="{FF2B5EF4-FFF2-40B4-BE49-F238E27FC236}">
                    <a16:creationId xmlns:a16="http://schemas.microsoft.com/office/drawing/2014/main" id="{E855C9AA-68C1-4AD0-AC56-96F97338E9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73" name="AutoShape 41">
                <a:extLst>
                  <a:ext uri="{FF2B5EF4-FFF2-40B4-BE49-F238E27FC236}">
                    <a16:creationId xmlns:a16="http://schemas.microsoft.com/office/drawing/2014/main" id="{42516DC2-7582-4002-9CE5-6E750F7662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74" name="Group 42">
              <a:extLst>
                <a:ext uri="{FF2B5EF4-FFF2-40B4-BE49-F238E27FC236}">
                  <a16:creationId xmlns:a16="http://schemas.microsoft.com/office/drawing/2014/main" id="{A14254D3-03C8-4B04-A012-64C9FE0414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3200" y="0"/>
              <a:ext cx="736948" cy="736948"/>
              <a:chOff x="0" y="0"/>
              <a:chExt cx="736948" cy="736948"/>
            </a:xfrm>
          </p:grpSpPr>
          <p:sp>
            <p:nvSpPr>
              <p:cNvPr id="44075" name="Oval 43">
                <a:extLst>
                  <a:ext uri="{FF2B5EF4-FFF2-40B4-BE49-F238E27FC236}">
                    <a16:creationId xmlns:a16="http://schemas.microsoft.com/office/drawing/2014/main" id="{A7F8CE04-6763-4E3D-9876-BE9E00DCFE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76" name="Oval 44">
                <a:extLst>
                  <a:ext uri="{FF2B5EF4-FFF2-40B4-BE49-F238E27FC236}">
                    <a16:creationId xmlns:a16="http://schemas.microsoft.com/office/drawing/2014/main" id="{315FC1B8-A68B-4D1F-9DF6-EDFA510710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77" name="Oval 45">
                <a:extLst>
                  <a:ext uri="{FF2B5EF4-FFF2-40B4-BE49-F238E27FC236}">
                    <a16:creationId xmlns:a16="http://schemas.microsoft.com/office/drawing/2014/main" id="{2CF2F1AE-0820-431B-8043-59716000E3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78" name="AutoShape 46">
                <a:extLst>
                  <a:ext uri="{FF2B5EF4-FFF2-40B4-BE49-F238E27FC236}">
                    <a16:creationId xmlns:a16="http://schemas.microsoft.com/office/drawing/2014/main" id="{C3875A8D-E740-4BD2-B645-E8D9313DEC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79" name="Group 47">
              <a:extLst>
                <a:ext uri="{FF2B5EF4-FFF2-40B4-BE49-F238E27FC236}">
                  <a16:creationId xmlns:a16="http://schemas.microsoft.com/office/drawing/2014/main" id="{CCF3AA20-4673-4925-B0EC-A693131A2C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7600" y="0"/>
              <a:ext cx="736948" cy="736948"/>
              <a:chOff x="0" y="0"/>
              <a:chExt cx="736948" cy="736948"/>
            </a:xfrm>
          </p:grpSpPr>
          <p:sp>
            <p:nvSpPr>
              <p:cNvPr id="44080" name="Oval 48">
                <a:extLst>
                  <a:ext uri="{FF2B5EF4-FFF2-40B4-BE49-F238E27FC236}">
                    <a16:creationId xmlns:a16="http://schemas.microsoft.com/office/drawing/2014/main" id="{70F9F3A0-119D-456D-8BE3-D6DCB3489D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81" name="Oval 49">
                <a:extLst>
                  <a:ext uri="{FF2B5EF4-FFF2-40B4-BE49-F238E27FC236}">
                    <a16:creationId xmlns:a16="http://schemas.microsoft.com/office/drawing/2014/main" id="{08A32199-57A6-43B0-9F20-0363972B17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82" name="Oval 50">
                <a:extLst>
                  <a:ext uri="{FF2B5EF4-FFF2-40B4-BE49-F238E27FC236}">
                    <a16:creationId xmlns:a16="http://schemas.microsoft.com/office/drawing/2014/main" id="{C197F0FF-4A66-449F-81F1-79DBA893A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83" name="AutoShape 51">
                <a:extLst>
                  <a:ext uri="{FF2B5EF4-FFF2-40B4-BE49-F238E27FC236}">
                    <a16:creationId xmlns:a16="http://schemas.microsoft.com/office/drawing/2014/main" id="{BAE0B1D8-9DFE-40A5-B492-18DA1E0F8D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4084" name="Group 52">
            <a:extLst>
              <a:ext uri="{FF2B5EF4-FFF2-40B4-BE49-F238E27FC236}">
                <a16:creationId xmlns:a16="http://schemas.microsoft.com/office/drawing/2014/main" id="{B9702031-CFE4-47ED-AB2D-8E549881A4C1}"/>
              </a:ext>
            </a:extLst>
          </p:cNvPr>
          <p:cNvGrpSpPr>
            <a:grpSpLocks/>
          </p:cNvGrpSpPr>
          <p:nvPr/>
        </p:nvGrpSpPr>
        <p:grpSpPr bwMode="auto">
          <a:xfrm>
            <a:off x="7912100" y="2435225"/>
            <a:ext cx="4394200" cy="736600"/>
            <a:chOff x="0" y="0"/>
            <a:chExt cx="4394548" cy="736948"/>
          </a:xfrm>
        </p:grpSpPr>
        <p:grpSp>
          <p:nvGrpSpPr>
            <p:cNvPr id="44085" name="Group 53">
              <a:extLst>
                <a:ext uri="{FF2B5EF4-FFF2-40B4-BE49-F238E27FC236}">
                  <a16:creationId xmlns:a16="http://schemas.microsoft.com/office/drawing/2014/main" id="{EC95F8CD-0347-4AA5-80B7-9E14149435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736948" cy="736948"/>
              <a:chOff x="0" y="0"/>
              <a:chExt cx="736948" cy="736948"/>
            </a:xfrm>
          </p:grpSpPr>
          <p:sp>
            <p:nvSpPr>
              <p:cNvPr id="44086" name="Oval 54">
                <a:extLst>
                  <a:ext uri="{FF2B5EF4-FFF2-40B4-BE49-F238E27FC236}">
                    <a16:creationId xmlns:a16="http://schemas.microsoft.com/office/drawing/2014/main" id="{FCCE5F10-C0DC-4AF1-B3F8-B3434B7369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87" name="Oval 55">
                <a:extLst>
                  <a:ext uri="{FF2B5EF4-FFF2-40B4-BE49-F238E27FC236}">
                    <a16:creationId xmlns:a16="http://schemas.microsoft.com/office/drawing/2014/main" id="{0D5674F0-CCCB-4EE9-9A0A-AF2FD1D1B8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88" name="Oval 56">
                <a:extLst>
                  <a:ext uri="{FF2B5EF4-FFF2-40B4-BE49-F238E27FC236}">
                    <a16:creationId xmlns:a16="http://schemas.microsoft.com/office/drawing/2014/main" id="{F9177756-7E12-479F-80D8-C309D2DB14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89" name="AutoShape 57">
                <a:extLst>
                  <a:ext uri="{FF2B5EF4-FFF2-40B4-BE49-F238E27FC236}">
                    <a16:creationId xmlns:a16="http://schemas.microsoft.com/office/drawing/2014/main" id="{2CD339CE-5C30-4DE3-93AA-2BE2F3FFB9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90" name="Group 58">
              <a:extLst>
                <a:ext uri="{FF2B5EF4-FFF2-40B4-BE49-F238E27FC236}">
                  <a16:creationId xmlns:a16="http://schemas.microsoft.com/office/drawing/2014/main" id="{A0DE5B28-8D23-42EB-BB7A-14A7B5304A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0"/>
              <a:ext cx="736948" cy="736948"/>
              <a:chOff x="0" y="0"/>
              <a:chExt cx="736948" cy="736948"/>
            </a:xfrm>
          </p:grpSpPr>
          <p:sp>
            <p:nvSpPr>
              <p:cNvPr id="44091" name="Oval 59">
                <a:extLst>
                  <a:ext uri="{FF2B5EF4-FFF2-40B4-BE49-F238E27FC236}">
                    <a16:creationId xmlns:a16="http://schemas.microsoft.com/office/drawing/2014/main" id="{B4C815EB-D752-4A02-A6B4-AF68C3AD9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92" name="Oval 60">
                <a:extLst>
                  <a:ext uri="{FF2B5EF4-FFF2-40B4-BE49-F238E27FC236}">
                    <a16:creationId xmlns:a16="http://schemas.microsoft.com/office/drawing/2014/main" id="{1BF0649A-20E6-4DDC-B2C2-EC592CF909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93" name="Oval 61">
                <a:extLst>
                  <a:ext uri="{FF2B5EF4-FFF2-40B4-BE49-F238E27FC236}">
                    <a16:creationId xmlns:a16="http://schemas.microsoft.com/office/drawing/2014/main" id="{5197237E-33DF-4B22-B2A1-BC93B0D136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94" name="AutoShape 62">
                <a:extLst>
                  <a:ext uri="{FF2B5EF4-FFF2-40B4-BE49-F238E27FC236}">
                    <a16:creationId xmlns:a16="http://schemas.microsoft.com/office/drawing/2014/main" id="{60FEBB64-B202-431D-886B-DA4CD3A182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95" name="Group 63">
              <a:extLst>
                <a:ext uri="{FF2B5EF4-FFF2-40B4-BE49-F238E27FC236}">
                  <a16:creationId xmlns:a16="http://schemas.microsoft.com/office/drawing/2014/main" id="{EEEEF723-1AD1-4D66-8F9F-A109BC5D68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8800" y="0"/>
              <a:ext cx="736948" cy="736948"/>
              <a:chOff x="0" y="0"/>
              <a:chExt cx="736948" cy="736948"/>
            </a:xfrm>
          </p:grpSpPr>
          <p:sp>
            <p:nvSpPr>
              <p:cNvPr id="44096" name="Oval 64">
                <a:extLst>
                  <a:ext uri="{FF2B5EF4-FFF2-40B4-BE49-F238E27FC236}">
                    <a16:creationId xmlns:a16="http://schemas.microsoft.com/office/drawing/2014/main" id="{E10FD24C-41E5-4E70-A891-4E79F591E5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97" name="Oval 65">
                <a:extLst>
                  <a:ext uri="{FF2B5EF4-FFF2-40B4-BE49-F238E27FC236}">
                    <a16:creationId xmlns:a16="http://schemas.microsoft.com/office/drawing/2014/main" id="{021F9B65-9337-4D5F-955E-0C69B6E3A5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98" name="Oval 66">
                <a:extLst>
                  <a:ext uri="{FF2B5EF4-FFF2-40B4-BE49-F238E27FC236}">
                    <a16:creationId xmlns:a16="http://schemas.microsoft.com/office/drawing/2014/main" id="{7DB79FF6-765C-451C-8B0D-C2910D3EBE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99" name="AutoShape 67">
                <a:extLst>
                  <a:ext uri="{FF2B5EF4-FFF2-40B4-BE49-F238E27FC236}">
                    <a16:creationId xmlns:a16="http://schemas.microsoft.com/office/drawing/2014/main" id="{68CB2D5C-E835-4262-8345-64096B7E4C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100" name="Group 68">
              <a:extLst>
                <a:ext uri="{FF2B5EF4-FFF2-40B4-BE49-F238E27FC236}">
                  <a16:creationId xmlns:a16="http://schemas.microsoft.com/office/drawing/2014/main" id="{E59D9CC2-C343-463A-B0C0-F8CA0FDDF1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3200" y="0"/>
              <a:ext cx="736948" cy="736948"/>
              <a:chOff x="0" y="0"/>
              <a:chExt cx="736948" cy="736948"/>
            </a:xfrm>
          </p:grpSpPr>
          <p:sp>
            <p:nvSpPr>
              <p:cNvPr id="44101" name="Oval 69">
                <a:extLst>
                  <a:ext uri="{FF2B5EF4-FFF2-40B4-BE49-F238E27FC236}">
                    <a16:creationId xmlns:a16="http://schemas.microsoft.com/office/drawing/2014/main" id="{BB95B25C-59C4-4A1D-959E-C33B1A3EFB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02" name="Oval 70">
                <a:extLst>
                  <a:ext uri="{FF2B5EF4-FFF2-40B4-BE49-F238E27FC236}">
                    <a16:creationId xmlns:a16="http://schemas.microsoft.com/office/drawing/2014/main" id="{811F2CAC-0693-4830-8F65-CF118A2FA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03" name="Oval 71">
                <a:extLst>
                  <a:ext uri="{FF2B5EF4-FFF2-40B4-BE49-F238E27FC236}">
                    <a16:creationId xmlns:a16="http://schemas.microsoft.com/office/drawing/2014/main" id="{F7668937-4CE9-4989-A5F4-5068E7CD9D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04" name="AutoShape 72">
                <a:extLst>
                  <a:ext uri="{FF2B5EF4-FFF2-40B4-BE49-F238E27FC236}">
                    <a16:creationId xmlns:a16="http://schemas.microsoft.com/office/drawing/2014/main" id="{AEE4F00D-3481-48A5-A9D3-86E8AD7976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105" name="Group 73">
              <a:extLst>
                <a:ext uri="{FF2B5EF4-FFF2-40B4-BE49-F238E27FC236}">
                  <a16:creationId xmlns:a16="http://schemas.microsoft.com/office/drawing/2014/main" id="{9161C4F2-C92D-4148-BE2E-F75330B58A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7600" y="0"/>
              <a:ext cx="736948" cy="736948"/>
              <a:chOff x="0" y="0"/>
              <a:chExt cx="736948" cy="736948"/>
            </a:xfrm>
          </p:grpSpPr>
          <p:sp>
            <p:nvSpPr>
              <p:cNvPr id="44106" name="Oval 74">
                <a:extLst>
                  <a:ext uri="{FF2B5EF4-FFF2-40B4-BE49-F238E27FC236}">
                    <a16:creationId xmlns:a16="http://schemas.microsoft.com/office/drawing/2014/main" id="{7AA430A0-1902-483E-B880-F044DC3347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07" name="Oval 75">
                <a:extLst>
                  <a:ext uri="{FF2B5EF4-FFF2-40B4-BE49-F238E27FC236}">
                    <a16:creationId xmlns:a16="http://schemas.microsoft.com/office/drawing/2014/main" id="{59E634B4-D952-4B1D-A98B-2425D0BA7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08" name="Oval 76">
                <a:extLst>
                  <a:ext uri="{FF2B5EF4-FFF2-40B4-BE49-F238E27FC236}">
                    <a16:creationId xmlns:a16="http://schemas.microsoft.com/office/drawing/2014/main" id="{08FC2756-50AB-4D52-95B8-8380770E14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09" name="AutoShape 77">
                <a:extLst>
                  <a:ext uri="{FF2B5EF4-FFF2-40B4-BE49-F238E27FC236}">
                    <a16:creationId xmlns:a16="http://schemas.microsoft.com/office/drawing/2014/main" id="{074ADD66-71A4-4A2A-BD0E-71D13BF2ED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4110" name="Group 78">
            <a:extLst>
              <a:ext uri="{FF2B5EF4-FFF2-40B4-BE49-F238E27FC236}">
                <a16:creationId xmlns:a16="http://schemas.microsoft.com/office/drawing/2014/main" id="{4D8A5A9A-F138-4E66-B620-F0C2A3FF7176}"/>
              </a:ext>
            </a:extLst>
          </p:cNvPr>
          <p:cNvGrpSpPr>
            <a:grpSpLocks/>
          </p:cNvGrpSpPr>
          <p:nvPr/>
        </p:nvGrpSpPr>
        <p:grpSpPr bwMode="auto">
          <a:xfrm>
            <a:off x="7912100" y="1511300"/>
            <a:ext cx="4394200" cy="738188"/>
            <a:chOff x="0" y="0"/>
            <a:chExt cx="4394548" cy="736948"/>
          </a:xfrm>
        </p:grpSpPr>
        <p:grpSp>
          <p:nvGrpSpPr>
            <p:cNvPr id="44111" name="Group 79">
              <a:extLst>
                <a:ext uri="{FF2B5EF4-FFF2-40B4-BE49-F238E27FC236}">
                  <a16:creationId xmlns:a16="http://schemas.microsoft.com/office/drawing/2014/main" id="{1A8F79F2-8E29-4971-A377-58B6CF423E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736948" cy="736948"/>
              <a:chOff x="0" y="0"/>
              <a:chExt cx="736948" cy="736948"/>
            </a:xfrm>
          </p:grpSpPr>
          <p:sp>
            <p:nvSpPr>
              <p:cNvPr id="44112" name="Oval 80">
                <a:extLst>
                  <a:ext uri="{FF2B5EF4-FFF2-40B4-BE49-F238E27FC236}">
                    <a16:creationId xmlns:a16="http://schemas.microsoft.com/office/drawing/2014/main" id="{2B6189F7-6AD8-4EEB-A276-B04F2CF7FB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13" name="Oval 81">
                <a:extLst>
                  <a:ext uri="{FF2B5EF4-FFF2-40B4-BE49-F238E27FC236}">
                    <a16:creationId xmlns:a16="http://schemas.microsoft.com/office/drawing/2014/main" id="{0C87F31F-5FE8-4EE1-9312-85228684D4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14" name="Oval 82">
                <a:extLst>
                  <a:ext uri="{FF2B5EF4-FFF2-40B4-BE49-F238E27FC236}">
                    <a16:creationId xmlns:a16="http://schemas.microsoft.com/office/drawing/2014/main" id="{140722B4-9827-4DEB-9897-F4CD167F3A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15" name="AutoShape 83">
                <a:extLst>
                  <a:ext uri="{FF2B5EF4-FFF2-40B4-BE49-F238E27FC236}">
                    <a16:creationId xmlns:a16="http://schemas.microsoft.com/office/drawing/2014/main" id="{06D43940-8F13-4CE5-9D1F-40C95E83DD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116" name="Group 84">
              <a:extLst>
                <a:ext uri="{FF2B5EF4-FFF2-40B4-BE49-F238E27FC236}">
                  <a16:creationId xmlns:a16="http://schemas.microsoft.com/office/drawing/2014/main" id="{3A2B2F32-6DB0-40E5-BF42-0BC6CCED6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0"/>
              <a:ext cx="736948" cy="736948"/>
              <a:chOff x="0" y="0"/>
              <a:chExt cx="736948" cy="736948"/>
            </a:xfrm>
          </p:grpSpPr>
          <p:sp>
            <p:nvSpPr>
              <p:cNvPr id="44117" name="Oval 85">
                <a:extLst>
                  <a:ext uri="{FF2B5EF4-FFF2-40B4-BE49-F238E27FC236}">
                    <a16:creationId xmlns:a16="http://schemas.microsoft.com/office/drawing/2014/main" id="{1E87FBF4-2290-4D61-9785-63EF6821F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18" name="Oval 86">
                <a:extLst>
                  <a:ext uri="{FF2B5EF4-FFF2-40B4-BE49-F238E27FC236}">
                    <a16:creationId xmlns:a16="http://schemas.microsoft.com/office/drawing/2014/main" id="{550D6EC4-34E0-46AF-9F42-D86B4E4D7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19" name="Oval 87">
                <a:extLst>
                  <a:ext uri="{FF2B5EF4-FFF2-40B4-BE49-F238E27FC236}">
                    <a16:creationId xmlns:a16="http://schemas.microsoft.com/office/drawing/2014/main" id="{B26E774C-44E2-465E-9645-82450490AD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20" name="AutoShape 88">
                <a:extLst>
                  <a:ext uri="{FF2B5EF4-FFF2-40B4-BE49-F238E27FC236}">
                    <a16:creationId xmlns:a16="http://schemas.microsoft.com/office/drawing/2014/main" id="{788E7CD2-4695-4D8F-B981-EBD2DF186C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121" name="Group 89">
              <a:extLst>
                <a:ext uri="{FF2B5EF4-FFF2-40B4-BE49-F238E27FC236}">
                  <a16:creationId xmlns:a16="http://schemas.microsoft.com/office/drawing/2014/main" id="{83B4E9F7-7E50-4A97-95CC-6B4D8149F8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8800" y="0"/>
              <a:ext cx="736948" cy="736948"/>
              <a:chOff x="0" y="0"/>
              <a:chExt cx="736948" cy="736948"/>
            </a:xfrm>
          </p:grpSpPr>
          <p:sp>
            <p:nvSpPr>
              <p:cNvPr id="44122" name="Oval 90">
                <a:extLst>
                  <a:ext uri="{FF2B5EF4-FFF2-40B4-BE49-F238E27FC236}">
                    <a16:creationId xmlns:a16="http://schemas.microsoft.com/office/drawing/2014/main" id="{18817EBE-F0C2-46ED-8B17-AF3F8DFAE0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23" name="Oval 91">
                <a:extLst>
                  <a:ext uri="{FF2B5EF4-FFF2-40B4-BE49-F238E27FC236}">
                    <a16:creationId xmlns:a16="http://schemas.microsoft.com/office/drawing/2014/main" id="{DFB9F27D-E88B-4DAB-A280-470B67982F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24" name="Oval 92">
                <a:extLst>
                  <a:ext uri="{FF2B5EF4-FFF2-40B4-BE49-F238E27FC236}">
                    <a16:creationId xmlns:a16="http://schemas.microsoft.com/office/drawing/2014/main" id="{1E1346A5-4892-46CF-9858-CF2F0F9D07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25" name="AutoShape 93">
                <a:extLst>
                  <a:ext uri="{FF2B5EF4-FFF2-40B4-BE49-F238E27FC236}">
                    <a16:creationId xmlns:a16="http://schemas.microsoft.com/office/drawing/2014/main" id="{7557EC11-DF3E-4F9A-B310-145474505A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126" name="Group 94">
              <a:extLst>
                <a:ext uri="{FF2B5EF4-FFF2-40B4-BE49-F238E27FC236}">
                  <a16:creationId xmlns:a16="http://schemas.microsoft.com/office/drawing/2014/main" id="{B81D2B87-5840-4180-BC13-F52344DFD5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3200" y="0"/>
              <a:ext cx="736948" cy="736948"/>
              <a:chOff x="0" y="0"/>
              <a:chExt cx="736948" cy="736948"/>
            </a:xfrm>
          </p:grpSpPr>
          <p:sp>
            <p:nvSpPr>
              <p:cNvPr id="44127" name="Oval 95">
                <a:extLst>
                  <a:ext uri="{FF2B5EF4-FFF2-40B4-BE49-F238E27FC236}">
                    <a16:creationId xmlns:a16="http://schemas.microsoft.com/office/drawing/2014/main" id="{45080DDA-8A0A-46CB-9BE0-F19BEC681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28" name="Oval 96">
                <a:extLst>
                  <a:ext uri="{FF2B5EF4-FFF2-40B4-BE49-F238E27FC236}">
                    <a16:creationId xmlns:a16="http://schemas.microsoft.com/office/drawing/2014/main" id="{1040BD73-38AA-41F5-8E34-624BE00E25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29" name="Oval 97">
                <a:extLst>
                  <a:ext uri="{FF2B5EF4-FFF2-40B4-BE49-F238E27FC236}">
                    <a16:creationId xmlns:a16="http://schemas.microsoft.com/office/drawing/2014/main" id="{37A66EF8-A19F-4C69-AA3F-CEC90FBF8A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30" name="AutoShape 98">
                <a:extLst>
                  <a:ext uri="{FF2B5EF4-FFF2-40B4-BE49-F238E27FC236}">
                    <a16:creationId xmlns:a16="http://schemas.microsoft.com/office/drawing/2014/main" id="{C4BCE0A6-43AF-4DD8-8431-21E7F62D87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131" name="Group 99">
              <a:extLst>
                <a:ext uri="{FF2B5EF4-FFF2-40B4-BE49-F238E27FC236}">
                  <a16:creationId xmlns:a16="http://schemas.microsoft.com/office/drawing/2014/main" id="{A1B84680-97B5-48AB-8C81-E663E125F1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7600" y="0"/>
              <a:ext cx="736948" cy="736948"/>
              <a:chOff x="0" y="0"/>
              <a:chExt cx="736948" cy="736948"/>
            </a:xfrm>
          </p:grpSpPr>
          <p:sp>
            <p:nvSpPr>
              <p:cNvPr id="44132" name="Oval 100">
                <a:extLst>
                  <a:ext uri="{FF2B5EF4-FFF2-40B4-BE49-F238E27FC236}">
                    <a16:creationId xmlns:a16="http://schemas.microsoft.com/office/drawing/2014/main" id="{C07AD944-945A-47CD-8767-7C3034BB40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33" name="Oval 101">
                <a:extLst>
                  <a:ext uri="{FF2B5EF4-FFF2-40B4-BE49-F238E27FC236}">
                    <a16:creationId xmlns:a16="http://schemas.microsoft.com/office/drawing/2014/main" id="{1098488E-F8BD-47DB-B621-F21D4FECF5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34" name="Oval 102">
                <a:extLst>
                  <a:ext uri="{FF2B5EF4-FFF2-40B4-BE49-F238E27FC236}">
                    <a16:creationId xmlns:a16="http://schemas.microsoft.com/office/drawing/2014/main" id="{4514C737-A81F-4601-9BC6-79699C9B6B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35" name="AutoShape 103">
                <a:extLst>
                  <a:ext uri="{FF2B5EF4-FFF2-40B4-BE49-F238E27FC236}">
                    <a16:creationId xmlns:a16="http://schemas.microsoft.com/office/drawing/2014/main" id="{A5D79428-91DF-4054-9580-762B683CBE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4136" name="Group 104">
            <a:extLst>
              <a:ext uri="{FF2B5EF4-FFF2-40B4-BE49-F238E27FC236}">
                <a16:creationId xmlns:a16="http://schemas.microsoft.com/office/drawing/2014/main" id="{B069BFD9-055D-41DB-8F50-F84832F05718}"/>
              </a:ext>
            </a:extLst>
          </p:cNvPr>
          <p:cNvGrpSpPr>
            <a:grpSpLocks/>
          </p:cNvGrpSpPr>
          <p:nvPr/>
        </p:nvGrpSpPr>
        <p:grpSpPr bwMode="auto">
          <a:xfrm>
            <a:off x="7912100" y="588963"/>
            <a:ext cx="4394200" cy="736600"/>
            <a:chOff x="0" y="0"/>
            <a:chExt cx="4394548" cy="736948"/>
          </a:xfrm>
        </p:grpSpPr>
        <p:grpSp>
          <p:nvGrpSpPr>
            <p:cNvPr id="44137" name="Group 105">
              <a:extLst>
                <a:ext uri="{FF2B5EF4-FFF2-40B4-BE49-F238E27FC236}">
                  <a16:creationId xmlns:a16="http://schemas.microsoft.com/office/drawing/2014/main" id="{7CE6E53D-A3F6-4CC8-8EE4-B07505E01A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736948" cy="736948"/>
              <a:chOff x="0" y="0"/>
              <a:chExt cx="736948" cy="736948"/>
            </a:xfrm>
          </p:grpSpPr>
          <p:sp>
            <p:nvSpPr>
              <p:cNvPr id="44138" name="Oval 106">
                <a:extLst>
                  <a:ext uri="{FF2B5EF4-FFF2-40B4-BE49-F238E27FC236}">
                    <a16:creationId xmlns:a16="http://schemas.microsoft.com/office/drawing/2014/main" id="{F0CC4D19-EC63-4DDA-AC64-E8472E73A0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39" name="Oval 107">
                <a:extLst>
                  <a:ext uri="{FF2B5EF4-FFF2-40B4-BE49-F238E27FC236}">
                    <a16:creationId xmlns:a16="http://schemas.microsoft.com/office/drawing/2014/main" id="{10B1CF89-7CFC-4EDF-A4ED-8DDD5BED9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40" name="Oval 108">
                <a:extLst>
                  <a:ext uri="{FF2B5EF4-FFF2-40B4-BE49-F238E27FC236}">
                    <a16:creationId xmlns:a16="http://schemas.microsoft.com/office/drawing/2014/main" id="{D81B46DC-FAFF-4FBB-80C3-31DC85D57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41" name="AutoShape 109">
                <a:extLst>
                  <a:ext uri="{FF2B5EF4-FFF2-40B4-BE49-F238E27FC236}">
                    <a16:creationId xmlns:a16="http://schemas.microsoft.com/office/drawing/2014/main" id="{9BFE715B-35FB-4881-B807-BB112D7327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142" name="Group 110">
              <a:extLst>
                <a:ext uri="{FF2B5EF4-FFF2-40B4-BE49-F238E27FC236}">
                  <a16:creationId xmlns:a16="http://schemas.microsoft.com/office/drawing/2014/main" id="{4CFBD76A-DE9C-43DC-A3B5-AC31E1C9AC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0"/>
              <a:ext cx="736948" cy="736948"/>
              <a:chOff x="0" y="0"/>
              <a:chExt cx="736948" cy="736948"/>
            </a:xfrm>
          </p:grpSpPr>
          <p:sp>
            <p:nvSpPr>
              <p:cNvPr id="44143" name="Oval 111">
                <a:extLst>
                  <a:ext uri="{FF2B5EF4-FFF2-40B4-BE49-F238E27FC236}">
                    <a16:creationId xmlns:a16="http://schemas.microsoft.com/office/drawing/2014/main" id="{C403D8CE-0059-439A-AB42-E3EABA8C70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44" name="Oval 112">
                <a:extLst>
                  <a:ext uri="{FF2B5EF4-FFF2-40B4-BE49-F238E27FC236}">
                    <a16:creationId xmlns:a16="http://schemas.microsoft.com/office/drawing/2014/main" id="{A41F0A30-0DDB-4A81-9C8A-BDD977D0A7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45" name="Oval 113">
                <a:extLst>
                  <a:ext uri="{FF2B5EF4-FFF2-40B4-BE49-F238E27FC236}">
                    <a16:creationId xmlns:a16="http://schemas.microsoft.com/office/drawing/2014/main" id="{06B83AF3-D65C-491C-9E22-8DC85416EC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46" name="AutoShape 114">
                <a:extLst>
                  <a:ext uri="{FF2B5EF4-FFF2-40B4-BE49-F238E27FC236}">
                    <a16:creationId xmlns:a16="http://schemas.microsoft.com/office/drawing/2014/main" id="{05C1B9FC-FC6C-4BA9-A7DC-CC0E5DBFDF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147" name="Group 115">
              <a:extLst>
                <a:ext uri="{FF2B5EF4-FFF2-40B4-BE49-F238E27FC236}">
                  <a16:creationId xmlns:a16="http://schemas.microsoft.com/office/drawing/2014/main" id="{3227880F-115D-4125-B2E6-293321F73D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8800" y="0"/>
              <a:ext cx="736948" cy="736948"/>
              <a:chOff x="0" y="0"/>
              <a:chExt cx="736948" cy="736948"/>
            </a:xfrm>
          </p:grpSpPr>
          <p:sp>
            <p:nvSpPr>
              <p:cNvPr id="44148" name="Oval 116">
                <a:extLst>
                  <a:ext uri="{FF2B5EF4-FFF2-40B4-BE49-F238E27FC236}">
                    <a16:creationId xmlns:a16="http://schemas.microsoft.com/office/drawing/2014/main" id="{8FD6D4CD-3480-4FBA-AC03-E161F5099F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49" name="Oval 117">
                <a:extLst>
                  <a:ext uri="{FF2B5EF4-FFF2-40B4-BE49-F238E27FC236}">
                    <a16:creationId xmlns:a16="http://schemas.microsoft.com/office/drawing/2014/main" id="{1FC0008D-F2AA-4A32-B873-709D5A640E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50" name="Oval 118">
                <a:extLst>
                  <a:ext uri="{FF2B5EF4-FFF2-40B4-BE49-F238E27FC236}">
                    <a16:creationId xmlns:a16="http://schemas.microsoft.com/office/drawing/2014/main" id="{33B5A45D-20F7-44E7-AE2C-EAE0EA7885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51" name="AutoShape 119">
                <a:extLst>
                  <a:ext uri="{FF2B5EF4-FFF2-40B4-BE49-F238E27FC236}">
                    <a16:creationId xmlns:a16="http://schemas.microsoft.com/office/drawing/2014/main" id="{18929406-153A-45DE-9ED6-E1D8A5DEF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152" name="Group 120">
              <a:extLst>
                <a:ext uri="{FF2B5EF4-FFF2-40B4-BE49-F238E27FC236}">
                  <a16:creationId xmlns:a16="http://schemas.microsoft.com/office/drawing/2014/main" id="{D4250D51-3660-4867-9464-12A1C3D625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3200" y="0"/>
              <a:ext cx="736948" cy="736948"/>
              <a:chOff x="0" y="0"/>
              <a:chExt cx="736948" cy="736948"/>
            </a:xfrm>
          </p:grpSpPr>
          <p:sp>
            <p:nvSpPr>
              <p:cNvPr id="44153" name="Oval 121">
                <a:extLst>
                  <a:ext uri="{FF2B5EF4-FFF2-40B4-BE49-F238E27FC236}">
                    <a16:creationId xmlns:a16="http://schemas.microsoft.com/office/drawing/2014/main" id="{389018A3-D0BC-4D29-8A4F-1D0F66035D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54" name="Oval 122">
                <a:extLst>
                  <a:ext uri="{FF2B5EF4-FFF2-40B4-BE49-F238E27FC236}">
                    <a16:creationId xmlns:a16="http://schemas.microsoft.com/office/drawing/2014/main" id="{3E534CA8-984B-4DFD-9EF0-F046A44F15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55" name="Oval 123">
                <a:extLst>
                  <a:ext uri="{FF2B5EF4-FFF2-40B4-BE49-F238E27FC236}">
                    <a16:creationId xmlns:a16="http://schemas.microsoft.com/office/drawing/2014/main" id="{A777A8BC-FB85-44C0-BE43-796B73BF39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56" name="AutoShape 124">
                <a:extLst>
                  <a:ext uri="{FF2B5EF4-FFF2-40B4-BE49-F238E27FC236}">
                    <a16:creationId xmlns:a16="http://schemas.microsoft.com/office/drawing/2014/main" id="{6409387D-78B4-486F-BB24-30B226F7C7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157" name="Group 125">
              <a:extLst>
                <a:ext uri="{FF2B5EF4-FFF2-40B4-BE49-F238E27FC236}">
                  <a16:creationId xmlns:a16="http://schemas.microsoft.com/office/drawing/2014/main" id="{56823267-7688-4ABD-BB32-3755D2A431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7600" y="0"/>
              <a:ext cx="736948" cy="736948"/>
              <a:chOff x="0" y="0"/>
              <a:chExt cx="736948" cy="736948"/>
            </a:xfrm>
          </p:grpSpPr>
          <p:sp>
            <p:nvSpPr>
              <p:cNvPr id="44158" name="Oval 126">
                <a:extLst>
                  <a:ext uri="{FF2B5EF4-FFF2-40B4-BE49-F238E27FC236}">
                    <a16:creationId xmlns:a16="http://schemas.microsoft.com/office/drawing/2014/main" id="{976243A0-187D-4EC2-B30F-2AD690ACB8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59" name="Oval 127">
                <a:extLst>
                  <a:ext uri="{FF2B5EF4-FFF2-40B4-BE49-F238E27FC236}">
                    <a16:creationId xmlns:a16="http://schemas.microsoft.com/office/drawing/2014/main" id="{E6EDE702-9758-4426-94B1-3522F161EE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60" name="Oval 128">
                <a:extLst>
                  <a:ext uri="{FF2B5EF4-FFF2-40B4-BE49-F238E27FC236}">
                    <a16:creationId xmlns:a16="http://schemas.microsoft.com/office/drawing/2014/main" id="{CECBD6D0-37D6-46DA-BD32-285CEEBAB5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61" name="AutoShape 129">
                <a:extLst>
                  <a:ext uri="{FF2B5EF4-FFF2-40B4-BE49-F238E27FC236}">
                    <a16:creationId xmlns:a16="http://schemas.microsoft.com/office/drawing/2014/main" id="{60D827E0-612D-4753-8F1A-83975EED26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4162" name="Group 130">
            <a:extLst>
              <a:ext uri="{FF2B5EF4-FFF2-40B4-BE49-F238E27FC236}">
                <a16:creationId xmlns:a16="http://schemas.microsoft.com/office/drawing/2014/main" id="{6B6CF22D-6B27-423C-80AD-C616BBDC1CB1}"/>
              </a:ext>
            </a:extLst>
          </p:cNvPr>
          <p:cNvGrpSpPr>
            <a:grpSpLocks/>
          </p:cNvGrpSpPr>
          <p:nvPr/>
        </p:nvGrpSpPr>
        <p:grpSpPr bwMode="auto">
          <a:xfrm>
            <a:off x="11531600" y="5743575"/>
            <a:ext cx="963613" cy="1639888"/>
            <a:chOff x="0" y="0"/>
            <a:chExt cx="964034" cy="1639020"/>
          </a:xfrm>
        </p:grpSpPr>
        <p:sp>
          <p:nvSpPr>
            <p:cNvPr id="44163" name="Oval 131">
              <a:extLst>
                <a:ext uri="{FF2B5EF4-FFF2-40B4-BE49-F238E27FC236}">
                  <a16:creationId xmlns:a16="http://schemas.microsoft.com/office/drawing/2014/main" id="{B8821681-6452-40CE-9D67-ECCB6E307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32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4164" name="Line 132">
              <a:extLst>
                <a:ext uri="{FF2B5EF4-FFF2-40B4-BE49-F238E27FC236}">
                  <a16:creationId xmlns:a16="http://schemas.microsoft.com/office/drawing/2014/main" id="{5C1F5629-CFB7-4E1E-82E7-2EBBB49332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0831" y="744785"/>
              <a:ext cx="1" cy="63555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44165" name="Line 133">
              <a:extLst>
                <a:ext uri="{FF2B5EF4-FFF2-40B4-BE49-F238E27FC236}">
                  <a16:creationId xmlns:a16="http://schemas.microsoft.com/office/drawing/2014/main" id="{C31E6403-D77D-437B-B671-53694142E5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0" y="746311"/>
              <a:ext cx="430832" cy="430833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44166" name="Line 134">
              <a:extLst>
                <a:ext uri="{FF2B5EF4-FFF2-40B4-BE49-F238E27FC236}">
                  <a16:creationId xmlns:a16="http://schemas.microsoft.com/office/drawing/2014/main" id="{327F6FDC-59B4-4556-9D3A-FE09C9BEFA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800" y="770743"/>
              <a:ext cx="532234" cy="38196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44167" name="Line 135">
              <a:extLst>
                <a:ext uri="{FF2B5EF4-FFF2-40B4-BE49-F238E27FC236}">
                  <a16:creationId xmlns:a16="http://schemas.microsoft.com/office/drawing/2014/main" id="{4D66ACE7-8EF9-4DB5-9D07-6342D5F73C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1800" y="1368611"/>
              <a:ext cx="270409" cy="27040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44168" name="Line 136">
              <a:extLst>
                <a:ext uri="{FF2B5EF4-FFF2-40B4-BE49-F238E27FC236}">
                  <a16:creationId xmlns:a16="http://schemas.microsoft.com/office/drawing/2014/main" id="{8073CCE4-F367-4EF2-9659-9F6D0FEC1E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843" y="1368611"/>
              <a:ext cx="222958" cy="260536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</p:grpSp>
      <p:sp>
        <p:nvSpPr>
          <p:cNvPr id="44169" name="Rectangle 137">
            <a:extLst>
              <a:ext uri="{FF2B5EF4-FFF2-40B4-BE49-F238E27FC236}">
                <a16:creationId xmlns:a16="http://schemas.microsoft.com/office/drawing/2014/main" id="{9FCA2147-1848-4EB8-B276-FF9706A0D564}"/>
              </a:ext>
            </a:extLst>
          </p:cNvPr>
          <p:cNvSpPr>
            <a:spLocks/>
          </p:cNvSpPr>
          <p:nvPr/>
        </p:nvSpPr>
        <p:spPr bwMode="auto">
          <a:xfrm>
            <a:off x="7848600" y="884238"/>
            <a:ext cx="4725988" cy="2389187"/>
          </a:xfrm>
          <a:prstGeom prst="rect">
            <a:avLst/>
          </a:prstGeom>
          <a:gradFill rotWithShape="0">
            <a:gsLst>
              <a:gs pos="0">
                <a:srgbClr val="FFFFFF">
                  <a:alpha val="70258"/>
                </a:srgbClr>
              </a:gs>
              <a:gs pos="100000">
                <a:srgbClr val="FFFFFF"/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4170" name="Rectangle 138">
            <a:extLst>
              <a:ext uri="{FF2B5EF4-FFF2-40B4-BE49-F238E27FC236}">
                <a16:creationId xmlns:a16="http://schemas.microsoft.com/office/drawing/2014/main" id="{995B5E63-016F-4CAA-A802-6F08A8E5AAF3}"/>
              </a:ext>
            </a:extLst>
          </p:cNvPr>
          <p:cNvSpPr>
            <a:spLocks/>
          </p:cNvSpPr>
          <p:nvPr/>
        </p:nvSpPr>
        <p:spPr bwMode="auto">
          <a:xfrm>
            <a:off x="7620000" y="49213"/>
            <a:ext cx="4978400" cy="908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4171" name="Text Box 139">
            <a:extLst>
              <a:ext uri="{FF2B5EF4-FFF2-40B4-BE49-F238E27FC236}">
                <a16:creationId xmlns:a16="http://schemas.microsoft.com/office/drawing/2014/main" id="{F49C53C7-1A30-4B94-A57B-9300A352CB28}"/>
              </a:ext>
            </a:extLst>
          </p:cNvPr>
          <p:cNvSpPr txBox="1">
            <a:spLocks/>
          </p:cNvSpPr>
          <p:nvPr/>
        </p:nvSpPr>
        <p:spPr bwMode="auto">
          <a:xfrm>
            <a:off x="4416425" y="8540750"/>
            <a:ext cx="4170363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1000"/>
              <a:t>Example from https://courses.cs.washington.edu/courses/cse143/17au/</a:t>
            </a:r>
          </a:p>
        </p:txBody>
      </p:sp>
      <p:sp>
        <p:nvSpPr>
          <p:cNvPr id="44172" name="Text Box 140">
            <a:extLst>
              <a:ext uri="{FF2B5EF4-FFF2-40B4-BE49-F238E27FC236}">
                <a16:creationId xmlns:a16="http://schemas.microsoft.com/office/drawing/2014/main" id="{9E748AF9-07AD-4B7E-8071-62DB7446F02E}"/>
              </a:ext>
            </a:extLst>
          </p:cNvPr>
          <p:cNvSpPr txBox="1">
            <a:spLocks/>
          </p:cNvSpPr>
          <p:nvPr/>
        </p:nvSpPr>
        <p:spPr bwMode="auto">
          <a:xfrm>
            <a:off x="2582690" y="4098469"/>
            <a:ext cx="3104824" cy="121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CS220 students</a:t>
            </a:r>
          </a:p>
          <a:p>
            <a:pPr algn="l"/>
            <a:r>
              <a:rPr lang="en-US" alt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in the front row</a:t>
            </a:r>
          </a:p>
        </p:txBody>
      </p:sp>
      <p:sp>
        <p:nvSpPr>
          <p:cNvPr id="44173" name="Text Box 141">
            <a:extLst>
              <a:ext uri="{FF2B5EF4-FFF2-40B4-BE49-F238E27FC236}">
                <a16:creationId xmlns:a16="http://schemas.microsoft.com/office/drawing/2014/main" id="{6D67532A-E490-4660-8052-B20EA9D4863D}"/>
              </a:ext>
            </a:extLst>
          </p:cNvPr>
          <p:cNvSpPr txBox="1">
            <a:spLocks/>
          </p:cNvSpPr>
          <p:nvPr/>
        </p:nvSpPr>
        <p:spPr bwMode="auto">
          <a:xfrm>
            <a:off x="4630539" y="6236018"/>
            <a:ext cx="4890826" cy="65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Professor with a question</a:t>
            </a:r>
          </a:p>
        </p:txBody>
      </p:sp>
      <p:sp>
        <p:nvSpPr>
          <p:cNvPr id="44174" name="AutoShape 142">
            <a:extLst>
              <a:ext uri="{FF2B5EF4-FFF2-40B4-BE49-F238E27FC236}">
                <a16:creationId xmlns:a16="http://schemas.microsoft.com/office/drawing/2014/main" id="{1CD16466-2CA9-4952-8F5D-C82E33E4E22B}"/>
              </a:ext>
            </a:extLst>
          </p:cNvPr>
          <p:cNvSpPr>
            <a:spLocks/>
          </p:cNvSpPr>
          <p:nvPr/>
        </p:nvSpPr>
        <p:spPr bwMode="auto">
          <a:xfrm>
            <a:off x="6443663" y="4216400"/>
            <a:ext cx="1169987" cy="868363"/>
          </a:xfrm>
          <a:prstGeom prst="rightArrow">
            <a:avLst>
              <a:gd name="adj1" fmla="val 32000"/>
              <a:gd name="adj2" fmla="val 93591"/>
            </a:avLst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4175" name="AutoShape 143">
            <a:extLst>
              <a:ext uri="{FF2B5EF4-FFF2-40B4-BE49-F238E27FC236}">
                <a16:creationId xmlns:a16="http://schemas.microsoft.com/office/drawing/2014/main" id="{51A1DCEF-555B-434E-ACE2-83C97D40AE0E}"/>
              </a:ext>
            </a:extLst>
          </p:cNvPr>
          <p:cNvSpPr>
            <a:spLocks/>
          </p:cNvSpPr>
          <p:nvPr/>
        </p:nvSpPr>
        <p:spPr bwMode="auto">
          <a:xfrm>
            <a:off x="9948863" y="6129338"/>
            <a:ext cx="1169987" cy="869950"/>
          </a:xfrm>
          <a:prstGeom prst="rightArrow">
            <a:avLst>
              <a:gd name="adj1" fmla="val 32000"/>
              <a:gd name="adj2" fmla="val 93420"/>
            </a:avLst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4176" name="AutoShape 144">
            <a:extLst>
              <a:ext uri="{FF2B5EF4-FFF2-40B4-BE49-F238E27FC236}">
                <a16:creationId xmlns:a16="http://schemas.microsoft.com/office/drawing/2014/main" id="{1DF71C00-DB0A-475C-BC0F-8B729940C80A}"/>
              </a:ext>
            </a:extLst>
          </p:cNvPr>
          <p:cNvSpPr>
            <a:spLocks/>
          </p:cNvSpPr>
          <p:nvPr/>
        </p:nvSpPr>
        <p:spPr bwMode="auto">
          <a:xfrm>
            <a:off x="11569700" y="5205413"/>
            <a:ext cx="736600" cy="642937"/>
          </a:xfrm>
          <a:custGeom>
            <a:avLst/>
            <a:gdLst>
              <a:gd name="T0" fmla="+- 0 10799 797"/>
              <a:gd name="T1" fmla="*/ T0 w 20005"/>
              <a:gd name="T2" fmla="*/ 10800 h 21600"/>
              <a:gd name="T3" fmla="+- 0 10799 797"/>
              <a:gd name="T4" fmla="*/ T3 w 20005"/>
              <a:gd name="T5" fmla="*/ 10800 h 21600"/>
              <a:gd name="T6" fmla="+- 0 10799 797"/>
              <a:gd name="T7" fmla="*/ T6 w 20005"/>
              <a:gd name="T8" fmla="*/ 10800 h 21600"/>
              <a:gd name="T9" fmla="+- 0 10799 797"/>
              <a:gd name="T10" fmla="*/ T9 w 20005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0005" h="21600">
                <a:moveTo>
                  <a:pt x="10002" y="0"/>
                </a:moveTo>
                <a:cubicBezTo>
                  <a:pt x="7466" y="0"/>
                  <a:pt x="5046" y="249"/>
                  <a:pt x="2831" y="696"/>
                </a:cubicBezTo>
                <a:cubicBezTo>
                  <a:pt x="2560" y="752"/>
                  <a:pt x="2390" y="1092"/>
                  <a:pt x="2475" y="1421"/>
                </a:cubicBezTo>
                <a:cubicBezTo>
                  <a:pt x="3678" y="6023"/>
                  <a:pt x="3568" y="11197"/>
                  <a:pt x="3347" y="14224"/>
                </a:cubicBezTo>
                <a:cubicBezTo>
                  <a:pt x="3342" y="14286"/>
                  <a:pt x="3287" y="14310"/>
                  <a:pt x="3247" y="14273"/>
                </a:cubicBezTo>
                <a:cubicBezTo>
                  <a:pt x="2681" y="13683"/>
                  <a:pt x="1077" y="12215"/>
                  <a:pt x="235" y="13412"/>
                </a:cubicBezTo>
                <a:cubicBezTo>
                  <a:pt x="-797" y="14876"/>
                  <a:pt x="1417" y="21575"/>
                  <a:pt x="10002" y="21600"/>
                </a:cubicBezTo>
                <a:cubicBezTo>
                  <a:pt x="18587" y="21581"/>
                  <a:pt x="20803" y="14882"/>
                  <a:pt x="19771" y="13412"/>
                </a:cubicBezTo>
                <a:cubicBezTo>
                  <a:pt x="18929" y="12215"/>
                  <a:pt x="17325" y="13683"/>
                  <a:pt x="16759" y="14273"/>
                </a:cubicBezTo>
                <a:cubicBezTo>
                  <a:pt x="16724" y="14316"/>
                  <a:pt x="16664" y="14286"/>
                  <a:pt x="16659" y="14224"/>
                </a:cubicBezTo>
                <a:cubicBezTo>
                  <a:pt x="16438" y="11197"/>
                  <a:pt x="16328" y="6017"/>
                  <a:pt x="17531" y="1421"/>
                </a:cubicBezTo>
                <a:cubicBezTo>
                  <a:pt x="17616" y="1092"/>
                  <a:pt x="17451" y="752"/>
                  <a:pt x="17175" y="696"/>
                </a:cubicBezTo>
                <a:cubicBezTo>
                  <a:pt x="14955" y="249"/>
                  <a:pt x="12533" y="0"/>
                  <a:pt x="1000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>
            <a:extLst>
              <a:ext uri="{FF2B5EF4-FFF2-40B4-BE49-F238E27FC236}">
                <a16:creationId xmlns:a16="http://schemas.microsoft.com/office/drawing/2014/main" id="{3D55111E-4423-4A4E-848A-256504A30A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Recursive Student</a:t>
            </a:r>
            <a:b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</a:br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Counting</a:t>
            </a: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E7CD1D55-1C8C-47A2-9E24-BD07E578172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32399" y="2562165"/>
            <a:ext cx="5903399" cy="6134100"/>
          </a:xfrm>
        </p:spPr>
        <p:txBody>
          <a:bodyPr anchor="t"/>
          <a:lstStyle/>
          <a:p>
            <a:pPr marL="393700" indent="-260350" defTabSz="577850">
              <a:spcBef>
                <a:spcPts val="3500"/>
              </a:spcBef>
              <a:buSzTx/>
              <a:buFontTx/>
              <a:buNone/>
            </a:pPr>
            <a:r>
              <a:rPr lang="en-US" altLang="en-US" sz="3100" dirty="0">
                <a:latin typeface="Gill Sans" panose="020B0502020104020203" pitchFamily="34" charset="-79"/>
                <a:cs typeface="Gill Sans" panose="020B0502020104020203" pitchFamily="34" charset="-79"/>
              </a:rPr>
              <a:t>Constraints:</a:t>
            </a:r>
          </a:p>
          <a:p>
            <a:pPr marL="393700" indent="-260350" defTabSz="577850">
              <a:spcBef>
                <a:spcPts val="700"/>
              </a:spcBef>
            </a:pPr>
            <a:r>
              <a:rPr lang="en-US" altLang="en-US" sz="3100" dirty="0">
                <a:latin typeface="Gill Sans" panose="020B0502020104020203" pitchFamily="34" charset="-79"/>
                <a:cs typeface="Gill Sans" panose="020B0502020104020203" pitchFamily="34" charset="-79"/>
              </a:rPr>
              <a:t>You can only talk to the student behind / in front of you</a:t>
            </a:r>
          </a:p>
          <a:p>
            <a:pPr marL="133350" indent="0" defTabSz="577850">
              <a:spcBef>
                <a:spcPts val="700"/>
              </a:spcBef>
              <a:buNone/>
            </a:pPr>
            <a:br>
              <a:rPr lang="en-US" altLang="en-US" sz="3100" dirty="0">
                <a:latin typeface="Gill Sans" panose="020B0502020104020203" pitchFamily="34" charset="-79"/>
                <a:cs typeface="Gill Sans" panose="020B0502020104020203" pitchFamily="34" charset="-79"/>
              </a:rPr>
            </a:br>
            <a:r>
              <a:rPr lang="en-US" altLang="en-US" sz="3100" b="1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What should each student ask the person behind them?</a:t>
            </a:r>
            <a:endParaRPr lang="en-US" altLang="en-US" sz="3100" b="1" dirty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grpSp>
        <p:nvGrpSpPr>
          <p:cNvPr id="45059" name="Group 3">
            <a:extLst>
              <a:ext uri="{FF2B5EF4-FFF2-40B4-BE49-F238E27FC236}">
                <a16:creationId xmlns:a16="http://schemas.microsoft.com/office/drawing/2014/main" id="{824B37A7-1337-4EAE-9FF3-9E0C9D9897D9}"/>
              </a:ext>
            </a:extLst>
          </p:cNvPr>
          <p:cNvGrpSpPr>
            <a:grpSpLocks/>
          </p:cNvGrpSpPr>
          <p:nvPr/>
        </p:nvGrpSpPr>
        <p:grpSpPr bwMode="auto">
          <a:xfrm>
            <a:off x="7912100" y="4283075"/>
            <a:ext cx="736600" cy="736600"/>
            <a:chOff x="0" y="0"/>
            <a:chExt cx="736948" cy="736948"/>
          </a:xfrm>
        </p:grpSpPr>
        <p:sp>
          <p:nvSpPr>
            <p:cNvPr id="45060" name="Oval 4">
              <a:extLst>
                <a:ext uri="{FF2B5EF4-FFF2-40B4-BE49-F238E27FC236}">
                  <a16:creationId xmlns:a16="http://schemas.microsoft.com/office/drawing/2014/main" id="{BB7A9D53-4613-48AC-900F-1F9240CF2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5061" name="Oval 5">
              <a:extLst>
                <a:ext uri="{FF2B5EF4-FFF2-40B4-BE49-F238E27FC236}">
                  <a16:creationId xmlns:a16="http://schemas.microsoft.com/office/drawing/2014/main" id="{B272283E-A809-4B9A-80B8-0AD998EFF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5062" name="Oval 6">
              <a:extLst>
                <a:ext uri="{FF2B5EF4-FFF2-40B4-BE49-F238E27FC236}">
                  <a16:creationId xmlns:a16="http://schemas.microsoft.com/office/drawing/2014/main" id="{4557FD70-0339-41D7-9551-C236A3992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5063" name="AutoShape 7">
              <a:extLst>
                <a:ext uri="{FF2B5EF4-FFF2-40B4-BE49-F238E27FC236}">
                  <a16:creationId xmlns:a16="http://schemas.microsoft.com/office/drawing/2014/main" id="{B47E7223-DE24-4ED4-802A-17721B582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064" name="Group 8">
            <a:extLst>
              <a:ext uri="{FF2B5EF4-FFF2-40B4-BE49-F238E27FC236}">
                <a16:creationId xmlns:a16="http://schemas.microsoft.com/office/drawing/2014/main" id="{D640FFA6-2C4F-42B6-A783-59A1D27E1ADB}"/>
              </a:ext>
            </a:extLst>
          </p:cNvPr>
          <p:cNvGrpSpPr>
            <a:grpSpLocks/>
          </p:cNvGrpSpPr>
          <p:nvPr/>
        </p:nvGrpSpPr>
        <p:grpSpPr bwMode="auto">
          <a:xfrm>
            <a:off x="8826500" y="4283075"/>
            <a:ext cx="736600" cy="736600"/>
            <a:chOff x="0" y="0"/>
            <a:chExt cx="736948" cy="736948"/>
          </a:xfrm>
        </p:grpSpPr>
        <p:sp>
          <p:nvSpPr>
            <p:cNvPr id="45065" name="Oval 9">
              <a:extLst>
                <a:ext uri="{FF2B5EF4-FFF2-40B4-BE49-F238E27FC236}">
                  <a16:creationId xmlns:a16="http://schemas.microsoft.com/office/drawing/2014/main" id="{5E60CF27-D18C-4E23-8B7D-82A20068D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5066" name="Oval 10">
              <a:extLst>
                <a:ext uri="{FF2B5EF4-FFF2-40B4-BE49-F238E27FC236}">
                  <a16:creationId xmlns:a16="http://schemas.microsoft.com/office/drawing/2014/main" id="{ADEBD113-3112-4DA2-A46F-30F90DAD4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5067" name="Oval 11">
              <a:extLst>
                <a:ext uri="{FF2B5EF4-FFF2-40B4-BE49-F238E27FC236}">
                  <a16:creationId xmlns:a16="http://schemas.microsoft.com/office/drawing/2014/main" id="{7D918EE7-130F-40AB-AB5D-EA7333244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5068" name="AutoShape 12">
              <a:extLst>
                <a:ext uri="{FF2B5EF4-FFF2-40B4-BE49-F238E27FC236}">
                  <a16:creationId xmlns:a16="http://schemas.microsoft.com/office/drawing/2014/main" id="{069101DE-1855-4ADB-AD5C-3DC9068CD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069" name="Group 13">
            <a:extLst>
              <a:ext uri="{FF2B5EF4-FFF2-40B4-BE49-F238E27FC236}">
                <a16:creationId xmlns:a16="http://schemas.microsoft.com/office/drawing/2014/main" id="{0D6F9673-D3C3-4042-B3CC-5D49AF640595}"/>
              </a:ext>
            </a:extLst>
          </p:cNvPr>
          <p:cNvGrpSpPr>
            <a:grpSpLocks/>
          </p:cNvGrpSpPr>
          <p:nvPr/>
        </p:nvGrpSpPr>
        <p:grpSpPr bwMode="auto">
          <a:xfrm>
            <a:off x="9740900" y="4283075"/>
            <a:ext cx="736600" cy="736600"/>
            <a:chOff x="0" y="0"/>
            <a:chExt cx="736948" cy="736948"/>
          </a:xfrm>
        </p:grpSpPr>
        <p:sp>
          <p:nvSpPr>
            <p:cNvPr id="45070" name="Oval 14">
              <a:extLst>
                <a:ext uri="{FF2B5EF4-FFF2-40B4-BE49-F238E27FC236}">
                  <a16:creationId xmlns:a16="http://schemas.microsoft.com/office/drawing/2014/main" id="{2EE90ADE-3047-449D-8CCE-DCC486977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5071" name="Oval 15">
              <a:extLst>
                <a:ext uri="{FF2B5EF4-FFF2-40B4-BE49-F238E27FC236}">
                  <a16:creationId xmlns:a16="http://schemas.microsoft.com/office/drawing/2014/main" id="{58B6FAB6-D5E0-4E88-8E27-82803795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5072" name="Oval 16">
              <a:extLst>
                <a:ext uri="{FF2B5EF4-FFF2-40B4-BE49-F238E27FC236}">
                  <a16:creationId xmlns:a16="http://schemas.microsoft.com/office/drawing/2014/main" id="{9BEA070A-B181-4008-A73D-CE56643B0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5073" name="AutoShape 17">
              <a:extLst>
                <a:ext uri="{FF2B5EF4-FFF2-40B4-BE49-F238E27FC236}">
                  <a16:creationId xmlns:a16="http://schemas.microsoft.com/office/drawing/2014/main" id="{BB2D429E-823C-4A58-BB34-D78D1DD15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074" name="Group 18">
            <a:extLst>
              <a:ext uri="{FF2B5EF4-FFF2-40B4-BE49-F238E27FC236}">
                <a16:creationId xmlns:a16="http://schemas.microsoft.com/office/drawing/2014/main" id="{952DD40D-26BA-4552-B1E9-A73FC47E4394}"/>
              </a:ext>
            </a:extLst>
          </p:cNvPr>
          <p:cNvGrpSpPr>
            <a:grpSpLocks/>
          </p:cNvGrpSpPr>
          <p:nvPr/>
        </p:nvGrpSpPr>
        <p:grpSpPr bwMode="auto">
          <a:xfrm>
            <a:off x="10655300" y="4283075"/>
            <a:ext cx="736600" cy="736600"/>
            <a:chOff x="0" y="0"/>
            <a:chExt cx="736948" cy="736948"/>
          </a:xfrm>
        </p:grpSpPr>
        <p:sp>
          <p:nvSpPr>
            <p:cNvPr id="45075" name="Oval 19">
              <a:extLst>
                <a:ext uri="{FF2B5EF4-FFF2-40B4-BE49-F238E27FC236}">
                  <a16:creationId xmlns:a16="http://schemas.microsoft.com/office/drawing/2014/main" id="{42B2B619-46A8-4470-BA47-A2DF45D09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5076" name="Oval 20">
              <a:extLst>
                <a:ext uri="{FF2B5EF4-FFF2-40B4-BE49-F238E27FC236}">
                  <a16:creationId xmlns:a16="http://schemas.microsoft.com/office/drawing/2014/main" id="{5860971D-8AAA-4214-BDE7-6FEEBF45A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5077" name="Oval 21">
              <a:extLst>
                <a:ext uri="{FF2B5EF4-FFF2-40B4-BE49-F238E27FC236}">
                  <a16:creationId xmlns:a16="http://schemas.microsoft.com/office/drawing/2014/main" id="{3DE8D82D-3F18-4A0C-AE47-BD068FBD5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5078" name="AutoShape 22">
              <a:extLst>
                <a:ext uri="{FF2B5EF4-FFF2-40B4-BE49-F238E27FC236}">
                  <a16:creationId xmlns:a16="http://schemas.microsoft.com/office/drawing/2014/main" id="{FA15F83C-8244-498C-9A92-26D0E6145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079" name="Oval 23">
            <a:extLst>
              <a:ext uri="{FF2B5EF4-FFF2-40B4-BE49-F238E27FC236}">
                <a16:creationId xmlns:a16="http://schemas.microsoft.com/office/drawing/2014/main" id="{25E9D3BA-A3B8-4034-8217-32C59807081C}"/>
              </a:ext>
            </a:extLst>
          </p:cNvPr>
          <p:cNvSpPr>
            <a:spLocks/>
          </p:cNvSpPr>
          <p:nvPr/>
        </p:nvSpPr>
        <p:spPr bwMode="auto">
          <a:xfrm>
            <a:off x="11569700" y="4283075"/>
            <a:ext cx="736600" cy="736600"/>
          </a:xfrm>
          <a:prstGeom prst="ellipse">
            <a:avLst/>
          </a:prstGeom>
          <a:noFill/>
          <a:ln w="508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5080" name="Oval 24">
            <a:extLst>
              <a:ext uri="{FF2B5EF4-FFF2-40B4-BE49-F238E27FC236}">
                <a16:creationId xmlns:a16="http://schemas.microsoft.com/office/drawing/2014/main" id="{0E8E344D-B1E1-42D0-B61B-01F3E38A3248}"/>
              </a:ext>
            </a:extLst>
          </p:cNvPr>
          <p:cNvSpPr>
            <a:spLocks/>
          </p:cNvSpPr>
          <p:nvPr/>
        </p:nvSpPr>
        <p:spPr bwMode="auto">
          <a:xfrm>
            <a:off x="11696700" y="4410075"/>
            <a:ext cx="174625" cy="174625"/>
          </a:xfrm>
          <a:prstGeom prst="ellipse">
            <a:avLst/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5081" name="Oval 25">
            <a:extLst>
              <a:ext uri="{FF2B5EF4-FFF2-40B4-BE49-F238E27FC236}">
                <a16:creationId xmlns:a16="http://schemas.microsoft.com/office/drawing/2014/main" id="{2C5DC1D3-0954-4945-90B5-CE4BCCB9F508}"/>
              </a:ext>
            </a:extLst>
          </p:cNvPr>
          <p:cNvSpPr>
            <a:spLocks/>
          </p:cNvSpPr>
          <p:nvPr/>
        </p:nvSpPr>
        <p:spPr bwMode="auto">
          <a:xfrm>
            <a:off x="11988800" y="4410075"/>
            <a:ext cx="174625" cy="174625"/>
          </a:xfrm>
          <a:prstGeom prst="ellipse">
            <a:avLst/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5082" name="AutoShape 26">
            <a:extLst>
              <a:ext uri="{FF2B5EF4-FFF2-40B4-BE49-F238E27FC236}">
                <a16:creationId xmlns:a16="http://schemas.microsoft.com/office/drawing/2014/main" id="{15BEF5DF-9B8F-48B8-A973-F7533E3D6B78}"/>
              </a:ext>
            </a:extLst>
          </p:cNvPr>
          <p:cNvSpPr>
            <a:spLocks/>
          </p:cNvSpPr>
          <p:nvPr/>
        </p:nvSpPr>
        <p:spPr bwMode="auto">
          <a:xfrm>
            <a:off x="11706225" y="4703763"/>
            <a:ext cx="461963" cy="184150"/>
          </a:xfrm>
          <a:custGeom>
            <a:avLst/>
            <a:gdLst>
              <a:gd name="T0" fmla="*/ 10800 w 21600"/>
              <a:gd name="T1" fmla="*/ 8100 h 16200"/>
              <a:gd name="T2" fmla="*/ 10800 w 21600"/>
              <a:gd name="T3" fmla="*/ 8100 h 16200"/>
              <a:gd name="T4" fmla="*/ 10800 w 21600"/>
              <a:gd name="T5" fmla="*/ 8100 h 16200"/>
              <a:gd name="T6" fmla="*/ 10800 w 21600"/>
              <a:gd name="T7" fmla="*/ 8100 h 16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16200">
                <a:moveTo>
                  <a:pt x="21600" y="0"/>
                </a:moveTo>
                <a:cubicBezTo>
                  <a:pt x="14880" y="21500"/>
                  <a:pt x="7680" y="21600"/>
                  <a:pt x="0" y="300"/>
                </a:cubicBezTo>
              </a:path>
            </a:pathLst>
          </a:custGeom>
          <a:noFill/>
          <a:ln w="254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083" name="Group 27">
            <a:extLst>
              <a:ext uri="{FF2B5EF4-FFF2-40B4-BE49-F238E27FC236}">
                <a16:creationId xmlns:a16="http://schemas.microsoft.com/office/drawing/2014/main" id="{B6C8E4CC-029E-4055-A59E-5FB8B0E2F4AB}"/>
              </a:ext>
            </a:extLst>
          </p:cNvPr>
          <p:cNvGrpSpPr>
            <a:grpSpLocks/>
          </p:cNvGrpSpPr>
          <p:nvPr/>
        </p:nvGrpSpPr>
        <p:grpSpPr bwMode="auto">
          <a:xfrm>
            <a:off x="7912100" y="3359150"/>
            <a:ext cx="4394200" cy="736600"/>
            <a:chOff x="0" y="0"/>
            <a:chExt cx="4394548" cy="736948"/>
          </a:xfrm>
        </p:grpSpPr>
        <p:grpSp>
          <p:nvGrpSpPr>
            <p:cNvPr id="45084" name="Group 28">
              <a:extLst>
                <a:ext uri="{FF2B5EF4-FFF2-40B4-BE49-F238E27FC236}">
                  <a16:creationId xmlns:a16="http://schemas.microsoft.com/office/drawing/2014/main" id="{F3CF80F3-2A22-4F88-AAB7-42A9D1ECE1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736948" cy="736948"/>
              <a:chOff x="0" y="0"/>
              <a:chExt cx="736948" cy="736948"/>
            </a:xfrm>
          </p:grpSpPr>
          <p:sp>
            <p:nvSpPr>
              <p:cNvPr id="45085" name="Oval 29">
                <a:extLst>
                  <a:ext uri="{FF2B5EF4-FFF2-40B4-BE49-F238E27FC236}">
                    <a16:creationId xmlns:a16="http://schemas.microsoft.com/office/drawing/2014/main" id="{1F2508D9-8A2F-40F2-8F03-509BC752F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086" name="Oval 30">
                <a:extLst>
                  <a:ext uri="{FF2B5EF4-FFF2-40B4-BE49-F238E27FC236}">
                    <a16:creationId xmlns:a16="http://schemas.microsoft.com/office/drawing/2014/main" id="{2E0E6CAC-9CD1-4DFC-A8FD-1700B0D87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087" name="Oval 31">
                <a:extLst>
                  <a:ext uri="{FF2B5EF4-FFF2-40B4-BE49-F238E27FC236}">
                    <a16:creationId xmlns:a16="http://schemas.microsoft.com/office/drawing/2014/main" id="{86E52940-FA7C-4023-B475-3FB7EDE6AC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088" name="AutoShape 32">
                <a:extLst>
                  <a:ext uri="{FF2B5EF4-FFF2-40B4-BE49-F238E27FC236}">
                    <a16:creationId xmlns:a16="http://schemas.microsoft.com/office/drawing/2014/main" id="{F067F53F-0607-4C1D-ADAB-73397F212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089" name="Group 33">
              <a:extLst>
                <a:ext uri="{FF2B5EF4-FFF2-40B4-BE49-F238E27FC236}">
                  <a16:creationId xmlns:a16="http://schemas.microsoft.com/office/drawing/2014/main" id="{1A233A7E-12D1-4B04-9409-E5DC637BB3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0"/>
              <a:ext cx="736948" cy="736948"/>
              <a:chOff x="0" y="0"/>
              <a:chExt cx="736948" cy="736948"/>
            </a:xfrm>
          </p:grpSpPr>
          <p:sp>
            <p:nvSpPr>
              <p:cNvPr id="45090" name="Oval 34">
                <a:extLst>
                  <a:ext uri="{FF2B5EF4-FFF2-40B4-BE49-F238E27FC236}">
                    <a16:creationId xmlns:a16="http://schemas.microsoft.com/office/drawing/2014/main" id="{05F5EA0E-C2C6-42C4-97F1-AEFEE8DA3D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091" name="Oval 35">
                <a:extLst>
                  <a:ext uri="{FF2B5EF4-FFF2-40B4-BE49-F238E27FC236}">
                    <a16:creationId xmlns:a16="http://schemas.microsoft.com/office/drawing/2014/main" id="{8708B752-B018-491A-A534-56D799C614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092" name="Oval 36">
                <a:extLst>
                  <a:ext uri="{FF2B5EF4-FFF2-40B4-BE49-F238E27FC236}">
                    <a16:creationId xmlns:a16="http://schemas.microsoft.com/office/drawing/2014/main" id="{AA11564B-FD29-45AF-8CC1-76BFFDF0A7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093" name="AutoShape 37">
                <a:extLst>
                  <a:ext uri="{FF2B5EF4-FFF2-40B4-BE49-F238E27FC236}">
                    <a16:creationId xmlns:a16="http://schemas.microsoft.com/office/drawing/2014/main" id="{189EFAEB-59CB-47F0-864D-017D1371F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094" name="Group 38">
              <a:extLst>
                <a:ext uri="{FF2B5EF4-FFF2-40B4-BE49-F238E27FC236}">
                  <a16:creationId xmlns:a16="http://schemas.microsoft.com/office/drawing/2014/main" id="{2F1D19B3-EB44-4ACE-8849-44EE489BF2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8800" y="0"/>
              <a:ext cx="736948" cy="736948"/>
              <a:chOff x="0" y="0"/>
              <a:chExt cx="736948" cy="736948"/>
            </a:xfrm>
          </p:grpSpPr>
          <p:sp>
            <p:nvSpPr>
              <p:cNvPr id="45095" name="Oval 39">
                <a:extLst>
                  <a:ext uri="{FF2B5EF4-FFF2-40B4-BE49-F238E27FC236}">
                    <a16:creationId xmlns:a16="http://schemas.microsoft.com/office/drawing/2014/main" id="{407D4560-370B-4FE2-BF2F-1271D88BE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096" name="Oval 40">
                <a:extLst>
                  <a:ext uri="{FF2B5EF4-FFF2-40B4-BE49-F238E27FC236}">
                    <a16:creationId xmlns:a16="http://schemas.microsoft.com/office/drawing/2014/main" id="{81A6AC31-DF67-4213-8C00-3A5ACEF62E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097" name="Oval 41">
                <a:extLst>
                  <a:ext uri="{FF2B5EF4-FFF2-40B4-BE49-F238E27FC236}">
                    <a16:creationId xmlns:a16="http://schemas.microsoft.com/office/drawing/2014/main" id="{1BFB5D80-B311-4D2B-ADBC-9337E23D36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098" name="AutoShape 42">
                <a:extLst>
                  <a:ext uri="{FF2B5EF4-FFF2-40B4-BE49-F238E27FC236}">
                    <a16:creationId xmlns:a16="http://schemas.microsoft.com/office/drawing/2014/main" id="{ADE55D3F-34F2-4E3A-9607-FEE14B3380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099" name="Group 43">
              <a:extLst>
                <a:ext uri="{FF2B5EF4-FFF2-40B4-BE49-F238E27FC236}">
                  <a16:creationId xmlns:a16="http://schemas.microsoft.com/office/drawing/2014/main" id="{4674570E-6AE0-4781-AE49-AD42FE0623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3200" y="0"/>
              <a:ext cx="736948" cy="736948"/>
              <a:chOff x="0" y="0"/>
              <a:chExt cx="736948" cy="736948"/>
            </a:xfrm>
          </p:grpSpPr>
          <p:sp>
            <p:nvSpPr>
              <p:cNvPr id="45100" name="Oval 44">
                <a:extLst>
                  <a:ext uri="{FF2B5EF4-FFF2-40B4-BE49-F238E27FC236}">
                    <a16:creationId xmlns:a16="http://schemas.microsoft.com/office/drawing/2014/main" id="{1A8E1EBF-F4C6-4C72-BF41-F16B6A5CB6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01" name="Oval 45">
                <a:extLst>
                  <a:ext uri="{FF2B5EF4-FFF2-40B4-BE49-F238E27FC236}">
                    <a16:creationId xmlns:a16="http://schemas.microsoft.com/office/drawing/2014/main" id="{68D402DB-2F32-4829-BCA0-EE9AD57DF9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02" name="Oval 46">
                <a:extLst>
                  <a:ext uri="{FF2B5EF4-FFF2-40B4-BE49-F238E27FC236}">
                    <a16:creationId xmlns:a16="http://schemas.microsoft.com/office/drawing/2014/main" id="{70126640-AE47-4222-BD39-05AB7CD86C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03" name="AutoShape 47">
                <a:extLst>
                  <a:ext uri="{FF2B5EF4-FFF2-40B4-BE49-F238E27FC236}">
                    <a16:creationId xmlns:a16="http://schemas.microsoft.com/office/drawing/2014/main" id="{BB594301-CCFD-4824-B5AB-1731F514A7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104" name="Group 48">
              <a:extLst>
                <a:ext uri="{FF2B5EF4-FFF2-40B4-BE49-F238E27FC236}">
                  <a16:creationId xmlns:a16="http://schemas.microsoft.com/office/drawing/2014/main" id="{A4D918FC-EB7F-4B3F-826B-BA50AE69A5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7600" y="0"/>
              <a:ext cx="736948" cy="736948"/>
              <a:chOff x="0" y="0"/>
              <a:chExt cx="736948" cy="736948"/>
            </a:xfrm>
          </p:grpSpPr>
          <p:sp>
            <p:nvSpPr>
              <p:cNvPr id="45105" name="Oval 49">
                <a:extLst>
                  <a:ext uri="{FF2B5EF4-FFF2-40B4-BE49-F238E27FC236}">
                    <a16:creationId xmlns:a16="http://schemas.microsoft.com/office/drawing/2014/main" id="{D388B46E-434C-498A-88BF-9540924674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06" name="Oval 50">
                <a:extLst>
                  <a:ext uri="{FF2B5EF4-FFF2-40B4-BE49-F238E27FC236}">
                    <a16:creationId xmlns:a16="http://schemas.microsoft.com/office/drawing/2014/main" id="{D56F9D79-B382-42E1-B204-82AE4B457E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07" name="Oval 51">
                <a:extLst>
                  <a:ext uri="{FF2B5EF4-FFF2-40B4-BE49-F238E27FC236}">
                    <a16:creationId xmlns:a16="http://schemas.microsoft.com/office/drawing/2014/main" id="{94711799-6A62-4E8F-88CD-9B7727A558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08" name="AutoShape 52">
                <a:extLst>
                  <a:ext uri="{FF2B5EF4-FFF2-40B4-BE49-F238E27FC236}">
                    <a16:creationId xmlns:a16="http://schemas.microsoft.com/office/drawing/2014/main" id="{ECCF92B5-66BE-4923-9ABE-1A6A15542D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5109" name="Group 53">
            <a:extLst>
              <a:ext uri="{FF2B5EF4-FFF2-40B4-BE49-F238E27FC236}">
                <a16:creationId xmlns:a16="http://schemas.microsoft.com/office/drawing/2014/main" id="{C06A9529-0168-4F10-BA7F-07F63991D5DA}"/>
              </a:ext>
            </a:extLst>
          </p:cNvPr>
          <p:cNvGrpSpPr>
            <a:grpSpLocks/>
          </p:cNvGrpSpPr>
          <p:nvPr/>
        </p:nvGrpSpPr>
        <p:grpSpPr bwMode="auto">
          <a:xfrm>
            <a:off x="7912100" y="2435225"/>
            <a:ext cx="4394200" cy="736600"/>
            <a:chOff x="0" y="0"/>
            <a:chExt cx="4394548" cy="736948"/>
          </a:xfrm>
        </p:grpSpPr>
        <p:grpSp>
          <p:nvGrpSpPr>
            <p:cNvPr id="45110" name="Group 54">
              <a:extLst>
                <a:ext uri="{FF2B5EF4-FFF2-40B4-BE49-F238E27FC236}">
                  <a16:creationId xmlns:a16="http://schemas.microsoft.com/office/drawing/2014/main" id="{3F5C8D59-8449-4394-9FF9-F687FE068C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736948" cy="736948"/>
              <a:chOff x="0" y="0"/>
              <a:chExt cx="736948" cy="736948"/>
            </a:xfrm>
          </p:grpSpPr>
          <p:sp>
            <p:nvSpPr>
              <p:cNvPr id="45111" name="Oval 55">
                <a:extLst>
                  <a:ext uri="{FF2B5EF4-FFF2-40B4-BE49-F238E27FC236}">
                    <a16:creationId xmlns:a16="http://schemas.microsoft.com/office/drawing/2014/main" id="{CEA95358-D88B-4609-B0A0-B5DB8575E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12" name="Oval 56">
                <a:extLst>
                  <a:ext uri="{FF2B5EF4-FFF2-40B4-BE49-F238E27FC236}">
                    <a16:creationId xmlns:a16="http://schemas.microsoft.com/office/drawing/2014/main" id="{55F48D83-83EE-4990-A994-48D85C0D73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13" name="Oval 57">
                <a:extLst>
                  <a:ext uri="{FF2B5EF4-FFF2-40B4-BE49-F238E27FC236}">
                    <a16:creationId xmlns:a16="http://schemas.microsoft.com/office/drawing/2014/main" id="{89A8EF6E-2A0E-4438-B55C-E97E5126E4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14" name="AutoShape 58">
                <a:extLst>
                  <a:ext uri="{FF2B5EF4-FFF2-40B4-BE49-F238E27FC236}">
                    <a16:creationId xmlns:a16="http://schemas.microsoft.com/office/drawing/2014/main" id="{355EC863-B45D-450F-A474-AA1748CE04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115" name="Group 59">
              <a:extLst>
                <a:ext uri="{FF2B5EF4-FFF2-40B4-BE49-F238E27FC236}">
                  <a16:creationId xmlns:a16="http://schemas.microsoft.com/office/drawing/2014/main" id="{89373A67-CACC-44A8-83D2-7F3A288B0A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0"/>
              <a:ext cx="736948" cy="736948"/>
              <a:chOff x="0" y="0"/>
              <a:chExt cx="736948" cy="736948"/>
            </a:xfrm>
          </p:grpSpPr>
          <p:sp>
            <p:nvSpPr>
              <p:cNvPr id="45116" name="Oval 60">
                <a:extLst>
                  <a:ext uri="{FF2B5EF4-FFF2-40B4-BE49-F238E27FC236}">
                    <a16:creationId xmlns:a16="http://schemas.microsoft.com/office/drawing/2014/main" id="{3D560070-F8D8-481B-9D50-75D6942804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17" name="Oval 61">
                <a:extLst>
                  <a:ext uri="{FF2B5EF4-FFF2-40B4-BE49-F238E27FC236}">
                    <a16:creationId xmlns:a16="http://schemas.microsoft.com/office/drawing/2014/main" id="{EDAB1A14-C52C-46D5-9488-5F8F83F306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18" name="Oval 62">
                <a:extLst>
                  <a:ext uri="{FF2B5EF4-FFF2-40B4-BE49-F238E27FC236}">
                    <a16:creationId xmlns:a16="http://schemas.microsoft.com/office/drawing/2014/main" id="{86C04304-ABC2-40DC-A766-87E3B7518D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19" name="AutoShape 63">
                <a:extLst>
                  <a:ext uri="{FF2B5EF4-FFF2-40B4-BE49-F238E27FC236}">
                    <a16:creationId xmlns:a16="http://schemas.microsoft.com/office/drawing/2014/main" id="{4DFA4A14-F60F-480E-AD3D-44FED32687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120" name="Group 64">
              <a:extLst>
                <a:ext uri="{FF2B5EF4-FFF2-40B4-BE49-F238E27FC236}">
                  <a16:creationId xmlns:a16="http://schemas.microsoft.com/office/drawing/2014/main" id="{C70A7FCB-A575-4253-A0B3-D8808DED83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8800" y="0"/>
              <a:ext cx="736948" cy="736948"/>
              <a:chOff x="0" y="0"/>
              <a:chExt cx="736948" cy="736948"/>
            </a:xfrm>
          </p:grpSpPr>
          <p:sp>
            <p:nvSpPr>
              <p:cNvPr id="45121" name="Oval 65">
                <a:extLst>
                  <a:ext uri="{FF2B5EF4-FFF2-40B4-BE49-F238E27FC236}">
                    <a16:creationId xmlns:a16="http://schemas.microsoft.com/office/drawing/2014/main" id="{C4262FED-E4F1-47A0-8B83-BF830A571F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22" name="Oval 66">
                <a:extLst>
                  <a:ext uri="{FF2B5EF4-FFF2-40B4-BE49-F238E27FC236}">
                    <a16:creationId xmlns:a16="http://schemas.microsoft.com/office/drawing/2014/main" id="{880ABE10-FB86-4DC2-9A77-9F8C0F05A3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23" name="Oval 67">
                <a:extLst>
                  <a:ext uri="{FF2B5EF4-FFF2-40B4-BE49-F238E27FC236}">
                    <a16:creationId xmlns:a16="http://schemas.microsoft.com/office/drawing/2014/main" id="{DC52AF4E-6B34-4E5E-BD71-73DA303A14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24" name="AutoShape 68">
                <a:extLst>
                  <a:ext uri="{FF2B5EF4-FFF2-40B4-BE49-F238E27FC236}">
                    <a16:creationId xmlns:a16="http://schemas.microsoft.com/office/drawing/2014/main" id="{A4F3F1C0-B43C-4960-B5B8-216D72AB9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125" name="Group 69">
              <a:extLst>
                <a:ext uri="{FF2B5EF4-FFF2-40B4-BE49-F238E27FC236}">
                  <a16:creationId xmlns:a16="http://schemas.microsoft.com/office/drawing/2014/main" id="{F2D1D77A-CF90-481E-AFA7-A3902A2F97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3200" y="0"/>
              <a:ext cx="736948" cy="736948"/>
              <a:chOff x="0" y="0"/>
              <a:chExt cx="736948" cy="736948"/>
            </a:xfrm>
          </p:grpSpPr>
          <p:sp>
            <p:nvSpPr>
              <p:cNvPr id="45126" name="Oval 70">
                <a:extLst>
                  <a:ext uri="{FF2B5EF4-FFF2-40B4-BE49-F238E27FC236}">
                    <a16:creationId xmlns:a16="http://schemas.microsoft.com/office/drawing/2014/main" id="{F0B10001-A060-49DA-8687-623B144CBF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27" name="Oval 71">
                <a:extLst>
                  <a:ext uri="{FF2B5EF4-FFF2-40B4-BE49-F238E27FC236}">
                    <a16:creationId xmlns:a16="http://schemas.microsoft.com/office/drawing/2014/main" id="{88E90607-AB4C-4DC9-AB44-F03A3349E9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28" name="Oval 72">
                <a:extLst>
                  <a:ext uri="{FF2B5EF4-FFF2-40B4-BE49-F238E27FC236}">
                    <a16:creationId xmlns:a16="http://schemas.microsoft.com/office/drawing/2014/main" id="{63364D89-E0D2-423F-9831-7B3E2EA2A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29" name="AutoShape 73">
                <a:extLst>
                  <a:ext uri="{FF2B5EF4-FFF2-40B4-BE49-F238E27FC236}">
                    <a16:creationId xmlns:a16="http://schemas.microsoft.com/office/drawing/2014/main" id="{5FA2125B-B969-43C3-89C6-9E57E03AF7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130" name="Group 74">
              <a:extLst>
                <a:ext uri="{FF2B5EF4-FFF2-40B4-BE49-F238E27FC236}">
                  <a16:creationId xmlns:a16="http://schemas.microsoft.com/office/drawing/2014/main" id="{DAC2CD97-9B46-4BE7-8F76-ABC7DB6994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7600" y="0"/>
              <a:ext cx="736948" cy="736948"/>
              <a:chOff x="0" y="0"/>
              <a:chExt cx="736948" cy="736948"/>
            </a:xfrm>
          </p:grpSpPr>
          <p:sp>
            <p:nvSpPr>
              <p:cNvPr id="45131" name="Oval 75">
                <a:extLst>
                  <a:ext uri="{FF2B5EF4-FFF2-40B4-BE49-F238E27FC236}">
                    <a16:creationId xmlns:a16="http://schemas.microsoft.com/office/drawing/2014/main" id="{800AD2A4-4292-4C76-ADFE-2BFAC7B861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32" name="Oval 76">
                <a:extLst>
                  <a:ext uri="{FF2B5EF4-FFF2-40B4-BE49-F238E27FC236}">
                    <a16:creationId xmlns:a16="http://schemas.microsoft.com/office/drawing/2014/main" id="{A15C470E-7852-42F8-8FD6-11A9CBB24D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33" name="Oval 77">
                <a:extLst>
                  <a:ext uri="{FF2B5EF4-FFF2-40B4-BE49-F238E27FC236}">
                    <a16:creationId xmlns:a16="http://schemas.microsoft.com/office/drawing/2014/main" id="{DB197CE9-47C5-4624-866A-6973DEBEE0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34" name="AutoShape 78">
                <a:extLst>
                  <a:ext uri="{FF2B5EF4-FFF2-40B4-BE49-F238E27FC236}">
                    <a16:creationId xmlns:a16="http://schemas.microsoft.com/office/drawing/2014/main" id="{7110FC6D-57E7-4BBF-95D6-68CBEB38D2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5135" name="Group 79">
            <a:extLst>
              <a:ext uri="{FF2B5EF4-FFF2-40B4-BE49-F238E27FC236}">
                <a16:creationId xmlns:a16="http://schemas.microsoft.com/office/drawing/2014/main" id="{0634CC5D-572D-42C9-A053-E7317A0CE156}"/>
              </a:ext>
            </a:extLst>
          </p:cNvPr>
          <p:cNvGrpSpPr>
            <a:grpSpLocks/>
          </p:cNvGrpSpPr>
          <p:nvPr/>
        </p:nvGrpSpPr>
        <p:grpSpPr bwMode="auto">
          <a:xfrm>
            <a:off x="7912100" y="1511300"/>
            <a:ext cx="4394200" cy="738188"/>
            <a:chOff x="0" y="0"/>
            <a:chExt cx="4394548" cy="736948"/>
          </a:xfrm>
        </p:grpSpPr>
        <p:grpSp>
          <p:nvGrpSpPr>
            <p:cNvPr id="45136" name="Group 80">
              <a:extLst>
                <a:ext uri="{FF2B5EF4-FFF2-40B4-BE49-F238E27FC236}">
                  <a16:creationId xmlns:a16="http://schemas.microsoft.com/office/drawing/2014/main" id="{07229FFD-B052-4ACD-AD5A-95D8D73CF4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736948" cy="736948"/>
              <a:chOff x="0" y="0"/>
              <a:chExt cx="736948" cy="736948"/>
            </a:xfrm>
          </p:grpSpPr>
          <p:sp>
            <p:nvSpPr>
              <p:cNvPr id="45137" name="Oval 81">
                <a:extLst>
                  <a:ext uri="{FF2B5EF4-FFF2-40B4-BE49-F238E27FC236}">
                    <a16:creationId xmlns:a16="http://schemas.microsoft.com/office/drawing/2014/main" id="{6D2CC7CB-3988-4B0B-BA9D-48F4A6F578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38" name="Oval 82">
                <a:extLst>
                  <a:ext uri="{FF2B5EF4-FFF2-40B4-BE49-F238E27FC236}">
                    <a16:creationId xmlns:a16="http://schemas.microsoft.com/office/drawing/2014/main" id="{41588969-E5CC-4BAB-B4B6-092AA1D00B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39" name="Oval 83">
                <a:extLst>
                  <a:ext uri="{FF2B5EF4-FFF2-40B4-BE49-F238E27FC236}">
                    <a16:creationId xmlns:a16="http://schemas.microsoft.com/office/drawing/2014/main" id="{07D6ECB7-C9A9-4BF5-B804-1709A693E2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40" name="AutoShape 84">
                <a:extLst>
                  <a:ext uri="{FF2B5EF4-FFF2-40B4-BE49-F238E27FC236}">
                    <a16:creationId xmlns:a16="http://schemas.microsoft.com/office/drawing/2014/main" id="{4A99F4D3-F46B-47D2-B9AE-A6F5570914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141" name="Group 85">
              <a:extLst>
                <a:ext uri="{FF2B5EF4-FFF2-40B4-BE49-F238E27FC236}">
                  <a16:creationId xmlns:a16="http://schemas.microsoft.com/office/drawing/2014/main" id="{7C6F20A7-9468-4553-8CDE-9C9AA08ECF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0"/>
              <a:ext cx="736948" cy="736948"/>
              <a:chOff x="0" y="0"/>
              <a:chExt cx="736948" cy="736948"/>
            </a:xfrm>
          </p:grpSpPr>
          <p:sp>
            <p:nvSpPr>
              <p:cNvPr id="45142" name="Oval 86">
                <a:extLst>
                  <a:ext uri="{FF2B5EF4-FFF2-40B4-BE49-F238E27FC236}">
                    <a16:creationId xmlns:a16="http://schemas.microsoft.com/office/drawing/2014/main" id="{E217B32D-2DCF-473E-BB56-9099257BF9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43" name="Oval 87">
                <a:extLst>
                  <a:ext uri="{FF2B5EF4-FFF2-40B4-BE49-F238E27FC236}">
                    <a16:creationId xmlns:a16="http://schemas.microsoft.com/office/drawing/2014/main" id="{61906781-888A-44AE-AE28-A2CD2A864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44" name="Oval 88">
                <a:extLst>
                  <a:ext uri="{FF2B5EF4-FFF2-40B4-BE49-F238E27FC236}">
                    <a16:creationId xmlns:a16="http://schemas.microsoft.com/office/drawing/2014/main" id="{63C0FF1A-CE1A-4E67-8127-67AC8506AF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45" name="AutoShape 89">
                <a:extLst>
                  <a:ext uri="{FF2B5EF4-FFF2-40B4-BE49-F238E27FC236}">
                    <a16:creationId xmlns:a16="http://schemas.microsoft.com/office/drawing/2014/main" id="{FA41990D-AF1C-483C-B3E2-5F74F3D210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146" name="Group 90">
              <a:extLst>
                <a:ext uri="{FF2B5EF4-FFF2-40B4-BE49-F238E27FC236}">
                  <a16:creationId xmlns:a16="http://schemas.microsoft.com/office/drawing/2014/main" id="{BC4C9D29-ADB7-4E6B-A874-D67E18E26D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8800" y="0"/>
              <a:ext cx="736948" cy="736948"/>
              <a:chOff x="0" y="0"/>
              <a:chExt cx="736948" cy="736948"/>
            </a:xfrm>
          </p:grpSpPr>
          <p:sp>
            <p:nvSpPr>
              <p:cNvPr id="45147" name="Oval 91">
                <a:extLst>
                  <a:ext uri="{FF2B5EF4-FFF2-40B4-BE49-F238E27FC236}">
                    <a16:creationId xmlns:a16="http://schemas.microsoft.com/office/drawing/2014/main" id="{F9E6E45E-AD56-4812-906E-BC801BC8D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48" name="Oval 92">
                <a:extLst>
                  <a:ext uri="{FF2B5EF4-FFF2-40B4-BE49-F238E27FC236}">
                    <a16:creationId xmlns:a16="http://schemas.microsoft.com/office/drawing/2014/main" id="{78FC8C5F-62E9-4BF1-82CB-3CB3E30F44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49" name="Oval 93">
                <a:extLst>
                  <a:ext uri="{FF2B5EF4-FFF2-40B4-BE49-F238E27FC236}">
                    <a16:creationId xmlns:a16="http://schemas.microsoft.com/office/drawing/2014/main" id="{066517F3-117F-484B-B804-AA51ACADC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50" name="AutoShape 94">
                <a:extLst>
                  <a:ext uri="{FF2B5EF4-FFF2-40B4-BE49-F238E27FC236}">
                    <a16:creationId xmlns:a16="http://schemas.microsoft.com/office/drawing/2014/main" id="{99A1A388-77FA-473C-9D7A-909FC9D4D8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151" name="Group 95">
              <a:extLst>
                <a:ext uri="{FF2B5EF4-FFF2-40B4-BE49-F238E27FC236}">
                  <a16:creationId xmlns:a16="http://schemas.microsoft.com/office/drawing/2014/main" id="{5D6CAC3B-4637-423A-A996-B96D140534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3200" y="0"/>
              <a:ext cx="736948" cy="736948"/>
              <a:chOff x="0" y="0"/>
              <a:chExt cx="736948" cy="736948"/>
            </a:xfrm>
          </p:grpSpPr>
          <p:sp>
            <p:nvSpPr>
              <p:cNvPr id="45152" name="Oval 96">
                <a:extLst>
                  <a:ext uri="{FF2B5EF4-FFF2-40B4-BE49-F238E27FC236}">
                    <a16:creationId xmlns:a16="http://schemas.microsoft.com/office/drawing/2014/main" id="{5E503D2A-980D-4186-8D3F-70A3A97786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53" name="Oval 97">
                <a:extLst>
                  <a:ext uri="{FF2B5EF4-FFF2-40B4-BE49-F238E27FC236}">
                    <a16:creationId xmlns:a16="http://schemas.microsoft.com/office/drawing/2014/main" id="{D7F432DA-5C1A-408B-8997-2D9BF4D111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54" name="Oval 98">
                <a:extLst>
                  <a:ext uri="{FF2B5EF4-FFF2-40B4-BE49-F238E27FC236}">
                    <a16:creationId xmlns:a16="http://schemas.microsoft.com/office/drawing/2014/main" id="{1E0EA914-D8CB-4CCB-8F0A-AC86EF4657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55" name="AutoShape 99">
                <a:extLst>
                  <a:ext uri="{FF2B5EF4-FFF2-40B4-BE49-F238E27FC236}">
                    <a16:creationId xmlns:a16="http://schemas.microsoft.com/office/drawing/2014/main" id="{A369C22E-BD52-405E-A0AB-E73DCD935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156" name="Group 100">
              <a:extLst>
                <a:ext uri="{FF2B5EF4-FFF2-40B4-BE49-F238E27FC236}">
                  <a16:creationId xmlns:a16="http://schemas.microsoft.com/office/drawing/2014/main" id="{32D66337-18AB-409F-AE2C-E874513EAE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7600" y="0"/>
              <a:ext cx="736948" cy="736948"/>
              <a:chOff x="0" y="0"/>
              <a:chExt cx="736948" cy="736948"/>
            </a:xfrm>
          </p:grpSpPr>
          <p:sp>
            <p:nvSpPr>
              <p:cNvPr id="45157" name="Oval 101">
                <a:extLst>
                  <a:ext uri="{FF2B5EF4-FFF2-40B4-BE49-F238E27FC236}">
                    <a16:creationId xmlns:a16="http://schemas.microsoft.com/office/drawing/2014/main" id="{98BE6055-141A-4723-9401-E631EBAE58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58" name="Oval 102">
                <a:extLst>
                  <a:ext uri="{FF2B5EF4-FFF2-40B4-BE49-F238E27FC236}">
                    <a16:creationId xmlns:a16="http://schemas.microsoft.com/office/drawing/2014/main" id="{615B12D0-2EAC-4A0D-8B5B-66958A7B23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59" name="Oval 103">
                <a:extLst>
                  <a:ext uri="{FF2B5EF4-FFF2-40B4-BE49-F238E27FC236}">
                    <a16:creationId xmlns:a16="http://schemas.microsoft.com/office/drawing/2014/main" id="{58909E09-9EAB-4B0E-92B4-53EB608C51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60" name="AutoShape 104">
                <a:extLst>
                  <a:ext uri="{FF2B5EF4-FFF2-40B4-BE49-F238E27FC236}">
                    <a16:creationId xmlns:a16="http://schemas.microsoft.com/office/drawing/2014/main" id="{7A61D068-CE97-4957-B3FD-62B6DCF98F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5161" name="Group 105">
            <a:extLst>
              <a:ext uri="{FF2B5EF4-FFF2-40B4-BE49-F238E27FC236}">
                <a16:creationId xmlns:a16="http://schemas.microsoft.com/office/drawing/2014/main" id="{BBD184C4-DAC3-40B1-AF88-D072F3EBCF52}"/>
              </a:ext>
            </a:extLst>
          </p:cNvPr>
          <p:cNvGrpSpPr>
            <a:grpSpLocks/>
          </p:cNvGrpSpPr>
          <p:nvPr/>
        </p:nvGrpSpPr>
        <p:grpSpPr bwMode="auto">
          <a:xfrm>
            <a:off x="7912100" y="588963"/>
            <a:ext cx="4394200" cy="736600"/>
            <a:chOff x="0" y="0"/>
            <a:chExt cx="4394548" cy="736948"/>
          </a:xfrm>
        </p:grpSpPr>
        <p:grpSp>
          <p:nvGrpSpPr>
            <p:cNvPr id="45162" name="Group 106">
              <a:extLst>
                <a:ext uri="{FF2B5EF4-FFF2-40B4-BE49-F238E27FC236}">
                  <a16:creationId xmlns:a16="http://schemas.microsoft.com/office/drawing/2014/main" id="{49F4B115-E936-4F46-8E75-4210C43581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736948" cy="736948"/>
              <a:chOff x="0" y="0"/>
              <a:chExt cx="736948" cy="736948"/>
            </a:xfrm>
          </p:grpSpPr>
          <p:sp>
            <p:nvSpPr>
              <p:cNvPr id="45163" name="Oval 107">
                <a:extLst>
                  <a:ext uri="{FF2B5EF4-FFF2-40B4-BE49-F238E27FC236}">
                    <a16:creationId xmlns:a16="http://schemas.microsoft.com/office/drawing/2014/main" id="{99DE153A-22D6-4EAF-A4CA-7D70FCFF9E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64" name="Oval 108">
                <a:extLst>
                  <a:ext uri="{FF2B5EF4-FFF2-40B4-BE49-F238E27FC236}">
                    <a16:creationId xmlns:a16="http://schemas.microsoft.com/office/drawing/2014/main" id="{AB02E2AF-9B19-4E88-BA56-1BB1F810D5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65" name="Oval 109">
                <a:extLst>
                  <a:ext uri="{FF2B5EF4-FFF2-40B4-BE49-F238E27FC236}">
                    <a16:creationId xmlns:a16="http://schemas.microsoft.com/office/drawing/2014/main" id="{3D83CDD1-4086-4EEB-BA70-96DE605F39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66" name="AutoShape 110">
                <a:extLst>
                  <a:ext uri="{FF2B5EF4-FFF2-40B4-BE49-F238E27FC236}">
                    <a16:creationId xmlns:a16="http://schemas.microsoft.com/office/drawing/2014/main" id="{39846DF2-9824-4A68-A35B-3110BBFB8D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167" name="Group 111">
              <a:extLst>
                <a:ext uri="{FF2B5EF4-FFF2-40B4-BE49-F238E27FC236}">
                  <a16:creationId xmlns:a16="http://schemas.microsoft.com/office/drawing/2014/main" id="{7BBE504A-DDB0-408F-B429-E8DB0C683D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0"/>
              <a:ext cx="736948" cy="736948"/>
              <a:chOff x="0" y="0"/>
              <a:chExt cx="736948" cy="736948"/>
            </a:xfrm>
          </p:grpSpPr>
          <p:sp>
            <p:nvSpPr>
              <p:cNvPr id="45168" name="Oval 112">
                <a:extLst>
                  <a:ext uri="{FF2B5EF4-FFF2-40B4-BE49-F238E27FC236}">
                    <a16:creationId xmlns:a16="http://schemas.microsoft.com/office/drawing/2014/main" id="{7A483EC8-EA47-4708-B9CF-2BED2E646C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69" name="Oval 113">
                <a:extLst>
                  <a:ext uri="{FF2B5EF4-FFF2-40B4-BE49-F238E27FC236}">
                    <a16:creationId xmlns:a16="http://schemas.microsoft.com/office/drawing/2014/main" id="{71E23D02-6239-47D3-87DB-1590776D9E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70" name="Oval 114">
                <a:extLst>
                  <a:ext uri="{FF2B5EF4-FFF2-40B4-BE49-F238E27FC236}">
                    <a16:creationId xmlns:a16="http://schemas.microsoft.com/office/drawing/2014/main" id="{C4A9E36E-4FBC-4572-B166-BAD58D6501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71" name="AutoShape 115">
                <a:extLst>
                  <a:ext uri="{FF2B5EF4-FFF2-40B4-BE49-F238E27FC236}">
                    <a16:creationId xmlns:a16="http://schemas.microsoft.com/office/drawing/2014/main" id="{89D2046B-9E96-4B70-AADF-FA8B8C5D06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172" name="Group 116">
              <a:extLst>
                <a:ext uri="{FF2B5EF4-FFF2-40B4-BE49-F238E27FC236}">
                  <a16:creationId xmlns:a16="http://schemas.microsoft.com/office/drawing/2014/main" id="{FDCEB084-202A-42D3-B621-C052AB152D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8800" y="0"/>
              <a:ext cx="736948" cy="736948"/>
              <a:chOff x="0" y="0"/>
              <a:chExt cx="736948" cy="736948"/>
            </a:xfrm>
          </p:grpSpPr>
          <p:sp>
            <p:nvSpPr>
              <p:cNvPr id="45173" name="Oval 117">
                <a:extLst>
                  <a:ext uri="{FF2B5EF4-FFF2-40B4-BE49-F238E27FC236}">
                    <a16:creationId xmlns:a16="http://schemas.microsoft.com/office/drawing/2014/main" id="{CC2C002D-1D5A-4123-B946-3647367036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74" name="Oval 118">
                <a:extLst>
                  <a:ext uri="{FF2B5EF4-FFF2-40B4-BE49-F238E27FC236}">
                    <a16:creationId xmlns:a16="http://schemas.microsoft.com/office/drawing/2014/main" id="{D1271C7A-143C-4C38-8C61-688E9BB2DB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75" name="Oval 119">
                <a:extLst>
                  <a:ext uri="{FF2B5EF4-FFF2-40B4-BE49-F238E27FC236}">
                    <a16:creationId xmlns:a16="http://schemas.microsoft.com/office/drawing/2014/main" id="{4F928459-DF3B-481D-A007-64BB6227CF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76" name="AutoShape 120">
                <a:extLst>
                  <a:ext uri="{FF2B5EF4-FFF2-40B4-BE49-F238E27FC236}">
                    <a16:creationId xmlns:a16="http://schemas.microsoft.com/office/drawing/2014/main" id="{C23709B1-8FBB-4DDB-8420-1F5E76BDF7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177" name="Group 121">
              <a:extLst>
                <a:ext uri="{FF2B5EF4-FFF2-40B4-BE49-F238E27FC236}">
                  <a16:creationId xmlns:a16="http://schemas.microsoft.com/office/drawing/2014/main" id="{071F18E5-1905-4E15-A45B-185BD145B4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3200" y="0"/>
              <a:ext cx="736948" cy="736948"/>
              <a:chOff x="0" y="0"/>
              <a:chExt cx="736948" cy="736948"/>
            </a:xfrm>
          </p:grpSpPr>
          <p:sp>
            <p:nvSpPr>
              <p:cNvPr id="45178" name="Oval 122">
                <a:extLst>
                  <a:ext uri="{FF2B5EF4-FFF2-40B4-BE49-F238E27FC236}">
                    <a16:creationId xmlns:a16="http://schemas.microsoft.com/office/drawing/2014/main" id="{52033AB9-3ECB-4EA0-9A22-F3F7327BD6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79" name="Oval 123">
                <a:extLst>
                  <a:ext uri="{FF2B5EF4-FFF2-40B4-BE49-F238E27FC236}">
                    <a16:creationId xmlns:a16="http://schemas.microsoft.com/office/drawing/2014/main" id="{89BED1C9-BC36-4F86-A4F0-E12C9F6A25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80" name="Oval 124">
                <a:extLst>
                  <a:ext uri="{FF2B5EF4-FFF2-40B4-BE49-F238E27FC236}">
                    <a16:creationId xmlns:a16="http://schemas.microsoft.com/office/drawing/2014/main" id="{575F187E-5B87-45A5-A883-02B9A55EC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81" name="AutoShape 125">
                <a:extLst>
                  <a:ext uri="{FF2B5EF4-FFF2-40B4-BE49-F238E27FC236}">
                    <a16:creationId xmlns:a16="http://schemas.microsoft.com/office/drawing/2014/main" id="{407AD1BD-BABF-41AE-9954-30A2E5D1E5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182" name="Group 126">
              <a:extLst>
                <a:ext uri="{FF2B5EF4-FFF2-40B4-BE49-F238E27FC236}">
                  <a16:creationId xmlns:a16="http://schemas.microsoft.com/office/drawing/2014/main" id="{C780BD7E-8E38-42EF-8F1B-48863D660C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7600" y="0"/>
              <a:ext cx="736948" cy="736948"/>
              <a:chOff x="0" y="0"/>
              <a:chExt cx="736948" cy="736948"/>
            </a:xfrm>
          </p:grpSpPr>
          <p:sp>
            <p:nvSpPr>
              <p:cNvPr id="45183" name="Oval 127">
                <a:extLst>
                  <a:ext uri="{FF2B5EF4-FFF2-40B4-BE49-F238E27FC236}">
                    <a16:creationId xmlns:a16="http://schemas.microsoft.com/office/drawing/2014/main" id="{BF86E7D3-9296-4D7F-8FBD-BC3CC62457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84" name="Oval 128">
                <a:extLst>
                  <a:ext uri="{FF2B5EF4-FFF2-40B4-BE49-F238E27FC236}">
                    <a16:creationId xmlns:a16="http://schemas.microsoft.com/office/drawing/2014/main" id="{7347CB8B-029A-4BC0-887A-6A3A25E8E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85" name="Oval 129">
                <a:extLst>
                  <a:ext uri="{FF2B5EF4-FFF2-40B4-BE49-F238E27FC236}">
                    <a16:creationId xmlns:a16="http://schemas.microsoft.com/office/drawing/2014/main" id="{20B0C941-0588-4B6C-908C-63E4F60911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86" name="AutoShape 130">
                <a:extLst>
                  <a:ext uri="{FF2B5EF4-FFF2-40B4-BE49-F238E27FC236}">
                    <a16:creationId xmlns:a16="http://schemas.microsoft.com/office/drawing/2014/main" id="{68FC1BD8-3F12-4811-B4F4-B91CBFD27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97" y="421315"/>
                <a:ext cx="461319" cy="184855"/>
              </a:xfrm>
              <a:custGeom>
                <a:avLst/>
                <a:gdLst>
                  <a:gd name="T0" fmla="*/ 10800 w 21600"/>
                  <a:gd name="T1" fmla="*/ 8100 h 16200"/>
                  <a:gd name="T2" fmla="*/ 10800 w 21600"/>
                  <a:gd name="T3" fmla="*/ 8100 h 16200"/>
                  <a:gd name="T4" fmla="*/ 10800 w 21600"/>
                  <a:gd name="T5" fmla="*/ 8100 h 16200"/>
                  <a:gd name="T6" fmla="*/ 10800 w 21600"/>
                  <a:gd name="T7" fmla="*/ 8100 h 16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1620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5187" name="Group 131">
            <a:extLst>
              <a:ext uri="{FF2B5EF4-FFF2-40B4-BE49-F238E27FC236}">
                <a16:creationId xmlns:a16="http://schemas.microsoft.com/office/drawing/2014/main" id="{8F1FDA6F-56C7-4576-93A8-EE60943997A1}"/>
              </a:ext>
            </a:extLst>
          </p:cNvPr>
          <p:cNvGrpSpPr>
            <a:grpSpLocks/>
          </p:cNvGrpSpPr>
          <p:nvPr/>
        </p:nvGrpSpPr>
        <p:grpSpPr bwMode="auto">
          <a:xfrm>
            <a:off x="11531600" y="5743575"/>
            <a:ext cx="963613" cy="1639888"/>
            <a:chOff x="0" y="0"/>
            <a:chExt cx="964034" cy="1639020"/>
          </a:xfrm>
        </p:grpSpPr>
        <p:sp>
          <p:nvSpPr>
            <p:cNvPr id="45188" name="Oval 132">
              <a:extLst>
                <a:ext uri="{FF2B5EF4-FFF2-40B4-BE49-F238E27FC236}">
                  <a16:creationId xmlns:a16="http://schemas.microsoft.com/office/drawing/2014/main" id="{A64A2D92-8B72-4934-9989-A1964F5EA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32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5189" name="Line 133">
              <a:extLst>
                <a:ext uri="{FF2B5EF4-FFF2-40B4-BE49-F238E27FC236}">
                  <a16:creationId xmlns:a16="http://schemas.microsoft.com/office/drawing/2014/main" id="{98ADDC4E-C29A-45B3-AC9F-8A336EB7BC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0831" y="744785"/>
              <a:ext cx="1" cy="63555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45190" name="Line 134">
              <a:extLst>
                <a:ext uri="{FF2B5EF4-FFF2-40B4-BE49-F238E27FC236}">
                  <a16:creationId xmlns:a16="http://schemas.microsoft.com/office/drawing/2014/main" id="{54790E7B-5361-4200-9FE1-92D3335A52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0" y="746311"/>
              <a:ext cx="430832" cy="430833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45191" name="Line 135">
              <a:extLst>
                <a:ext uri="{FF2B5EF4-FFF2-40B4-BE49-F238E27FC236}">
                  <a16:creationId xmlns:a16="http://schemas.microsoft.com/office/drawing/2014/main" id="{D3F78CD6-FCE4-43CF-BF50-A36EE11807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800" y="770743"/>
              <a:ext cx="532234" cy="38196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45192" name="Line 136">
              <a:extLst>
                <a:ext uri="{FF2B5EF4-FFF2-40B4-BE49-F238E27FC236}">
                  <a16:creationId xmlns:a16="http://schemas.microsoft.com/office/drawing/2014/main" id="{E263350D-B4DE-470D-8196-9FCA5B2BC2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1800" y="1368611"/>
              <a:ext cx="270409" cy="27040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45193" name="Line 137">
              <a:extLst>
                <a:ext uri="{FF2B5EF4-FFF2-40B4-BE49-F238E27FC236}">
                  <a16:creationId xmlns:a16="http://schemas.microsoft.com/office/drawing/2014/main" id="{C357C3D7-FE15-4CBF-8B9D-6B3AA50CB3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843" y="1368611"/>
              <a:ext cx="222958" cy="260536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</p:grpSp>
      <p:sp>
        <p:nvSpPr>
          <p:cNvPr id="45194" name="Rectangle 138">
            <a:extLst>
              <a:ext uri="{FF2B5EF4-FFF2-40B4-BE49-F238E27FC236}">
                <a16:creationId xmlns:a16="http://schemas.microsoft.com/office/drawing/2014/main" id="{F44518A7-5489-440A-BC1B-6B113D3A9680}"/>
              </a:ext>
            </a:extLst>
          </p:cNvPr>
          <p:cNvSpPr>
            <a:spLocks/>
          </p:cNvSpPr>
          <p:nvPr/>
        </p:nvSpPr>
        <p:spPr bwMode="auto">
          <a:xfrm>
            <a:off x="7848600" y="884238"/>
            <a:ext cx="4725988" cy="2389187"/>
          </a:xfrm>
          <a:prstGeom prst="rect">
            <a:avLst/>
          </a:prstGeom>
          <a:gradFill rotWithShape="0">
            <a:gsLst>
              <a:gs pos="0">
                <a:srgbClr val="FFFFFF">
                  <a:alpha val="70258"/>
                </a:srgbClr>
              </a:gs>
              <a:gs pos="100000">
                <a:srgbClr val="FFFFFF"/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5195" name="Rectangle 139">
            <a:extLst>
              <a:ext uri="{FF2B5EF4-FFF2-40B4-BE49-F238E27FC236}">
                <a16:creationId xmlns:a16="http://schemas.microsoft.com/office/drawing/2014/main" id="{99AB975A-0DAF-4829-8214-44AD55E19FC6}"/>
              </a:ext>
            </a:extLst>
          </p:cNvPr>
          <p:cNvSpPr>
            <a:spLocks/>
          </p:cNvSpPr>
          <p:nvPr/>
        </p:nvSpPr>
        <p:spPr bwMode="auto">
          <a:xfrm>
            <a:off x="7620000" y="49213"/>
            <a:ext cx="4978400" cy="908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5196" name="AutoShape 140">
            <a:extLst>
              <a:ext uri="{FF2B5EF4-FFF2-40B4-BE49-F238E27FC236}">
                <a16:creationId xmlns:a16="http://schemas.microsoft.com/office/drawing/2014/main" id="{AFCC3F58-B8E1-4E9C-BACC-2CCA026ED292}"/>
              </a:ext>
            </a:extLst>
          </p:cNvPr>
          <p:cNvSpPr>
            <a:spLocks/>
          </p:cNvSpPr>
          <p:nvPr/>
        </p:nvSpPr>
        <p:spPr bwMode="auto">
          <a:xfrm>
            <a:off x="8026400" y="5718175"/>
            <a:ext cx="3622676" cy="12684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451" y="0"/>
                </a:moveTo>
                <a:cubicBezTo>
                  <a:pt x="202" y="0"/>
                  <a:pt x="0" y="485"/>
                  <a:pt x="0" y="1082"/>
                </a:cubicBezTo>
                <a:lnTo>
                  <a:pt x="0" y="20518"/>
                </a:lnTo>
                <a:cubicBezTo>
                  <a:pt x="0" y="21115"/>
                  <a:pt x="202" y="21600"/>
                  <a:pt x="451" y="21600"/>
                </a:cubicBezTo>
                <a:lnTo>
                  <a:pt x="14767" y="21600"/>
                </a:lnTo>
                <a:cubicBezTo>
                  <a:pt x="15016" y="21600"/>
                  <a:pt x="15218" y="21115"/>
                  <a:pt x="15218" y="20518"/>
                </a:cubicBezTo>
                <a:lnTo>
                  <a:pt x="15218" y="8327"/>
                </a:lnTo>
                <a:lnTo>
                  <a:pt x="21600" y="6163"/>
                </a:lnTo>
                <a:lnTo>
                  <a:pt x="15218" y="4005"/>
                </a:lnTo>
                <a:lnTo>
                  <a:pt x="15218" y="1082"/>
                </a:lnTo>
                <a:cubicBezTo>
                  <a:pt x="15218" y="485"/>
                  <a:pt x="15016" y="0"/>
                  <a:pt x="14767" y="0"/>
                </a:cubicBezTo>
                <a:lnTo>
                  <a:pt x="451" y="0"/>
                </a:lnTo>
                <a:close/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l"/>
            <a:r>
              <a:rPr lang="en-US" altLang="en-US" sz="2000" b="1" dirty="0"/>
              <a:t>How many students</a:t>
            </a:r>
          </a:p>
          <a:p>
            <a:pPr algn="l"/>
            <a:r>
              <a:rPr lang="en-US" altLang="en-US" sz="2000" b="1" dirty="0"/>
              <a:t>are in this column?</a:t>
            </a:r>
          </a:p>
        </p:txBody>
      </p:sp>
      <p:sp>
        <p:nvSpPr>
          <p:cNvPr id="45197" name="Text Box 141">
            <a:extLst>
              <a:ext uri="{FF2B5EF4-FFF2-40B4-BE49-F238E27FC236}">
                <a16:creationId xmlns:a16="http://schemas.microsoft.com/office/drawing/2014/main" id="{2A1D5994-057A-4A8E-9BA7-770F0DB2EEF3}"/>
              </a:ext>
            </a:extLst>
          </p:cNvPr>
          <p:cNvSpPr txBox="1">
            <a:spLocks/>
          </p:cNvSpPr>
          <p:nvPr/>
        </p:nvSpPr>
        <p:spPr bwMode="auto">
          <a:xfrm>
            <a:off x="4395261" y="8539510"/>
            <a:ext cx="4212692" cy="25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1000" dirty="0"/>
              <a:t>Example from </a:t>
            </a:r>
            <a:r>
              <a:rPr lang="en-US" altLang="en-US" sz="1000" dirty="0">
                <a:hlinkClick r:id="rId2"/>
              </a:rPr>
              <a:t>https://courses.cs.washington.edu/courses/cse143/17au/</a:t>
            </a:r>
            <a:r>
              <a:rPr lang="en-US" altLang="en-US" sz="1000" dirty="0"/>
              <a:t> </a:t>
            </a:r>
          </a:p>
        </p:txBody>
      </p:sp>
      <p:sp>
        <p:nvSpPr>
          <p:cNvPr id="45198" name="AutoShape 142">
            <a:extLst>
              <a:ext uri="{FF2B5EF4-FFF2-40B4-BE49-F238E27FC236}">
                <a16:creationId xmlns:a16="http://schemas.microsoft.com/office/drawing/2014/main" id="{5F06DC74-7EDF-436E-9514-8BEB8038EF6D}"/>
              </a:ext>
            </a:extLst>
          </p:cNvPr>
          <p:cNvSpPr>
            <a:spLocks/>
          </p:cNvSpPr>
          <p:nvPr/>
        </p:nvSpPr>
        <p:spPr bwMode="auto">
          <a:xfrm>
            <a:off x="11569700" y="5205413"/>
            <a:ext cx="736600" cy="642937"/>
          </a:xfrm>
          <a:custGeom>
            <a:avLst/>
            <a:gdLst>
              <a:gd name="T0" fmla="+- 0 10799 797"/>
              <a:gd name="T1" fmla="*/ T0 w 20005"/>
              <a:gd name="T2" fmla="*/ 10800 h 21600"/>
              <a:gd name="T3" fmla="+- 0 10799 797"/>
              <a:gd name="T4" fmla="*/ T3 w 20005"/>
              <a:gd name="T5" fmla="*/ 10800 h 21600"/>
              <a:gd name="T6" fmla="+- 0 10799 797"/>
              <a:gd name="T7" fmla="*/ T6 w 20005"/>
              <a:gd name="T8" fmla="*/ 10800 h 21600"/>
              <a:gd name="T9" fmla="+- 0 10799 797"/>
              <a:gd name="T10" fmla="*/ T9 w 20005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0005" h="21600">
                <a:moveTo>
                  <a:pt x="10002" y="0"/>
                </a:moveTo>
                <a:cubicBezTo>
                  <a:pt x="7466" y="0"/>
                  <a:pt x="5046" y="249"/>
                  <a:pt x="2831" y="696"/>
                </a:cubicBezTo>
                <a:cubicBezTo>
                  <a:pt x="2560" y="752"/>
                  <a:pt x="2390" y="1092"/>
                  <a:pt x="2475" y="1421"/>
                </a:cubicBezTo>
                <a:cubicBezTo>
                  <a:pt x="3678" y="6023"/>
                  <a:pt x="3568" y="11197"/>
                  <a:pt x="3347" y="14224"/>
                </a:cubicBezTo>
                <a:cubicBezTo>
                  <a:pt x="3342" y="14286"/>
                  <a:pt x="3287" y="14310"/>
                  <a:pt x="3247" y="14273"/>
                </a:cubicBezTo>
                <a:cubicBezTo>
                  <a:pt x="2681" y="13683"/>
                  <a:pt x="1077" y="12215"/>
                  <a:pt x="235" y="13412"/>
                </a:cubicBezTo>
                <a:cubicBezTo>
                  <a:pt x="-797" y="14876"/>
                  <a:pt x="1417" y="21575"/>
                  <a:pt x="10002" y="21600"/>
                </a:cubicBezTo>
                <a:cubicBezTo>
                  <a:pt x="18587" y="21581"/>
                  <a:pt x="20803" y="14882"/>
                  <a:pt x="19771" y="13412"/>
                </a:cubicBezTo>
                <a:cubicBezTo>
                  <a:pt x="18929" y="12215"/>
                  <a:pt x="17325" y="13683"/>
                  <a:pt x="16759" y="14273"/>
                </a:cubicBezTo>
                <a:cubicBezTo>
                  <a:pt x="16724" y="14316"/>
                  <a:pt x="16664" y="14286"/>
                  <a:pt x="16659" y="14224"/>
                </a:cubicBezTo>
                <a:cubicBezTo>
                  <a:pt x="16438" y="11197"/>
                  <a:pt x="16328" y="6017"/>
                  <a:pt x="17531" y="1421"/>
                </a:cubicBezTo>
                <a:cubicBezTo>
                  <a:pt x="17616" y="1092"/>
                  <a:pt x="17451" y="752"/>
                  <a:pt x="17175" y="696"/>
                </a:cubicBezTo>
                <a:cubicBezTo>
                  <a:pt x="14955" y="249"/>
                  <a:pt x="12533" y="0"/>
                  <a:pt x="1000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F671726C-0A6A-4A8C-B5A4-A4E537FACB59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>
          <a:xfrm>
            <a:off x="969433" y="2562165"/>
            <a:ext cx="6491288" cy="1292225"/>
          </a:xfrm>
        </p:spPr>
        <p:txBody>
          <a:bodyPr anchor="t"/>
          <a:lstStyle/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Strategy: </a:t>
            </a:r>
            <a:r>
              <a:rPr lang="en-US" altLang="en-US" sz="3200" dirty="0">
                <a:solidFill>
                  <a:srgbClr val="C82506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reframe</a:t>
            </a: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 question as </a:t>
            </a:r>
            <a:r>
              <a:rPr lang="en-US" altLang="en-US" sz="32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“how many students are behind you?”</a:t>
            </a:r>
          </a:p>
          <a:p>
            <a:pPr marL="0" indent="0">
              <a:spcBef>
                <a:spcPts val="3600"/>
              </a:spcBef>
              <a:buSzTx/>
              <a:buFontTx/>
              <a:buNone/>
            </a:pPr>
            <a:endParaRPr lang="en-US" altLang="en-US" sz="3200" dirty="0">
              <a:latin typeface="Gill Sans" panose="020B0502020104020203" pitchFamily="34" charset="-79"/>
              <a:cs typeface="Gill Sans" panose="020B0502020104020203" pitchFamily="34" charset="-79"/>
              <a:sym typeface="Helvetica" panose="020B0604020202020204" pitchFamily="34" charset="0"/>
            </a:endParaRPr>
          </a:p>
          <a:p>
            <a:pPr marL="0" indent="0">
              <a:spcBef>
                <a:spcPts val="3600"/>
              </a:spcBef>
              <a:buSzTx/>
              <a:buFontTx/>
              <a:buNone/>
            </a:pPr>
            <a:endParaRPr lang="en-US" altLang="en-US" sz="3200" dirty="0">
              <a:latin typeface="Gill Sans" panose="020B0502020104020203" pitchFamily="34" charset="-79"/>
              <a:cs typeface="Gill Sans" panose="020B0502020104020203" pitchFamily="34" charset="-79"/>
              <a:sym typeface="Helvetica" panose="020B0604020202020204" pitchFamily="34" charset="0"/>
            </a:endParaRPr>
          </a:p>
          <a:p>
            <a:pPr marL="0" indent="0">
              <a:spcBef>
                <a:spcPts val="3600"/>
              </a:spcBef>
              <a:buSzTx/>
              <a:buNone/>
            </a:pP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Process:</a:t>
            </a:r>
            <a:b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</a:br>
            <a:r>
              <a:rPr lang="en-US" altLang="en-US" sz="32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if</a:t>
            </a: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 nobody is behind you: </a:t>
            </a:r>
            <a:r>
              <a:rPr lang="en-US" altLang="en-US" sz="32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say</a:t>
            </a: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 0</a:t>
            </a:r>
            <a:b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</a:br>
            <a:r>
              <a:rPr lang="en-US" altLang="en-US" sz="32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else</a:t>
            </a: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: ask them, </a:t>
            </a:r>
            <a:r>
              <a:rPr lang="en-US" altLang="en-US" sz="32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say</a:t>
            </a: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 their answer+1</a:t>
            </a:r>
          </a:p>
          <a:p>
            <a:pPr marL="0" indent="0">
              <a:spcBef>
                <a:spcPts val="3600"/>
              </a:spcBef>
              <a:buSzTx/>
              <a:buFontTx/>
              <a:buNone/>
            </a:pPr>
            <a:endParaRPr lang="en-US" altLang="en-US" sz="3200" dirty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47107" name="Oval 3">
            <a:extLst>
              <a:ext uri="{FF2B5EF4-FFF2-40B4-BE49-F238E27FC236}">
                <a16:creationId xmlns:a16="http://schemas.microsoft.com/office/drawing/2014/main" id="{F736D828-3251-4483-9C65-9E47E4926C33}"/>
              </a:ext>
            </a:extLst>
          </p:cNvPr>
          <p:cNvSpPr>
            <a:spLocks/>
          </p:cNvSpPr>
          <p:nvPr/>
        </p:nvSpPr>
        <p:spPr bwMode="auto">
          <a:xfrm>
            <a:off x="11569700" y="4283075"/>
            <a:ext cx="736600" cy="736600"/>
          </a:xfrm>
          <a:prstGeom prst="ellipse">
            <a:avLst/>
          </a:prstGeom>
          <a:noFill/>
          <a:ln w="508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7108" name="Oval 4">
            <a:extLst>
              <a:ext uri="{FF2B5EF4-FFF2-40B4-BE49-F238E27FC236}">
                <a16:creationId xmlns:a16="http://schemas.microsoft.com/office/drawing/2014/main" id="{A0DB930D-1B61-48A7-9FFF-201B7FB8913B}"/>
              </a:ext>
            </a:extLst>
          </p:cNvPr>
          <p:cNvSpPr>
            <a:spLocks/>
          </p:cNvSpPr>
          <p:nvPr/>
        </p:nvSpPr>
        <p:spPr bwMode="auto">
          <a:xfrm>
            <a:off x="11696700" y="4410075"/>
            <a:ext cx="174625" cy="174625"/>
          </a:xfrm>
          <a:prstGeom prst="ellipse">
            <a:avLst/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7109" name="Oval 5">
            <a:extLst>
              <a:ext uri="{FF2B5EF4-FFF2-40B4-BE49-F238E27FC236}">
                <a16:creationId xmlns:a16="http://schemas.microsoft.com/office/drawing/2014/main" id="{1EE94590-F1EB-4E21-BDB4-A3E01B51DFE4}"/>
              </a:ext>
            </a:extLst>
          </p:cNvPr>
          <p:cNvSpPr>
            <a:spLocks/>
          </p:cNvSpPr>
          <p:nvPr/>
        </p:nvSpPr>
        <p:spPr bwMode="auto">
          <a:xfrm>
            <a:off x="11988800" y="4410075"/>
            <a:ext cx="174625" cy="174625"/>
          </a:xfrm>
          <a:prstGeom prst="ellipse">
            <a:avLst/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7110" name="AutoShape 6">
            <a:extLst>
              <a:ext uri="{FF2B5EF4-FFF2-40B4-BE49-F238E27FC236}">
                <a16:creationId xmlns:a16="http://schemas.microsoft.com/office/drawing/2014/main" id="{BB81D37D-7BAB-4F80-B9E6-F3213456AE16}"/>
              </a:ext>
            </a:extLst>
          </p:cNvPr>
          <p:cNvSpPr>
            <a:spLocks/>
          </p:cNvSpPr>
          <p:nvPr/>
        </p:nvSpPr>
        <p:spPr bwMode="auto">
          <a:xfrm>
            <a:off x="11706225" y="4703763"/>
            <a:ext cx="461963" cy="184150"/>
          </a:xfrm>
          <a:custGeom>
            <a:avLst/>
            <a:gdLst>
              <a:gd name="T0" fmla="*/ 10800 w 21600"/>
              <a:gd name="T1" fmla="*/ 8100 h 16200"/>
              <a:gd name="T2" fmla="*/ 10800 w 21600"/>
              <a:gd name="T3" fmla="*/ 8100 h 16200"/>
              <a:gd name="T4" fmla="*/ 10800 w 21600"/>
              <a:gd name="T5" fmla="*/ 8100 h 16200"/>
              <a:gd name="T6" fmla="*/ 10800 w 21600"/>
              <a:gd name="T7" fmla="*/ 8100 h 16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16200">
                <a:moveTo>
                  <a:pt x="21600" y="0"/>
                </a:moveTo>
                <a:cubicBezTo>
                  <a:pt x="14880" y="21500"/>
                  <a:pt x="7680" y="21600"/>
                  <a:pt x="0" y="300"/>
                </a:cubicBezTo>
              </a:path>
            </a:pathLst>
          </a:custGeom>
          <a:noFill/>
          <a:ln w="254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111" name="Group 7">
            <a:extLst>
              <a:ext uri="{FF2B5EF4-FFF2-40B4-BE49-F238E27FC236}">
                <a16:creationId xmlns:a16="http://schemas.microsoft.com/office/drawing/2014/main" id="{B85E4399-A2D3-4E67-AFB6-E09DCD9ADEEB}"/>
              </a:ext>
            </a:extLst>
          </p:cNvPr>
          <p:cNvGrpSpPr>
            <a:grpSpLocks/>
          </p:cNvGrpSpPr>
          <p:nvPr/>
        </p:nvGrpSpPr>
        <p:grpSpPr bwMode="auto">
          <a:xfrm>
            <a:off x="11569700" y="3359150"/>
            <a:ext cx="736600" cy="736600"/>
            <a:chOff x="0" y="0"/>
            <a:chExt cx="736948" cy="736948"/>
          </a:xfrm>
        </p:grpSpPr>
        <p:sp>
          <p:nvSpPr>
            <p:cNvPr id="47112" name="Oval 8">
              <a:extLst>
                <a:ext uri="{FF2B5EF4-FFF2-40B4-BE49-F238E27FC236}">
                  <a16:creationId xmlns:a16="http://schemas.microsoft.com/office/drawing/2014/main" id="{682FE877-5B42-43F8-ABDF-143F53DD5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7113" name="Oval 9">
              <a:extLst>
                <a:ext uri="{FF2B5EF4-FFF2-40B4-BE49-F238E27FC236}">
                  <a16:creationId xmlns:a16="http://schemas.microsoft.com/office/drawing/2014/main" id="{E9F72693-1822-4553-972D-804896110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7114" name="Oval 10">
              <a:extLst>
                <a:ext uri="{FF2B5EF4-FFF2-40B4-BE49-F238E27FC236}">
                  <a16:creationId xmlns:a16="http://schemas.microsoft.com/office/drawing/2014/main" id="{CB3A946F-CDB7-4CF5-84DC-2384A826A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7115" name="AutoShape 11">
              <a:extLst>
                <a:ext uri="{FF2B5EF4-FFF2-40B4-BE49-F238E27FC236}">
                  <a16:creationId xmlns:a16="http://schemas.microsoft.com/office/drawing/2014/main" id="{EB349F07-31A1-4935-A95A-926756707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116" name="Group 12">
            <a:extLst>
              <a:ext uri="{FF2B5EF4-FFF2-40B4-BE49-F238E27FC236}">
                <a16:creationId xmlns:a16="http://schemas.microsoft.com/office/drawing/2014/main" id="{4ECB0E80-A40C-4260-9B15-733B7BC6A6D9}"/>
              </a:ext>
            </a:extLst>
          </p:cNvPr>
          <p:cNvGrpSpPr>
            <a:grpSpLocks/>
          </p:cNvGrpSpPr>
          <p:nvPr/>
        </p:nvGrpSpPr>
        <p:grpSpPr bwMode="auto">
          <a:xfrm>
            <a:off x="11569700" y="2435225"/>
            <a:ext cx="736600" cy="736600"/>
            <a:chOff x="0" y="0"/>
            <a:chExt cx="736948" cy="736948"/>
          </a:xfrm>
        </p:grpSpPr>
        <p:sp>
          <p:nvSpPr>
            <p:cNvPr id="47117" name="Oval 13">
              <a:extLst>
                <a:ext uri="{FF2B5EF4-FFF2-40B4-BE49-F238E27FC236}">
                  <a16:creationId xmlns:a16="http://schemas.microsoft.com/office/drawing/2014/main" id="{3CF3FB12-004D-4C11-BC7C-15D4EEBEA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7118" name="Oval 14">
              <a:extLst>
                <a:ext uri="{FF2B5EF4-FFF2-40B4-BE49-F238E27FC236}">
                  <a16:creationId xmlns:a16="http://schemas.microsoft.com/office/drawing/2014/main" id="{01F163C2-8519-461B-829D-A359AB13C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7119" name="Oval 15">
              <a:extLst>
                <a:ext uri="{FF2B5EF4-FFF2-40B4-BE49-F238E27FC236}">
                  <a16:creationId xmlns:a16="http://schemas.microsoft.com/office/drawing/2014/main" id="{EC0E4C11-06A1-443F-AC84-2B7643371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7120" name="AutoShape 16">
              <a:extLst>
                <a:ext uri="{FF2B5EF4-FFF2-40B4-BE49-F238E27FC236}">
                  <a16:creationId xmlns:a16="http://schemas.microsoft.com/office/drawing/2014/main" id="{DC6BF1C4-BEF3-4E58-9F5A-B0F5E9462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121" name="Group 17">
            <a:extLst>
              <a:ext uri="{FF2B5EF4-FFF2-40B4-BE49-F238E27FC236}">
                <a16:creationId xmlns:a16="http://schemas.microsoft.com/office/drawing/2014/main" id="{030CB2B4-0B5E-4956-B17B-9E95CF13DDC8}"/>
              </a:ext>
            </a:extLst>
          </p:cNvPr>
          <p:cNvGrpSpPr>
            <a:grpSpLocks/>
          </p:cNvGrpSpPr>
          <p:nvPr/>
        </p:nvGrpSpPr>
        <p:grpSpPr bwMode="auto">
          <a:xfrm>
            <a:off x="11569700" y="1511300"/>
            <a:ext cx="736600" cy="738188"/>
            <a:chOff x="0" y="0"/>
            <a:chExt cx="736948" cy="736948"/>
          </a:xfrm>
        </p:grpSpPr>
        <p:sp>
          <p:nvSpPr>
            <p:cNvPr id="47122" name="Oval 18">
              <a:extLst>
                <a:ext uri="{FF2B5EF4-FFF2-40B4-BE49-F238E27FC236}">
                  <a16:creationId xmlns:a16="http://schemas.microsoft.com/office/drawing/2014/main" id="{70125985-C4EB-4BC6-A419-0BDF60576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7123" name="Oval 19">
              <a:extLst>
                <a:ext uri="{FF2B5EF4-FFF2-40B4-BE49-F238E27FC236}">
                  <a16:creationId xmlns:a16="http://schemas.microsoft.com/office/drawing/2014/main" id="{E8D1D529-5F3B-482A-8359-8385FE1B7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7124" name="Oval 20">
              <a:extLst>
                <a:ext uri="{FF2B5EF4-FFF2-40B4-BE49-F238E27FC236}">
                  <a16:creationId xmlns:a16="http://schemas.microsoft.com/office/drawing/2014/main" id="{078030CF-67A4-4AAF-8B2E-A3536E262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7125" name="AutoShape 21">
              <a:extLst>
                <a:ext uri="{FF2B5EF4-FFF2-40B4-BE49-F238E27FC236}">
                  <a16:creationId xmlns:a16="http://schemas.microsoft.com/office/drawing/2014/main" id="{5BAD32B2-8439-43D5-8F4C-283A8599F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126" name="Group 22">
            <a:extLst>
              <a:ext uri="{FF2B5EF4-FFF2-40B4-BE49-F238E27FC236}">
                <a16:creationId xmlns:a16="http://schemas.microsoft.com/office/drawing/2014/main" id="{FD641043-786E-448E-9CB7-3098773ADC6C}"/>
              </a:ext>
            </a:extLst>
          </p:cNvPr>
          <p:cNvGrpSpPr>
            <a:grpSpLocks/>
          </p:cNvGrpSpPr>
          <p:nvPr/>
        </p:nvGrpSpPr>
        <p:grpSpPr bwMode="auto">
          <a:xfrm>
            <a:off x="11569700" y="588963"/>
            <a:ext cx="736600" cy="736600"/>
            <a:chOff x="0" y="0"/>
            <a:chExt cx="736948" cy="736948"/>
          </a:xfrm>
        </p:grpSpPr>
        <p:sp>
          <p:nvSpPr>
            <p:cNvPr id="47127" name="Oval 23">
              <a:extLst>
                <a:ext uri="{FF2B5EF4-FFF2-40B4-BE49-F238E27FC236}">
                  <a16:creationId xmlns:a16="http://schemas.microsoft.com/office/drawing/2014/main" id="{26F26DCF-88C1-4760-98DF-E16455990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7128" name="Oval 24">
              <a:extLst>
                <a:ext uri="{FF2B5EF4-FFF2-40B4-BE49-F238E27FC236}">
                  <a16:creationId xmlns:a16="http://schemas.microsoft.com/office/drawing/2014/main" id="{5799A00E-5555-435C-9526-46798A91F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7129" name="Oval 25">
              <a:extLst>
                <a:ext uri="{FF2B5EF4-FFF2-40B4-BE49-F238E27FC236}">
                  <a16:creationId xmlns:a16="http://schemas.microsoft.com/office/drawing/2014/main" id="{05003940-09A2-44EC-AFBC-C16C88662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7130" name="AutoShape 26">
              <a:extLst>
                <a:ext uri="{FF2B5EF4-FFF2-40B4-BE49-F238E27FC236}">
                  <a16:creationId xmlns:a16="http://schemas.microsoft.com/office/drawing/2014/main" id="{BBE7F50E-B1BD-4DE5-8CC7-EDE19C3801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131" name="Group 27">
            <a:extLst>
              <a:ext uri="{FF2B5EF4-FFF2-40B4-BE49-F238E27FC236}">
                <a16:creationId xmlns:a16="http://schemas.microsoft.com/office/drawing/2014/main" id="{319C630C-32D5-4527-BAD5-C638C24FC015}"/>
              </a:ext>
            </a:extLst>
          </p:cNvPr>
          <p:cNvGrpSpPr>
            <a:grpSpLocks/>
          </p:cNvGrpSpPr>
          <p:nvPr/>
        </p:nvGrpSpPr>
        <p:grpSpPr bwMode="auto">
          <a:xfrm>
            <a:off x="11531600" y="5743575"/>
            <a:ext cx="963613" cy="1639888"/>
            <a:chOff x="0" y="0"/>
            <a:chExt cx="964034" cy="1639020"/>
          </a:xfrm>
        </p:grpSpPr>
        <p:sp>
          <p:nvSpPr>
            <p:cNvPr id="47132" name="Oval 28">
              <a:extLst>
                <a:ext uri="{FF2B5EF4-FFF2-40B4-BE49-F238E27FC236}">
                  <a16:creationId xmlns:a16="http://schemas.microsoft.com/office/drawing/2014/main" id="{0170DB6B-E46D-4229-87C6-C6D1C4F88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32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7133" name="Line 29">
              <a:extLst>
                <a:ext uri="{FF2B5EF4-FFF2-40B4-BE49-F238E27FC236}">
                  <a16:creationId xmlns:a16="http://schemas.microsoft.com/office/drawing/2014/main" id="{4EB06211-094D-4D8E-80B9-5207AE5094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0831" y="744785"/>
              <a:ext cx="1" cy="63555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47134" name="Line 30">
              <a:extLst>
                <a:ext uri="{FF2B5EF4-FFF2-40B4-BE49-F238E27FC236}">
                  <a16:creationId xmlns:a16="http://schemas.microsoft.com/office/drawing/2014/main" id="{552BE4D9-84C4-416B-AE79-FE43DA4E40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0" y="746311"/>
              <a:ext cx="430832" cy="430833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47135" name="Line 31">
              <a:extLst>
                <a:ext uri="{FF2B5EF4-FFF2-40B4-BE49-F238E27FC236}">
                  <a16:creationId xmlns:a16="http://schemas.microsoft.com/office/drawing/2014/main" id="{B4B5D929-6F2E-4D6A-B2B9-FEB221E843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800" y="770743"/>
              <a:ext cx="532234" cy="38196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47136" name="Line 32">
              <a:extLst>
                <a:ext uri="{FF2B5EF4-FFF2-40B4-BE49-F238E27FC236}">
                  <a16:creationId xmlns:a16="http://schemas.microsoft.com/office/drawing/2014/main" id="{FD9D372E-4257-4B66-B4E4-0CB117E0CC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1800" y="1368611"/>
              <a:ext cx="270409" cy="27040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47137" name="Line 33">
              <a:extLst>
                <a:ext uri="{FF2B5EF4-FFF2-40B4-BE49-F238E27FC236}">
                  <a16:creationId xmlns:a16="http://schemas.microsoft.com/office/drawing/2014/main" id="{2252582F-B1A8-4ACF-A52C-9FA1525A80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843" y="1368611"/>
              <a:ext cx="222958" cy="260536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</p:grpSp>
      <p:sp>
        <p:nvSpPr>
          <p:cNvPr id="47138" name="Rectangle 34">
            <a:extLst>
              <a:ext uri="{FF2B5EF4-FFF2-40B4-BE49-F238E27FC236}">
                <a16:creationId xmlns:a16="http://schemas.microsoft.com/office/drawing/2014/main" id="{28E708ED-F151-4710-B403-E63066743E16}"/>
              </a:ext>
            </a:extLst>
          </p:cNvPr>
          <p:cNvSpPr>
            <a:spLocks/>
          </p:cNvSpPr>
          <p:nvPr/>
        </p:nvSpPr>
        <p:spPr bwMode="auto">
          <a:xfrm>
            <a:off x="7620000" y="49213"/>
            <a:ext cx="4978400" cy="908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7139" name="Text Box 35">
            <a:extLst>
              <a:ext uri="{FF2B5EF4-FFF2-40B4-BE49-F238E27FC236}">
                <a16:creationId xmlns:a16="http://schemas.microsoft.com/office/drawing/2014/main" id="{89EA9049-BCC2-412D-916E-6C1054933D8E}"/>
              </a:ext>
            </a:extLst>
          </p:cNvPr>
          <p:cNvSpPr txBox="1">
            <a:spLocks/>
          </p:cNvSpPr>
          <p:nvPr/>
        </p:nvSpPr>
        <p:spPr bwMode="auto">
          <a:xfrm>
            <a:off x="4395261" y="8539510"/>
            <a:ext cx="4212692" cy="25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1000" dirty="0"/>
              <a:t>Example from </a:t>
            </a:r>
            <a:r>
              <a:rPr lang="en-US" altLang="en-US" sz="1000" dirty="0">
                <a:hlinkClick r:id="rId2"/>
              </a:rPr>
              <a:t>https://courses.cs.washington.edu/courses/cse143/17au/</a:t>
            </a:r>
            <a:r>
              <a:rPr lang="en-US" altLang="en-US" sz="1000" dirty="0"/>
              <a:t> </a:t>
            </a:r>
          </a:p>
        </p:txBody>
      </p:sp>
      <p:sp>
        <p:nvSpPr>
          <p:cNvPr id="47140" name="Rectangle 36">
            <a:extLst>
              <a:ext uri="{FF2B5EF4-FFF2-40B4-BE49-F238E27FC236}">
                <a16:creationId xmlns:a16="http://schemas.microsoft.com/office/drawing/2014/main" id="{30251943-7051-40A5-8D37-0E096E1AB2A1}"/>
              </a:ext>
            </a:extLst>
          </p:cNvPr>
          <p:cNvSpPr>
            <a:spLocks/>
          </p:cNvSpPr>
          <p:nvPr/>
        </p:nvSpPr>
        <p:spPr bwMode="auto">
          <a:xfrm>
            <a:off x="11453813" y="884238"/>
            <a:ext cx="1120775" cy="2389187"/>
          </a:xfrm>
          <a:prstGeom prst="rect">
            <a:avLst/>
          </a:prstGeom>
          <a:gradFill rotWithShape="0">
            <a:gsLst>
              <a:gs pos="0">
                <a:srgbClr val="FFFFFF">
                  <a:alpha val="70258"/>
                </a:srgbClr>
              </a:gs>
              <a:gs pos="100000">
                <a:srgbClr val="FFFFFF"/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7141" name="AutoShape 37">
            <a:extLst>
              <a:ext uri="{FF2B5EF4-FFF2-40B4-BE49-F238E27FC236}">
                <a16:creationId xmlns:a16="http://schemas.microsoft.com/office/drawing/2014/main" id="{888BBA1F-A24A-4C98-9D21-3624E016D5AF}"/>
              </a:ext>
            </a:extLst>
          </p:cNvPr>
          <p:cNvSpPr>
            <a:spLocks/>
          </p:cNvSpPr>
          <p:nvPr/>
        </p:nvSpPr>
        <p:spPr bwMode="auto">
          <a:xfrm>
            <a:off x="10874375" y="4938713"/>
            <a:ext cx="566738" cy="712787"/>
          </a:xfrm>
          <a:custGeom>
            <a:avLst/>
            <a:gdLst>
              <a:gd name="T0" fmla="+- 0 13499 5399"/>
              <a:gd name="T1" fmla="*/ T0 w 16201"/>
              <a:gd name="T2" fmla="*/ 10800 h 21600"/>
              <a:gd name="T3" fmla="+- 0 13499 5399"/>
              <a:gd name="T4" fmla="*/ T3 w 16201"/>
              <a:gd name="T5" fmla="*/ 10800 h 21600"/>
              <a:gd name="T6" fmla="+- 0 13499 5399"/>
              <a:gd name="T7" fmla="*/ T6 w 16201"/>
              <a:gd name="T8" fmla="*/ 10800 h 21600"/>
              <a:gd name="T9" fmla="+- 0 13499 5399"/>
              <a:gd name="T10" fmla="*/ T9 w 16201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201" h="2160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2" name="Text Box 38">
            <a:extLst>
              <a:ext uri="{FF2B5EF4-FFF2-40B4-BE49-F238E27FC236}">
                <a16:creationId xmlns:a16="http://schemas.microsoft.com/office/drawing/2014/main" id="{9322793E-81E6-49F7-A8EB-6B4CD8268C3A}"/>
              </a:ext>
            </a:extLst>
          </p:cNvPr>
          <p:cNvSpPr txBox="1">
            <a:spLocks/>
          </p:cNvSpPr>
          <p:nvPr/>
        </p:nvSpPr>
        <p:spPr bwMode="auto">
          <a:xfrm>
            <a:off x="7572375" y="5032375"/>
            <a:ext cx="31734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000"/>
              <a:t>how many are behind you?</a:t>
            </a:r>
          </a:p>
        </p:txBody>
      </p:sp>
      <p:sp>
        <p:nvSpPr>
          <p:cNvPr id="47143" name="Text Box 39">
            <a:extLst>
              <a:ext uri="{FF2B5EF4-FFF2-40B4-BE49-F238E27FC236}">
                <a16:creationId xmlns:a16="http://schemas.microsoft.com/office/drawing/2014/main" id="{70F55435-E152-4B76-9F3C-71BE0E975E08}"/>
              </a:ext>
            </a:extLst>
          </p:cNvPr>
          <p:cNvSpPr txBox="1">
            <a:spLocks/>
          </p:cNvSpPr>
          <p:nvPr/>
        </p:nvSpPr>
        <p:spPr bwMode="auto">
          <a:xfrm>
            <a:off x="1379043" y="4310168"/>
            <a:ext cx="5672067" cy="65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dirty="0">
                <a:solidFill>
                  <a:srgbClr val="C82506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Reframing is the hardest part!</a:t>
            </a:r>
          </a:p>
        </p:txBody>
      </p:sp>
      <p:sp>
        <p:nvSpPr>
          <p:cNvPr id="47144" name="AutoShape 40">
            <a:extLst>
              <a:ext uri="{FF2B5EF4-FFF2-40B4-BE49-F238E27FC236}">
                <a16:creationId xmlns:a16="http://schemas.microsoft.com/office/drawing/2014/main" id="{0FFCF5B5-6D42-463E-98DF-28B050C9E2FD}"/>
              </a:ext>
            </a:extLst>
          </p:cNvPr>
          <p:cNvSpPr>
            <a:spLocks/>
          </p:cNvSpPr>
          <p:nvPr/>
        </p:nvSpPr>
        <p:spPr bwMode="auto">
          <a:xfrm>
            <a:off x="11569700" y="5205413"/>
            <a:ext cx="736600" cy="642937"/>
          </a:xfrm>
          <a:custGeom>
            <a:avLst/>
            <a:gdLst>
              <a:gd name="T0" fmla="+- 0 10799 797"/>
              <a:gd name="T1" fmla="*/ T0 w 20005"/>
              <a:gd name="T2" fmla="*/ 10800 h 21600"/>
              <a:gd name="T3" fmla="+- 0 10799 797"/>
              <a:gd name="T4" fmla="*/ T3 w 20005"/>
              <a:gd name="T5" fmla="*/ 10800 h 21600"/>
              <a:gd name="T6" fmla="+- 0 10799 797"/>
              <a:gd name="T7" fmla="*/ T6 w 20005"/>
              <a:gd name="T8" fmla="*/ 10800 h 21600"/>
              <a:gd name="T9" fmla="+- 0 10799 797"/>
              <a:gd name="T10" fmla="*/ T9 w 20005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0005" h="21600">
                <a:moveTo>
                  <a:pt x="10002" y="0"/>
                </a:moveTo>
                <a:cubicBezTo>
                  <a:pt x="7466" y="0"/>
                  <a:pt x="5046" y="249"/>
                  <a:pt x="2831" y="696"/>
                </a:cubicBezTo>
                <a:cubicBezTo>
                  <a:pt x="2560" y="752"/>
                  <a:pt x="2390" y="1092"/>
                  <a:pt x="2475" y="1421"/>
                </a:cubicBezTo>
                <a:cubicBezTo>
                  <a:pt x="3678" y="6023"/>
                  <a:pt x="3568" y="11197"/>
                  <a:pt x="3347" y="14224"/>
                </a:cubicBezTo>
                <a:cubicBezTo>
                  <a:pt x="3342" y="14286"/>
                  <a:pt x="3287" y="14310"/>
                  <a:pt x="3247" y="14273"/>
                </a:cubicBezTo>
                <a:cubicBezTo>
                  <a:pt x="2681" y="13683"/>
                  <a:pt x="1077" y="12215"/>
                  <a:pt x="235" y="13412"/>
                </a:cubicBezTo>
                <a:cubicBezTo>
                  <a:pt x="-797" y="14876"/>
                  <a:pt x="1417" y="21575"/>
                  <a:pt x="10002" y="21600"/>
                </a:cubicBezTo>
                <a:cubicBezTo>
                  <a:pt x="18587" y="21581"/>
                  <a:pt x="20803" y="14882"/>
                  <a:pt x="19771" y="13412"/>
                </a:cubicBezTo>
                <a:cubicBezTo>
                  <a:pt x="18929" y="12215"/>
                  <a:pt x="17325" y="13683"/>
                  <a:pt x="16759" y="14273"/>
                </a:cubicBezTo>
                <a:cubicBezTo>
                  <a:pt x="16724" y="14316"/>
                  <a:pt x="16664" y="14286"/>
                  <a:pt x="16659" y="14224"/>
                </a:cubicBezTo>
                <a:cubicBezTo>
                  <a:pt x="16438" y="11197"/>
                  <a:pt x="16328" y="6017"/>
                  <a:pt x="17531" y="1421"/>
                </a:cubicBezTo>
                <a:cubicBezTo>
                  <a:pt x="17616" y="1092"/>
                  <a:pt x="17451" y="752"/>
                  <a:pt x="17175" y="696"/>
                </a:cubicBezTo>
                <a:cubicBezTo>
                  <a:pt x="14955" y="249"/>
                  <a:pt x="12533" y="0"/>
                  <a:pt x="1000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3" name="Rectangle 1">
            <a:extLst>
              <a:ext uri="{FF2B5EF4-FFF2-40B4-BE49-F238E27FC236}">
                <a16:creationId xmlns:a16="http://schemas.microsoft.com/office/drawing/2014/main" id="{F75DB454-EA37-BA45-8AD2-FDF9E96FEB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Recursive Student</a:t>
            </a:r>
            <a:b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</a:br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Counting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F671726C-0A6A-4A8C-B5A4-A4E537FACB59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>
          <a:xfrm>
            <a:off x="969433" y="2562165"/>
            <a:ext cx="6491288" cy="1292225"/>
          </a:xfrm>
        </p:spPr>
        <p:txBody>
          <a:bodyPr anchor="t"/>
          <a:lstStyle/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Strategy: </a:t>
            </a:r>
            <a:r>
              <a:rPr lang="en-US" altLang="en-US" sz="3200" dirty="0">
                <a:solidFill>
                  <a:srgbClr val="C82506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reframe</a:t>
            </a: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 question as </a:t>
            </a:r>
            <a:r>
              <a:rPr lang="en-US" altLang="en-US" sz="32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“how many students are behind you?”</a:t>
            </a:r>
          </a:p>
          <a:p>
            <a:pPr marL="0" indent="0">
              <a:spcBef>
                <a:spcPts val="3600"/>
              </a:spcBef>
              <a:buSzTx/>
              <a:buNone/>
            </a:pP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Process:</a:t>
            </a:r>
            <a:b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</a:br>
            <a:r>
              <a:rPr lang="en-US" altLang="en-US" sz="32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if</a:t>
            </a: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 nobody is behind you: </a:t>
            </a:r>
            <a:r>
              <a:rPr lang="en-US" altLang="en-US" sz="32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say</a:t>
            </a: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 0</a:t>
            </a:r>
            <a:b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</a:br>
            <a:r>
              <a:rPr lang="en-US" altLang="en-US" sz="32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else</a:t>
            </a: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: ask them, </a:t>
            </a:r>
            <a:r>
              <a:rPr lang="en-US" altLang="en-US" sz="32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say</a:t>
            </a: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 their answer+1</a:t>
            </a:r>
          </a:p>
          <a:p>
            <a:pPr marL="0" indent="0">
              <a:spcBef>
                <a:spcPts val="3600"/>
              </a:spcBef>
              <a:buSzTx/>
              <a:buFontTx/>
              <a:buNone/>
            </a:pPr>
            <a:endParaRPr lang="en-US" altLang="en-US" sz="3200" dirty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47139" name="Text Box 35">
            <a:extLst>
              <a:ext uri="{FF2B5EF4-FFF2-40B4-BE49-F238E27FC236}">
                <a16:creationId xmlns:a16="http://schemas.microsoft.com/office/drawing/2014/main" id="{89EA9049-BCC2-412D-916E-6C1054933D8E}"/>
              </a:ext>
            </a:extLst>
          </p:cNvPr>
          <p:cNvSpPr txBox="1">
            <a:spLocks/>
          </p:cNvSpPr>
          <p:nvPr/>
        </p:nvSpPr>
        <p:spPr bwMode="auto">
          <a:xfrm>
            <a:off x="4395261" y="8539510"/>
            <a:ext cx="4212692" cy="25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1000" dirty="0"/>
              <a:t>Example from </a:t>
            </a:r>
            <a:r>
              <a:rPr lang="en-US" altLang="en-US" sz="1000" dirty="0">
                <a:hlinkClick r:id="rId2"/>
              </a:rPr>
              <a:t>https://courses.cs.washington.edu/courses/cse143/17au/</a:t>
            </a:r>
            <a:r>
              <a:rPr lang="en-US" altLang="en-US" sz="1000" dirty="0"/>
              <a:t> </a:t>
            </a:r>
          </a:p>
        </p:txBody>
      </p:sp>
      <p:sp>
        <p:nvSpPr>
          <p:cNvPr id="43" name="Rectangle 1">
            <a:extLst>
              <a:ext uri="{FF2B5EF4-FFF2-40B4-BE49-F238E27FC236}">
                <a16:creationId xmlns:a16="http://schemas.microsoft.com/office/drawing/2014/main" id="{F75DB454-EA37-BA45-8AD2-FDF9E96FEB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Recursive Student</a:t>
            </a:r>
            <a:b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</a:br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Counting</a:t>
            </a:r>
          </a:p>
        </p:txBody>
      </p:sp>
      <p:sp>
        <p:nvSpPr>
          <p:cNvPr id="44" name="Oval 2">
            <a:extLst>
              <a:ext uri="{FF2B5EF4-FFF2-40B4-BE49-F238E27FC236}">
                <a16:creationId xmlns:a16="http://schemas.microsoft.com/office/drawing/2014/main" id="{E8A30BD5-6F2D-454F-918D-1E6E46D96475}"/>
              </a:ext>
            </a:extLst>
          </p:cNvPr>
          <p:cNvSpPr>
            <a:spLocks/>
          </p:cNvSpPr>
          <p:nvPr/>
        </p:nvSpPr>
        <p:spPr bwMode="auto">
          <a:xfrm>
            <a:off x="11569700" y="4283075"/>
            <a:ext cx="736600" cy="736600"/>
          </a:xfrm>
          <a:prstGeom prst="ellipse">
            <a:avLst/>
          </a:prstGeom>
          <a:noFill/>
          <a:ln w="508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5" name="Oval 3">
            <a:extLst>
              <a:ext uri="{FF2B5EF4-FFF2-40B4-BE49-F238E27FC236}">
                <a16:creationId xmlns:a16="http://schemas.microsoft.com/office/drawing/2014/main" id="{39D6C06C-E3C2-644F-B865-144C29CAE7E1}"/>
              </a:ext>
            </a:extLst>
          </p:cNvPr>
          <p:cNvSpPr>
            <a:spLocks/>
          </p:cNvSpPr>
          <p:nvPr/>
        </p:nvSpPr>
        <p:spPr bwMode="auto">
          <a:xfrm>
            <a:off x="11696700" y="4410075"/>
            <a:ext cx="174625" cy="174625"/>
          </a:xfrm>
          <a:prstGeom prst="ellipse">
            <a:avLst/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6" name="Oval 4">
            <a:extLst>
              <a:ext uri="{FF2B5EF4-FFF2-40B4-BE49-F238E27FC236}">
                <a16:creationId xmlns:a16="http://schemas.microsoft.com/office/drawing/2014/main" id="{D8D7CD77-2ADF-C845-B486-78CCC4ED3A75}"/>
              </a:ext>
            </a:extLst>
          </p:cNvPr>
          <p:cNvSpPr>
            <a:spLocks/>
          </p:cNvSpPr>
          <p:nvPr/>
        </p:nvSpPr>
        <p:spPr bwMode="auto">
          <a:xfrm>
            <a:off x="11988800" y="4410075"/>
            <a:ext cx="174625" cy="174625"/>
          </a:xfrm>
          <a:prstGeom prst="ellipse">
            <a:avLst/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7" name="AutoShape 5">
            <a:extLst>
              <a:ext uri="{FF2B5EF4-FFF2-40B4-BE49-F238E27FC236}">
                <a16:creationId xmlns:a16="http://schemas.microsoft.com/office/drawing/2014/main" id="{2F0D5DC3-CDDF-AB4F-A75E-6ED0B1D6EF2B}"/>
              </a:ext>
            </a:extLst>
          </p:cNvPr>
          <p:cNvSpPr>
            <a:spLocks/>
          </p:cNvSpPr>
          <p:nvPr/>
        </p:nvSpPr>
        <p:spPr bwMode="auto">
          <a:xfrm>
            <a:off x="11706225" y="4703763"/>
            <a:ext cx="461963" cy="184150"/>
          </a:xfrm>
          <a:custGeom>
            <a:avLst/>
            <a:gdLst>
              <a:gd name="T0" fmla="*/ 10800 w 21600"/>
              <a:gd name="T1" fmla="*/ 8100 h 16200"/>
              <a:gd name="T2" fmla="*/ 10800 w 21600"/>
              <a:gd name="T3" fmla="*/ 8100 h 16200"/>
              <a:gd name="T4" fmla="*/ 10800 w 21600"/>
              <a:gd name="T5" fmla="*/ 8100 h 16200"/>
              <a:gd name="T6" fmla="*/ 10800 w 21600"/>
              <a:gd name="T7" fmla="*/ 8100 h 16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16200">
                <a:moveTo>
                  <a:pt x="21600" y="0"/>
                </a:moveTo>
                <a:cubicBezTo>
                  <a:pt x="14880" y="21500"/>
                  <a:pt x="7680" y="21600"/>
                  <a:pt x="0" y="300"/>
                </a:cubicBezTo>
              </a:path>
            </a:pathLst>
          </a:custGeom>
          <a:noFill/>
          <a:ln w="254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8" name="Group 6">
            <a:extLst>
              <a:ext uri="{FF2B5EF4-FFF2-40B4-BE49-F238E27FC236}">
                <a16:creationId xmlns:a16="http://schemas.microsoft.com/office/drawing/2014/main" id="{3220DCB9-2966-DA49-9291-4586063A6FD2}"/>
              </a:ext>
            </a:extLst>
          </p:cNvPr>
          <p:cNvGrpSpPr>
            <a:grpSpLocks/>
          </p:cNvGrpSpPr>
          <p:nvPr/>
        </p:nvGrpSpPr>
        <p:grpSpPr bwMode="auto">
          <a:xfrm>
            <a:off x="11569700" y="3359150"/>
            <a:ext cx="736600" cy="736600"/>
            <a:chOff x="0" y="0"/>
            <a:chExt cx="736948" cy="736948"/>
          </a:xfrm>
        </p:grpSpPr>
        <p:sp>
          <p:nvSpPr>
            <p:cNvPr id="49" name="Oval 7">
              <a:extLst>
                <a:ext uri="{FF2B5EF4-FFF2-40B4-BE49-F238E27FC236}">
                  <a16:creationId xmlns:a16="http://schemas.microsoft.com/office/drawing/2014/main" id="{0F4F58D6-647C-AF45-B830-B63B10B02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0" name="Oval 8">
              <a:extLst>
                <a:ext uri="{FF2B5EF4-FFF2-40B4-BE49-F238E27FC236}">
                  <a16:creationId xmlns:a16="http://schemas.microsoft.com/office/drawing/2014/main" id="{FF86B89C-D92E-1341-9CF2-B6CB6FFD8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1" name="Oval 9">
              <a:extLst>
                <a:ext uri="{FF2B5EF4-FFF2-40B4-BE49-F238E27FC236}">
                  <a16:creationId xmlns:a16="http://schemas.microsoft.com/office/drawing/2014/main" id="{693A5C9D-3E58-4447-B409-E147BB7CD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2" name="AutoShape 10">
              <a:extLst>
                <a:ext uri="{FF2B5EF4-FFF2-40B4-BE49-F238E27FC236}">
                  <a16:creationId xmlns:a16="http://schemas.microsoft.com/office/drawing/2014/main" id="{4E8C3E05-50AE-4C4D-804B-063FBA67A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" name="Group 11">
            <a:extLst>
              <a:ext uri="{FF2B5EF4-FFF2-40B4-BE49-F238E27FC236}">
                <a16:creationId xmlns:a16="http://schemas.microsoft.com/office/drawing/2014/main" id="{B5DB0746-5576-0443-AA51-A73E0F6A7ED9}"/>
              </a:ext>
            </a:extLst>
          </p:cNvPr>
          <p:cNvGrpSpPr>
            <a:grpSpLocks/>
          </p:cNvGrpSpPr>
          <p:nvPr/>
        </p:nvGrpSpPr>
        <p:grpSpPr bwMode="auto">
          <a:xfrm>
            <a:off x="11569700" y="2435225"/>
            <a:ext cx="736600" cy="736600"/>
            <a:chOff x="0" y="0"/>
            <a:chExt cx="736948" cy="736948"/>
          </a:xfrm>
        </p:grpSpPr>
        <p:sp>
          <p:nvSpPr>
            <p:cNvPr id="54" name="Oval 12">
              <a:extLst>
                <a:ext uri="{FF2B5EF4-FFF2-40B4-BE49-F238E27FC236}">
                  <a16:creationId xmlns:a16="http://schemas.microsoft.com/office/drawing/2014/main" id="{B1B131EB-8E59-4744-8C0E-33561F5C4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5" name="Oval 13">
              <a:extLst>
                <a:ext uri="{FF2B5EF4-FFF2-40B4-BE49-F238E27FC236}">
                  <a16:creationId xmlns:a16="http://schemas.microsoft.com/office/drawing/2014/main" id="{FA8E65E9-BD15-4740-98FC-1234A7097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6" name="Oval 14">
              <a:extLst>
                <a:ext uri="{FF2B5EF4-FFF2-40B4-BE49-F238E27FC236}">
                  <a16:creationId xmlns:a16="http://schemas.microsoft.com/office/drawing/2014/main" id="{5E07269C-168A-A449-A73A-D85452F35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7" name="AutoShape 15">
              <a:extLst>
                <a:ext uri="{FF2B5EF4-FFF2-40B4-BE49-F238E27FC236}">
                  <a16:creationId xmlns:a16="http://schemas.microsoft.com/office/drawing/2014/main" id="{D5E9E990-880C-AB40-B545-9127EB28A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" name="Group 16">
            <a:extLst>
              <a:ext uri="{FF2B5EF4-FFF2-40B4-BE49-F238E27FC236}">
                <a16:creationId xmlns:a16="http://schemas.microsoft.com/office/drawing/2014/main" id="{2CA2D41F-7E77-3B47-8B78-8E56303010ED}"/>
              </a:ext>
            </a:extLst>
          </p:cNvPr>
          <p:cNvGrpSpPr>
            <a:grpSpLocks/>
          </p:cNvGrpSpPr>
          <p:nvPr/>
        </p:nvGrpSpPr>
        <p:grpSpPr bwMode="auto">
          <a:xfrm>
            <a:off x="11569700" y="1511300"/>
            <a:ext cx="736600" cy="738188"/>
            <a:chOff x="0" y="0"/>
            <a:chExt cx="736948" cy="736948"/>
          </a:xfrm>
        </p:grpSpPr>
        <p:sp>
          <p:nvSpPr>
            <p:cNvPr id="59" name="Oval 17">
              <a:extLst>
                <a:ext uri="{FF2B5EF4-FFF2-40B4-BE49-F238E27FC236}">
                  <a16:creationId xmlns:a16="http://schemas.microsoft.com/office/drawing/2014/main" id="{4AAA7B5B-94AB-AB4F-8645-4A2A3C1A9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60" name="Oval 18">
              <a:extLst>
                <a:ext uri="{FF2B5EF4-FFF2-40B4-BE49-F238E27FC236}">
                  <a16:creationId xmlns:a16="http://schemas.microsoft.com/office/drawing/2014/main" id="{117DA2E5-077A-1E40-AD4F-7BC1DAEF3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61" name="Oval 19">
              <a:extLst>
                <a:ext uri="{FF2B5EF4-FFF2-40B4-BE49-F238E27FC236}">
                  <a16:creationId xmlns:a16="http://schemas.microsoft.com/office/drawing/2014/main" id="{EACE60A0-163F-3B42-904B-BF7F201884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62" name="AutoShape 20">
              <a:extLst>
                <a:ext uri="{FF2B5EF4-FFF2-40B4-BE49-F238E27FC236}">
                  <a16:creationId xmlns:a16="http://schemas.microsoft.com/office/drawing/2014/main" id="{E7571C77-CF85-A149-84DB-61503B65A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" name="Group 26">
            <a:extLst>
              <a:ext uri="{FF2B5EF4-FFF2-40B4-BE49-F238E27FC236}">
                <a16:creationId xmlns:a16="http://schemas.microsoft.com/office/drawing/2014/main" id="{D1C77CAB-9058-9240-AB97-00DBC686B6AF}"/>
              </a:ext>
            </a:extLst>
          </p:cNvPr>
          <p:cNvGrpSpPr>
            <a:grpSpLocks/>
          </p:cNvGrpSpPr>
          <p:nvPr/>
        </p:nvGrpSpPr>
        <p:grpSpPr bwMode="auto">
          <a:xfrm>
            <a:off x="11531600" y="5743575"/>
            <a:ext cx="963613" cy="1639888"/>
            <a:chOff x="0" y="0"/>
            <a:chExt cx="964034" cy="1639020"/>
          </a:xfrm>
        </p:grpSpPr>
        <p:sp>
          <p:nvSpPr>
            <p:cNvPr id="64" name="Oval 27">
              <a:extLst>
                <a:ext uri="{FF2B5EF4-FFF2-40B4-BE49-F238E27FC236}">
                  <a16:creationId xmlns:a16="http://schemas.microsoft.com/office/drawing/2014/main" id="{E750D262-C01A-8C4E-8999-DBA084782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32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65" name="Line 28">
              <a:extLst>
                <a:ext uri="{FF2B5EF4-FFF2-40B4-BE49-F238E27FC236}">
                  <a16:creationId xmlns:a16="http://schemas.microsoft.com/office/drawing/2014/main" id="{87BD14DF-C72B-EA45-A8B4-362B815582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0831" y="744785"/>
              <a:ext cx="1" cy="63555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66" name="Line 29">
              <a:extLst>
                <a:ext uri="{FF2B5EF4-FFF2-40B4-BE49-F238E27FC236}">
                  <a16:creationId xmlns:a16="http://schemas.microsoft.com/office/drawing/2014/main" id="{5CC3472C-F83E-524B-8795-C079F5148E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0" y="746311"/>
              <a:ext cx="430832" cy="430833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67" name="Line 30">
              <a:extLst>
                <a:ext uri="{FF2B5EF4-FFF2-40B4-BE49-F238E27FC236}">
                  <a16:creationId xmlns:a16="http://schemas.microsoft.com/office/drawing/2014/main" id="{5972C213-CDD5-1E4D-A7D0-DD6755D5DB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800" y="770743"/>
              <a:ext cx="532234" cy="38196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68" name="Line 31">
              <a:extLst>
                <a:ext uri="{FF2B5EF4-FFF2-40B4-BE49-F238E27FC236}">
                  <a16:creationId xmlns:a16="http://schemas.microsoft.com/office/drawing/2014/main" id="{856F36EE-7FBF-4841-AD57-44F7C9DBCF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1800" y="1368611"/>
              <a:ext cx="270409" cy="27040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69" name="Line 32">
              <a:extLst>
                <a:ext uri="{FF2B5EF4-FFF2-40B4-BE49-F238E27FC236}">
                  <a16:creationId xmlns:a16="http://schemas.microsoft.com/office/drawing/2014/main" id="{82E69E42-5D18-3D49-AD58-B3D0673D4D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843" y="1368611"/>
              <a:ext cx="222958" cy="260536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</p:grpSp>
      <p:sp>
        <p:nvSpPr>
          <p:cNvPr id="70" name="Rectangle 35">
            <a:extLst>
              <a:ext uri="{FF2B5EF4-FFF2-40B4-BE49-F238E27FC236}">
                <a16:creationId xmlns:a16="http://schemas.microsoft.com/office/drawing/2014/main" id="{958B368E-20F7-9042-96B6-AF383BFA70B3}"/>
              </a:ext>
            </a:extLst>
          </p:cNvPr>
          <p:cNvSpPr>
            <a:spLocks/>
          </p:cNvSpPr>
          <p:nvPr/>
        </p:nvSpPr>
        <p:spPr bwMode="auto">
          <a:xfrm>
            <a:off x="11453813" y="884238"/>
            <a:ext cx="1120775" cy="2389187"/>
          </a:xfrm>
          <a:prstGeom prst="rect">
            <a:avLst/>
          </a:prstGeom>
          <a:gradFill rotWithShape="0">
            <a:gsLst>
              <a:gs pos="0">
                <a:srgbClr val="FFFFFF">
                  <a:alpha val="70258"/>
                </a:srgbClr>
              </a:gs>
              <a:gs pos="100000">
                <a:srgbClr val="FFFFFF"/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71" name="AutoShape 36">
            <a:extLst>
              <a:ext uri="{FF2B5EF4-FFF2-40B4-BE49-F238E27FC236}">
                <a16:creationId xmlns:a16="http://schemas.microsoft.com/office/drawing/2014/main" id="{B1024004-2B59-284E-9F30-D5A66E872972}"/>
              </a:ext>
            </a:extLst>
          </p:cNvPr>
          <p:cNvSpPr>
            <a:spLocks/>
          </p:cNvSpPr>
          <p:nvPr/>
        </p:nvSpPr>
        <p:spPr bwMode="auto">
          <a:xfrm>
            <a:off x="10864850" y="3783013"/>
            <a:ext cx="566738" cy="712787"/>
          </a:xfrm>
          <a:custGeom>
            <a:avLst/>
            <a:gdLst>
              <a:gd name="T0" fmla="+- 0 13499 5399"/>
              <a:gd name="T1" fmla="*/ T0 w 16201"/>
              <a:gd name="T2" fmla="*/ 10800 h 21600"/>
              <a:gd name="T3" fmla="+- 0 13499 5399"/>
              <a:gd name="T4" fmla="*/ T3 w 16201"/>
              <a:gd name="T5" fmla="*/ 10800 h 21600"/>
              <a:gd name="T6" fmla="+- 0 13499 5399"/>
              <a:gd name="T7" fmla="*/ T6 w 16201"/>
              <a:gd name="T8" fmla="*/ 10800 h 21600"/>
              <a:gd name="T9" fmla="+- 0 13499 5399"/>
              <a:gd name="T10" fmla="*/ T9 w 16201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201" h="2160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Text Box 37">
            <a:extLst>
              <a:ext uri="{FF2B5EF4-FFF2-40B4-BE49-F238E27FC236}">
                <a16:creationId xmlns:a16="http://schemas.microsoft.com/office/drawing/2014/main" id="{4BFFF2FD-B716-F646-919A-B397E1008267}"/>
              </a:ext>
            </a:extLst>
          </p:cNvPr>
          <p:cNvSpPr txBox="1">
            <a:spLocks/>
          </p:cNvSpPr>
          <p:nvPr/>
        </p:nvSpPr>
        <p:spPr bwMode="auto">
          <a:xfrm>
            <a:off x="7562850" y="3876675"/>
            <a:ext cx="31734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000"/>
              <a:t>how many are behind you?</a:t>
            </a:r>
          </a:p>
        </p:txBody>
      </p:sp>
      <p:sp>
        <p:nvSpPr>
          <p:cNvPr id="73" name="AutoShape 38">
            <a:extLst>
              <a:ext uri="{FF2B5EF4-FFF2-40B4-BE49-F238E27FC236}">
                <a16:creationId xmlns:a16="http://schemas.microsoft.com/office/drawing/2014/main" id="{F4DF8B16-1308-B14B-822E-2F609FEA492B}"/>
              </a:ext>
            </a:extLst>
          </p:cNvPr>
          <p:cNvSpPr>
            <a:spLocks/>
          </p:cNvSpPr>
          <p:nvPr/>
        </p:nvSpPr>
        <p:spPr bwMode="auto">
          <a:xfrm>
            <a:off x="10874375" y="2855913"/>
            <a:ext cx="566738" cy="712787"/>
          </a:xfrm>
          <a:custGeom>
            <a:avLst/>
            <a:gdLst>
              <a:gd name="T0" fmla="+- 0 13499 5399"/>
              <a:gd name="T1" fmla="*/ T0 w 16201"/>
              <a:gd name="T2" fmla="*/ 10800 h 21600"/>
              <a:gd name="T3" fmla="+- 0 13499 5399"/>
              <a:gd name="T4" fmla="*/ T3 w 16201"/>
              <a:gd name="T5" fmla="*/ 10800 h 21600"/>
              <a:gd name="T6" fmla="+- 0 13499 5399"/>
              <a:gd name="T7" fmla="*/ T6 w 16201"/>
              <a:gd name="T8" fmla="*/ 10800 h 21600"/>
              <a:gd name="T9" fmla="+- 0 13499 5399"/>
              <a:gd name="T10" fmla="*/ T9 w 16201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201" h="2160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Text Box 39">
            <a:extLst>
              <a:ext uri="{FF2B5EF4-FFF2-40B4-BE49-F238E27FC236}">
                <a16:creationId xmlns:a16="http://schemas.microsoft.com/office/drawing/2014/main" id="{A507226D-8A3B-064A-8745-B886CA60D8CF}"/>
              </a:ext>
            </a:extLst>
          </p:cNvPr>
          <p:cNvSpPr txBox="1">
            <a:spLocks/>
          </p:cNvSpPr>
          <p:nvPr/>
        </p:nvSpPr>
        <p:spPr bwMode="auto">
          <a:xfrm>
            <a:off x="7572375" y="2949575"/>
            <a:ext cx="31734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000"/>
              <a:t>how many are behind you?</a:t>
            </a:r>
          </a:p>
        </p:txBody>
      </p:sp>
      <p:sp>
        <p:nvSpPr>
          <p:cNvPr id="75" name="AutoShape 40">
            <a:extLst>
              <a:ext uri="{FF2B5EF4-FFF2-40B4-BE49-F238E27FC236}">
                <a16:creationId xmlns:a16="http://schemas.microsoft.com/office/drawing/2014/main" id="{33323A3D-185A-B441-BB0D-F182CAE29B38}"/>
              </a:ext>
            </a:extLst>
          </p:cNvPr>
          <p:cNvSpPr>
            <a:spLocks/>
          </p:cNvSpPr>
          <p:nvPr/>
        </p:nvSpPr>
        <p:spPr bwMode="auto">
          <a:xfrm>
            <a:off x="10864850" y="1928813"/>
            <a:ext cx="566738" cy="712787"/>
          </a:xfrm>
          <a:custGeom>
            <a:avLst/>
            <a:gdLst>
              <a:gd name="T0" fmla="+- 0 13499 5399"/>
              <a:gd name="T1" fmla="*/ T0 w 16201"/>
              <a:gd name="T2" fmla="*/ 10800 h 21600"/>
              <a:gd name="T3" fmla="+- 0 13499 5399"/>
              <a:gd name="T4" fmla="*/ T3 w 16201"/>
              <a:gd name="T5" fmla="*/ 10800 h 21600"/>
              <a:gd name="T6" fmla="+- 0 13499 5399"/>
              <a:gd name="T7" fmla="*/ T6 w 16201"/>
              <a:gd name="T8" fmla="*/ 10800 h 21600"/>
              <a:gd name="T9" fmla="+- 0 13499 5399"/>
              <a:gd name="T10" fmla="*/ T9 w 16201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201" h="2160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Text Box 41">
            <a:extLst>
              <a:ext uri="{FF2B5EF4-FFF2-40B4-BE49-F238E27FC236}">
                <a16:creationId xmlns:a16="http://schemas.microsoft.com/office/drawing/2014/main" id="{7325A29B-5F91-DB49-9EF3-E63AEE45710F}"/>
              </a:ext>
            </a:extLst>
          </p:cNvPr>
          <p:cNvSpPr txBox="1">
            <a:spLocks/>
          </p:cNvSpPr>
          <p:nvPr/>
        </p:nvSpPr>
        <p:spPr bwMode="auto">
          <a:xfrm>
            <a:off x="7562850" y="2022475"/>
            <a:ext cx="31734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000"/>
              <a:t>how many are behind you?</a:t>
            </a:r>
          </a:p>
        </p:txBody>
      </p:sp>
      <p:sp>
        <p:nvSpPr>
          <p:cNvPr id="77" name="AutoShape 42">
            <a:extLst>
              <a:ext uri="{FF2B5EF4-FFF2-40B4-BE49-F238E27FC236}">
                <a16:creationId xmlns:a16="http://schemas.microsoft.com/office/drawing/2014/main" id="{AB0B3CEA-D98E-D44B-9209-987B3774D2E5}"/>
              </a:ext>
            </a:extLst>
          </p:cNvPr>
          <p:cNvSpPr>
            <a:spLocks/>
          </p:cNvSpPr>
          <p:nvPr/>
        </p:nvSpPr>
        <p:spPr bwMode="auto">
          <a:xfrm>
            <a:off x="10815638" y="1001713"/>
            <a:ext cx="568325" cy="712787"/>
          </a:xfrm>
          <a:custGeom>
            <a:avLst/>
            <a:gdLst>
              <a:gd name="T0" fmla="+- 0 13499 5399"/>
              <a:gd name="T1" fmla="*/ T0 w 16201"/>
              <a:gd name="T2" fmla="*/ 10800 h 21600"/>
              <a:gd name="T3" fmla="+- 0 13499 5399"/>
              <a:gd name="T4" fmla="*/ T3 w 16201"/>
              <a:gd name="T5" fmla="*/ 10800 h 21600"/>
              <a:gd name="T6" fmla="+- 0 13499 5399"/>
              <a:gd name="T7" fmla="*/ T6 w 16201"/>
              <a:gd name="T8" fmla="*/ 10800 h 21600"/>
              <a:gd name="T9" fmla="+- 0 13499 5399"/>
              <a:gd name="T10" fmla="*/ T9 w 16201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201" h="2160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Text Box 43">
            <a:extLst>
              <a:ext uri="{FF2B5EF4-FFF2-40B4-BE49-F238E27FC236}">
                <a16:creationId xmlns:a16="http://schemas.microsoft.com/office/drawing/2014/main" id="{1AAE1D5F-A061-5B4C-BD24-0970EDF86AAA}"/>
              </a:ext>
            </a:extLst>
          </p:cNvPr>
          <p:cNvSpPr txBox="1">
            <a:spLocks/>
          </p:cNvSpPr>
          <p:nvPr/>
        </p:nvSpPr>
        <p:spPr bwMode="auto">
          <a:xfrm>
            <a:off x="7513638" y="1095375"/>
            <a:ext cx="3173412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000"/>
              <a:t>how many are behind you?</a:t>
            </a:r>
          </a:p>
        </p:txBody>
      </p:sp>
      <p:sp>
        <p:nvSpPr>
          <p:cNvPr id="79" name="AutoShape 44">
            <a:extLst>
              <a:ext uri="{FF2B5EF4-FFF2-40B4-BE49-F238E27FC236}">
                <a16:creationId xmlns:a16="http://schemas.microsoft.com/office/drawing/2014/main" id="{E26B7127-4E88-8D4E-B3BA-81DB781C7A82}"/>
              </a:ext>
            </a:extLst>
          </p:cNvPr>
          <p:cNvSpPr>
            <a:spLocks/>
          </p:cNvSpPr>
          <p:nvPr/>
        </p:nvSpPr>
        <p:spPr bwMode="auto">
          <a:xfrm>
            <a:off x="10874375" y="4938713"/>
            <a:ext cx="566738" cy="712787"/>
          </a:xfrm>
          <a:custGeom>
            <a:avLst/>
            <a:gdLst>
              <a:gd name="T0" fmla="+- 0 13499 5399"/>
              <a:gd name="T1" fmla="*/ T0 w 16201"/>
              <a:gd name="T2" fmla="*/ 10800 h 21600"/>
              <a:gd name="T3" fmla="+- 0 13499 5399"/>
              <a:gd name="T4" fmla="*/ T3 w 16201"/>
              <a:gd name="T5" fmla="*/ 10800 h 21600"/>
              <a:gd name="T6" fmla="+- 0 13499 5399"/>
              <a:gd name="T7" fmla="*/ T6 w 16201"/>
              <a:gd name="T8" fmla="*/ 10800 h 21600"/>
              <a:gd name="T9" fmla="+- 0 13499 5399"/>
              <a:gd name="T10" fmla="*/ T9 w 16201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201" h="2160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Text Box 45">
            <a:extLst>
              <a:ext uri="{FF2B5EF4-FFF2-40B4-BE49-F238E27FC236}">
                <a16:creationId xmlns:a16="http://schemas.microsoft.com/office/drawing/2014/main" id="{99D384ED-7729-6A44-B810-EA45CB376464}"/>
              </a:ext>
            </a:extLst>
          </p:cNvPr>
          <p:cNvSpPr txBox="1">
            <a:spLocks/>
          </p:cNvSpPr>
          <p:nvPr/>
        </p:nvSpPr>
        <p:spPr bwMode="auto">
          <a:xfrm>
            <a:off x="7572375" y="5032375"/>
            <a:ext cx="31734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000"/>
              <a:t>how many are behind you?</a:t>
            </a:r>
          </a:p>
        </p:txBody>
      </p:sp>
      <p:sp>
        <p:nvSpPr>
          <p:cNvPr id="81" name="AutoShape 47">
            <a:extLst>
              <a:ext uri="{FF2B5EF4-FFF2-40B4-BE49-F238E27FC236}">
                <a16:creationId xmlns:a16="http://schemas.microsoft.com/office/drawing/2014/main" id="{4D032DA2-7E41-B741-B271-85BEE89204F8}"/>
              </a:ext>
            </a:extLst>
          </p:cNvPr>
          <p:cNvSpPr>
            <a:spLocks/>
          </p:cNvSpPr>
          <p:nvPr/>
        </p:nvSpPr>
        <p:spPr bwMode="auto">
          <a:xfrm>
            <a:off x="11569700" y="5205413"/>
            <a:ext cx="736600" cy="642937"/>
          </a:xfrm>
          <a:custGeom>
            <a:avLst/>
            <a:gdLst>
              <a:gd name="T0" fmla="+- 0 10799 797"/>
              <a:gd name="T1" fmla="*/ T0 w 20005"/>
              <a:gd name="T2" fmla="*/ 10800 h 21600"/>
              <a:gd name="T3" fmla="+- 0 10799 797"/>
              <a:gd name="T4" fmla="*/ T3 w 20005"/>
              <a:gd name="T5" fmla="*/ 10800 h 21600"/>
              <a:gd name="T6" fmla="+- 0 10799 797"/>
              <a:gd name="T7" fmla="*/ T6 w 20005"/>
              <a:gd name="T8" fmla="*/ 10800 h 21600"/>
              <a:gd name="T9" fmla="+- 0 10799 797"/>
              <a:gd name="T10" fmla="*/ T9 w 20005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0005" h="21600">
                <a:moveTo>
                  <a:pt x="10002" y="0"/>
                </a:moveTo>
                <a:cubicBezTo>
                  <a:pt x="7466" y="0"/>
                  <a:pt x="5046" y="249"/>
                  <a:pt x="2831" y="696"/>
                </a:cubicBezTo>
                <a:cubicBezTo>
                  <a:pt x="2560" y="752"/>
                  <a:pt x="2390" y="1092"/>
                  <a:pt x="2475" y="1421"/>
                </a:cubicBezTo>
                <a:cubicBezTo>
                  <a:pt x="3678" y="6023"/>
                  <a:pt x="3568" y="11197"/>
                  <a:pt x="3347" y="14224"/>
                </a:cubicBezTo>
                <a:cubicBezTo>
                  <a:pt x="3342" y="14286"/>
                  <a:pt x="3287" y="14310"/>
                  <a:pt x="3247" y="14273"/>
                </a:cubicBezTo>
                <a:cubicBezTo>
                  <a:pt x="2681" y="13683"/>
                  <a:pt x="1077" y="12215"/>
                  <a:pt x="235" y="13412"/>
                </a:cubicBezTo>
                <a:cubicBezTo>
                  <a:pt x="-797" y="14876"/>
                  <a:pt x="1417" y="21575"/>
                  <a:pt x="10002" y="21600"/>
                </a:cubicBezTo>
                <a:cubicBezTo>
                  <a:pt x="18587" y="21581"/>
                  <a:pt x="20803" y="14882"/>
                  <a:pt x="19771" y="13412"/>
                </a:cubicBezTo>
                <a:cubicBezTo>
                  <a:pt x="18929" y="12215"/>
                  <a:pt x="17325" y="13683"/>
                  <a:pt x="16759" y="14273"/>
                </a:cubicBezTo>
                <a:cubicBezTo>
                  <a:pt x="16724" y="14316"/>
                  <a:pt x="16664" y="14286"/>
                  <a:pt x="16659" y="14224"/>
                </a:cubicBezTo>
                <a:cubicBezTo>
                  <a:pt x="16438" y="11197"/>
                  <a:pt x="16328" y="6017"/>
                  <a:pt x="17531" y="1421"/>
                </a:cubicBezTo>
                <a:cubicBezTo>
                  <a:pt x="17616" y="1092"/>
                  <a:pt x="17451" y="752"/>
                  <a:pt x="17175" y="696"/>
                </a:cubicBezTo>
                <a:cubicBezTo>
                  <a:pt x="14955" y="249"/>
                  <a:pt x="12533" y="0"/>
                  <a:pt x="1000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44946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F671726C-0A6A-4A8C-B5A4-A4E537FACB59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>
          <a:xfrm>
            <a:off x="969433" y="2562165"/>
            <a:ext cx="6491288" cy="1292225"/>
          </a:xfrm>
        </p:spPr>
        <p:txBody>
          <a:bodyPr anchor="t"/>
          <a:lstStyle/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Strategy: </a:t>
            </a:r>
            <a:r>
              <a:rPr lang="en-US" altLang="en-US" sz="3200" dirty="0">
                <a:solidFill>
                  <a:srgbClr val="C82506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reframe</a:t>
            </a: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 question as </a:t>
            </a:r>
            <a:r>
              <a:rPr lang="en-US" altLang="en-US" sz="32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“how many students are behind you?”</a:t>
            </a:r>
          </a:p>
          <a:p>
            <a:pPr marL="0" indent="0">
              <a:spcBef>
                <a:spcPts val="3600"/>
              </a:spcBef>
              <a:buSzTx/>
              <a:buNone/>
            </a:pP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Process:</a:t>
            </a:r>
            <a:b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</a:br>
            <a:r>
              <a:rPr lang="en-US" altLang="en-US" sz="32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if</a:t>
            </a: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 nobody is behind you: </a:t>
            </a:r>
            <a:r>
              <a:rPr lang="en-US" altLang="en-US" sz="32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say</a:t>
            </a: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 0</a:t>
            </a:r>
            <a:b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</a:br>
            <a:r>
              <a:rPr lang="en-US" altLang="en-US" sz="32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else</a:t>
            </a: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: ask them, </a:t>
            </a:r>
            <a:r>
              <a:rPr lang="en-US" altLang="en-US" sz="32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say</a:t>
            </a: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 their answer+1</a:t>
            </a:r>
          </a:p>
          <a:p>
            <a:pPr marL="238125" indent="-157163">
              <a:spcBef>
                <a:spcPts val="3600"/>
              </a:spcBef>
              <a:buSzTx/>
              <a:buFontTx/>
              <a:buNone/>
            </a:pP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Observations:</a:t>
            </a:r>
          </a:p>
          <a:p>
            <a:pPr marL="238125" indent="-157163">
              <a:spcBef>
                <a:spcPts val="800"/>
              </a:spcBef>
            </a:pP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Each student runs the </a:t>
            </a:r>
            <a:r>
              <a:rPr lang="en-US" altLang="en-US" sz="3200" dirty="0">
                <a:solidFill>
                  <a:srgbClr val="C82506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same</a:t>
            </a: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 “code”</a:t>
            </a:r>
          </a:p>
          <a:p>
            <a:pPr marL="238125" indent="-157163">
              <a:spcBef>
                <a:spcPts val="800"/>
              </a:spcBef>
            </a:pP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Each student has their </a:t>
            </a:r>
            <a:r>
              <a:rPr lang="en-US" altLang="en-US" sz="3200" dirty="0">
                <a:solidFill>
                  <a:srgbClr val="C82506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own</a:t>
            </a: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 “state”</a:t>
            </a:r>
          </a:p>
          <a:p>
            <a:pPr marL="0" indent="0">
              <a:spcBef>
                <a:spcPts val="3600"/>
              </a:spcBef>
              <a:buSzTx/>
              <a:buNone/>
            </a:pPr>
            <a:endParaRPr lang="en-US" altLang="en-US" sz="3200" dirty="0"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pPr marL="0" indent="0">
              <a:spcBef>
                <a:spcPts val="3600"/>
              </a:spcBef>
              <a:buSzTx/>
              <a:buFontTx/>
              <a:buNone/>
            </a:pPr>
            <a:endParaRPr lang="en-US" altLang="en-US" sz="3200" dirty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47139" name="Text Box 35">
            <a:extLst>
              <a:ext uri="{FF2B5EF4-FFF2-40B4-BE49-F238E27FC236}">
                <a16:creationId xmlns:a16="http://schemas.microsoft.com/office/drawing/2014/main" id="{89EA9049-BCC2-412D-916E-6C1054933D8E}"/>
              </a:ext>
            </a:extLst>
          </p:cNvPr>
          <p:cNvSpPr txBox="1">
            <a:spLocks/>
          </p:cNvSpPr>
          <p:nvPr/>
        </p:nvSpPr>
        <p:spPr bwMode="auto">
          <a:xfrm>
            <a:off x="4395261" y="8539510"/>
            <a:ext cx="4212692" cy="25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1000" dirty="0"/>
              <a:t>Example from </a:t>
            </a:r>
            <a:r>
              <a:rPr lang="en-US" altLang="en-US" sz="1000" dirty="0">
                <a:hlinkClick r:id="rId2"/>
              </a:rPr>
              <a:t>https://courses.cs.washington.edu/courses/cse143/17au/</a:t>
            </a:r>
            <a:r>
              <a:rPr lang="en-US" altLang="en-US" sz="1000" dirty="0"/>
              <a:t> </a:t>
            </a:r>
          </a:p>
        </p:txBody>
      </p:sp>
      <p:sp>
        <p:nvSpPr>
          <p:cNvPr id="43" name="Rectangle 1">
            <a:extLst>
              <a:ext uri="{FF2B5EF4-FFF2-40B4-BE49-F238E27FC236}">
                <a16:creationId xmlns:a16="http://schemas.microsoft.com/office/drawing/2014/main" id="{F75DB454-EA37-BA45-8AD2-FDF9E96FEB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Recursive Student</a:t>
            </a:r>
            <a:b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</a:br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Counting</a:t>
            </a:r>
          </a:p>
        </p:txBody>
      </p:sp>
      <p:sp>
        <p:nvSpPr>
          <p:cNvPr id="82" name="Oval 2">
            <a:extLst>
              <a:ext uri="{FF2B5EF4-FFF2-40B4-BE49-F238E27FC236}">
                <a16:creationId xmlns:a16="http://schemas.microsoft.com/office/drawing/2014/main" id="{17A5691D-B876-D648-93EC-E47A29F85C5D}"/>
              </a:ext>
            </a:extLst>
          </p:cNvPr>
          <p:cNvSpPr>
            <a:spLocks/>
          </p:cNvSpPr>
          <p:nvPr/>
        </p:nvSpPr>
        <p:spPr bwMode="auto">
          <a:xfrm>
            <a:off x="11569700" y="4283075"/>
            <a:ext cx="736600" cy="736600"/>
          </a:xfrm>
          <a:prstGeom prst="ellipse">
            <a:avLst/>
          </a:prstGeom>
          <a:noFill/>
          <a:ln w="508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83" name="Oval 3">
            <a:extLst>
              <a:ext uri="{FF2B5EF4-FFF2-40B4-BE49-F238E27FC236}">
                <a16:creationId xmlns:a16="http://schemas.microsoft.com/office/drawing/2014/main" id="{8FA44EA2-58C9-0D4D-A3C3-AF85245C0412}"/>
              </a:ext>
            </a:extLst>
          </p:cNvPr>
          <p:cNvSpPr>
            <a:spLocks/>
          </p:cNvSpPr>
          <p:nvPr/>
        </p:nvSpPr>
        <p:spPr bwMode="auto">
          <a:xfrm>
            <a:off x="11696700" y="4410075"/>
            <a:ext cx="174625" cy="174625"/>
          </a:xfrm>
          <a:prstGeom prst="ellipse">
            <a:avLst/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52ABF3FA-1960-8C45-8394-96E8414D8398}"/>
              </a:ext>
            </a:extLst>
          </p:cNvPr>
          <p:cNvSpPr>
            <a:spLocks/>
          </p:cNvSpPr>
          <p:nvPr/>
        </p:nvSpPr>
        <p:spPr bwMode="auto">
          <a:xfrm>
            <a:off x="11988800" y="4410075"/>
            <a:ext cx="174625" cy="174625"/>
          </a:xfrm>
          <a:prstGeom prst="ellipse">
            <a:avLst/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85" name="AutoShape 5">
            <a:extLst>
              <a:ext uri="{FF2B5EF4-FFF2-40B4-BE49-F238E27FC236}">
                <a16:creationId xmlns:a16="http://schemas.microsoft.com/office/drawing/2014/main" id="{B4CD2C5D-DCFE-834D-A8E4-489556AAFD93}"/>
              </a:ext>
            </a:extLst>
          </p:cNvPr>
          <p:cNvSpPr>
            <a:spLocks/>
          </p:cNvSpPr>
          <p:nvPr/>
        </p:nvSpPr>
        <p:spPr bwMode="auto">
          <a:xfrm>
            <a:off x="11706225" y="4703763"/>
            <a:ext cx="461963" cy="184150"/>
          </a:xfrm>
          <a:custGeom>
            <a:avLst/>
            <a:gdLst>
              <a:gd name="T0" fmla="*/ 10800 w 21600"/>
              <a:gd name="T1" fmla="*/ 8100 h 16200"/>
              <a:gd name="T2" fmla="*/ 10800 w 21600"/>
              <a:gd name="T3" fmla="*/ 8100 h 16200"/>
              <a:gd name="T4" fmla="*/ 10800 w 21600"/>
              <a:gd name="T5" fmla="*/ 8100 h 16200"/>
              <a:gd name="T6" fmla="*/ 10800 w 21600"/>
              <a:gd name="T7" fmla="*/ 8100 h 16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16200">
                <a:moveTo>
                  <a:pt x="21600" y="0"/>
                </a:moveTo>
                <a:cubicBezTo>
                  <a:pt x="14880" y="21500"/>
                  <a:pt x="7680" y="21600"/>
                  <a:pt x="0" y="300"/>
                </a:cubicBezTo>
              </a:path>
            </a:pathLst>
          </a:custGeom>
          <a:noFill/>
          <a:ln w="254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6" name="Group 6">
            <a:extLst>
              <a:ext uri="{FF2B5EF4-FFF2-40B4-BE49-F238E27FC236}">
                <a16:creationId xmlns:a16="http://schemas.microsoft.com/office/drawing/2014/main" id="{405466CB-8B86-364C-B161-BD701431BBCA}"/>
              </a:ext>
            </a:extLst>
          </p:cNvPr>
          <p:cNvGrpSpPr>
            <a:grpSpLocks/>
          </p:cNvGrpSpPr>
          <p:nvPr/>
        </p:nvGrpSpPr>
        <p:grpSpPr bwMode="auto">
          <a:xfrm>
            <a:off x="11569700" y="3359150"/>
            <a:ext cx="736600" cy="736600"/>
            <a:chOff x="0" y="0"/>
            <a:chExt cx="736948" cy="736948"/>
          </a:xfrm>
        </p:grpSpPr>
        <p:sp>
          <p:nvSpPr>
            <p:cNvPr id="87" name="Oval 7">
              <a:extLst>
                <a:ext uri="{FF2B5EF4-FFF2-40B4-BE49-F238E27FC236}">
                  <a16:creationId xmlns:a16="http://schemas.microsoft.com/office/drawing/2014/main" id="{B64650B9-2D87-8848-BFDA-31F30892D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88" name="Oval 8">
              <a:extLst>
                <a:ext uri="{FF2B5EF4-FFF2-40B4-BE49-F238E27FC236}">
                  <a16:creationId xmlns:a16="http://schemas.microsoft.com/office/drawing/2014/main" id="{9CF252E3-1899-E640-A04C-D4BA56984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89" name="Oval 9">
              <a:extLst>
                <a:ext uri="{FF2B5EF4-FFF2-40B4-BE49-F238E27FC236}">
                  <a16:creationId xmlns:a16="http://schemas.microsoft.com/office/drawing/2014/main" id="{2E229D71-13EE-CA4F-9318-4D62C5B92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90" name="AutoShape 10">
              <a:extLst>
                <a:ext uri="{FF2B5EF4-FFF2-40B4-BE49-F238E27FC236}">
                  <a16:creationId xmlns:a16="http://schemas.microsoft.com/office/drawing/2014/main" id="{AB7BDB8A-2CAF-2E44-859F-CBBB2A6D9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1" name="Group 11">
            <a:extLst>
              <a:ext uri="{FF2B5EF4-FFF2-40B4-BE49-F238E27FC236}">
                <a16:creationId xmlns:a16="http://schemas.microsoft.com/office/drawing/2014/main" id="{16ED7691-59DA-5E4C-A62B-905582619609}"/>
              </a:ext>
            </a:extLst>
          </p:cNvPr>
          <p:cNvGrpSpPr>
            <a:grpSpLocks/>
          </p:cNvGrpSpPr>
          <p:nvPr/>
        </p:nvGrpSpPr>
        <p:grpSpPr bwMode="auto">
          <a:xfrm>
            <a:off x="11569700" y="2435225"/>
            <a:ext cx="736600" cy="736600"/>
            <a:chOff x="0" y="0"/>
            <a:chExt cx="736948" cy="736948"/>
          </a:xfrm>
        </p:grpSpPr>
        <p:sp>
          <p:nvSpPr>
            <p:cNvPr id="92" name="Oval 12">
              <a:extLst>
                <a:ext uri="{FF2B5EF4-FFF2-40B4-BE49-F238E27FC236}">
                  <a16:creationId xmlns:a16="http://schemas.microsoft.com/office/drawing/2014/main" id="{FC994067-8B49-9548-862C-83DB49D7D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93" name="Oval 13">
              <a:extLst>
                <a:ext uri="{FF2B5EF4-FFF2-40B4-BE49-F238E27FC236}">
                  <a16:creationId xmlns:a16="http://schemas.microsoft.com/office/drawing/2014/main" id="{82B74E91-0BCE-BE42-82D9-BBE88D76AD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94" name="Oval 14">
              <a:extLst>
                <a:ext uri="{FF2B5EF4-FFF2-40B4-BE49-F238E27FC236}">
                  <a16:creationId xmlns:a16="http://schemas.microsoft.com/office/drawing/2014/main" id="{8417CCE8-0420-AB41-98FE-B1964AD88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95" name="AutoShape 15">
              <a:extLst>
                <a:ext uri="{FF2B5EF4-FFF2-40B4-BE49-F238E27FC236}">
                  <a16:creationId xmlns:a16="http://schemas.microsoft.com/office/drawing/2014/main" id="{9CE7E6FA-53B4-A447-87E4-CEA5B0304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" name="Group 16">
            <a:extLst>
              <a:ext uri="{FF2B5EF4-FFF2-40B4-BE49-F238E27FC236}">
                <a16:creationId xmlns:a16="http://schemas.microsoft.com/office/drawing/2014/main" id="{91BF771E-C739-F34C-98F0-3136287525B8}"/>
              </a:ext>
            </a:extLst>
          </p:cNvPr>
          <p:cNvGrpSpPr>
            <a:grpSpLocks/>
          </p:cNvGrpSpPr>
          <p:nvPr/>
        </p:nvGrpSpPr>
        <p:grpSpPr bwMode="auto">
          <a:xfrm>
            <a:off x="11569700" y="1511300"/>
            <a:ext cx="736600" cy="738188"/>
            <a:chOff x="0" y="0"/>
            <a:chExt cx="736948" cy="736948"/>
          </a:xfrm>
        </p:grpSpPr>
        <p:sp>
          <p:nvSpPr>
            <p:cNvPr id="97" name="Oval 17">
              <a:extLst>
                <a:ext uri="{FF2B5EF4-FFF2-40B4-BE49-F238E27FC236}">
                  <a16:creationId xmlns:a16="http://schemas.microsoft.com/office/drawing/2014/main" id="{F6544D98-97F3-854B-9901-B994916C6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98" name="Oval 18">
              <a:extLst>
                <a:ext uri="{FF2B5EF4-FFF2-40B4-BE49-F238E27FC236}">
                  <a16:creationId xmlns:a16="http://schemas.microsoft.com/office/drawing/2014/main" id="{84CF6897-ACBD-A446-8175-DC5289818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99" name="Oval 19">
              <a:extLst>
                <a:ext uri="{FF2B5EF4-FFF2-40B4-BE49-F238E27FC236}">
                  <a16:creationId xmlns:a16="http://schemas.microsoft.com/office/drawing/2014/main" id="{01CECA29-FBCF-D04E-8E04-8DBDEFC98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0" name="AutoShape 20">
              <a:extLst>
                <a:ext uri="{FF2B5EF4-FFF2-40B4-BE49-F238E27FC236}">
                  <a16:creationId xmlns:a16="http://schemas.microsoft.com/office/drawing/2014/main" id="{2E28CF06-29EF-3844-85B8-0ECA21CCE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1" name="Group 21">
            <a:extLst>
              <a:ext uri="{FF2B5EF4-FFF2-40B4-BE49-F238E27FC236}">
                <a16:creationId xmlns:a16="http://schemas.microsoft.com/office/drawing/2014/main" id="{6EBBCB86-D32F-0A4D-8B97-17062214042A}"/>
              </a:ext>
            </a:extLst>
          </p:cNvPr>
          <p:cNvGrpSpPr>
            <a:grpSpLocks/>
          </p:cNvGrpSpPr>
          <p:nvPr/>
        </p:nvGrpSpPr>
        <p:grpSpPr bwMode="auto">
          <a:xfrm>
            <a:off x="11569700" y="588963"/>
            <a:ext cx="736600" cy="736600"/>
            <a:chOff x="0" y="0"/>
            <a:chExt cx="736948" cy="736948"/>
          </a:xfrm>
        </p:grpSpPr>
        <p:sp>
          <p:nvSpPr>
            <p:cNvPr id="102" name="Oval 22">
              <a:extLst>
                <a:ext uri="{FF2B5EF4-FFF2-40B4-BE49-F238E27FC236}">
                  <a16:creationId xmlns:a16="http://schemas.microsoft.com/office/drawing/2014/main" id="{009794DF-F331-6043-97BA-C7F190135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3" name="Oval 23">
              <a:extLst>
                <a:ext uri="{FF2B5EF4-FFF2-40B4-BE49-F238E27FC236}">
                  <a16:creationId xmlns:a16="http://schemas.microsoft.com/office/drawing/2014/main" id="{78954886-5901-F649-A7FC-CF01B5E44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" name="Oval 24">
              <a:extLst>
                <a:ext uri="{FF2B5EF4-FFF2-40B4-BE49-F238E27FC236}">
                  <a16:creationId xmlns:a16="http://schemas.microsoft.com/office/drawing/2014/main" id="{780D2DFD-E580-C846-A133-3CE381636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5" name="AutoShape 25">
              <a:extLst>
                <a:ext uri="{FF2B5EF4-FFF2-40B4-BE49-F238E27FC236}">
                  <a16:creationId xmlns:a16="http://schemas.microsoft.com/office/drawing/2014/main" id="{CC4D0D7A-45B4-0345-A2C2-F921C7F782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97" y="421315"/>
              <a:ext cx="461319" cy="184855"/>
            </a:xfrm>
            <a:custGeom>
              <a:avLst/>
              <a:gdLst>
                <a:gd name="T0" fmla="*/ 10800 w 21600"/>
                <a:gd name="T1" fmla="*/ 8100 h 16200"/>
                <a:gd name="T2" fmla="*/ 10800 w 21600"/>
                <a:gd name="T3" fmla="*/ 8100 h 16200"/>
                <a:gd name="T4" fmla="*/ 10800 w 21600"/>
                <a:gd name="T5" fmla="*/ 8100 h 16200"/>
                <a:gd name="T6" fmla="*/ 10800 w 21600"/>
                <a:gd name="T7" fmla="*/ 8100 h 1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620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6" name="Group 26">
            <a:extLst>
              <a:ext uri="{FF2B5EF4-FFF2-40B4-BE49-F238E27FC236}">
                <a16:creationId xmlns:a16="http://schemas.microsoft.com/office/drawing/2014/main" id="{D64BA338-69C3-1646-B447-1705BEB6D8EC}"/>
              </a:ext>
            </a:extLst>
          </p:cNvPr>
          <p:cNvGrpSpPr>
            <a:grpSpLocks/>
          </p:cNvGrpSpPr>
          <p:nvPr/>
        </p:nvGrpSpPr>
        <p:grpSpPr bwMode="auto">
          <a:xfrm>
            <a:off x="11531600" y="5743575"/>
            <a:ext cx="963613" cy="1639888"/>
            <a:chOff x="0" y="0"/>
            <a:chExt cx="964034" cy="1639020"/>
          </a:xfrm>
        </p:grpSpPr>
        <p:sp>
          <p:nvSpPr>
            <p:cNvPr id="107" name="Oval 27">
              <a:extLst>
                <a:ext uri="{FF2B5EF4-FFF2-40B4-BE49-F238E27FC236}">
                  <a16:creationId xmlns:a16="http://schemas.microsoft.com/office/drawing/2014/main" id="{D6A02977-AC5B-6048-BCC9-AC2703D03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32" y="0"/>
              <a:ext cx="736948" cy="736948"/>
            </a:xfrm>
            <a:prstGeom prst="ellipse">
              <a:avLst/>
            </a:prstGeom>
            <a:noFill/>
            <a:ln w="50800" cap="flat" cmpd="sng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8" name="Line 28">
              <a:extLst>
                <a:ext uri="{FF2B5EF4-FFF2-40B4-BE49-F238E27FC236}">
                  <a16:creationId xmlns:a16="http://schemas.microsoft.com/office/drawing/2014/main" id="{82C08509-01BF-9A40-AABB-3B2A2862B7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0831" y="744785"/>
              <a:ext cx="1" cy="63555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109" name="Line 29">
              <a:extLst>
                <a:ext uri="{FF2B5EF4-FFF2-40B4-BE49-F238E27FC236}">
                  <a16:creationId xmlns:a16="http://schemas.microsoft.com/office/drawing/2014/main" id="{0BA3863C-1C01-D04D-ABF8-06F0BF73A0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0" y="746311"/>
              <a:ext cx="430832" cy="430833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110" name="Line 30">
              <a:extLst>
                <a:ext uri="{FF2B5EF4-FFF2-40B4-BE49-F238E27FC236}">
                  <a16:creationId xmlns:a16="http://schemas.microsoft.com/office/drawing/2014/main" id="{3306871A-ACCD-3245-B790-03760925F7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800" y="770743"/>
              <a:ext cx="532234" cy="38196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111" name="Line 31">
              <a:extLst>
                <a:ext uri="{FF2B5EF4-FFF2-40B4-BE49-F238E27FC236}">
                  <a16:creationId xmlns:a16="http://schemas.microsoft.com/office/drawing/2014/main" id="{AEEB4C65-0019-4F47-ABAF-9CA3FD6888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1800" y="1368611"/>
              <a:ext cx="270409" cy="270409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  <p:sp>
          <p:nvSpPr>
            <p:cNvPr id="112" name="Line 32">
              <a:extLst>
                <a:ext uri="{FF2B5EF4-FFF2-40B4-BE49-F238E27FC236}">
                  <a16:creationId xmlns:a16="http://schemas.microsoft.com/office/drawing/2014/main" id="{4E5332C0-4D40-1E4F-A599-2292443B70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843" y="1368611"/>
              <a:ext cx="222958" cy="260536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/>
            </a:p>
          </p:txBody>
        </p:sp>
      </p:grpSp>
      <p:sp>
        <p:nvSpPr>
          <p:cNvPr id="113" name="Rectangle 35">
            <a:extLst>
              <a:ext uri="{FF2B5EF4-FFF2-40B4-BE49-F238E27FC236}">
                <a16:creationId xmlns:a16="http://schemas.microsoft.com/office/drawing/2014/main" id="{593D6E83-6A76-F74E-B656-E748C47A2D19}"/>
              </a:ext>
            </a:extLst>
          </p:cNvPr>
          <p:cNvSpPr>
            <a:spLocks/>
          </p:cNvSpPr>
          <p:nvPr/>
        </p:nvSpPr>
        <p:spPr bwMode="auto">
          <a:xfrm>
            <a:off x="11453813" y="884238"/>
            <a:ext cx="1120775" cy="2389187"/>
          </a:xfrm>
          <a:prstGeom prst="rect">
            <a:avLst/>
          </a:prstGeom>
          <a:gradFill rotWithShape="0">
            <a:gsLst>
              <a:gs pos="0">
                <a:srgbClr val="FFFFFF">
                  <a:alpha val="70258"/>
                </a:srgbClr>
              </a:gs>
              <a:gs pos="100000">
                <a:srgbClr val="FFFFFF"/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14" name="AutoShape 36">
            <a:extLst>
              <a:ext uri="{FF2B5EF4-FFF2-40B4-BE49-F238E27FC236}">
                <a16:creationId xmlns:a16="http://schemas.microsoft.com/office/drawing/2014/main" id="{11C891ED-6F7F-344B-932F-0F9B44BC17F0}"/>
              </a:ext>
            </a:extLst>
          </p:cNvPr>
          <p:cNvSpPr>
            <a:spLocks/>
          </p:cNvSpPr>
          <p:nvPr/>
        </p:nvSpPr>
        <p:spPr bwMode="auto">
          <a:xfrm>
            <a:off x="10864850" y="3783013"/>
            <a:ext cx="566738" cy="712787"/>
          </a:xfrm>
          <a:custGeom>
            <a:avLst/>
            <a:gdLst>
              <a:gd name="T0" fmla="+- 0 13499 5399"/>
              <a:gd name="T1" fmla="*/ T0 w 16201"/>
              <a:gd name="T2" fmla="*/ 10800 h 21600"/>
              <a:gd name="T3" fmla="+- 0 13499 5399"/>
              <a:gd name="T4" fmla="*/ T3 w 16201"/>
              <a:gd name="T5" fmla="*/ 10800 h 21600"/>
              <a:gd name="T6" fmla="+- 0 13499 5399"/>
              <a:gd name="T7" fmla="*/ T6 w 16201"/>
              <a:gd name="T8" fmla="*/ 10800 h 21600"/>
              <a:gd name="T9" fmla="+- 0 13499 5399"/>
              <a:gd name="T10" fmla="*/ T9 w 16201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201" h="2160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Text Box 37">
            <a:extLst>
              <a:ext uri="{FF2B5EF4-FFF2-40B4-BE49-F238E27FC236}">
                <a16:creationId xmlns:a16="http://schemas.microsoft.com/office/drawing/2014/main" id="{3FCD51DD-C14D-0345-84B4-12D903105963}"/>
              </a:ext>
            </a:extLst>
          </p:cNvPr>
          <p:cNvSpPr txBox="1">
            <a:spLocks/>
          </p:cNvSpPr>
          <p:nvPr/>
        </p:nvSpPr>
        <p:spPr bwMode="auto">
          <a:xfrm>
            <a:off x="10339388" y="3876675"/>
            <a:ext cx="3968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/>
            <a:r>
              <a:rPr lang="en-US" altLang="en-US" sz="2000"/>
              <a:t>23</a:t>
            </a:r>
          </a:p>
        </p:txBody>
      </p:sp>
      <p:sp>
        <p:nvSpPr>
          <p:cNvPr id="116" name="AutoShape 38">
            <a:extLst>
              <a:ext uri="{FF2B5EF4-FFF2-40B4-BE49-F238E27FC236}">
                <a16:creationId xmlns:a16="http://schemas.microsoft.com/office/drawing/2014/main" id="{6E96AB83-6098-9D46-8E6F-892A054EF64F}"/>
              </a:ext>
            </a:extLst>
          </p:cNvPr>
          <p:cNvSpPr>
            <a:spLocks/>
          </p:cNvSpPr>
          <p:nvPr/>
        </p:nvSpPr>
        <p:spPr bwMode="auto">
          <a:xfrm>
            <a:off x="10874375" y="2855913"/>
            <a:ext cx="566738" cy="712787"/>
          </a:xfrm>
          <a:custGeom>
            <a:avLst/>
            <a:gdLst>
              <a:gd name="T0" fmla="+- 0 13499 5399"/>
              <a:gd name="T1" fmla="*/ T0 w 16201"/>
              <a:gd name="T2" fmla="*/ 10800 h 21600"/>
              <a:gd name="T3" fmla="+- 0 13499 5399"/>
              <a:gd name="T4" fmla="*/ T3 w 16201"/>
              <a:gd name="T5" fmla="*/ 10800 h 21600"/>
              <a:gd name="T6" fmla="+- 0 13499 5399"/>
              <a:gd name="T7" fmla="*/ T6 w 16201"/>
              <a:gd name="T8" fmla="*/ 10800 h 21600"/>
              <a:gd name="T9" fmla="+- 0 13499 5399"/>
              <a:gd name="T10" fmla="*/ T9 w 16201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201" h="2160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Text Box 39">
            <a:extLst>
              <a:ext uri="{FF2B5EF4-FFF2-40B4-BE49-F238E27FC236}">
                <a16:creationId xmlns:a16="http://schemas.microsoft.com/office/drawing/2014/main" id="{6C54D6D6-279A-A94C-9481-7AFAA30A6EA9}"/>
              </a:ext>
            </a:extLst>
          </p:cNvPr>
          <p:cNvSpPr txBox="1">
            <a:spLocks/>
          </p:cNvSpPr>
          <p:nvPr/>
        </p:nvSpPr>
        <p:spPr bwMode="auto">
          <a:xfrm>
            <a:off x="10348913" y="2949575"/>
            <a:ext cx="3968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/>
            <a:r>
              <a:rPr lang="en-US" altLang="en-US" sz="2000"/>
              <a:t>22</a:t>
            </a:r>
          </a:p>
        </p:txBody>
      </p:sp>
      <p:sp>
        <p:nvSpPr>
          <p:cNvPr id="118" name="AutoShape 40">
            <a:extLst>
              <a:ext uri="{FF2B5EF4-FFF2-40B4-BE49-F238E27FC236}">
                <a16:creationId xmlns:a16="http://schemas.microsoft.com/office/drawing/2014/main" id="{C5CA0F55-DDE6-864A-B53B-449360924784}"/>
              </a:ext>
            </a:extLst>
          </p:cNvPr>
          <p:cNvSpPr>
            <a:spLocks/>
          </p:cNvSpPr>
          <p:nvPr/>
        </p:nvSpPr>
        <p:spPr bwMode="auto">
          <a:xfrm>
            <a:off x="10864850" y="1928813"/>
            <a:ext cx="566738" cy="712787"/>
          </a:xfrm>
          <a:custGeom>
            <a:avLst/>
            <a:gdLst>
              <a:gd name="T0" fmla="+- 0 13499 5399"/>
              <a:gd name="T1" fmla="*/ T0 w 16201"/>
              <a:gd name="T2" fmla="*/ 10800 h 21600"/>
              <a:gd name="T3" fmla="+- 0 13499 5399"/>
              <a:gd name="T4" fmla="*/ T3 w 16201"/>
              <a:gd name="T5" fmla="*/ 10800 h 21600"/>
              <a:gd name="T6" fmla="+- 0 13499 5399"/>
              <a:gd name="T7" fmla="*/ T6 w 16201"/>
              <a:gd name="T8" fmla="*/ 10800 h 21600"/>
              <a:gd name="T9" fmla="+- 0 13499 5399"/>
              <a:gd name="T10" fmla="*/ T9 w 16201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201" h="2160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Text Box 41">
            <a:extLst>
              <a:ext uri="{FF2B5EF4-FFF2-40B4-BE49-F238E27FC236}">
                <a16:creationId xmlns:a16="http://schemas.microsoft.com/office/drawing/2014/main" id="{63BC65BA-67FC-F040-91EA-D2750355FB0C}"/>
              </a:ext>
            </a:extLst>
          </p:cNvPr>
          <p:cNvSpPr txBox="1">
            <a:spLocks/>
          </p:cNvSpPr>
          <p:nvPr/>
        </p:nvSpPr>
        <p:spPr bwMode="auto">
          <a:xfrm>
            <a:off x="10339388" y="2022475"/>
            <a:ext cx="3968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/>
            <a:r>
              <a:rPr lang="en-US" altLang="en-US" sz="2000"/>
              <a:t>21</a:t>
            </a:r>
          </a:p>
        </p:txBody>
      </p:sp>
      <p:sp>
        <p:nvSpPr>
          <p:cNvPr id="120" name="AutoShape 42">
            <a:extLst>
              <a:ext uri="{FF2B5EF4-FFF2-40B4-BE49-F238E27FC236}">
                <a16:creationId xmlns:a16="http://schemas.microsoft.com/office/drawing/2014/main" id="{3B8B72AA-5A93-1449-BD8F-A6846A91B238}"/>
              </a:ext>
            </a:extLst>
          </p:cNvPr>
          <p:cNvSpPr>
            <a:spLocks/>
          </p:cNvSpPr>
          <p:nvPr/>
        </p:nvSpPr>
        <p:spPr bwMode="auto">
          <a:xfrm>
            <a:off x="10815638" y="1001713"/>
            <a:ext cx="568325" cy="712787"/>
          </a:xfrm>
          <a:custGeom>
            <a:avLst/>
            <a:gdLst>
              <a:gd name="T0" fmla="+- 0 13499 5399"/>
              <a:gd name="T1" fmla="*/ T0 w 16201"/>
              <a:gd name="T2" fmla="*/ 10800 h 21600"/>
              <a:gd name="T3" fmla="+- 0 13499 5399"/>
              <a:gd name="T4" fmla="*/ T3 w 16201"/>
              <a:gd name="T5" fmla="*/ 10800 h 21600"/>
              <a:gd name="T6" fmla="+- 0 13499 5399"/>
              <a:gd name="T7" fmla="*/ T6 w 16201"/>
              <a:gd name="T8" fmla="*/ 10800 h 21600"/>
              <a:gd name="T9" fmla="+- 0 13499 5399"/>
              <a:gd name="T10" fmla="*/ T9 w 16201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201" h="2160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Text Box 43">
            <a:extLst>
              <a:ext uri="{FF2B5EF4-FFF2-40B4-BE49-F238E27FC236}">
                <a16:creationId xmlns:a16="http://schemas.microsoft.com/office/drawing/2014/main" id="{8EF05361-F530-7C44-9A3F-51F231E3DC8B}"/>
              </a:ext>
            </a:extLst>
          </p:cNvPr>
          <p:cNvSpPr txBox="1">
            <a:spLocks/>
          </p:cNvSpPr>
          <p:nvPr/>
        </p:nvSpPr>
        <p:spPr bwMode="auto">
          <a:xfrm>
            <a:off x="10336213" y="1092200"/>
            <a:ext cx="3968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000"/>
              <a:t>20</a:t>
            </a:r>
          </a:p>
        </p:txBody>
      </p:sp>
      <p:sp>
        <p:nvSpPr>
          <p:cNvPr id="122" name="AutoShape 44">
            <a:extLst>
              <a:ext uri="{FF2B5EF4-FFF2-40B4-BE49-F238E27FC236}">
                <a16:creationId xmlns:a16="http://schemas.microsoft.com/office/drawing/2014/main" id="{A58739D8-FA28-4143-B8B6-F69BFFCF9149}"/>
              </a:ext>
            </a:extLst>
          </p:cNvPr>
          <p:cNvSpPr>
            <a:spLocks/>
          </p:cNvSpPr>
          <p:nvPr/>
        </p:nvSpPr>
        <p:spPr bwMode="auto">
          <a:xfrm>
            <a:off x="10874375" y="4938713"/>
            <a:ext cx="566738" cy="712787"/>
          </a:xfrm>
          <a:custGeom>
            <a:avLst/>
            <a:gdLst>
              <a:gd name="T0" fmla="+- 0 13499 5399"/>
              <a:gd name="T1" fmla="*/ T0 w 16201"/>
              <a:gd name="T2" fmla="*/ 10800 h 21600"/>
              <a:gd name="T3" fmla="+- 0 13499 5399"/>
              <a:gd name="T4" fmla="*/ T3 w 16201"/>
              <a:gd name="T5" fmla="*/ 10800 h 21600"/>
              <a:gd name="T6" fmla="+- 0 13499 5399"/>
              <a:gd name="T7" fmla="*/ T6 w 16201"/>
              <a:gd name="T8" fmla="*/ 10800 h 21600"/>
              <a:gd name="T9" fmla="+- 0 13499 5399"/>
              <a:gd name="T10" fmla="*/ T9 w 16201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201" h="2160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Text Box 45">
            <a:extLst>
              <a:ext uri="{FF2B5EF4-FFF2-40B4-BE49-F238E27FC236}">
                <a16:creationId xmlns:a16="http://schemas.microsoft.com/office/drawing/2014/main" id="{35EA4EB5-2FE9-BF47-B23B-287577F5E746}"/>
              </a:ext>
            </a:extLst>
          </p:cNvPr>
          <p:cNvSpPr txBox="1">
            <a:spLocks/>
          </p:cNvSpPr>
          <p:nvPr/>
        </p:nvSpPr>
        <p:spPr bwMode="auto">
          <a:xfrm>
            <a:off x="10348913" y="5032375"/>
            <a:ext cx="3968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/>
            <a:r>
              <a:rPr lang="en-US" altLang="en-US" sz="2000"/>
              <a:t>24</a:t>
            </a:r>
          </a:p>
        </p:txBody>
      </p:sp>
      <p:sp>
        <p:nvSpPr>
          <p:cNvPr id="124" name="AutoShape 47">
            <a:extLst>
              <a:ext uri="{FF2B5EF4-FFF2-40B4-BE49-F238E27FC236}">
                <a16:creationId xmlns:a16="http://schemas.microsoft.com/office/drawing/2014/main" id="{B639BDE6-D221-D44C-8F67-C5F15CE8343A}"/>
              </a:ext>
            </a:extLst>
          </p:cNvPr>
          <p:cNvSpPr>
            <a:spLocks/>
          </p:cNvSpPr>
          <p:nvPr/>
        </p:nvSpPr>
        <p:spPr bwMode="auto">
          <a:xfrm>
            <a:off x="11569700" y="5205413"/>
            <a:ext cx="736600" cy="642937"/>
          </a:xfrm>
          <a:custGeom>
            <a:avLst/>
            <a:gdLst>
              <a:gd name="T0" fmla="+- 0 10799 797"/>
              <a:gd name="T1" fmla="*/ T0 w 20005"/>
              <a:gd name="T2" fmla="*/ 10800 h 21600"/>
              <a:gd name="T3" fmla="+- 0 10799 797"/>
              <a:gd name="T4" fmla="*/ T3 w 20005"/>
              <a:gd name="T5" fmla="*/ 10800 h 21600"/>
              <a:gd name="T6" fmla="+- 0 10799 797"/>
              <a:gd name="T7" fmla="*/ T6 w 20005"/>
              <a:gd name="T8" fmla="*/ 10800 h 21600"/>
              <a:gd name="T9" fmla="+- 0 10799 797"/>
              <a:gd name="T10" fmla="*/ T9 w 20005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0005" h="21600">
                <a:moveTo>
                  <a:pt x="10002" y="0"/>
                </a:moveTo>
                <a:cubicBezTo>
                  <a:pt x="7466" y="0"/>
                  <a:pt x="5046" y="249"/>
                  <a:pt x="2831" y="696"/>
                </a:cubicBezTo>
                <a:cubicBezTo>
                  <a:pt x="2560" y="752"/>
                  <a:pt x="2390" y="1092"/>
                  <a:pt x="2475" y="1421"/>
                </a:cubicBezTo>
                <a:cubicBezTo>
                  <a:pt x="3678" y="6023"/>
                  <a:pt x="3568" y="11197"/>
                  <a:pt x="3347" y="14224"/>
                </a:cubicBezTo>
                <a:cubicBezTo>
                  <a:pt x="3342" y="14286"/>
                  <a:pt x="3287" y="14310"/>
                  <a:pt x="3247" y="14273"/>
                </a:cubicBezTo>
                <a:cubicBezTo>
                  <a:pt x="2681" y="13683"/>
                  <a:pt x="1077" y="12215"/>
                  <a:pt x="235" y="13412"/>
                </a:cubicBezTo>
                <a:cubicBezTo>
                  <a:pt x="-797" y="14876"/>
                  <a:pt x="1417" y="21575"/>
                  <a:pt x="10002" y="21600"/>
                </a:cubicBezTo>
                <a:cubicBezTo>
                  <a:pt x="18587" y="21581"/>
                  <a:pt x="20803" y="14882"/>
                  <a:pt x="19771" y="13412"/>
                </a:cubicBezTo>
                <a:cubicBezTo>
                  <a:pt x="18929" y="12215"/>
                  <a:pt x="17325" y="13683"/>
                  <a:pt x="16759" y="14273"/>
                </a:cubicBezTo>
                <a:cubicBezTo>
                  <a:pt x="16724" y="14316"/>
                  <a:pt x="16664" y="14286"/>
                  <a:pt x="16659" y="14224"/>
                </a:cubicBezTo>
                <a:cubicBezTo>
                  <a:pt x="16438" y="11197"/>
                  <a:pt x="16328" y="6017"/>
                  <a:pt x="17531" y="1421"/>
                </a:cubicBezTo>
                <a:cubicBezTo>
                  <a:pt x="17616" y="1092"/>
                  <a:pt x="17451" y="752"/>
                  <a:pt x="17175" y="696"/>
                </a:cubicBezTo>
                <a:cubicBezTo>
                  <a:pt x="14955" y="249"/>
                  <a:pt x="12533" y="0"/>
                  <a:pt x="1000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25" name="AutoShape 48">
            <a:extLst>
              <a:ext uri="{FF2B5EF4-FFF2-40B4-BE49-F238E27FC236}">
                <a16:creationId xmlns:a16="http://schemas.microsoft.com/office/drawing/2014/main" id="{F712A673-5766-C442-8067-C5EA5E2344D4}"/>
              </a:ext>
            </a:extLst>
          </p:cNvPr>
          <p:cNvSpPr>
            <a:spLocks/>
          </p:cNvSpPr>
          <p:nvPr/>
        </p:nvSpPr>
        <p:spPr bwMode="auto">
          <a:xfrm>
            <a:off x="7489825" y="5718175"/>
            <a:ext cx="3809585" cy="14716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39" y="0"/>
                </a:moveTo>
                <a:cubicBezTo>
                  <a:pt x="152" y="0"/>
                  <a:pt x="0" y="417"/>
                  <a:pt x="0" y="932"/>
                </a:cubicBezTo>
                <a:lnTo>
                  <a:pt x="0" y="20668"/>
                </a:lnTo>
                <a:cubicBezTo>
                  <a:pt x="0" y="21183"/>
                  <a:pt x="152" y="21600"/>
                  <a:pt x="339" y="21600"/>
                </a:cubicBezTo>
                <a:lnTo>
                  <a:pt x="16466" y="21600"/>
                </a:lnTo>
                <a:cubicBezTo>
                  <a:pt x="16654" y="21600"/>
                  <a:pt x="16805" y="21183"/>
                  <a:pt x="16805" y="20668"/>
                </a:cubicBezTo>
                <a:lnTo>
                  <a:pt x="16805" y="7173"/>
                </a:lnTo>
                <a:lnTo>
                  <a:pt x="21600" y="5308"/>
                </a:lnTo>
                <a:lnTo>
                  <a:pt x="16805" y="3449"/>
                </a:lnTo>
                <a:lnTo>
                  <a:pt x="16805" y="932"/>
                </a:lnTo>
                <a:cubicBezTo>
                  <a:pt x="16805" y="417"/>
                  <a:pt x="16654" y="0"/>
                  <a:pt x="16466" y="0"/>
                </a:cubicBezTo>
                <a:lnTo>
                  <a:pt x="339" y="0"/>
                </a:lnTo>
                <a:close/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l"/>
            <a:r>
              <a:rPr lang="en-US" altLang="en-US" sz="2000" dirty="0"/>
              <a:t> Aha! Clearly there must</a:t>
            </a:r>
          </a:p>
          <a:p>
            <a:pPr algn="l"/>
            <a:r>
              <a:rPr lang="en-US" altLang="en-US" sz="2000" dirty="0"/>
              <a:t> be  25 students in this </a:t>
            </a:r>
          </a:p>
          <a:p>
            <a:pPr algn="l"/>
            <a:r>
              <a:rPr lang="en-US" altLang="en-US" sz="2000" dirty="0"/>
              <a:t> column</a:t>
            </a:r>
          </a:p>
        </p:txBody>
      </p:sp>
    </p:spTree>
    <p:extLst>
      <p:ext uri="{BB962C8B-B14F-4D97-AF65-F5344CB8AC3E}">
        <p14:creationId xmlns:p14="http://schemas.microsoft.com/office/powerpoint/2010/main" val="423024434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>
            <a:extLst>
              <a:ext uri="{FF2B5EF4-FFF2-40B4-BE49-F238E27FC236}">
                <a16:creationId xmlns:a16="http://schemas.microsoft.com/office/drawing/2014/main" id="{11AF7B3B-CCCC-48D4-8945-4F82098418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3035300"/>
            <a:ext cx="11099800" cy="1239838"/>
          </a:xfrm>
        </p:spPr>
        <p:txBody>
          <a:bodyPr/>
          <a:lstStyle/>
          <a:p>
            <a:r>
              <a:rPr lang="en-US" altLang="en-US" sz="6000" dirty="0">
                <a:latin typeface="Gill Sans" panose="020B0502020104020203" pitchFamily="34" charset="-79"/>
                <a:cs typeface="Gill Sans" panose="020B0502020104020203" pitchFamily="34" charset="-79"/>
              </a:rPr>
              <a:t>Practice: Reframing Factorials</a:t>
            </a:r>
          </a:p>
        </p:txBody>
      </p:sp>
      <p:sp>
        <p:nvSpPr>
          <p:cNvPr id="56322" name="Text Box 2">
            <a:extLst>
              <a:ext uri="{FF2B5EF4-FFF2-40B4-BE49-F238E27FC236}">
                <a16:creationId xmlns:a16="http://schemas.microsoft.com/office/drawing/2014/main" id="{CA9E0167-133B-4CA2-AB19-8F5EA856A4F5}"/>
              </a:ext>
            </a:extLst>
          </p:cNvPr>
          <p:cNvSpPr txBox="1">
            <a:spLocks/>
          </p:cNvSpPr>
          <p:nvPr/>
        </p:nvSpPr>
        <p:spPr bwMode="auto">
          <a:xfrm>
            <a:off x="2686459" y="5139055"/>
            <a:ext cx="7630294" cy="65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N! = 1 x 2 x 3 x … x (N-2) x (N-1) x N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C7BF0DC5-0C4A-45E8-AA20-BED400217C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685798"/>
            <a:ext cx="11099800" cy="849313"/>
          </a:xfrm>
        </p:spPr>
        <p:txBody>
          <a:bodyPr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Example: Factorials</a:t>
            </a:r>
          </a:p>
        </p:txBody>
      </p:sp>
      <p:sp>
        <p:nvSpPr>
          <p:cNvPr id="72706" name="Text Box 2">
            <a:extLst>
              <a:ext uri="{FF2B5EF4-FFF2-40B4-BE49-F238E27FC236}">
                <a16:creationId xmlns:a16="http://schemas.microsoft.com/office/drawing/2014/main" id="{275A21DF-6975-4792-BB18-F4C6180DB91D}"/>
              </a:ext>
            </a:extLst>
          </p:cNvPr>
          <p:cNvSpPr txBox="1">
            <a:spLocks/>
          </p:cNvSpPr>
          <p:nvPr/>
        </p:nvSpPr>
        <p:spPr bwMode="auto">
          <a:xfrm>
            <a:off x="6718300" y="218440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3. Recursive Definition:</a:t>
            </a:r>
          </a:p>
        </p:txBody>
      </p:sp>
      <p:sp>
        <p:nvSpPr>
          <p:cNvPr id="72707" name="Text Box 3">
            <a:extLst>
              <a:ext uri="{FF2B5EF4-FFF2-40B4-BE49-F238E27FC236}">
                <a16:creationId xmlns:a16="http://schemas.microsoft.com/office/drawing/2014/main" id="{2D11EBFA-E7B8-45DA-BBA6-8A2B45B199A9}"/>
              </a:ext>
            </a:extLst>
          </p:cNvPr>
          <p:cNvSpPr txBox="1">
            <a:spLocks/>
          </p:cNvSpPr>
          <p:nvPr/>
        </p:nvSpPr>
        <p:spPr bwMode="auto">
          <a:xfrm>
            <a:off x="952500" y="21844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1. Examples:</a:t>
            </a:r>
          </a:p>
        </p:txBody>
      </p:sp>
      <p:sp>
        <p:nvSpPr>
          <p:cNvPr id="72708" name="Text Box 4">
            <a:extLst>
              <a:ext uri="{FF2B5EF4-FFF2-40B4-BE49-F238E27FC236}">
                <a16:creationId xmlns:a16="http://schemas.microsoft.com/office/drawing/2014/main" id="{9AE6A356-E4D5-4601-9BA1-E731F3CB2861}"/>
              </a:ext>
            </a:extLst>
          </p:cNvPr>
          <p:cNvSpPr txBox="1">
            <a:spLocks/>
          </p:cNvSpPr>
          <p:nvPr/>
        </p:nvSpPr>
        <p:spPr bwMode="auto">
          <a:xfrm>
            <a:off x="6754813" y="4765675"/>
            <a:ext cx="6053137" cy="87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 dirty="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 dirty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 dirty="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pass </a:t>
            </a:r>
            <a:r>
              <a:rPr lang="en-US" altLang="en-US" sz="2500" dirty="0">
                <a:solidFill>
                  <a:srgbClr val="FF26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# TODO</a:t>
            </a:r>
            <a:endParaRPr lang="en-US" altLang="en-US" sz="2500" dirty="0"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72709" name="Text Box 5">
            <a:extLst>
              <a:ext uri="{FF2B5EF4-FFF2-40B4-BE49-F238E27FC236}">
                <a16:creationId xmlns:a16="http://schemas.microsoft.com/office/drawing/2014/main" id="{9C162D17-C401-4AD4-94B4-333D44B30991}"/>
              </a:ext>
            </a:extLst>
          </p:cNvPr>
          <p:cNvSpPr txBox="1">
            <a:spLocks/>
          </p:cNvSpPr>
          <p:nvPr/>
        </p:nvSpPr>
        <p:spPr bwMode="auto">
          <a:xfrm>
            <a:off x="6718300" y="414655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4. Python Code:</a:t>
            </a:r>
          </a:p>
        </p:txBody>
      </p:sp>
      <p:sp>
        <p:nvSpPr>
          <p:cNvPr id="72710" name="Text Box 6">
            <a:extLst>
              <a:ext uri="{FF2B5EF4-FFF2-40B4-BE49-F238E27FC236}">
                <a16:creationId xmlns:a16="http://schemas.microsoft.com/office/drawing/2014/main" id="{D5135BD0-C324-49D7-B09E-30C898122A00}"/>
              </a:ext>
            </a:extLst>
          </p:cNvPr>
          <p:cNvSpPr txBox="1">
            <a:spLocks/>
          </p:cNvSpPr>
          <p:nvPr/>
        </p:nvSpPr>
        <p:spPr bwMode="auto">
          <a:xfrm>
            <a:off x="952500" y="51943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2. Self Reference:</a:t>
            </a:r>
          </a:p>
        </p:txBody>
      </p:sp>
      <p:sp>
        <p:nvSpPr>
          <p:cNvPr id="72712" name="Text Box 8">
            <a:extLst>
              <a:ext uri="{FF2B5EF4-FFF2-40B4-BE49-F238E27FC236}">
                <a16:creationId xmlns:a16="http://schemas.microsoft.com/office/drawing/2014/main" id="{44812583-DE1C-4D6D-B367-D9FBCC1AC71A}"/>
              </a:ext>
            </a:extLst>
          </p:cNvPr>
          <p:cNvSpPr txBox="1">
            <a:spLocks/>
          </p:cNvSpPr>
          <p:nvPr/>
        </p:nvSpPr>
        <p:spPr bwMode="auto">
          <a:xfrm>
            <a:off x="984250" y="2800350"/>
            <a:ext cx="4383088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1! = 1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2! = 1*2 = 2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3! = 1*2*3 = 6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4! = 1*2*3*4 = 24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5! = 1*2*3*4*5 = 120</a:t>
            </a:r>
          </a:p>
        </p:txBody>
      </p:sp>
      <p:sp>
        <p:nvSpPr>
          <p:cNvPr id="20" name="Text Box 7">
            <a:extLst>
              <a:ext uri="{FF2B5EF4-FFF2-40B4-BE49-F238E27FC236}">
                <a16:creationId xmlns:a16="http://schemas.microsoft.com/office/drawing/2014/main" id="{0C064B78-3AE2-D147-A42F-24D81C45D2C3}"/>
              </a:ext>
            </a:extLst>
          </p:cNvPr>
          <p:cNvSpPr txBox="1">
            <a:spLocks/>
          </p:cNvSpPr>
          <p:nvPr/>
        </p:nvSpPr>
        <p:spPr bwMode="auto">
          <a:xfrm>
            <a:off x="1651945" y="6904355"/>
            <a:ext cx="9699322" cy="65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Goal: work from examples to get to recursive code</a:t>
            </a:r>
          </a:p>
        </p:txBody>
      </p:sp>
    </p:spTree>
    <p:extLst>
      <p:ext uri="{BB962C8B-B14F-4D97-AF65-F5344CB8AC3E}">
        <p14:creationId xmlns:p14="http://schemas.microsoft.com/office/powerpoint/2010/main" val="374246062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C7BF0DC5-0C4A-45E8-AA20-BED400217C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685798"/>
            <a:ext cx="11099800" cy="849313"/>
          </a:xfrm>
        </p:spPr>
        <p:txBody>
          <a:bodyPr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Example: Factorials</a:t>
            </a:r>
          </a:p>
        </p:txBody>
      </p:sp>
      <p:sp>
        <p:nvSpPr>
          <p:cNvPr id="72706" name="Text Box 2">
            <a:extLst>
              <a:ext uri="{FF2B5EF4-FFF2-40B4-BE49-F238E27FC236}">
                <a16:creationId xmlns:a16="http://schemas.microsoft.com/office/drawing/2014/main" id="{275A21DF-6975-4792-BB18-F4C6180DB91D}"/>
              </a:ext>
            </a:extLst>
          </p:cNvPr>
          <p:cNvSpPr txBox="1">
            <a:spLocks/>
          </p:cNvSpPr>
          <p:nvPr/>
        </p:nvSpPr>
        <p:spPr bwMode="auto">
          <a:xfrm>
            <a:off x="6718300" y="218440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3. Recursive Definition:</a:t>
            </a:r>
          </a:p>
        </p:txBody>
      </p:sp>
      <p:sp>
        <p:nvSpPr>
          <p:cNvPr id="72707" name="Text Box 3">
            <a:extLst>
              <a:ext uri="{FF2B5EF4-FFF2-40B4-BE49-F238E27FC236}">
                <a16:creationId xmlns:a16="http://schemas.microsoft.com/office/drawing/2014/main" id="{2D11EBFA-E7B8-45DA-BBA6-8A2B45B199A9}"/>
              </a:ext>
            </a:extLst>
          </p:cNvPr>
          <p:cNvSpPr txBox="1">
            <a:spLocks/>
          </p:cNvSpPr>
          <p:nvPr/>
        </p:nvSpPr>
        <p:spPr bwMode="auto">
          <a:xfrm>
            <a:off x="952500" y="21844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1. Examples:</a:t>
            </a:r>
          </a:p>
        </p:txBody>
      </p:sp>
      <p:sp>
        <p:nvSpPr>
          <p:cNvPr id="72708" name="Text Box 4">
            <a:extLst>
              <a:ext uri="{FF2B5EF4-FFF2-40B4-BE49-F238E27FC236}">
                <a16:creationId xmlns:a16="http://schemas.microsoft.com/office/drawing/2014/main" id="{9AE6A356-E4D5-4601-9BA1-E731F3CB2861}"/>
              </a:ext>
            </a:extLst>
          </p:cNvPr>
          <p:cNvSpPr txBox="1">
            <a:spLocks/>
          </p:cNvSpPr>
          <p:nvPr/>
        </p:nvSpPr>
        <p:spPr bwMode="auto">
          <a:xfrm>
            <a:off x="6754813" y="4765675"/>
            <a:ext cx="6053137" cy="87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 dirty="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 dirty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 dirty="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pass </a:t>
            </a:r>
            <a:r>
              <a:rPr lang="en-US" altLang="en-US" sz="2500" dirty="0">
                <a:solidFill>
                  <a:srgbClr val="FF26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# TODO</a:t>
            </a:r>
            <a:endParaRPr lang="en-US" altLang="en-US" sz="2500" dirty="0"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72709" name="Text Box 5">
            <a:extLst>
              <a:ext uri="{FF2B5EF4-FFF2-40B4-BE49-F238E27FC236}">
                <a16:creationId xmlns:a16="http://schemas.microsoft.com/office/drawing/2014/main" id="{9C162D17-C401-4AD4-94B4-333D44B30991}"/>
              </a:ext>
            </a:extLst>
          </p:cNvPr>
          <p:cNvSpPr txBox="1">
            <a:spLocks/>
          </p:cNvSpPr>
          <p:nvPr/>
        </p:nvSpPr>
        <p:spPr bwMode="auto">
          <a:xfrm>
            <a:off x="6718300" y="414655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4. Python Code:</a:t>
            </a:r>
          </a:p>
        </p:txBody>
      </p:sp>
      <p:sp>
        <p:nvSpPr>
          <p:cNvPr id="72710" name="Text Box 6">
            <a:extLst>
              <a:ext uri="{FF2B5EF4-FFF2-40B4-BE49-F238E27FC236}">
                <a16:creationId xmlns:a16="http://schemas.microsoft.com/office/drawing/2014/main" id="{D5135BD0-C324-49D7-B09E-30C898122A00}"/>
              </a:ext>
            </a:extLst>
          </p:cNvPr>
          <p:cNvSpPr txBox="1">
            <a:spLocks/>
          </p:cNvSpPr>
          <p:nvPr/>
        </p:nvSpPr>
        <p:spPr bwMode="auto">
          <a:xfrm>
            <a:off x="952500" y="51943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2. Self Reference:</a:t>
            </a:r>
          </a:p>
        </p:txBody>
      </p:sp>
      <p:sp>
        <p:nvSpPr>
          <p:cNvPr id="72712" name="Text Box 8">
            <a:extLst>
              <a:ext uri="{FF2B5EF4-FFF2-40B4-BE49-F238E27FC236}">
                <a16:creationId xmlns:a16="http://schemas.microsoft.com/office/drawing/2014/main" id="{44812583-DE1C-4D6D-B367-D9FBCC1AC71A}"/>
              </a:ext>
            </a:extLst>
          </p:cNvPr>
          <p:cNvSpPr txBox="1">
            <a:spLocks/>
          </p:cNvSpPr>
          <p:nvPr/>
        </p:nvSpPr>
        <p:spPr bwMode="auto">
          <a:xfrm>
            <a:off x="984250" y="2800350"/>
            <a:ext cx="4383088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altLang="en-US" sz="2800" b="1" dirty="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1! =</a:t>
            </a:r>
            <a:r>
              <a:rPr lang="en-US" altLang="en-US" sz="28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800" b="1" dirty="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1</a:t>
            </a:r>
            <a:endParaRPr lang="en-US" altLang="en-US" sz="2800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2! = 1*2 = 2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3! = 1*2*3 = 6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4! = 1*2*3*4 = 24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5! = 1*2*3*4*5 = 120</a:t>
            </a:r>
          </a:p>
        </p:txBody>
      </p:sp>
      <p:sp>
        <p:nvSpPr>
          <p:cNvPr id="20" name="Text Box 7">
            <a:extLst>
              <a:ext uri="{FF2B5EF4-FFF2-40B4-BE49-F238E27FC236}">
                <a16:creationId xmlns:a16="http://schemas.microsoft.com/office/drawing/2014/main" id="{0C064B78-3AE2-D147-A42F-24D81C45D2C3}"/>
              </a:ext>
            </a:extLst>
          </p:cNvPr>
          <p:cNvSpPr txBox="1">
            <a:spLocks/>
          </p:cNvSpPr>
          <p:nvPr/>
        </p:nvSpPr>
        <p:spPr bwMode="auto">
          <a:xfrm>
            <a:off x="1651945" y="6904355"/>
            <a:ext cx="9699322" cy="65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Goal: work from examples to get to recursive code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C6EAA042-F1C8-0B4F-8979-598A8058B117}"/>
              </a:ext>
            </a:extLst>
          </p:cNvPr>
          <p:cNvSpPr txBox="1">
            <a:spLocks/>
          </p:cNvSpPr>
          <p:nvPr/>
        </p:nvSpPr>
        <p:spPr bwMode="auto">
          <a:xfrm>
            <a:off x="2707956" y="2795548"/>
            <a:ext cx="2436564" cy="533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800" i="1" dirty="0">
                <a:solidFill>
                  <a:srgbClr val="C82506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simplest example</a:t>
            </a:r>
          </a:p>
        </p:txBody>
      </p:sp>
    </p:spTree>
    <p:extLst>
      <p:ext uri="{BB962C8B-B14F-4D97-AF65-F5344CB8AC3E}">
        <p14:creationId xmlns:p14="http://schemas.microsoft.com/office/powerpoint/2010/main" val="60331798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C7BF0DC5-0C4A-45E8-AA20-BED400217C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685798"/>
            <a:ext cx="11099800" cy="849313"/>
          </a:xfrm>
        </p:spPr>
        <p:txBody>
          <a:bodyPr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Example: Factorials</a:t>
            </a:r>
          </a:p>
        </p:txBody>
      </p:sp>
      <p:sp>
        <p:nvSpPr>
          <p:cNvPr id="72706" name="Text Box 2">
            <a:extLst>
              <a:ext uri="{FF2B5EF4-FFF2-40B4-BE49-F238E27FC236}">
                <a16:creationId xmlns:a16="http://schemas.microsoft.com/office/drawing/2014/main" id="{275A21DF-6975-4792-BB18-F4C6180DB91D}"/>
              </a:ext>
            </a:extLst>
          </p:cNvPr>
          <p:cNvSpPr txBox="1">
            <a:spLocks/>
          </p:cNvSpPr>
          <p:nvPr/>
        </p:nvSpPr>
        <p:spPr bwMode="auto">
          <a:xfrm>
            <a:off x="6718300" y="218440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3. Recursive Definition:</a:t>
            </a:r>
          </a:p>
        </p:txBody>
      </p:sp>
      <p:sp>
        <p:nvSpPr>
          <p:cNvPr id="72707" name="Text Box 3">
            <a:extLst>
              <a:ext uri="{FF2B5EF4-FFF2-40B4-BE49-F238E27FC236}">
                <a16:creationId xmlns:a16="http://schemas.microsoft.com/office/drawing/2014/main" id="{2D11EBFA-E7B8-45DA-BBA6-8A2B45B199A9}"/>
              </a:ext>
            </a:extLst>
          </p:cNvPr>
          <p:cNvSpPr txBox="1">
            <a:spLocks/>
          </p:cNvSpPr>
          <p:nvPr/>
        </p:nvSpPr>
        <p:spPr bwMode="auto">
          <a:xfrm>
            <a:off x="952500" y="21844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1. Examples:</a:t>
            </a:r>
          </a:p>
        </p:txBody>
      </p:sp>
      <p:sp>
        <p:nvSpPr>
          <p:cNvPr id="72708" name="Text Box 4">
            <a:extLst>
              <a:ext uri="{FF2B5EF4-FFF2-40B4-BE49-F238E27FC236}">
                <a16:creationId xmlns:a16="http://schemas.microsoft.com/office/drawing/2014/main" id="{9AE6A356-E4D5-4601-9BA1-E731F3CB2861}"/>
              </a:ext>
            </a:extLst>
          </p:cNvPr>
          <p:cNvSpPr txBox="1">
            <a:spLocks/>
          </p:cNvSpPr>
          <p:nvPr/>
        </p:nvSpPr>
        <p:spPr bwMode="auto">
          <a:xfrm>
            <a:off x="6754813" y="4765675"/>
            <a:ext cx="6053137" cy="87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 dirty="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 dirty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 dirty="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pass </a:t>
            </a:r>
            <a:r>
              <a:rPr lang="en-US" altLang="en-US" sz="2500" dirty="0">
                <a:solidFill>
                  <a:srgbClr val="FF26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# TODO</a:t>
            </a:r>
            <a:endParaRPr lang="en-US" altLang="en-US" sz="2500" dirty="0"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72709" name="Text Box 5">
            <a:extLst>
              <a:ext uri="{FF2B5EF4-FFF2-40B4-BE49-F238E27FC236}">
                <a16:creationId xmlns:a16="http://schemas.microsoft.com/office/drawing/2014/main" id="{9C162D17-C401-4AD4-94B4-333D44B30991}"/>
              </a:ext>
            </a:extLst>
          </p:cNvPr>
          <p:cNvSpPr txBox="1">
            <a:spLocks/>
          </p:cNvSpPr>
          <p:nvPr/>
        </p:nvSpPr>
        <p:spPr bwMode="auto">
          <a:xfrm>
            <a:off x="6718300" y="414655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4. Python Code:</a:t>
            </a:r>
          </a:p>
        </p:txBody>
      </p:sp>
      <p:sp>
        <p:nvSpPr>
          <p:cNvPr id="72710" name="Text Box 6">
            <a:extLst>
              <a:ext uri="{FF2B5EF4-FFF2-40B4-BE49-F238E27FC236}">
                <a16:creationId xmlns:a16="http://schemas.microsoft.com/office/drawing/2014/main" id="{D5135BD0-C324-49D7-B09E-30C898122A00}"/>
              </a:ext>
            </a:extLst>
          </p:cNvPr>
          <p:cNvSpPr txBox="1">
            <a:spLocks/>
          </p:cNvSpPr>
          <p:nvPr/>
        </p:nvSpPr>
        <p:spPr bwMode="auto">
          <a:xfrm>
            <a:off x="952500" y="51943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2. Self Reference:</a:t>
            </a:r>
          </a:p>
        </p:txBody>
      </p:sp>
      <p:sp>
        <p:nvSpPr>
          <p:cNvPr id="72712" name="Text Box 8">
            <a:extLst>
              <a:ext uri="{FF2B5EF4-FFF2-40B4-BE49-F238E27FC236}">
                <a16:creationId xmlns:a16="http://schemas.microsoft.com/office/drawing/2014/main" id="{44812583-DE1C-4D6D-B367-D9FBCC1AC71A}"/>
              </a:ext>
            </a:extLst>
          </p:cNvPr>
          <p:cNvSpPr txBox="1">
            <a:spLocks/>
          </p:cNvSpPr>
          <p:nvPr/>
        </p:nvSpPr>
        <p:spPr bwMode="auto">
          <a:xfrm>
            <a:off x="984250" y="2800350"/>
            <a:ext cx="4383088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1! = 1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2! = 1*2 = 2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3! = 1*2*3 = 6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4! = 1*2*3*4 = 24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5! = 1*2*3*4*5 = 120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2FD8107F-9C2E-CC4B-8BAA-5CFC90C94B97}"/>
              </a:ext>
            </a:extLst>
          </p:cNvPr>
          <p:cNvSpPr txBox="1">
            <a:spLocks/>
          </p:cNvSpPr>
          <p:nvPr/>
        </p:nvSpPr>
        <p:spPr bwMode="auto">
          <a:xfrm>
            <a:off x="1257881" y="5893746"/>
            <a:ext cx="3744808" cy="964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800" i="1" dirty="0">
                <a:solidFill>
                  <a:srgbClr val="C82506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look for patterns that allow</a:t>
            </a:r>
          </a:p>
          <a:p>
            <a:r>
              <a:rPr lang="en-US" altLang="en-US" sz="2800" i="1" dirty="0">
                <a:solidFill>
                  <a:srgbClr val="C82506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rewrites with self reference</a:t>
            </a:r>
          </a:p>
        </p:txBody>
      </p:sp>
    </p:spTree>
    <p:extLst>
      <p:ext uri="{BB962C8B-B14F-4D97-AF65-F5344CB8AC3E}">
        <p14:creationId xmlns:p14="http://schemas.microsoft.com/office/powerpoint/2010/main" val="423048625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C7BF0DC5-0C4A-45E8-AA20-BED400217C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685798"/>
            <a:ext cx="11099800" cy="849313"/>
          </a:xfrm>
        </p:spPr>
        <p:txBody>
          <a:bodyPr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Example: Factorials</a:t>
            </a:r>
          </a:p>
        </p:txBody>
      </p:sp>
      <p:sp>
        <p:nvSpPr>
          <p:cNvPr id="72706" name="Text Box 2">
            <a:extLst>
              <a:ext uri="{FF2B5EF4-FFF2-40B4-BE49-F238E27FC236}">
                <a16:creationId xmlns:a16="http://schemas.microsoft.com/office/drawing/2014/main" id="{275A21DF-6975-4792-BB18-F4C6180DB91D}"/>
              </a:ext>
            </a:extLst>
          </p:cNvPr>
          <p:cNvSpPr txBox="1">
            <a:spLocks/>
          </p:cNvSpPr>
          <p:nvPr/>
        </p:nvSpPr>
        <p:spPr bwMode="auto">
          <a:xfrm>
            <a:off x="6718300" y="218440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3. Recursive Definition:</a:t>
            </a:r>
          </a:p>
        </p:txBody>
      </p:sp>
      <p:sp>
        <p:nvSpPr>
          <p:cNvPr id="72707" name="Text Box 3">
            <a:extLst>
              <a:ext uri="{FF2B5EF4-FFF2-40B4-BE49-F238E27FC236}">
                <a16:creationId xmlns:a16="http://schemas.microsoft.com/office/drawing/2014/main" id="{2D11EBFA-E7B8-45DA-BBA6-8A2B45B199A9}"/>
              </a:ext>
            </a:extLst>
          </p:cNvPr>
          <p:cNvSpPr txBox="1">
            <a:spLocks/>
          </p:cNvSpPr>
          <p:nvPr/>
        </p:nvSpPr>
        <p:spPr bwMode="auto">
          <a:xfrm>
            <a:off x="952500" y="21844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1. Examples:</a:t>
            </a:r>
          </a:p>
        </p:txBody>
      </p:sp>
      <p:sp>
        <p:nvSpPr>
          <p:cNvPr id="72709" name="Text Box 5">
            <a:extLst>
              <a:ext uri="{FF2B5EF4-FFF2-40B4-BE49-F238E27FC236}">
                <a16:creationId xmlns:a16="http://schemas.microsoft.com/office/drawing/2014/main" id="{9C162D17-C401-4AD4-94B4-333D44B30991}"/>
              </a:ext>
            </a:extLst>
          </p:cNvPr>
          <p:cNvSpPr txBox="1">
            <a:spLocks/>
          </p:cNvSpPr>
          <p:nvPr/>
        </p:nvSpPr>
        <p:spPr bwMode="auto">
          <a:xfrm>
            <a:off x="6718300" y="414655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4. Python Code:</a:t>
            </a:r>
          </a:p>
        </p:txBody>
      </p:sp>
      <p:sp>
        <p:nvSpPr>
          <p:cNvPr id="72710" name="Text Box 6">
            <a:extLst>
              <a:ext uri="{FF2B5EF4-FFF2-40B4-BE49-F238E27FC236}">
                <a16:creationId xmlns:a16="http://schemas.microsoft.com/office/drawing/2014/main" id="{D5135BD0-C324-49D7-B09E-30C898122A00}"/>
              </a:ext>
            </a:extLst>
          </p:cNvPr>
          <p:cNvSpPr txBox="1">
            <a:spLocks/>
          </p:cNvSpPr>
          <p:nvPr/>
        </p:nvSpPr>
        <p:spPr bwMode="auto">
          <a:xfrm>
            <a:off x="952500" y="51943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2. Self Reference:</a:t>
            </a:r>
          </a:p>
        </p:txBody>
      </p:sp>
      <p:sp>
        <p:nvSpPr>
          <p:cNvPr id="72711" name="Text Box 7">
            <a:extLst>
              <a:ext uri="{FF2B5EF4-FFF2-40B4-BE49-F238E27FC236}">
                <a16:creationId xmlns:a16="http://schemas.microsoft.com/office/drawing/2014/main" id="{1AD46A78-8657-4C04-937D-2EB2EAE68B4C}"/>
              </a:ext>
            </a:extLst>
          </p:cNvPr>
          <p:cNvSpPr txBox="1">
            <a:spLocks/>
          </p:cNvSpPr>
          <p:nvPr/>
        </p:nvSpPr>
        <p:spPr bwMode="auto">
          <a:xfrm>
            <a:off x="984250" y="5938838"/>
            <a:ext cx="2465419" cy="2257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1! =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2! =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3! =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4! =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5! = 4! * 5</a:t>
            </a:r>
          </a:p>
        </p:txBody>
      </p:sp>
      <p:sp>
        <p:nvSpPr>
          <p:cNvPr id="72712" name="Text Box 8">
            <a:extLst>
              <a:ext uri="{FF2B5EF4-FFF2-40B4-BE49-F238E27FC236}">
                <a16:creationId xmlns:a16="http://schemas.microsoft.com/office/drawing/2014/main" id="{44812583-DE1C-4D6D-B367-D9FBCC1AC71A}"/>
              </a:ext>
            </a:extLst>
          </p:cNvPr>
          <p:cNvSpPr txBox="1">
            <a:spLocks/>
          </p:cNvSpPr>
          <p:nvPr/>
        </p:nvSpPr>
        <p:spPr bwMode="auto">
          <a:xfrm>
            <a:off x="984250" y="2800350"/>
            <a:ext cx="4383088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1! = 1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2! = 1*2 = 2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3! = 1*2*3 = 6</a:t>
            </a:r>
          </a:p>
          <a:p>
            <a:pPr algn="l"/>
            <a:r>
              <a:rPr lang="en-US" altLang="en-US" sz="2800" b="1" dirty="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4!</a:t>
            </a:r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= </a:t>
            </a:r>
            <a:r>
              <a:rPr lang="en-US" altLang="en-US" sz="2800" b="1" dirty="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1*2*3*4</a:t>
            </a:r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= 24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5! = </a:t>
            </a:r>
            <a:r>
              <a:rPr lang="en-US" altLang="en-US" sz="2800" b="1" dirty="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1*2*3*4</a:t>
            </a:r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*5 = 120</a:t>
            </a:r>
          </a:p>
        </p:txBody>
      </p:sp>
      <p:sp>
        <p:nvSpPr>
          <p:cNvPr id="21" name="Text Box 4">
            <a:extLst>
              <a:ext uri="{FF2B5EF4-FFF2-40B4-BE49-F238E27FC236}">
                <a16:creationId xmlns:a16="http://schemas.microsoft.com/office/drawing/2014/main" id="{A57A75BF-663C-6D4A-8369-E9BC1EE63346}"/>
              </a:ext>
            </a:extLst>
          </p:cNvPr>
          <p:cNvSpPr txBox="1">
            <a:spLocks/>
          </p:cNvSpPr>
          <p:nvPr/>
        </p:nvSpPr>
        <p:spPr bwMode="auto">
          <a:xfrm>
            <a:off x="6754813" y="4765675"/>
            <a:ext cx="6053137" cy="87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 dirty="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 dirty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 dirty="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pass </a:t>
            </a:r>
            <a:r>
              <a:rPr lang="en-US" altLang="en-US" sz="2500" dirty="0">
                <a:solidFill>
                  <a:srgbClr val="FF26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# TODO</a:t>
            </a:r>
            <a:endParaRPr lang="en-US" altLang="en-US" sz="2500" dirty="0"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22" name="AutoShape 8">
            <a:extLst>
              <a:ext uri="{FF2B5EF4-FFF2-40B4-BE49-F238E27FC236}">
                <a16:creationId xmlns:a16="http://schemas.microsoft.com/office/drawing/2014/main" id="{C7DA9C94-1A18-AE4E-A50D-8DE979FA8558}"/>
              </a:ext>
            </a:extLst>
          </p:cNvPr>
          <p:cNvSpPr>
            <a:spLocks/>
          </p:cNvSpPr>
          <p:nvPr/>
        </p:nvSpPr>
        <p:spPr bwMode="auto">
          <a:xfrm>
            <a:off x="473075" y="4434737"/>
            <a:ext cx="1573212" cy="723900"/>
          </a:xfrm>
          <a:custGeom>
            <a:avLst/>
            <a:gdLst>
              <a:gd name="T0" fmla="+- 0 12979 4358"/>
              <a:gd name="T1" fmla="*/ T0 w 17242"/>
              <a:gd name="T2" fmla="*/ 8612 h 17225"/>
              <a:gd name="T3" fmla="+- 0 12979 4358"/>
              <a:gd name="T4" fmla="*/ T3 w 17242"/>
              <a:gd name="T5" fmla="*/ 8612 h 17225"/>
              <a:gd name="T6" fmla="+- 0 12979 4358"/>
              <a:gd name="T7" fmla="*/ T6 w 17242"/>
              <a:gd name="T8" fmla="*/ 8612 h 17225"/>
              <a:gd name="T9" fmla="+- 0 12979 4358"/>
              <a:gd name="T10" fmla="*/ T9 w 17242"/>
              <a:gd name="T11" fmla="*/ 8612 h 17225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7242" h="17225">
                <a:moveTo>
                  <a:pt x="17242" y="12708"/>
                </a:moveTo>
                <a:cubicBezTo>
                  <a:pt x="-95" y="21600"/>
                  <a:pt x="-4358" y="17364"/>
                  <a:pt x="4454" y="0"/>
                </a:cubicBezTo>
              </a:path>
            </a:pathLst>
          </a:custGeom>
          <a:noFill/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0474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C30BCF55-A88D-4C8E-B5EF-E3AA6AC050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2500" y="2255838"/>
            <a:ext cx="11099800" cy="4941887"/>
          </a:xfrm>
        </p:spPr>
        <p:txBody>
          <a:bodyPr anchor="t"/>
          <a:lstStyle/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2800" dirty="0">
                <a:solidFill>
                  <a:srgbClr val="A6AAA9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Hofstadter's Law: “It always takes longer than you expect, even when you take into account Hofstadter's Law.”</a:t>
            </a:r>
          </a:p>
          <a:p>
            <a:pPr marL="0" indent="0" algn="ctr">
              <a:spcBef>
                <a:spcPts val="3600"/>
              </a:spcBef>
              <a:buSzTx/>
              <a:buFontTx/>
              <a:buNone/>
            </a:pPr>
            <a:r>
              <a:rPr lang="en-US" altLang="en-US" sz="2000" dirty="0">
                <a:solidFill>
                  <a:srgbClr val="A6AAA9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(From Gödel, Escher, Bach)</a:t>
            </a:r>
            <a:endParaRPr lang="en-US" altLang="en-US" sz="2600" dirty="0">
              <a:solidFill>
                <a:srgbClr val="A6AAA9"/>
              </a:solidFill>
              <a:latin typeface="Gill Sans" panose="020B0502020104020203" pitchFamily="34" charset="-79"/>
              <a:ea typeface="Helvetica" panose="020B0604020202020204" pitchFamily="34" charset="0"/>
              <a:cs typeface="Gill Sans" panose="020B0502020104020203" pitchFamily="34" charset="-79"/>
              <a:sym typeface="Helvetica" panose="020B0604020202020204" pitchFamily="34" charset="0"/>
            </a:endParaRPr>
          </a:p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2800" dirty="0">
                <a:solidFill>
                  <a:srgbClr val="C82506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mountain</a:t>
            </a:r>
            <a:r>
              <a:rPr lang="en-US" altLang="en-US" sz="28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: “a landmass that projects conspicuously above its surroundings and is higher than a </a:t>
            </a:r>
            <a:r>
              <a:rPr lang="en-US" altLang="en-US" sz="2800" dirty="0">
                <a:solidFill>
                  <a:srgbClr val="C82506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hill</a:t>
            </a:r>
            <a:r>
              <a:rPr lang="en-US" altLang="en-US" sz="28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”</a:t>
            </a:r>
          </a:p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2800" dirty="0">
                <a:solidFill>
                  <a:srgbClr val="C82506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hill</a:t>
            </a:r>
            <a:r>
              <a:rPr lang="en-US" altLang="en-US" sz="28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: “a usually rounded natural elevation of land lower than a </a:t>
            </a:r>
            <a:r>
              <a:rPr lang="en-US" altLang="en-US" sz="2800" dirty="0">
                <a:solidFill>
                  <a:srgbClr val="C82506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mountain</a:t>
            </a:r>
            <a:r>
              <a:rPr lang="en-US" altLang="en-US" sz="28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”</a:t>
            </a:r>
          </a:p>
          <a:p>
            <a:pPr marL="0" indent="0" algn="ctr">
              <a:spcBef>
                <a:spcPts val="3600"/>
              </a:spcBef>
              <a:buSzTx/>
              <a:buFontTx/>
              <a:buNone/>
            </a:pPr>
            <a:r>
              <a:rPr lang="en-US" altLang="en-US" sz="2000" dirty="0">
                <a:latin typeface="Gill Sans" panose="020B0502020104020203" pitchFamily="34" charset="-79"/>
                <a:cs typeface="Gill Sans" panose="020B0502020104020203" pitchFamily="34" charset="-79"/>
              </a:rPr>
              <a:t>(Example of </a:t>
            </a:r>
            <a:r>
              <a:rPr lang="en-US" altLang="en-US" sz="20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unhelpful</a:t>
            </a:r>
            <a:r>
              <a:rPr lang="en-US" altLang="en-US" sz="2000" dirty="0">
                <a:latin typeface="Gill Sans" panose="020B0502020104020203" pitchFamily="34" charset="-79"/>
                <a:cs typeface="Gill Sans" panose="020B0502020104020203" pitchFamily="34" charset="-79"/>
              </a:rPr>
              <a:t> self reference from Merriam-Webster dictionary)</a:t>
            </a:r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A704D405-3992-48EE-9424-C9187D2AEC68}"/>
              </a:ext>
            </a:extLst>
          </p:cNvPr>
          <p:cNvSpPr txBox="1">
            <a:spLocks/>
          </p:cNvSpPr>
          <p:nvPr/>
        </p:nvSpPr>
        <p:spPr bwMode="auto">
          <a:xfrm>
            <a:off x="5195159" y="8150573"/>
            <a:ext cx="2612895" cy="25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1000" dirty="0">
                <a:latin typeface="Gill Sans" panose="020B0502020104020203" pitchFamily="34" charset="-79"/>
                <a:cs typeface="Gill Sans" panose="020B0502020104020203" pitchFamily="34" charset="-79"/>
                <a:hlinkClick r:id="rId2"/>
              </a:rPr>
              <a:t>https://en.wikipedia.org/wiki/Circular_definition</a:t>
            </a:r>
            <a:r>
              <a:rPr lang="en-US" altLang="en-US" sz="1000" dirty="0">
                <a:latin typeface="Gill Sans" panose="020B0502020104020203" pitchFamily="34" charset="-79"/>
                <a:cs typeface="Gill Sans" panose="020B0502020104020203" pitchFamily="34" charset="-79"/>
              </a:rPr>
              <a:t> 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5E8BF25-BBF1-4588-B23B-948D16867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254000"/>
            <a:ext cx="11099800" cy="1423988"/>
          </a:xfrm>
        </p:spPr>
        <p:txBody>
          <a:bodyPr/>
          <a:lstStyle/>
          <a:p>
            <a:pPr algn="l" defTabSz="530225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Goal: use self-reference is a meaningful way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C7BF0DC5-0C4A-45E8-AA20-BED400217C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685798"/>
            <a:ext cx="11099800" cy="849313"/>
          </a:xfrm>
        </p:spPr>
        <p:txBody>
          <a:bodyPr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Example: Factorials</a:t>
            </a:r>
          </a:p>
        </p:txBody>
      </p:sp>
      <p:sp>
        <p:nvSpPr>
          <p:cNvPr id="72706" name="Text Box 2">
            <a:extLst>
              <a:ext uri="{FF2B5EF4-FFF2-40B4-BE49-F238E27FC236}">
                <a16:creationId xmlns:a16="http://schemas.microsoft.com/office/drawing/2014/main" id="{275A21DF-6975-4792-BB18-F4C6180DB91D}"/>
              </a:ext>
            </a:extLst>
          </p:cNvPr>
          <p:cNvSpPr txBox="1">
            <a:spLocks/>
          </p:cNvSpPr>
          <p:nvPr/>
        </p:nvSpPr>
        <p:spPr bwMode="auto">
          <a:xfrm>
            <a:off x="6718300" y="218440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3. Recursive Definition:</a:t>
            </a:r>
          </a:p>
        </p:txBody>
      </p:sp>
      <p:sp>
        <p:nvSpPr>
          <p:cNvPr id="72707" name="Text Box 3">
            <a:extLst>
              <a:ext uri="{FF2B5EF4-FFF2-40B4-BE49-F238E27FC236}">
                <a16:creationId xmlns:a16="http://schemas.microsoft.com/office/drawing/2014/main" id="{2D11EBFA-E7B8-45DA-BBA6-8A2B45B199A9}"/>
              </a:ext>
            </a:extLst>
          </p:cNvPr>
          <p:cNvSpPr txBox="1">
            <a:spLocks/>
          </p:cNvSpPr>
          <p:nvPr/>
        </p:nvSpPr>
        <p:spPr bwMode="auto">
          <a:xfrm>
            <a:off x="952500" y="21844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1. Examples:</a:t>
            </a:r>
          </a:p>
        </p:txBody>
      </p:sp>
      <p:sp>
        <p:nvSpPr>
          <p:cNvPr id="72709" name="Text Box 5">
            <a:extLst>
              <a:ext uri="{FF2B5EF4-FFF2-40B4-BE49-F238E27FC236}">
                <a16:creationId xmlns:a16="http://schemas.microsoft.com/office/drawing/2014/main" id="{9C162D17-C401-4AD4-94B4-333D44B30991}"/>
              </a:ext>
            </a:extLst>
          </p:cNvPr>
          <p:cNvSpPr txBox="1">
            <a:spLocks/>
          </p:cNvSpPr>
          <p:nvPr/>
        </p:nvSpPr>
        <p:spPr bwMode="auto">
          <a:xfrm>
            <a:off x="6718300" y="414655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4. Python Code:</a:t>
            </a:r>
          </a:p>
        </p:txBody>
      </p:sp>
      <p:sp>
        <p:nvSpPr>
          <p:cNvPr id="72710" name="Text Box 6">
            <a:extLst>
              <a:ext uri="{FF2B5EF4-FFF2-40B4-BE49-F238E27FC236}">
                <a16:creationId xmlns:a16="http://schemas.microsoft.com/office/drawing/2014/main" id="{D5135BD0-C324-49D7-B09E-30C898122A00}"/>
              </a:ext>
            </a:extLst>
          </p:cNvPr>
          <p:cNvSpPr txBox="1">
            <a:spLocks/>
          </p:cNvSpPr>
          <p:nvPr/>
        </p:nvSpPr>
        <p:spPr bwMode="auto">
          <a:xfrm>
            <a:off x="952500" y="51943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2. Self Reference:</a:t>
            </a:r>
          </a:p>
        </p:txBody>
      </p:sp>
      <p:sp>
        <p:nvSpPr>
          <p:cNvPr id="72711" name="Text Box 7">
            <a:extLst>
              <a:ext uri="{FF2B5EF4-FFF2-40B4-BE49-F238E27FC236}">
                <a16:creationId xmlns:a16="http://schemas.microsoft.com/office/drawing/2014/main" id="{1AD46A78-8657-4C04-937D-2EB2EAE68B4C}"/>
              </a:ext>
            </a:extLst>
          </p:cNvPr>
          <p:cNvSpPr txBox="1">
            <a:spLocks/>
          </p:cNvSpPr>
          <p:nvPr/>
        </p:nvSpPr>
        <p:spPr bwMode="auto">
          <a:xfrm>
            <a:off x="984250" y="5938838"/>
            <a:ext cx="2465419" cy="2257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1! =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2! =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3! =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4! = 3! * 4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5! = 4! * 5</a:t>
            </a:r>
          </a:p>
        </p:txBody>
      </p:sp>
      <p:sp>
        <p:nvSpPr>
          <p:cNvPr id="72712" name="Text Box 8">
            <a:extLst>
              <a:ext uri="{FF2B5EF4-FFF2-40B4-BE49-F238E27FC236}">
                <a16:creationId xmlns:a16="http://schemas.microsoft.com/office/drawing/2014/main" id="{44812583-DE1C-4D6D-B367-D9FBCC1AC71A}"/>
              </a:ext>
            </a:extLst>
          </p:cNvPr>
          <p:cNvSpPr txBox="1">
            <a:spLocks/>
          </p:cNvSpPr>
          <p:nvPr/>
        </p:nvSpPr>
        <p:spPr bwMode="auto">
          <a:xfrm>
            <a:off x="984250" y="2800350"/>
            <a:ext cx="4383088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1! = 1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2! = 1*2 = 2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3! = </a:t>
            </a:r>
            <a:r>
              <a:rPr lang="en-US" altLang="en-US" sz="2800" b="1" dirty="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1*2*3</a:t>
            </a:r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= 6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4! = </a:t>
            </a:r>
            <a:r>
              <a:rPr lang="en-US" altLang="en-US" sz="2800" b="1" dirty="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1*2*3</a:t>
            </a:r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*4 = 24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5! = 1*2*3*4*5 = 120</a:t>
            </a:r>
          </a:p>
        </p:txBody>
      </p:sp>
      <p:sp>
        <p:nvSpPr>
          <p:cNvPr id="21" name="Text Box 4">
            <a:extLst>
              <a:ext uri="{FF2B5EF4-FFF2-40B4-BE49-F238E27FC236}">
                <a16:creationId xmlns:a16="http://schemas.microsoft.com/office/drawing/2014/main" id="{A57A75BF-663C-6D4A-8369-E9BC1EE63346}"/>
              </a:ext>
            </a:extLst>
          </p:cNvPr>
          <p:cNvSpPr txBox="1">
            <a:spLocks/>
          </p:cNvSpPr>
          <p:nvPr/>
        </p:nvSpPr>
        <p:spPr bwMode="auto">
          <a:xfrm>
            <a:off x="6754813" y="4765675"/>
            <a:ext cx="6053137" cy="87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 dirty="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 dirty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 dirty="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pass </a:t>
            </a:r>
            <a:r>
              <a:rPr lang="en-US" altLang="en-US" sz="2500" dirty="0">
                <a:solidFill>
                  <a:srgbClr val="FF26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# TODO</a:t>
            </a:r>
            <a:endParaRPr lang="en-US" altLang="en-US" sz="2500" dirty="0"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691682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C7BF0DC5-0C4A-45E8-AA20-BED400217C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685798"/>
            <a:ext cx="11099800" cy="849313"/>
          </a:xfrm>
        </p:spPr>
        <p:txBody>
          <a:bodyPr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Example: Factorials</a:t>
            </a:r>
          </a:p>
        </p:txBody>
      </p:sp>
      <p:sp>
        <p:nvSpPr>
          <p:cNvPr id="72706" name="Text Box 2">
            <a:extLst>
              <a:ext uri="{FF2B5EF4-FFF2-40B4-BE49-F238E27FC236}">
                <a16:creationId xmlns:a16="http://schemas.microsoft.com/office/drawing/2014/main" id="{275A21DF-6975-4792-BB18-F4C6180DB91D}"/>
              </a:ext>
            </a:extLst>
          </p:cNvPr>
          <p:cNvSpPr txBox="1">
            <a:spLocks/>
          </p:cNvSpPr>
          <p:nvPr/>
        </p:nvSpPr>
        <p:spPr bwMode="auto">
          <a:xfrm>
            <a:off x="6718300" y="218440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3. Recursive Definition:</a:t>
            </a:r>
          </a:p>
        </p:txBody>
      </p:sp>
      <p:sp>
        <p:nvSpPr>
          <p:cNvPr id="72707" name="Text Box 3">
            <a:extLst>
              <a:ext uri="{FF2B5EF4-FFF2-40B4-BE49-F238E27FC236}">
                <a16:creationId xmlns:a16="http://schemas.microsoft.com/office/drawing/2014/main" id="{2D11EBFA-E7B8-45DA-BBA6-8A2B45B199A9}"/>
              </a:ext>
            </a:extLst>
          </p:cNvPr>
          <p:cNvSpPr txBox="1">
            <a:spLocks/>
          </p:cNvSpPr>
          <p:nvPr/>
        </p:nvSpPr>
        <p:spPr bwMode="auto">
          <a:xfrm>
            <a:off x="952500" y="21844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1. Examples:</a:t>
            </a:r>
          </a:p>
        </p:txBody>
      </p:sp>
      <p:sp>
        <p:nvSpPr>
          <p:cNvPr id="72709" name="Text Box 5">
            <a:extLst>
              <a:ext uri="{FF2B5EF4-FFF2-40B4-BE49-F238E27FC236}">
                <a16:creationId xmlns:a16="http://schemas.microsoft.com/office/drawing/2014/main" id="{9C162D17-C401-4AD4-94B4-333D44B30991}"/>
              </a:ext>
            </a:extLst>
          </p:cNvPr>
          <p:cNvSpPr txBox="1">
            <a:spLocks/>
          </p:cNvSpPr>
          <p:nvPr/>
        </p:nvSpPr>
        <p:spPr bwMode="auto">
          <a:xfrm>
            <a:off x="6718300" y="414655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4. Python Code:</a:t>
            </a:r>
          </a:p>
        </p:txBody>
      </p:sp>
      <p:sp>
        <p:nvSpPr>
          <p:cNvPr id="72710" name="Text Box 6">
            <a:extLst>
              <a:ext uri="{FF2B5EF4-FFF2-40B4-BE49-F238E27FC236}">
                <a16:creationId xmlns:a16="http://schemas.microsoft.com/office/drawing/2014/main" id="{D5135BD0-C324-49D7-B09E-30C898122A00}"/>
              </a:ext>
            </a:extLst>
          </p:cNvPr>
          <p:cNvSpPr txBox="1">
            <a:spLocks/>
          </p:cNvSpPr>
          <p:nvPr/>
        </p:nvSpPr>
        <p:spPr bwMode="auto">
          <a:xfrm>
            <a:off x="952500" y="51943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2. Self Reference:</a:t>
            </a:r>
          </a:p>
        </p:txBody>
      </p:sp>
      <p:sp>
        <p:nvSpPr>
          <p:cNvPr id="72711" name="Text Box 7">
            <a:extLst>
              <a:ext uri="{FF2B5EF4-FFF2-40B4-BE49-F238E27FC236}">
                <a16:creationId xmlns:a16="http://schemas.microsoft.com/office/drawing/2014/main" id="{1AD46A78-8657-4C04-937D-2EB2EAE68B4C}"/>
              </a:ext>
            </a:extLst>
          </p:cNvPr>
          <p:cNvSpPr txBox="1">
            <a:spLocks/>
          </p:cNvSpPr>
          <p:nvPr/>
        </p:nvSpPr>
        <p:spPr bwMode="auto">
          <a:xfrm>
            <a:off x="984250" y="5938838"/>
            <a:ext cx="2465419" cy="2257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1! =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2! = 1! * 2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3! = 2! * 3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4! = 3! * 4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5! = 4! * 5</a:t>
            </a:r>
          </a:p>
        </p:txBody>
      </p:sp>
      <p:sp>
        <p:nvSpPr>
          <p:cNvPr id="72712" name="Text Box 8">
            <a:extLst>
              <a:ext uri="{FF2B5EF4-FFF2-40B4-BE49-F238E27FC236}">
                <a16:creationId xmlns:a16="http://schemas.microsoft.com/office/drawing/2014/main" id="{44812583-DE1C-4D6D-B367-D9FBCC1AC71A}"/>
              </a:ext>
            </a:extLst>
          </p:cNvPr>
          <p:cNvSpPr txBox="1">
            <a:spLocks/>
          </p:cNvSpPr>
          <p:nvPr/>
        </p:nvSpPr>
        <p:spPr bwMode="auto">
          <a:xfrm>
            <a:off x="984250" y="2800350"/>
            <a:ext cx="4383088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1! = 1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2! = 1*2 = 2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3! = 1*2*3 = 6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4! = 1*2*3*4 = 24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5! = 1*2*3*4*5 = 120</a:t>
            </a:r>
          </a:p>
        </p:txBody>
      </p:sp>
      <p:sp>
        <p:nvSpPr>
          <p:cNvPr id="21" name="Text Box 4">
            <a:extLst>
              <a:ext uri="{FF2B5EF4-FFF2-40B4-BE49-F238E27FC236}">
                <a16:creationId xmlns:a16="http://schemas.microsoft.com/office/drawing/2014/main" id="{A57A75BF-663C-6D4A-8369-E9BC1EE63346}"/>
              </a:ext>
            </a:extLst>
          </p:cNvPr>
          <p:cNvSpPr txBox="1">
            <a:spLocks/>
          </p:cNvSpPr>
          <p:nvPr/>
        </p:nvSpPr>
        <p:spPr bwMode="auto">
          <a:xfrm>
            <a:off x="6754813" y="4765675"/>
            <a:ext cx="6053137" cy="87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 dirty="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 dirty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 dirty="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pass </a:t>
            </a:r>
            <a:r>
              <a:rPr lang="en-US" altLang="en-US" sz="2500" dirty="0">
                <a:solidFill>
                  <a:srgbClr val="FF26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# TODO</a:t>
            </a:r>
            <a:endParaRPr lang="en-US" altLang="en-US" sz="2500" dirty="0"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248862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C7BF0DC5-0C4A-45E8-AA20-BED400217C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685798"/>
            <a:ext cx="11099800" cy="849313"/>
          </a:xfrm>
        </p:spPr>
        <p:txBody>
          <a:bodyPr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Example: Factorials</a:t>
            </a:r>
          </a:p>
        </p:txBody>
      </p:sp>
      <p:sp>
        <p:nvSpPr>
          <p:cNvPr id="72706" name="Text Box 2">
            <a:extLst>
              <a:ext uri="{FF2B5EF4-FFF2-40B4-BE49-F238E27FC236}">
                <a16:creationId xmlns:a16="http://schemas.microsoft.com/office/drawing/2014/main" id="{275A21DF-6975-4792-BB18-F4C6180DB91D}"/>
              </a:ext>
            </a:extLst>
          </p:cNvPr>
          <p:cNvSpPr txBox="1">
            <a:spLocks/>
          </p:cNvSpPr>
          <p:nvPr/>
        </p:nvSpPr>
        <p:spPr bwMode="auto">
          <a:xfrm>
            <a:off x="6718300" y="218440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3. Recursive Definition:</a:t>
            </a:r>
          </a:p>
        </p:txBody>
      </p:sp>
      <p:sp>
        <p:nvSpPr>
          <p:cNvPr id="72707" name="Text Box 3">
            <a:extLst>
              <a:ext uri="{FF2B5EF4-FFF2-40B4-BE49-F238E27FC236}">
                <a16:creationId xmlns:a16="http://schemas.microsoft.com/office/drawing/2014/main" id="{2D11EBFA-E7B8-45DA-BBA6-8A2B45B199A9}"/>
              </a:ext>
            </a:extLst>
          </p:cNvPr>
          <p:cNvSpPr txBox="1">
            <a:spLocks/>
          </p:cNvSpPr>
          <p:nvPr/>
        </p:nvSpPr>
        <p:spPr bwMode="auto">
          <a:xfrm>
            <a:off x="952500" y="21844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1. Examples:</a:t>
            </a:r>
          </a:p>
        </p:txBody>
      </p:sp>
      <p:sp>
        <p:nvSpPr>
          <p:cNvPr id="72709" name="Text Box 5">
            <a:extLst>
              <a:ext uri="{FF2B5EF4-FFF2-40B4-BE49-F238E27FC236}">
                <a16:creationId xmlns:a16="http://schemas.microsoft.com/office/drawing/2014/main" id="{9C162D17-C401-4AD4-94B4-333D44B30991}"/>
              </a:ext>
            </a:extLst>
          </p:cNvPr>
          <p:cNvSpPr txBox="1">
            <a:spLocks/>
          </p:cNvSpPr>
          <p:nvPr/>
        </p:nvSpPr>
        <p:spPr bwMode="auto">
          <a:xfrm>
            <a:off x="6718300" y="414655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4. Python Code:</a:t>
            </a:r>
          </a:p>
        </p:txBody>
      </p:sp>
      <p:sp>
        <p:nvSpPr>
          <p:cNvPr id="72710" name="Text Box 6">
            <a:extLst>
              <a:ext uri="{FF2B5EF4-FFF2-40B4-BE49-F238E27FC236}">
                <a16:creationId xmlns:a16="http://schemas.microsoft.com/office/drawing/2014/main" id="{D5135BD0-C324-49D7-B09E-30C898122A00}"/>
              </a:ext>
            </a:extLst>
          </p:cNvPr>
          <p:cNvSpPr txBox="1">
            <a:spLocks/>
          </p:cNvSpPr>
          <p:nvPr/>
        </p:nvSpPr>
        <p:spPr bwMode="auto">
          <a:xfrm>
            <a:off x="952500" y="51943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2. Self Reference:</a:t>
            </a:r>
          </a:p>
        </p:txBody>
      </p:sp>
      <p:sp>
        <p:nvSpPr>
          <p:cNvPr id="72711" name="Text Box 7">
            <a:extLst>
              <a:ext uri="{FF2B5EF4-FFF2-40B4-BE49-F238E27FC236}">
                <a16:creationId xmlns:a16="http://schemas.microsoft.com/office/drawing/2014/main" id="{1AD46A78-8657-4C04-937D-2EB2EAE68B4C}"/>
              </a:ext>
            </a:extLst>
          </p:cNvPr>
          <p:cNvSpPr txBox="1">
            <a:spLocks/>
          </p:cNvSpPr>
          <p:nvPr/>
        </p:nvSpPr>
        <p:spPr bwMode="auto">
          <a:xfrm>
            <a:off x="984250" y="5938838"/>
            <a:ext cx="2465419" cy="2257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1! = 1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2! = 1! * 2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3! = 2! * 3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4! = 3! * 4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5! = 4! * 5</a:t>
            </a:r>
          </a:p>
        </p:txBody>
      </p:sp>
      <p:sp>
        <p:nvSpPr>
          <p:cNvPr id="72712" name="Text Box 8">
            <a:extLst>
              <a:ext uri="{FF2B5EF4-FFF2-40B4-BE49-F238E27FC236}">
                <a16:creationId xmlns:a16="http://schemas.microsoft.com/office/drawing/2014/main" id="{44812583-DE1C-4D6D-B367-D9FBCC1AC71A}"/>
              </a:ext>
            </a:extLst>
          </p:cNvPr>
          <p:cNvSpPr txBox="1">
            <a:spLocks/>
          </p:cNvSpPr>
          <p:nvPr/>
        </p:nvSpPr>
        <p:spPr bwMode="auto">
          <a:xfrm>
            <a:off x="984250" y="2800350"/>
            <a:ext cx="4383088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1! = 1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2! = 1*2 = 2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3! = 1*2*3 = 6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4! = 1*2*3*4 = 24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5! = 1*2*3*4*5 = 120</a:t>
            </a:r>
          </a:p>
        </p:txBody>
      </p:sp>
      <p:sp>
        <p:nvSpPr>
          <p:cNvPr id="21" name="Text Box 4">
            <a:extLst>
              <a:ext uri="{FF2B5EF4-FFF2-40B4-BE49-F238E27FC236}">
                <a16:creationId xmlns:a16="http://schemas.microsoft.com/office/drawing/2014/main" id="{A57A75BF-663C-6D4A-8369-E9BC1EE63346}"/>
              </a:ext>
            </a:extLst>
          </p:cNvPr>
          <p:cNvSpPr txBox="1">
            <a:spLocks/>
          </p:cNvSpPr>
          <p:nvPr/>
        </p:nvSpPr>
        <p:spPr bwMode="auto">
          <a:xfrm>
            <a:off x="6754813" y="4765675"/>
            <a:ext cx="6053137" cy="87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 dirty="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 dirty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 dirty="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pass </a:t>
            </a:r>
            <a:r>
              <a:rPr lang="en-US" altLang="en-US" sz="2500" dirty="0">
                <a:solidFill>
                  <a:srgbClr val="FF26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# TODO</a:t>
            </a:r>
            <a:endParaRPr lang="en-US" altLang="en-US" sz="2500" dirty="0"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2A5A9790-5BA8-E646-9F0B-DDC098D770D7}"/>
              </a:ext>
            </a:extLst>
          </p:cNvPr>
          <p:cNvSpPr txBox="1">
            <a:spLocks/>
          </p:cNvSpPr>
          <p:nvPr/>
        </p:nvSpPr>
        <p:spPr bwMode="auto">
          <a:xfrm>
            <a:off x="3366161" y="5805904"/>
            <a:ext cx="2872581" cy="964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800" i="1" dirty="0">
                <a:solidFill>
                  <a:srgbClr val="C82506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don’t need a pattern</a:t>
            </a:r>
          </a:p>
          <a:p>
            <a:r>
              <a:rPr lang="en-US" altLang="en-US" sz="2800" i="1" dirty="0">
                <a:solidFill>
                  <a:srgbClr val="C82506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at the start</a:t>
            </a:r>
          </a:p>
        </p:txBody>
      </p:sp>
    </p:spTree>
    <p:extLst>
      <p:ext uri="{BB962C8B-B14F-4D97-AF65-F5344CB8AC3E}">
        <p14:creationId xmlns:p14="http://schemas.microsoft.com/office/powerpoint/2010/main" val="233485634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C7BF0DC5-0C4A-45E8-AA20-BED400217C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685798"/>
            <a:ext cx="11099800" cy="849313"/>
          </a:xfrm>
        </p:spPr>
        <p:txBody>
          <a:bodyPr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Example: Factorials</a:t>
            </a:r>
          </a:p>
        </p:txBody>
      </p:sp>
      <p:sp>
        <p:nvSpPr>
          <p:cNvPr id="72706" name="Text Box 2">
            <a:extLst>
              <a:ext uri="{FF2B5EF4-FFF2-40B4-BE49-F238E27FC236}">
                <a16:creationId xmlns:a16="http://schemas.microsoft.com/office/drawing/2014/main" id="{275A21DF-6975-4792-BB18-F4C6180DB91D}"/>
              </a:ext>
            </a:extLst>
          </p:cNvPr>
          <p:cNvSpPr txBox="1">
            <a:spLocks/>
          </p:cNvSpPr>
          <p:nvPr/>
        </p:nvSpPr>
        <p:spPr bwMode="auto">
          <a:xfrm>
            <a:off x="6718300" y="218440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3. Recursive Definition:</a:t>
            </a:r>
          </a:p>
        </p:txBody>
      </p:sp>
      <p:sp>
        <p:nvSpPr>
          <p:cNvPr id="72707" name="Text Box 3">
            <a:extLst>
              <a:ext uri="{FF2B5EF4-FFF2-40B4-BE49-F238E27FC236}">
                <a16:creationId xmlns:a16="http://schemas.microsoft.com/office/drawing/2014/main" id="{2D11EBFA-E7B8-45DA-BBA6-8A2B45B199A9}"/>
              </a:ext>
            </a:extLst>
          </p:cNvPr>
          <p:cNvSpPr txBox="1">
            <a:spLocks/>
          </p:cNvSpPr>
          <p:nvPr/>
        </p:nvSpPr>
        <p:spPr bwMode="auto">
          <a:xfrm>
            <a:off x="952500" y="21844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1. Examples:</a:t>
            </a:r>
          </a:p>
        </p:txBody>
      </p:sp>
      <p:sp>
        <p:nvSpPr>
          <p:cNvPr id="72709" name="Text Box 5">
            <a:extLst>
              <a:ext uri="{FF2B5EF4-FFF2-40B4-BE49-F238E27FC236}">
                <a16:creationId xmlns:a16="http://schemas.microsoft.com/office/drawing/2014/main" id="{9C162D17-C401-4AD4-94B4-333D44B30991}"/>
              </a:ext>
            </a:extLst>
          </p:cNvPr>
          <p:cNvSpPr txBox="1">
            <a:spLocks/>
          </p:cNvSpPr>
          <p:nvPr/>
        </p:nvSpPr>
        <p:spPr bwMode="auto">
          <a:xfrm>
            <a:off x="6718300" y="414655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4. Python Code:</a:t>
            </a:r>
          </a:p>
        </p:txBody>
      </p:sp>
      <p:sp>
        <p:nvSpPr>
          <p:cNvPr id="72710" name="Text Box 6">
            <a:extLst>
              <a:ext uri="{FF2B5EF4-FFF2-40B4-BE49-F238E27FC236}">
                <a16:creationId xmlns:a16="http://schemas.microsoft.com/office/drawing/2014/main" id="{D5135BD0-C324-49D7-B09E-30C898122A00}"/>
              </a:ext>
            </a:extLst>
          </p:cNvPr>
          <p:cNvSpPr txBox="1">
            <a:spLocks/>
          </p:cNvSpPr>
          <p:nvPr/>
        </p:nvSpPr>
        <p:spPr bwMode="auto">
          <a:xfrm>
            <a:off x="952500" y="51943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2. Self Reference:</a:t>
            </a:r>
          </a:p>
        </p:txBody>
      </p:sp>
      <p:sp>
        <p:nvSpPr>
          <p:cNvPr id="72711" name="Text Box 7">
            <a:extLst>
              <a:ext uri="{FF2B5EF4-FFF2-40B4-BE49-F238E27FC236}">
                <a16:creationId xmlns:a16="http://schemas.microsoft.com/office/drawing/2014/main" id="{1AD46A78-8657-4C04-937D-2EB2EAE68B4C}"/>
              </a:ext>
            </a:extLst>
          </p:cNvPr>
          <p:cNvSpPr txBox="1">
            <a:spLocks/>
          </p:cNvSpPr>
          <p:nvPr/>
        </p:nvSpPr>
        <p:spPr bwMode="auto">
          <a:xfrm>
            <a:off x="984250" y="5938838"/>
            <a:ext cx="2465419" cy="2257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1! = 1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2! = 1! * 2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3! = 2! * 3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4! = 3! * 4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5! = 4! * 5</a:t>
            </a:r>
          </a:p>
        </p:txBody>
      </p:sp>
      <p:sp>
        <p:nvSpPr>
          <p:cNvPr id="72712" name="Text Box 8">
            <a:extLst>
              <a:ext uri="{FF2B5EF4-FFF2-40B4-BE49-F238E27FC236}">
                <a16:creationId xmlns:a16="http://schemas.microsoft.com/office/drawing/2014/main" id="{44812583-DE1C-4D6D-B367-D9FBCC1AC71A}"/>
              </a:ext>
            </a:extLst>
          </p:cNvPr>
          <p:cNvSpPr txBox="1">
            <a:spLocks/>
          </p:cNvSpPr>
          <p:nvPr/>
        </p:nvSpPr>
        <p:spPr bwMode="auto">
          <a:xfrm>
            <a:off x="984250" y="2800350"/>
            <a:ext cx="4383088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1! = 1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2! = 1*2 = 2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3! = 1*2*3 = 6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4! = 1*2*3*4 = 24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5! = 1*2*3*4*5 = 120</a:t>
            </a:r>
          </a:p>
        </p:txBody>
      </p:sp>
      <p:sp>
        <p:nvSpPr>
          <p:cNvPr id="21" name="Text Box 4">
            <a:extLst>
              <a:ext uri="{FF2B5EF4-FFF2-40B4-BE49-F238E27FC236}">
                <a16:creationId xmlns:a16="http://schemas.microsoft.com/office/drawing/2014/main" id="{A57A75BF-663C-6D4A-8369-E9BC1EE63346}"/>
              </a:ext>
            </a:extLst>
          </p:cNvPr>
          <p:cNvSpPr txBox="1">
            <a:spLocks/>
          </p:cNvSpPr>
          <p:nvPr/>
        </p:nvSpPr>
        <p:spPr bwMode="auto">
          <a:xfrm>
            <a:off x="6754813" y="4765675"/>
            <a:ext cx="6053137" cy="87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 dirty="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 dirty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 dirty="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pass </a:t>
            </a:r>
            <a:r>
              <a:rPr lang="en-US" altLang="en-US" sz="2500" dirty="0">
                <a:solidFill>
                  <a:srgbClr val="FF26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# TODO</a:t>
            </a:r>
            <a:endParaRPr lang="en-US" altLang="en-US" sz="2500" dirty="0"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EACC3BC2-3BE8-6447-B0E7-A244337E0251}"/>
              </a:ext>
            </a:extLst>
          </p:cNvPr>
          <p:cNvSpPr txBox="1">
            <a:spLocks/>
          </p:cNvSpPr>
          <p:nvPr/>
        </p:nvSpPr>
        <p:spPr bwMode="auto">
          <a:xfrm>
            <a:off x="6959600" y="2800350"/>
            <a:ext cx="4227696" cy="964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800" i="1" dirty="0">
                <a:solidFill>
                  <a:srgbClr val="C82506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convert self-referring examples</a:t>
            </a:r>
          </a:p>
          <a:p>
            <a:r>
              <a:rPr lang="en-US" altLang="en-US" sz="2800" i="1" dirty="0">
                <a:solidFill>
                  <a:srgbClr val="C82506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to a recursive definition</a:t>
            </a:r>
          </a:p>
        </p:txBody>
      </p:sp>
    </p:spTree>
    <p:extLst>
      <p:ext uri="{BB962C8B-B14F-4D97-AF65-F5344CB8AC3E}">
        <p14:creationId xmlns:p14="http://schemas.microsoft.com/office/powerpoint/2010/main" val="100470603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C7BF0DC5-0C4A-45E8-AA20-BED400217C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685798"/>
            <a:ext cx="11099800" cy="849313"/>
          </a:xfrm>
        </p:spPr>
        <p:txBody>
          <a:bodyPr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Example: Factorials</a:t>
            </a:r>
          </a:p>
        </p:txBody>
      </p:sp>
      <p:sp>
        <p:nvSpPr>
          <p:cNvPr id="72706" name="Text Box 2">
            <a:extLst>
              <a:ext uri="{FF2B5EF4-FFF2-40B4-BE49-F238E27FC236}">
                <a16:creationId xmlns:a16="http://schemas.microsoft.com/office/drawing/2014/main" id="{275A21DF-6975-4792-BB18-F4C6180DB91D}"/>
              </a:ext>
            </a:extLst>
          </p:cNvPr>
          <p:cNvSpPr txBox="1">
            <a:spLocks/>
          </p:cNvSpPr>
          <p:nvPr/>
        </p:nvSpPr>
        <p:spPr bwMode="auto">
          <a:xfrm>
            <a:off x="6718300" y="218440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3. Recursive Definition:</a:t>
            </a:r>
          </a:p>
        </p:txBody>
      </p:sp>
      <p:sp>
        <p:nvSpPr>
          <p:cNvPr id="72707" name="Text Box 3">
            <a:extLst>
              <a:ext uri="{FF2B5EF4-FFF2-40B4-BE49-F238E27FC236}">
                <a16:creationId xmlns:a16="http://schemas.microsoft.com/office/drawing/2014/main" id="{2D11EBFA-E7B8-45DA-BBA6-8A2B45B199A9}"/>
              </a:ext>
            </a:extLst>
          </p:cNvPr>
          <p:cNvSpPr txBox="1">
            <a:spLocks/>
          </p:cNvSpPr>
          <p:nvPr/>
        </p:nvSpPr>
        <p:spPr bwMode="auto">
          <a:xfrm>
            <a:off x="952500" y="21844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1. Examples:</a:t>
            </a:r>
          </a:p>
        </p:txBody>
      </p:sp>
      <p:sp>
        <p:nvSpPr>
          <p:cNvPr id="72708" name="Text Box 4">
            <a:extLst>
              <a:ext uri="{FF2B5EF4-FFF2-40B4-BE49-F238E27FC236}">
                <a16:creationId xmlns:a16="http://schemas.microsoft.com/office/drawing/2014/main" id="{9AE6A356-E4D5-4601-9BA1-E731F3CB2861}"/>
              </a:ext>
            </a:extLst>
          </p:cNvPr>
          <p:cNvSpPr txBox="1">
            <a:spLocks/>
          </p:cNvSpPr>
          <p:nvPr/>
        </p:nvSpPr>
        <p:spPr bwMode="auto">
          <a:xfrm>
            <a:off x="6754813" y="4765675"/>
            <a:ext cx="6053137" cy="87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 dirty="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 dirty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 dirty="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pass </a:t>
            </a:r>
            <a:r>
              <a:rPr lang="en-US" altLang="en-US" sz="2500" dirty="0">
                <a:solidFill>
                  <a:srgbClr val="FF26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# TODO</a:t>
            </a:r>
            <a:endParaRPr lang="en-US" altLang="en-US" sz="2500" dirty="0"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72709" name="Text Box 5">
            <a:extLst>
              <a:ext uri="{FF2B5EF4-FFF2-40B4-BE49-F238E27FC236}">
                <a16:creationId xmlns:a16="http://schemas.microsoft.com/office/drawing/2014/main" id="{9C162D17-C401-4AD4-94B4-333D44B30991}"/>
              </a:ext>
            </a:extLst>
          </p:cNvPr>
          <p:cNvSpPr txBox="1">
            <a:spLocks/>
          </p:cNvSpPr>
          <p:nvPr/>
        </p:nvSpPr>
        <p:spPr bwMode="auto">
          <a:xfrm>
            <a:off x="6718300" y="414655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4. Python Code:</a:t>
            </a:r>
          </a:p>
        </p:txBody>
      </p:sp>
      <p:sp>
        <p:nvSpPr>
          <p:cNvPr id="72710" name="Text Box 6">
            <a:extLst>
              <a:ext uri="{FF2B5EF4-FFF2-40B4-BE49-F238E27FC236}">
                <a16:creationId xmlns:a16="http://schemas.microsoft.com/office/drawing/2014/main" id="{D5135BD0-C324-49D7-B09E-30C898122A00}"/>
              </a:ext>
            </a:extLst>
          </p:cNvPr>
          <p:cNvSpPr txBox="1">
            <a:spLocks/>
          </p:cNvSpPr>
          <p:nvPr/>
        </p:nvSpPr>
        <p:spPr bwMode="auto">
          <a:xfrm>
            <a:off x="952500" y="51943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2. Self Reference:</a:t>
            </a:r>
          </a:p>
        </p:txBody>
      </p:sp>
      <p:sp>
        <p:nvSpPr>
          <p:cNvPr id="72711" name="Text Box 7">
            <a:extLst>
              <a:ext uri="{FF2B5EF4-FFF2-40B4-BE49-F238E27FC236}">
                <a16:creationId xmlns:a16="http://schemas.microsoft.com/office/drawing/2014/main" id="{1AD46A78-8657-4C04-937D-2EB2EAE68B4C}"/>
              </a:ext>
            </a:extLst>
          </p:cNvPr>
          <p:cNvSpPr txBox="1">
            <a:spLocks/>
          </p:cNvSpPr>
          <p:nvPr/>
        </p:nvSpPr>
        <p:spPr bwMode="auto">
          <a:xfrm>
            <a:off x="984250" y="5938838"/>
            <a:ext cx="2592917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1! = 1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2! = 1! * 2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3! = 2! * 3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4! = 3! * 4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5! = 4! * 5</a:t>
            </a:r>
          </a:p>
        </p:txBody>
      </p:sp>
      <p:sp>
        <p:nvSpPr>
          <p:cNvPr id="72712" name="Text Box 8">
            <a:extLst>
              <a:ext uri="{FF2B5EF4-FFF2-40B4-BE49-F238E27FC236}">
                <a16:creationId xmlns:a16="http://schemas.microsoft.com/office/drawing/2014/main" id="{44812583-DE1C-4D6D-B367-D9FBCC1AC71A}"/>
              </a:ext>
            </a:extLst>
          </p:cNvPr>
          <p:cNvSpPr txBox="1">
            <a:spLocks/>
          </p:cNvSpPr>
          <p:nvPr/>
        </p:nvSpPr>
        <p:spPr bwMode="auto">
          <a:xfrm>
            <a:off x="984250" y="2800350"/>
            <a:ext cx="4383088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1! = 1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2! = 1*2 = 2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3! = 1*2*3 = 6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4! = 1*2*3*4 = 24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5! = 1*2*3*4*5 = 120</a:t>
            </a:r>
          </a:p>
        </p:txBody>
      </p:sp>
      <p:sp>
        <p:nvSpPr>
          <p:cNvPr id="72713" name="Text Box 9">
            <a:extLst>
              <a:ext uri="{FF2B5EF4-FFF2-40B4-BE49-F238E27FC236}">
                <a16:creationId xmlns:a16="http://schemas.microsoft.com/office/drawing/2014/main" id="{07DC121B-240D-4B2F-82D0-A9346452FEAA}"/>
              </a:ext>
            </a:extLst>
          </p:cNvPr>
          <p:cNvSpPr txBox="1">
            <a:spLocks/>
          </p:cNvSpPr>
          <p:nvPr/>
        </p:nvSpPr>
        <p:spPr bwMode="auto">
          <a:xfrm>
            <a:off x="6718300" y="2730500"/>
            <a:ext cx="4927600" cy="119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2800" dirty="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1!</a:t>
            </a:r>
            <a:r>
              <a:rPr lang="en-US" altLang="en-US" sz="2800" dirty="0"/>
              <a:t> is </a:t>
            </a:r>
            <a:r>
              <a:rPr lang="en-US" altLang="en-US" sz="2800" dirty="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1</a:t>
            </a:r>
            <a:br>
              <a:rPr lang="en-US" altLang="en-US" sz="2800" dirty="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endParaRPr lang="en-US" altLang="en-US" sz="2800" b="1" dirty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grpSp>
        <p:nvGrpSpPr>
          <p:cNvPr id="15" name="Group 8">
            <a:extLst>
              <a:ext uri="{FF2B5EF4-FFF2-40B4-BE49-F238E27FC236}">
                <a16:creationId xmlns:a16="http://schemas.microsoft.com/office/drawing/2014/main" id="{BDA2701F-7698-D746-8D3E-8BF348BEF2F0}"/>
              </a:ext>
            </a:extLst>
          </p:cNvPr>
          <p:cNvGrpSpPr>
            <a:grpSpLocks/>
          </p:cNvGrpSpPr>
          <p:nvPr/>
        </p:nvGrpSpPr>
        <p:grpSpPr bwMode="auto">
          <a:xfrm rot="1324063">
            <a:off x="7952670" y="2698352"/>
            <a:ext cx="254000" cy="468313"/>
            <a:chOff x="0" y="-1"/>
            <a:chExt cx="255398" cy="467672"/>
          </a:xfrm>
        </p:grpSpPr>
        <p:sp>
          <p:nvSpPr>
            <p:cNvPr id="16" name="AutoShape 9">
              <a:extLst>
                <a:ext uri="{FF2B5EF4-FFF2-40B4-BE49-F238E27FC236}">
                  <a16:creationId xmlns:a16="http://schemas.microsoft.com/office/drawing/2014/main" id="{A5A912CD-F960-8E4E-B3E5-300700C50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55398" cy="46767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A750A6B3-E838-C646-994E-760982069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8096"/>
              <a:ext cx="255398" cy="3420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18" name="AutoShape 9">
            <a:extLst>
              <a:ext uri="{FF2B5EF4-FFF2-40B4-BE49-F238E27FC236}">
                <a16:creationId xmlns:a16="http://schemas.microsoft.com/office/drawing/2014/main" id="{0C3C5FAE-7711-F44C-B071-0E721AB6DB49}"/>
              </a:ext>
            </a:extLst>
          </p:cNvPr>
          <p:cNvSpPr>
            <a:spLocks/>
          </p:cNvSpPr>
          <p:nvPr/>
        </p:nvSpPr>
        <p:spPr bwMode="auto">
          <a:xfrm>
            <a:off x="2514092" y="2962275"/>
            <a:ext cx="4195763" cy="31940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2331" y="21541"/>
                  <a:pt x="4600" y="21306"/>
                  <a:pt x="6820" y="20914"/>
                </a:cubicBezTo>
                <a:cubicBezTo>
                  <a:pt x="8769" y="20569"/>
                  <a:pt x="10814" y="20081"/>
                  <a:pt x="12421" y="18354"/>
                </a:cubicBezTo>
                <a:cubicBezTo>
                  <a:pt x="16382" y="14095"/>
                  <a:pt x="14951" y="5074"/>
                  <a:pt x="19235" y="1193"/>
                </a:cubicBezTo>
                <a:cubicBezTo>
                  <a:pt x="19940" y="555"/>
                  <a:pt x="20751" y="145"/>
                  <a:pt x="21600" y="0"/>
                </a:cubicBezTo>
              </a:path>
            </a:pathLst>
          </a:custGeom>
          <a:noFill/>
          <a:ln w="508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298402071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C7BF0DC5-0C4A-45E8-AA20-BED400217C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685798"/>
            <a:ext cx="11099800" cy="849313"/>
          </a:xfrm>
        </p:spPr>
        <p:txBody>
          <a:bodyPr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Example: Factorials</a:t>
            </a:r>
          </a:p>
        </p:txBody>
      </p:sp>
      <p:sp>
        <p:nvSpPr>
          <p:cNvPr id="72706" name="Text Box 2">
            <a:extLst>
              <a:ext uri="{FF2B5EF4-FFF2-40B4-BE49-F238E27FC236}">
                <a16:creationId xmlns:a16="http://schemas.microsoft.com/office/drawing/2014/main" id="{275A21DF-6975-4792-BB18-F4C6180DB91D}"/>
              </a:ext>
            </a:extLst>
          </p:cNvPr>
          <p:cNvSpPr txBox="1">
            <a:spLocks/>
          </p:cNvSpPr>
          <p:nvPr/>
        </p:nvSpPr>
        <p:spPr bwMode="auto">
          <a:xfrm>
            <a:off x="6718300" y="218440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3. Recursive Definition:</a:t>
            </a:r>
          </a:p>
        </p:txBody>
      </p:sp>
      <p:sp>
        <p:nvSpPr>
          <p:cNvPr id="72707" name="Text Box 3">
            <a:extLst>
              <a:ext uri="{FF2B5EF4-FFF2-40B4-BE49-F238E27FC236}">
                <a16:creationId xmlns:a16="http://schemas.microsoft.com/office/drawing/2014/main" id="{2D11EBFA-E7B8-45DA-BBA6-8A2B45B199A9}"/>
              </a:ext>
            </a:extLst>
          </p:cNvPr>
          <p:cNvSpPr txBox="1">
            <a:spLocks/>
          </p:cNvSpPr>
          <p:nvPr/>
        </p:nvSpPr>
        <p:spPr bwMode="auto">
          <a:xfrm>
            <a:off x="952500" y="21844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1. Examples:</a:t>
            </a:r>
          </a:p>
        </p:txBody>
      </p:sp>
      <p:sp>
        <p:nvSpPr>
          <p:cNvPr id="72708" name="Text Box 4">
            <a:extLst>
              <a:ext uri="{FF2B5EF4-FFF2-40B4-BE49-F238E27FC236}">
                <a16:creationId xmlns:a16="http://schemas.microsoft.com/office/drawing/2014/main" id="{9AE6A356-E4D5-4601-9BA1-E731F3CB2861}"/>
              </a:ext>
            </a:extLst>
          </p:cNvPr>
          <p:cNvSpPr txBox="1">
            <a:spLocks/>
          </p:cNvSpPr>
          <p:nvPr/>
        </p:nvSpPr>
        <p:spPr bwMode="auto">
          <a:xfrm>
            <a:off x="6754813" y="4765675"/>
            <a:ext cx="6053137" cy="87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 dirty="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 dirty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 dirty="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pass </a:t>
            </a:r>
            <a:r>
              <a:rPr lang="en-US" altLang="en-US" sz="2500" dirty="0">
                <a:solidFill>
                  <a:srgbClr val="FF26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# TODO</a:t>
            </a:r>
            <a:endParaRPr lang="en-US" altLang="en-US" sz="2500" dirty="0"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72709" name="Text Box 5">
            <a:extLst>
              <a:ext uri="{FF2B5EF4-FFF2-40B4-BE49-F238E27FC236}">
                <a16:creationId xmlns:a16="http://schemas.microsoft.com/office/drawing/2014/main" id="{9C162D17-C401-4AD4-94B4-333D44B30991}"/>
              </a:ext>
            </a:extLst>
          </p:cNvPr>
          <p:cNvSpPr txBox="1">
            <a:spLocks/>
          </p:cNvSpPr>
          <p:nvPr/>
        </p:nvSpPr>
        <p:spPr bwMode="auto">
          <a:xfrm>
            <a:off x="6718300" y="414655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4. Python Code:</a:t>
            </a:r>
          </a:p>
        </p:txBody>
      </p:sp>
      <p:sp>
        <p:nvSpPr>
          <p:cNvPr id="72710" name="Text Box 6">
            <a:extLst>
              <a:ext uri="{FF2B5EF4-FFF2-40B4-BE49-F238E27FC236}">
                <a16:creationId xmlns:a16="http://schemas.microsoft.com/office/drawing/2014/main" id="{D5135BD0-C324-49D7-B09E-30C898122A00}"/>
              </a:ext>
            </a:extLst>
          </p:cNvPr>
          <p:cNvSpPr txBox="1">
            <a:spLocks/>
          </p:cNvSpPr>
          <p:nvPr/>
        </p:nvSpPr>
        <p:spPr bwMode="auto">
          <a:xfrm>
            <a:off x="952500" y="51943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2. Self Reference:</a:t>
            </a:r>
          </a:p>
        </p:txBody>
      </p:sp>
      <p:sp>
        <p:nvSpPr>
          <p:cNvPr id="72711" name="Text Box 7">
            <a:extLst>
              <a:ext uri="{FF2B5EF4-FFF2-40B4-BE49-F238E27FC236}">
                <a16:creationId xmlns:a16="http://schemas.microsoft.com/office/drawing/2014/main" id="{1AD46A78-8657-4C04-937D-2EB2EAE68B4C}"/>
              </a:ext>
            </a:extLst>
          </p:cNvPr>
          <p:cNvSpPr txBox="1">
            <a:spLocks/>
          </p:cNvSpPr>
          <p:nvPr/>
        </p:nvSpPr>
        <p:spPr bwMode="auto">
          <a:xfrm>
            <a:off x="984250" y="5938838"/>
            <a:ext cx="2592917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1! = 1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2! = 1! * 2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3! = 2! * 3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4! = 3! * 4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5! = 4! * 5</a:t>
            </a:r>
          </a:p>
        </p:txBody>
      </p:sp>
      <p:sp>
        <p:nvSpPr>
          <p:cNvPr id="72712" name="Text Box 8">
            <a:extLst>
              <a:ext uri="{FF2B5EF4-FFF2-40B4-BE49-F238E27FC236}">
                <a16:creationId xmlns:a16="http://schemas.microsoft.com/office/drawing/2014/main" id="{44812583-DE1C-4D6D-B367-D9FBCC1AC71A}"/>
              </a:ext>
            </a:extLst>
          </p:cNvPr>
          <p:cNvSpPr txBox="1">
            <a:spLocks/>
          </p:cNvSpPr>
          <p:nvPr/>
        </p:nvSpPr>
        <p:spPr bwMode="auto">
          <a:xfrm>
            <a:off x="984250" y="2800350"/>
            <a:ext cx="4383088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1! = 1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2! = 1*2 = 2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3! = 1*2*3 = 6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4! = 1*2*3*4 = 24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5! = 1*2*3*4*5 = 120</a:t>
            </a:r>
          </a:p>
        </p:txBody>
      </p:sp>
      <p:sp>
        <p:nvSpPr>
          <p:cNvPr id="72713" name="Text Box 9">
            <a:extLst>
              <a:ext uri="{FF2B5EF4-FFF2-40B4-BE49-F238E27FC236}">
                <a16:creationId xmlns:a16="http://schemas.microsoft.com/office/drawing/2014/main" id="{07DC121B-240D-4B2F-82D0-A9346452FEAA}"/>
              </a:ext>
            </a:extLst>
          </p:cNvPr>
          <p:cNvSpPr txBox="1">
            <a:spLocks/>
          </p:cNvSpPr>
          <p:nvPr/>
        </p:nvSpPr>
        <p:spPr bwMode="auto">
          <a:xfrm>
            <a:off x="6718300" y="2730500"/>
            <a:ext cx="4927600" cy="119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2800" dirty="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1!</a:t>
            </a:r>
            <a:r>
              <a:rPr lang="en-US" altLang="en-US" sz="2800" dirty="0"/>
              <a:t> is </a:t>
            </a:r>
            <a:r>
              <a:rPr lang="en-US" altLang="en-US" sz="2800" dirty="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1</a:t>
            </a:r>
            <a:br>
              <a:rPr lang="en-US" altLang="en-US" sz="2800" dirty="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2800" dirty="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N!</a:t>
            </a:r>
            <a:r>
              <a:rPr lang="en-US" altLang="en-US" sz="2800" dirty="0"/>
              <a:t> is </a:t>
            </a:r>
            <a:r>
              <a:rPr lang="en-US" altLang="en-US" sz="2800" dirty="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????       </a:t>
            </a:r>
            <a:r>
              <a:rPr lang="en-US" altLang="en-US" sz="2800" dirty="0"/>
              <a:t>for N &gt; 1</a:t>
            </a:r>
            <a:endParaRPr lang="en-US" altLang="en-US" sz="2800" b="1" dirty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grpSp>
        <p:nvGrpSpPr>
          <p:cNvPr id="15" name="Group 8">
            <a:extLst>
              <a:ext uri="{FF2B5EF4-FFF2-40B4-BE49-F238E27FC236}">
                <a16:creationId xmlns:a16="http://schemas.microsoft.com/office/drawing/2014/main" id="{BDA2701F-7698-D746-8D3E-8BF348BEF2F0}"/>
              </a:ext>
            </a:extLst>
          </p:cNvPr>
          <p:cNvGrpSpPr>
            <a:grpSpLocks/>
          </p:cNvGrpSpPr>
          <p:nvPr/>
        </p:nvGrpSpPr>
        <p:grpSpPr bwMode="auto">
          <a:xfrm rot="1324063">
            <a:off x="7952670" y="2698352"/>
            <a:ext cx="254000" cy="468313"/>
            <a:chOff x="0" y="-1"/>
            <a:chExt cx="255398" cy="467672"/>
          </a:xfrm>
        </p:grpSpPr>
        <p:sp>
          <p:nvSpPr>
            <p:cNvPr id="16" name="AutoShape 9">
              <a:extLst>
                <a:ext uri="{FF2B5EF4-FFF2-40B4-BE49-F238E27FC236}">
                  <a16:creationId xmlns:a16="http://schemas.microsoft.com/office/drawing/2014/main" id="{A5A912CD-F960-8E4E-B3E5-300700C50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55398" cy="46767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A750A6B3-E838-C646-994E-760982069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8096"/>
              <a:ext cx="255398" cy="3420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21" name="AutoShape 9">
            <a:extLst>
              <a:ext uri="{FF2B5EF4-FFF2-40B4-BE49-F238E27FC236}">
                <a16:creationId xmlns:a16="http://schemas.microsoft.com/office/drawing/2014/main" id="{591C58D7-C781-0C4C-84DB-AB0329C0EF15}"/>
              </a:ext>
            </a:extLst>
          </p:cNvPr>
          <p:cNvSpPr>
            <a:spLocks/>
          </p:cNvSpPr>
          <p:nvPr/>
        </p:nvSpPr>
        <p:spPr bwMode="auto">
          <a:xfrm>
            <a:off x="3577167" y="3553355"/>
            <a:ext cx="3122613" cy="31940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2331" y="21541"/>
                  <a:pt x="4600" y="21306"/>
                  <a:pt x="6820" y="20914"/>
                </a:cubicBezTo>
                <a:cubicBezTo>
                  <a:pt x="8769" y="20569"/>
                  <a:pt x="10814" y="20081"/>
                  <a:pt x="12421" y="18354"/>
                </a:cubicBezTo>
                <a:cubicBezTo>
                  <a:pt x="16382" y="14095"/>
                  <a:pt x="14951" y="5074"/>
                  <a:pt x="19235" y="1193"/>
                </a:cubicBezTo>
                <a:cubicBezTo>
                  <a:pt x="19940" y="555"/>
                  <a:pt x="20751" y="145"/>
                  <a:pt x="21600" y="0"/>
                </a:cubicBezTo>
              </a:path>
            </a:pathLst>
          </a:custGeom>
          <a:noFill/>
          <a:ln w="508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C3A57A00-D4C2-5647-B96D-F17DAB5E86C5}"/>
              </a:ext>
            </a:extLst>
          </p:cNvPr>
          <p:cNvSpPr>
            <a:spLocks/>
          </p:cNvSpPr>
          <p:nvPr/>
        </p:nvSpPr>
        <p:spPr bwMode="auto">
          <a:xfrm>
            <a:off x="872068" y="6400800"/>
            <a:ext cx="2694496" cy="1798638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ysDot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974377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C7BF0DC5-0C4A-45E8-AA20-BED400217C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685798"/>
            <a:ext cx="11099800" cy="849313"/>
          </a:xfrm>
        </p:spPr>
        <p:txBody>
          <a:bodyPr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Example: Factorials</a:t>
            </a:r>
          </a:p>
        </p:txBody>
      </p:sp>
      <p:sp>
        <p:nvSpPr>
          <p:cNvPr id="72706" name="Text Box 2">
            <a:extLst>
              <a:ext uri="{FF2B5EF4-FFF2-40B4-BE49-F238E27FC236}">
                <a16:creationId xmlns:a16="http://schemas.microsoft.com/office/drawing/2014/main" id="{275A21DF-6975-4792-BB18-F4C6180DB91D}"/>
              </a:ext>
            </a:extLst>
          </p:cNvPr>
          <p:cNvSpPr txBox="1">
            <a:spLocks/>
          </p:cNvSpPr>
          <p:nvPr/>
        </p:nvSpPr>
        <p:spPr bwMode="auto">
          <a:xfrm>
            <a:off x="6718300" y="218440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3. Recursive Definition:</a:t>
            </a:r>
          </a:p>
        </p:txBody>
      </p:sp>
      <p:sp>
        <p:nvSpPr>
          <p:cNvPr id="72707" name="Text Box 3">
            <a:extLst>
              <a:ext uri="{FF2B5EF4-FFF2-40B4-BE49-F238E27FC236}">
                <a16:creationId xmlns:a16="http://schemas.microsoft.com/office/drawing/2014/main" id="{2D11EBFA-E7B8-45DA-BBA6-8A2B45B199A9}"/>
              </a:ext>
            </a:extLst>
          </p:cNvPr>
          <p:cNvSpPr txBox="1">
            <a:spLocks/>
          </p:cNvSpPr>
          <p:nvPr/>
        </p:nvSpPr>
        <p:spPr bwMode="auto">
          <a:xfrm>
            <a:off x="952500" y="21844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1. Examples:</a:t>
            </a:r>
          </a:p>
        </p:txBody>
      </p:sp>
      <p:sp>
        <p:nvSpPr>
          <p:cNvPr id="72708" name="Text Box 4">
            <a:extLst>
              <a:ext uri="{FF2B5EF4-FFF2-40B4-BE49-F238E27FC236}">
                <a16:creationId xmlns:a16="http://schemas.microsoft.com/office/drawing/2014/main" id="{9AE6A356-E4D5-4601-9BA1-E731F3CB2861}"/>
              </a:ext>
            </a:extLst>
          </p:cNvPr>
          <p:cNvSpPr txBox="1">
            <a:spLocks/>
          </p:cNvSpPr>
          <p:nvPr/>
        </p:nvSpPr>
        <p:spPr bwMode="auto">
          <a:xfrm>
            <a:off x="6754813" y="4765675"/>
            <a:ext cx="6053137" cy="87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 dirty="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 dirty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 dirty="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pass </a:t>
            </a:r>
            <a:r>
              <a:rPr lang="en-US" altLang="en-US" sz="2500" dirty="0">
                <a:solidFill>
                  <a:srgbClr val="FF26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# TODO</a:t>
            </a:r>
            <a:endParaRPr lang="en-US" altLang="en-US" sz="2500" dirty="0"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72709" name="Text Box 5">
            <a:extLst>
              <a:ext uri="{FF2B5EF4-FFF2-40B4-BE49-F238E27FC236}">
                <a16:creationId xmlns:a16="http://schemas.microsoft.com/office/drawing/2014/main" id="{9C162D17-C401-4AD4-94B4-333D44B30991}"/>
              </a:ext>
            </a:extLst>
          </p:cNvPr>
          <p:cNvSpPr txBox="1">
            <a:spLocks/>
          </p:cNvSpPr>
          <p:nvPr/>
        </p:nvSpPr>
        <p:spPr bwMode="auto">
          <a:xfrm>
            <a:off x="6718300" y="414655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4. Python Code:</a:t>
            </a:r>
          </a:p>
        </p:txBody>
      </p:sp>
      <p:sp>
        <p:nvSpPr>
          <p:cNvPr id="72710" name="Text Box 6">
            <a:extLst>
              <a:ext uri="{FF2B5EF4-FFF2-40B4-BE49-F238E27FC236}">
                <a16:creationId xmlns:a16="http://schemas.microsoft.com/office/drawing/2014/main" id="{D5135BD0-C324-49D7-B09E-30C898122A00}"/>
              </a:ext>
            </a:extLst>
          </p:cNvPr>
          <p:cNvSpPr txBox="1">
            <a:spLocks/>
          </p:cNvSpPr>
          <p:nvPr/>
        </p:nvSpPr>
        <p:spPr bwMode="auto">
          <a:xfrm>
            <a:off x="952500" y="51943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2. Self Reference:</a:t>
            </a:r>
          </a:p>
        </p:txBody>
      </p:sp>
      <p:sp>
        <p:nvSpPr>
          <p:cNvPr id="72711" name="Text Box 7">
            <a:extLst>
              <a:ext uri="{FF2B5EF4-FFF2-40B4-BE49-F238E27FC236}">
                <a16:creationId xmlns:a16="http://schemas.microsoft.com/office/drawing/2014/main" id="{1AD46A78-8657-4C04-937D-2EB2EAE68B4C}"/>
              </a:ext>
            </a:extLst>
          </p:cNvPr>
          <p:cNvSpPr txBox="1">
            <a:spLocks/>
          </p:cNvSpPr>
          <p:nvPr/>
        </p:nvSpPr>
        <p:spPr bwMode="auto">
          <a:xfrm>
            <a:off x="984250" y="5938838"/>
            <a:ext cx="2674938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1! = 1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2! = 1! * 2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3! = 2! * 3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4! = 3! * 4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5! = 4! * 5</a:t>
            </a:r>
          </a:p>
        </p:txBody>
      </p:sp>
      <p:sp>
        <p:nvSpPr>
          <p:cNvPr id="72712" name="Text Box 8">
            <a:extLst>
              <a:ext uri="{FF2B5EF4-FFF2-40B4-BE49-F238E27FC236}">
                <a16:creationId xmlns:a16="http://schemas.microsoft.com/office/drawing/2014/main" id="{44812583-DE1C-4D6D-B367-D9FBCC1AC71A}"/>
              </a:ext>
            </a:extLst>
          </p:cNvPr>
          <p:cNvSpPr txBox="1">
            <a:spLocks/>
          </p:cNvSpPr>
          <p:nvPr/>
        </p:nvSpPr>
        <p:spPr bwMode="auto">
          <a:xfrm>
            <a:off x="984250" y="2800350"/>
            <a:ext cx="4383088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1! = 1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2! = 1*2 = 2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3! = 1*2*3 = 6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4! = 1*2*3*4 = 24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5! = 1*2*3*4*5 = 120</a:t>
            </a:r>
          </a:p>
        </p:txBody>
      </p:sp>
      <p:sp>
        <p:nvSpPr>
          <p:cNvPr id="72713" name="Text Box 9">
            <a:extLst>
              <a:ext uri="{FF2B5EF4-FFF2-40B4-BE49-F238E27FC236}">
                <a16:creationId xmlns:a16="http://schemas.microsoft.com/office/drawing/2014/main" id="{07DC121B-240D-4B2F-82D0-A9346452FEAA}"/>
              </a:ext>
            </a:extLst>
          </p:cNvPr>
          <p:cNvSpPr txBox="1">
            <a:spLocks/>
          </p:cNvSpPr>
          <p:nvPr/>
        </p:nvSpPr>
        <p:spPr bwMode="auto">
          <a:xfrm>
            <a:off x="6718300" y="2730500"/>
            <a:ext cx="4927600" cy="119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2800" dirty="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1!</a:t>
            </a:r>
            <a:r>
              <a:rPr lang="en-US" altLang="en-US" sz="2800" dirty="0"/>
              <a:t> is </a:t>
            </a:r>
            <a:r>
              <a:rPr lang="en-US" altLang="en-US" sz="2800" dirty="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1</a:t>
            </a:r>
            <a:br>
              <a:rPr lang="en-US" altLang="en-US" sz="2800" dirty="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2800" dirty="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N!</a:t>
            </a:r>
            <a:r>
              <a:rPr lang="en-US" altLang="en-US" sz="2800" dirty="0"/>
              <a:t> is </a:t>
            </a:r>
            <a:r>
              <a:rPr lang="en-US" altLang="en-US" sz="2800" dirty="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(N-1)! * N </a:t>
            </a:r>
            <a:r>
              <a:rPr lang="en-US" altLang="en-US" sz="2800" dirty="0"/>
              <a:t>for N &gt; 1</a:t>
            </a:r>
            <a:endParaRPr lang="en-US" altLang="en-US" sz="2800" b="1" dirty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grpSp>
        <p:nvGrpSpPr>
          <p:cNvPr id="15" name="Group 8">
            <a:extLst>
              <a:ext uri="{FF2B5EF4-FFF2-40B4-BE49-F238E27FC236}">
                <a16:creationId xmlns:a16="http://schemas.microsoft.com/office/drawing/2014/main" id="{BDA2701F-7698-D746-8D3E-8BF348BEF2F0}"/>
              </a:ext>
            </a:extLst>
          </p:cNvPr>
          <p:cNvGrpSpPr>
            <a:grpSpLocks/>
          </p:cNvGrpSpPr>
          <p:nvPr/>
        </p:nvGrpSpPr>
        <p:grpSpPr bwMode="auto">
          <a:xfrm rot="1324063">
            <a:off x="7952670" y="2698352"/>
            <a:ext cx="254000" cy="468313"/>
            <a:chOff x="0" y="-1"/>
            <a:chExt cx="255398" cy="467672"/>
          </a:xfrm>
        </p:grpSpPr>
        <p:sp>
          <p:nvSpPr>
            <p:cNvPr id="16" name="AutoShape 9">
              <a:extLst>
                <a:ext uri="{FF2B5EF4-FFF2-40B4-BE49-F238E27FC236}">
                  <a16:creationId xmlns:a16="http://schemas.microsoft.com/office/drawing/2014/main" id="{A5A912CD-F960-8E4E-B3E5-300700C50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55398" cy="46767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A750A6B3-E838-C646-994E-760982069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8096"/>
              <a:ext cx="255398" cy="3420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20" name="AutoShape 9">
            <a:extLst>
              <a:ext uri="{FF2B5EF4-FFF2-40B4-BE49-F238E27FC236}">
                <a16:creationId xmlns:a16="http://schemas.microsoft.com/office/drawing/2014/main" id="{E452CC3E-99D5-7040-B090-D13C52D175D5}"/>
              </a:ext>
            </a:extLst>
          </p:cNvPr>
          <p:cNvSpPr>
            <a:spLocks/>
          </p:cNvSpPr>
          <p:nvPr/>
        </p:nvSpPr>
        <p:spPr bwMode="auto">
          <a:xfrm>
            <a:off x="3577167" y="3553355"/>
            <a:ext cx="3122613" cy="31940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2331" y="21541"/>
                  <a:pt x="4600" y="21306"/>
                  <a:pt x="6820" y="20914"/>
                </a:cubicBezTo>
                <a:cubicBezTo>
                  <a:pt x="8769" y="20569"/>
                  <a:pt x="10814" y="20081"/>
                  <a:pt x="12421" y="18354"/>
                </a:cubicBezTo>
                <a:cubicBezTo>
                  <a:pt x="16382" y="14095"/>
                  <a:pt x="14951" y="5074"/>
                  <a:pt x="19235" y="1193"/>
                </a:cubicBezTo>
                <a:cubicBezTo>
                  <a:pt x="19940" y="555"/>
                  <a:pt x="20751" y="145"/>
                  <a:pt x="21600" y="0"/>
                </a:cubicBezTo>
              </a:path>
            </a:pathLst>
          </a:custGeom>
          <a:noFill/>
          <a:ln w="508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48B0B7F7-06DC-A145-9D40-031C62B86311}"/>
              </a:ext>
            </a:extLst>
          </p:cNvPr>
          <p:cNvSpPr>
            <a:spLocks/>
          </p:cNvSpPr>
          <p:nvPr/>
        </p:nvSpPr>
        <p:spPr bwMode="auto">
          <a:xfrm>
            <a:off x="872068" y="6400800"/>
            <a:ext cx="2694496" cy="1798638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ysDot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22" name="Line 28">
            <a:extLst>
              <a:ext uri="{FF2B5EF4-FFF2-40B4-BE49-F238E27FC236}">
                <a16:creationId xmlns:a16="http://schemas.microsoft.com/office/drawing/2014/main" id="{EB431286-DE50-7845-8EAB-29844F926E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71277" y="3148013"/>
            <a:ext cx="193675" cy="407987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70475255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C7BF0DC5-0C4A-45E8-AA20-BED400217C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685798"/>
            <a:ext cx="11099800" cy="849313"/>
          </a:xfrm>
        </p:spPr>
        <p:txBody>
          <a:bodyPr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Example: Factorials</a:t>
            </a:r>
          </a:p>
        </p:txBody>
      </p:sp>
      <p:sp>
        <p:nvSpPr>
          <p:cNvPr id="72706" name="Text Box 2">
            <a:extLst>
              <a:ext uri="{FF2B5EF4-FFF2-40B4-BE49-F238E27FC236}">
                <a16:creationId xmlns:a16="http://schemas.microsoft.com/office/drawing/2014/main" id="{275A21DF-6975-4792-BB18-F4C6180DB91D}"/>
              </a:ext>
            </a:extLst>
          </p:cNvPr>
          <p:cNvSpPr txBox="1">
            <a:spLocks/>
          </p:cNvSpPr>
          <p:nvPr/>
        </p:nvSpPr>
        <p:spPr bwMode="auto">
          <a:xfrm>
            <a:off x="6718300" y="218440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3. Recursive Definition:</a:t>
            </a:r>
          </a:p>
        </p:txBody>
      </p:sp>
      <p:sp>
        <p:nvSpPr>
          <p:cNvPr id="72707" name="Text Box 3">
            <a:extLst>
              <a:ext uri="{FF2B5EF4-FFF2-40B4-BE49-F238E27FC236}">
                <a16:creationId xmlns:a16="http://schemas.microsoft.com/office/drawing/2014/main" id="{2D11EBFA-E7B8-45DA-BBA6-8A2B45B199A9}"/>
              </a:ext>
            </a:extLst>
          </p:cNvPr>
          <p:cNvSpPr txBox="1">
            <a:spLocks/>
          </p:cNvSpPr>
          <p:nvPr/>
        </p:nvSpPr>
        <p:spPr bwMode="auto">
          <a:xfrm>
            <a:off x="952500" y="21844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1. Examples:</a:t>
            </a:r>
          </a:p>
        </p:txBody>
      </p:sp>
      <p:sp>
        <p:nvSpPr>
          <p:cNvPr id="72708" name="Text Box 4">
            <a:extLst>
              <a:ext uri="{FF2B5EF4-FFF2-40B4-BE49-F238E27FC236}">
                <a16:creationId xmlns:a16="http://schemas.microsoft.com/office/drawing/2014/main" id="{9AE6A356-E4D5-4601-9BA1-E731F3CB2861}"/>
              </a:ext>
            </a:extLst>
          </p:cNvPr>
          <p:cNvSpPr txBox="1">
            <a:spLocks/>
          </p:cNvSpPr>
          <p:nvPr/>
        </p:nvSpPr>
        <p:spPr bwMode="auto">
          <a:xfrm>
            <a:off x="6754813" y="4765675"/>
            <a:ext cx="6053137" cy="164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 dirty="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 dirty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 dirty="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 dirty="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endParaRPr lang="en-US" altLang="en-US" sz="2500" dirty="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72709" name="Text Box 5">
            <a:extLst>
              <a:ext uri="{FF2B5EF4-FFF2-40B4-BE49-F238E27FC236}">
                <a16:creationId xmlns:a16="http://schemas.microsoft.com/office/drawing/2014/main" id="{9C162D17-C401-4AD4-94B4-333D44B30991}"/>
              </a:ext>
            </a:extLst>
          </p:cNvPr>
          <p:cNvSpPr txBox="1">
            <a:spLocks/>
          </p:cNvSpPr>
          <p:nvPr/>
        </p:nvSpPr>
        <p:spPr bwMode="auto">
          <a:xfrm>
            <a:off x="6718300" y="414655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4. Python Code:</a:t>
            </a:r>
          </a:p>
        </p:txBody>
      </p:sp>
      <p:sp>
        <p:nvSpPr>
          <p:cNvPr id="72710" name="Text Box 6">
            <a:extLst>
              <a:ext uri="{FF2B5EF4-FFF2-40B4-BE49-F238E27FC236}">
                <a16:creationId xmlns:a16="http://schemas.microsoft.com/office/drawing/2014/main" id="{D5135BD0-C324-49D7-B09E-30C898122A00}"/>
              </a:ext>
            </a:extLst>
          </p:cNvPr>
          <p:cNvSpPr txBox="1">
            <a:spLocks/>
          </p:cNvSpPr>
          <p:nvPr/>
        </p:nvSpPr>
        <p:spPr bwMode="auto">
          <a:xfrm>
            <a:off x="952500" y="51943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2. Self Reference:</a:t>
            </a:r>
          </a:p>
        </p:txBody>
      </p:sp>
      <p:sp>
        <p:nvSpPr>
          <p:cNvPr id="72711" name="Text Box 7">
            <a:extLst>
              <a:ext uri="{FF2B5EF4-FFF2-40B4-BE49-F238E27FC236}">
                <a16:creationId xmlns:a16="http://schemas.microsoft.com/office/drawing/2014/main" id="{1AD46A78-8657-4C04-937D-2EB2EAE68B4C}"/>
              </a:ext>
            </a:extLst>
          </p:cNvPr>
          <p:cNvSpPr txBox="1">
            <a:spLocks/>
          </p:cNvSpPr>
          <p:nvPr/>
        </p:nvSpPr>
        <p:spPr bwMode="auto">
          <a:xfrm>
            <a:off x="984250" y="5938838"/>
            <a:ext cx="2674938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1! = 1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2! = 1! * 2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3! = 2! * 3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4! = 3! * 4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5! = 4! * 5</a:t>
            </a:r>
          </a:p>
        </p:txBody>
      </p:sp>
      <p:sp>
        <p:nvSpPr>
          <p:cNvPr id="72712" name="Text Box 8">
            <a:extLst>
              <a:ext uri="{FF2B5EF4-FFF2-40B4-BE49-F238E27FC236}">
                <a16:creationId xmlns:a16="http://schemas.microsoft.com/office/drawing/2014/main" id="{44812583-DE1C-4D6D-B367-D9FBCC1AC71A}"/>
              </a:ext>
            </a:extLst>
          </p:cNvPr>
          <p:cNvSpPr txBox="1">
            <a:spLocks/>
          </p:cNvSpPr>
          <p:nvPr/>
        </p:nvSpPr>
        <p:spPr bwMode="auto">
          <a:xfrm>
            <a:off x="984250" y="2800350"/>
            <a:ext cx="4383088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1! = 1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2! = 1*2 = 2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3! = 1*2*3 = 6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4! = 1*2*3*4 = 24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5! = 1*2*3*4*5 = 120</a:t>
            </a:r>
          </a:p>
        </p:txBody>
      </p:sp>
      <p:sp>
        <p:nvSpPr>
          <p:cNvPr id="72713" name="Text Box 9">
            <a:extLst>
              <a:ext uri="{FF2B5EF4-FFF2-40B4-BE49-F238E27FC236}">
                <a16:creationId xmlns:a16="http://schemas.microsoft.com/office/drawing/2014/main" id="{07DC121B-240D-4B2F-82D0-A9346452FEAA}"/>
              </a:ext>
            </a:extLst>
          </p:cNvPr>
          <p:cNvSpPr txBox="1">
            <a:spLocks/>
          </p:cNvSpPr>
          <p:nvPr/>
        </p:nvSpPr>
        <p:spPr bwMode="auto">
          <a:xfrm>
            <a:off x="6718300" y="2730500"/>
            <a:ext cx="4927600" cy="119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2800" dirty="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1!</a:t>
            </a:r>
            <a:r>
              <a:rPr lang="en-US" altLang="en-US" sz="2800" dirty="0"/>
              <a:t> is </a:t>
            </a:r>
            <a:r>
              <a:rPr lang="en-US" altLang="en-US" sz="2800" dirty="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1</a:t>
            </a:r>
            <a:br>
              <a:rPr lang="en-US" altLang="en-US" sz="2800" dirty="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2800" dirty="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N!</a:t>
            </a:r>
            <a:r>
              <a:rPr lang="en-US" altLang="en-US" sz="2800" dirty="0"/>
              <a:t> is </a:t>
            </a:r>
            <a:r>
              <a:rPr lang="en-US" altLang="en-US" sz="2800" dirty="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(N-1)! * N </a:t>
            </a:r>
            <a:r>
              <a:rPr lang="en-US" altLang="en-US" sz="2800" dirty="0"/>
              <a:t>for N &gt; 1</a:t>
            </a:r>
            <a:endParaRPr lang="en-US" altLang="en-US" sz="2800" b="1" dirty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grpSp>
        <p:nvGrpSpPr>
          <p:cNvPr id="12" name="Group 8">
            <a:extLst>
              <a:ext uri="{FF2B5EF4-FFF2-40B4-BE49-F238E27FC236}">
                <a16:creationId xmlns:a16="http://schemas.microsoft.com/office/drawing/2014/main" id="{34C65E5C-11EA-7F49-B1A9-CCCFCBCC0612}"/>
              </a:ext>
            </a:extLst>
          </p:cNvPr>
          <p:cNvGrpSpPr>
            <a:grpSpLocks/>
          </p:cNvGrpSpPr>
          <p:nvPr/>
        </p:nvGrpSpPr>
        <p:grpSpPr bwMode="auto">
          <a:xfrm rot="1324063">
            <a:off x="9527381" y="5091510"/>
            <a:ext cx="254000" cy="468313"/>
            <a:chOff x="0" y="-1"/>
            <a:chExt cx="255398" cy="467672"/>
          </a:xfrm>
        </p:grpSpPr>
        <p:sp>
          <p:nvSpPr>
            <p:cNvPr id="13" name="AutoShape 9">
              <a:extLst>
                <a:ext uri="{FF2B5EF4-FFF2-40B4-BE49-F238E27FC236}">
                  <a16:creationId xmlns:a16="http://schemas.microsoft.com/office/drawing/2014/main" id="{F91610A0-369A-9440-8288-EF484A74F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55398" cy="46767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4" name="Oval 10">
              <a:extLst>
                <a:ext uri="{FF2B5EF4-FFF2-40B4-BE49-F238E27FC236}">
                  <a16:creationId xmlns:a16="http://schemas.microsoft.com/office/drawing/2014/main" id="{02AC3347-4893-BE41-8508-A20A4C961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8096"/>
              <a:ext cx="255398" cy="3420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15" name="Group 8">
            <a:extLst>
              <a:ext uri="{FF2B5EF4-FFF2-40B4-BE49-F238E27FC236}">
                <a16:creationId xmlns:a16="http://schemas.microsoft.com/office/drawing/2014/main" id="{BDA2701F-7698-D746-8D3E-8BF348BEF2F0}"/>
              </a:ext>
            </a:extLst>
          </p:cNvPr>
          <p:cNvGrpSpPr>
            <a:grpSpLocks/>
          </p:cNvGrpSpPr>
          <p:nvPr/>
        </p:nvGrpSpPr>
        <p:grpSpPr bwMode="auto">
          <a:xfrm rot="1324063">
            <a:off x="7952670" y="2698352"/>
            <a:ext cx="254000" cy="468313"/>
            <a:chOff x="0" y="-1"/>
            <a:chExt cx="255398" cy="467672"/>
          </a:xfrm>
        </p:grpSpPr>
        <p:sp>
          <p:nvSpPr>
            <p:cNvPr id="16" name="AutoShape 9">
              <a:extLst>
                <a:ext uri="{FF2B5EF4-FFF2-40B4-BE49-F238E27FC236}">
                  <a16:creationId xmlns:a16="http://schemas.microsoft.com/office/drawing/2014/main" id="{A5A912CD-F960-8E4E-B3E5-300700C50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55398" cy="46767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A750A6B3-E838-C646-994E-760982069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8096"/>
              <a:ext cx="255398" cy="3420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18" name="Line 28">
            <a:extLst>
              <a:ext uri="{FF2B5EF4-FFF2-40B4-BE49-F238E27FC236}">
                <a16:creationId xmlns:a16="http://schemas.microsoft.com/office/drawing/2014/main" id="{19FA3B33-5D99-2D49-9BE3-32C5AEBA78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71277" y="3148013"/>
            <a:ext cx="193675" cy="407987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20" name="AutoShape 10">
            <a:extLst>
              <a:ext uri="{FF2B5EF4-FFF2-40B4-BE49-F238E27FC236}">
                <a16:creationId xmlns:a16="http://schemas.microsoft.com/office/drawing/2014/main" id="{DD935230-C831-D141-BE8F-9B9C10414CDA}"/>
              </a:ext>
            </a:extLst>
          </p:cNvPr>
          <p:cNvSpPr>
            <a:spLocks/>
          </p:cNvSpPr>
          <p:nvPr/>
        </p:nvSpPr>
        <p:spPr bwMode="auto">
          <a:xfrm>
            <a:off x="5909871" y="3025457"/>
            <a:ext cx="2266950" cy="2663825"/>
          </a:xfrm>
          <a:custGeom>
            <a:avLst/>
            <a:gdLst>
              <a:gd name="T0" fmla="+- 0 11338 1076"/>
              <a:gd name="T1" fmla="*/ T0 w 20524"/>
              <a:gd name="T2" fmla="*/ 10749 h 21498"/>
              <a:gd name="T3" fmla="+- 0 11338 1076"/>
              <a:gd name="T4" fmla="*/ T3 w 20524"/>
              <a:gd name="T5" fmla="*/ 10749 h 21498"/>
              <a:gd name="T6" fmla="+- 0 11338 1076"/>
              <a:gd name="T7" fmla="*/ T6 w 20524"/>
              <a:gd name="T8" fmla="*/ 10749 h 21498"/>
              <a:gd name="T9" fmla="+- 0 11338 1076"/>
              <a:gd name="T10" fmla="*/ T9 w 20524"/>
              <a:gd name="T11" fmla="*/ 10749 h 21498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0524" h="21498">
                <a:moveTo>
                  <a:pt x="6950" y="0"/>
                </a:moveTo>
                <a:cubicBezTo>
                  <a:pt x="4520" y="563"/>
                  <a:pt x="2464" y="2019"/>
                  <a:pt x="1297" y="4000"/>
                </a:cubicBezTo>
                <a:cubicBezTo>
                  <a:pt x="-1076" y="8024"/>
                  <a:pt x="30" y="12375"/>
                  <a:pt x="2824" y="15442"/>
                </a:cubicBezTo>
                <a:cubicBezTo>
                  <a:pt x="4768" y="17577"/>
                  <a:pt x="7456" y="19039"/>
                  <a:pt x="10337" y="20017"/>
                </a:cubicBezTo>
                <a:cubicBezTo>
                  <a:pt x="13438" y="21071"/>
                  <a:pt x="16851" y="21600"/>
                  <a:pt x="20524" y="21482"/>
                </a:cubicBezTo>
              </a:path>
            </a:pathLst>
          </a:custGeom>
          <a:noFill/>
          <a:ln w="508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58567343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C7BF0DC5-0C4A-45E8-AA20-BED400217C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685798"/>
            <a:ext cx="11099800" cy="849313"/>
          </a:xfrm>
        </p:spPr>
        <p:txBody>
          <a:bodyPr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Example: Factorials</a:t>
            </a:r>
          </a:p>
        </p:txBody>
      </p:sp>
      <p:sp>
        <p:nvSpPr>
          <p:cNvPr id="72706" name="Text Box 2">
            <a:extLst>
              <a:ext uri="{FF2B5EF4-FFF2-40B4-BE49-F238E27FC236}">
                <a16:creationId xmlns:a16="http://schemas.microsoft.com/office/drawing/2014/main" id="{275A21DF-6975-4792-BB18-F4C6180DB91D}"/>
              </a:ext>
            </a:extLst>
          </p:cNvPr>
          <p:cNvSpPr txBox="1">
            <a:spLocks/>
          </p:cNvSpPr>
          <p:nvPr/>
        </p:nvSpPr>
        <p:spPr bwMode="auto">
          <a:xfrm>
            <a:off x="6718300" y="218440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3. Recursive Definition:</a:t>
            </a:r>
          </a:p>
        </p:txBody>
      </p:sp>
      <p:sp>
        <p:nvSpPr>
          <p:cNvPr id="72707" name="Text Box 3">
            <a:extLst>
              <a:ext uri="{FF2B5EF4-FFF2-40B4-BE49-F238E27FC236}">
                <a16:creationId xmlns:a16="http://schemas.microsoft.com/office/drawing/2014/main" id="{2D11EBFA-E7B8-45DA-BBA6-8A2B45B199A9}"/>
              </a:ext>
            </a:extLst>
          </p:cNvPr>
          <p:cNvSpPr txBox="1">
            <a:spLocks/>
          </p:cNvSpPr>
          <p:nvPr/>
        </p:nvSpPr>
        <p:spPr bwMode="auto">
          <a:xfrm>
            <a:off x="952500" y="21844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1. Examples:</a:t>
            </a:r>
          </a:p>
        </p:txBody>
      </p:sp>
      <p:sp>
        <p:nvSpPr>
          <p:cNvPr id="72708" name="Text Box 4">
            <a:extLst>
              <a:ext uri="{FF2B5EF4-FFF2-40B4-BE49-F238E27FC236}">
                <a16:creationId xmlns:a16="http://schemas.microsoft.com/office/drawing/2014/main" id="{9AE6A356-E4D5-4601-9BA1-E731F3CB2861}"/>
              </a:ext>
            </a:extLst>
          </p:cNvPr>
          <p:cNvSpPr txBox="1">
            <a:spLocks/>
          </p:cNvSpPr>
          <p:nvPr/>
        </p:nvSpPr>
        <p:spPr bwMode="auto">
          <a:xfrm>
            <a:off x="6754813" y="4765675"/>
            <a:ext cx="6053137" cy="2026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 dirty="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 dirty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 dirty="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 dirty="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 dirty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=	fact(n-1)</a:t>
            </a:r>
            <a:r>
              <a:rPr lang="en-US" altLang="en-US" sz="2500" dirty="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 dirty="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 dirty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 dirty="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72709" name="Text Box 5">
            <a:extLst>
              <a:ext uri="{FF2B5EF4-FFF2-40B4-BE49-F238E27FC236}">
                <a16:creationId xmlns:a16="http://schemas.microsoft.com/office/drawing/2014/main" id="{9C162D17-C401-4AD4-94B4-333D44B30991}"/>
              </a:ext>
            </a:extLst>
          </p:cNvPr>
          <p:cNvSpPr txBox="1">
            <a:spLocks/>
          </p:cNvSpPr>
          <p:nvPr/>
        </p:nvSpPr>
        <p:spPr bwMode="auto">
          <a:xfrm>
            <a:off x="6718300" y="414655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4. Python Code:</a:t>
            </a:r>
          </a:p>
        </p:txBody>
      </p:sp>
      <p:sp>
        <p:nvSpPr>
          <p:cNvPr id="72710" name="Text Box 6">
            <a:extLst>
              <a:ext uri="{FF2B5EF4-FFF2-40B4-BE49-F238E27FC236}">
                <a16:creationId xmlns:a16="http://schemas.microsoft.com/office/drawing/2014/main" id="{D5135BD0-C324-49D7-B09E-30C898122A00}"/>
              </a:ext>
            </a:extLst>
          </p:cNvPr>
          <p:cNvSpPr txBox="1">
            <a:spLocks/>
          </p:cNvSpPr>
          <p:nvPr/>
        </p:nvSpPr>
        <p:spPr bwMode="auto">
          <a:xfrm>
            <a:off x="952500" y="51943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2. Self Reference:</a:t>
            </a:r>
          </a:p>
        </p:txBody>
      </p:sp>
      <p:sp>
        <p:nvSpPr>
          <p:cNvPr id="72711" name="Text Box 7">
            <a:extLst>
              <a:ext uri="{FF2B5EF4-FFF2-40B4-BE49-F238E27FC236}">
                <a16:creationId xmlns:a16="http://schemas.microsoft.com/office/drawing/2014/main" id="{1AD46A78-8657-4C04-937D-2EB2EAE68B4C}"/>
              </a:ext>
            </a:extLst>
          </p:cNvPr>
          <p:cNvSpPr txBox="1">
            <a:spLocks/>
          </p:cNvSpPr>
          <p:nvPr/>
        </p:nvSpPr>
        <p:spPr bwMode="auto">
          <a:xfrm>
            <a:off x="984250" y="5938838"/>
            <a:ext cx="2674938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1! = 1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2! = 1! * 2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3! = 2! * 3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4! = 3! * 4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5! = 4! * 5</a:t>
            </a:r>
          </a:p>
        </p:txBody>
      </p:sp>
      <p:sp>
        <p:nvSpPr>
          <p:cNvPr id="72712" name="Text Box 8">
            <a:extLst>
              <a:ext uri="{FF2B5EF4-FFF2-40B4-BE49-F238E27FC236}">
                <a16:creationId xmlns:a16="http://schemas.microsoft.com/office/drawing/2014/main" id="{44812583-DE1C-4D6D-B367-D9FBCC1AC71A}"/>
              </a:ext>
            </a:extLst>
          </p:cNvPr>
          <p:cNvSpPr txBox="1">
            <a:spLocks/>
          </p:cNvSpPr>
          <p:nvPr/>
        </p:nvSpPr>
        <p:spPr bwMode="auto">
          <a:xfrm>
            <a:off x="984250" y="2800350"/>
            <a:ext cx="4383088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1! = 1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2! = 1*2 = 2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3! = 1*2*3 = 6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4! = 1*2*3*4 = 24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5! = 1*2*3*4*5 = 120</a:t>
            </a:r>
          </a:p>
        </p:txBody>
      </p:sp>
      <p:sp>
        <p:nvSpPr>
          <p:cNvPr id="72713" name="Text Box 9">
            <a:extLst>
              <a:ext uri="{FF2B5EF4-FFF2-40B4-BE49-F238E27FC236}">
                <a16:creationId xmlns:a16="http://schemas.microsoft.com/office/drawing/2014/main" id="{07DC121B-240D-4B2F-82D0-A9346452FEAA}"/>
              </a:ext>
            </a:extLst>
          </p:cNvPr>
          <p:cNvSpPr txBox="1">
            <a:spLocks/>
          </p:cNvSpPr>
          <p:nvPr/>
        </p:nvSpPr>
        <p:spPr bwMode="auto">
          <a:xfrm>
            <a:off x="6718300" y="2730500"/>
            <a:ext cx="4927600" cy="119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2800" dirty="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1!</a:t>
            </a:r>
            <a:r>
              <a:rPr lang="en-US" altLang="en-US" sz="2800" dirty="0"/>
              <a:t> is </a:t>
            </a:r>
            <a:r>
              <a:rPr lang="en-US" altLang="en-US" sz="2800" dirty="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1</a:t>
            </a:r>
            <a:br>
              <a:rPr lang="en-US" altLang="en-US" sz="2800" dirty="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2800" dirty="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N!</a:t>
            </a:r>
            <a:r>
              <a:rPr lang="en-US" altLang="en-US" sz="2800" dirty="0"/>
              <a:t> is </a:t>
            </a:r>
            <a:r>
              <a:rPr lang="en-US" altLang="en-US" sz="2800" dirty="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(N-1)! * N </a:t>
            </a:r>
            <a:r>
              <a:rPr lang="en-US" altLang="en-US" sz="2800" dirty="0"/>
              <a:t>for N &gt; 1</a:t>
            </a:r>
            <a:endParaRPr lang="en-US" altLang="en-US" sz="2800" b="1" dirty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grpSp>
        <p:nvGrpSpPr>
          <p:cNvPr id="12" name="Group 8">
            <a:extLst>
              <a:ext uri="{FF2B5EF4-FFF2-40B4-BE49-F238E27FC236}">
                <a16:creationId xmlns:a16="http://schemas.microsoft.com/office/drawing/2014/main" id="{34C65E5C-11EA-7F49-B1A9-CCCFCBCC0612}"/>
              </a:ext>
            </a:extLst>
          </p:cNvPr>
          <p:cNvGrpSpPr>
            <a:grpSpLocks/>
          </p:cNvGrpSpPr>
          <p:nvPr/>
        </p:nvGrpSpPr>
        <p:grpSpPr bwMode="auto">
          <a:xfrm rot="1324063">
            <a:off x="9527381" y="5091510"/>
            <a:ext cx="254000" cy="468313"/>
            <a:chOff x="0" y="-1"/>
            <a:chExt cx="255398" cy="467672"/>
          </a:xfrm>
        </p:grpSpPr>
        <p:sp>
          <p:nvSpPr>
            <p:cNvPr id="13" name="AutoShape 9">
              <a:extLst>
                <a:ext uri="{FF2B5EF4-FFF2-40B4-BE49-F238E27FC236}">
                  <a16:creationId xmlns:a16="http://schemas.microsoft.com/office/drawing/2014/main" id="{F91610A0-369A-9440-8288-EF484A74F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55398" cy="46767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4" name="Oval 10">
              <a:extLst>
                <a:ext uri="{FF2B5EF4-FFF2-40B4-BE49-F238E27FC236}">
                  <a16:creationId xmlns:a16="http://schemas.microsoft.com/office/drawing/2014/main" id="{02AC3347-4893-BE41-8508-A20A4C961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8096"/>
              <a:ext cx="255398" cy="3420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15" name="Group 8">
            <a:extLst>
              <a:ext uri="{FF2B5EF4-FFF2-40B4-BE49-F238E27FC236}">
                <a16:creationId xmlns:a16="http://schemas.microsoft.com/office/drawing/2014/main" id="{BDA2701F-7698-D746-8D3E-8BF348BEF2F0}"/>
              </a:ext>
            </a:extLst>
          </p:cNvPr>
          <p:cNvGrpSpPr>
            <a:grpSpLocks/>
          </p:cNvGrpSpPr>
          <p:nvPr/>
        </p:nvGrpSpPr>
        <p:grpSpPr bwMode="auto">
          <a:xfrm rot="1324063">
            <a:off x="7952670" y="2698352"/>
            <a:ext cx="254000" cy="468313"/>
            <a:chOff x="0" y="-1"/>
            <a:chExt cx="255398" cy="467672"/>
          </a:xfrm>
        </p:grpSpPr>
        <p:sp>
          <p:nvSpPr>
            <p:cNvPr id="16" name="AutoShape 9">
              <a:extLst>
                <a:ext uri="{FF2B5EF4-FFF2-40B4-BE49-F238E27FC236}">
                  <a16:creationId xmlns:a16="http://schemas.microsoft.com/office/drawing/2014/main" id="{A5A912CD-F960-8E4E-B3E5-300700C50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55398" cy="46767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A750A6B3-E838-C646-994E-760982069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8096"/>
              <a:ext cx="255398" cy="3420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18" name="Line 28">
            <a:extLst>
              <a:ext uri="{FF2B5EF4-FFF2-40B4-BE49-F238E27FC236}">
                <a16:creationId xmlns:a16="http://schemas.microsoft.com/office/drawing/2014/main" id="{19FA3B33-5D99-2D49-9BE3-32C5AEBA78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71277" y="3148013"/>
            <a:ext cx="193675" cy="407987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9" name="Text Box 8">
            <a:extLst>
              <a:ext uri="{FF2B5EF4-FFF2-40B4-BE49-F238E27FC236}">
                <a16:creationId xmlns:a16="http://schemas.microsoft.com/office/drawing/2014/main" id="{D447EF2E-A7EA-284C-A3DE-1458632AED5C}"/>
              </a:ext>
            </a:extLst>
          </p:cNvPr>
          <p:cNvSpPr txBox="1">
            <a:spLocks/>
          </p:cNvSpPr>
          <p:nvPr/>
        </p:nvSpPr>
        <p:spPr bwMode="auto">
          <a:xfrm>
            <a:off x="2414589" y="8218487"/>
            <a:ext cx="8607421" cy="964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800" i="1" dirty="0">
                <a:solidFill>
                  <a:srgbClr val="C82506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Rule 1: Base case should always be defined and be terminal</a:t>
            </a:r>
          </a:p>
          <a:p>
            <a:r>
              <a:rPr lang="en-US" altLang="en-US" sz="2800" i="1" dirty="0">
                <a:solidFill>
                  <a:srgbClr val="C82506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Rule 2: Recursive case should make progress towards base case</a:t>
            </a:r>
          </a:p>
        </p:txBody>
      </p:sp>
      <p:sp>
        <p:nvSpPr>
          <p:cNvPr id="21" name="AutoShape 10">
            <a:extLst>
              <a:ext uri="{FF2B5EF4-FFF2-40B4-BE49-F238E27FC236}">
                <a16:creationId xmlns:a16="http://schemas.microsoft.com/office/drawing/2014/main" id="{C12A888F-5B1D-7640-941C-16438C7F0F73}"/>
              </a:ext>
            </a:extLst>
          </p:cNvPr>
          <p:cNvSpPr>
            <a:spLocks/>
          </p:cNvSpPr>
          <p:nvPr/>
        </p:nvSpPr>
        <p:spPr bwMode="auto">
          <a:xfrm>
            <a:off x="5543550" y="3389313"/>
            <a:ext cx="1685925" cy="3033712"/>
          </a:xfrm>
          <a:custGeom>
            <a:avLst/>
            <a:gdLst>
              <a:gd name="T0" fmla="+- 0 11518 1436"/>
              <a:gd name="T1" fmla="*/ T0 w 20164"/>
              <a:gd name="T2" fmla="*/ 10800 h 21600"/>
              <a:gd name="T3" fmla="+- 0 11518 1436"/>
              <a:gd name="T4" fmla="*/ T3 w 20164"/>
              <a:gd name="T5" fmla="*/ 10800 h 21600"/>
              <a:gd name="T6" fmla="+- 0 11518 1436"/>
              <a:gd name="T7" fmla="*/ T6 w 20164"/>
              <a:gd name="T8" fmla="*/ 10800 h 21600"/>
              <a:gd name="T9" fmla="+- 0 11518 1436"/>
              <a:gd name="T10" fmla="*/ T9 w 20164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0164" h="21600">
                <a:moveTo>
                  <a:pt x="12646" y="0"/>
                </a:moveTo>
                <a:cubicBezTo>
                  <a:pt x="9725" y="698"/>
                  <a:pt x="7167" y="1731"/>
                  <a:pt x="5177" y="3027"/>
                </a:cubicBezTo>
                <a:cubicBezTo>
                  <a:pt x="-464" y="6698"/>
                  <a:pt x="-1436" y="11311"/>
                  <a:pt x="1972" y="15141"/>
                </a:cubicBezTo>
                <a:cubicBezTo>
                  <a:pt x="5228" y="18800"/>
                  <a:pt x="12139" y="21302"/>
                  <a:pt x="20164" y="21600"/>
                </a:cubicBezTo>
              </a:path>
            </a:pathLst>
          </a:custGeom>
          <a:noFill/>
          <a:ln w="508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22" name="Line 28">
            <a:extLst>
              <a:ext uri="{FF2B5EF4-FFF2-40B4-BE49-F238E27FC236}">
                <a16:creationId xmlns:a16="http://schemas.microsoft.com/office/drawing/2014/main" id="{FC16A7D3-B2C4-2A46-95BB-710BE838DB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153364" y="5904706"/>
            <a:ext cx="193675" cy="407987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67734115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C7BF0DC5-0C4A-45E8-AA20-BED400217C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685798"/>
            <a:ext cx="11099800" cy="849313"/>
          </a:xfrm>
        </p:spPr>
        <p:txBody>
          <a:bodyPr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Example: Factorials</a:t>
            </a:r>
          </a:p>
        </p:txBody>
      </p:sp>
      <p:sp>
        <p:nvSpPr>
          <p:cNvPr id="72706" name="Text Box 2">
            <a:extLst>
              <a:ext uri="{FF2B5EF4-FFF2-40B4-BE49-F238E27FC236}">
                <a16:creationId xmlns:a16="http://schemas.microsoft.com/office/drawing/2014/main" id="{275A21DF-6975-4792-BB18-F4C6180DB91D}"/>
              </a:ext>
            </a:extLst>
          </p:cNvPr>
          <p:cNvSpPr txBox="1">
            <a:spLocks/>
          </p:cNvSpPr>
          <p:nvPr/>
        </p:nvSpPr>
        <p:spPr bwMode="auto">
          <a:xfrm>
            <a:off x="6718300" y="218440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3. Recursive Definition:</a:t>
            </a:r>
          </a:p>
        </p:txBody>
      </p:sp>
      <p:sp>
        <p:nvSpPr>
          <p:cNvPr id="72707" name="Text Box 3">
            <a:extLst>
              <a:ext uri="{FF2B5EF4-FFF2-40B4-BE49-F238E27FC236}">
                <a16:creationId xmlns:a16="http://schemas.microsoft.com/office/drawing/2014/main" id="{2D11EBFA-E7B8-45DA-BBA6-8A2B45B199A9}"/>
              </a:ext>
            </a:extLst>
          </p:cNvPr>
          <p:cNvSpPr txBox="1">
            <a:spLocks/>
          </p:cNvSpPr>
          <p:nvPr/>
        </p:nvSpPr>
        <p:spPr bwMode="auto">
          <a:xfrm>
            <a:off x="952500" y="21844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1. Examples:</a:t>
            </a:r>
          </a:p>
        </p:txBody>
      </p:sp>
      <p:sp>
        <p:nvSpPr>
          <p:cNvPr id="72708" name="Text Box 4">
            <a:extLst>
              <a:ext uri="{FF2B5EF4-FFF2-40B4-BE49-F238E27FC236}">
                <a16:creationId xmlns:a16="http://schemas.microsoft.com/office/drawing/2014/main" id="{9AE6A356-E4D5-4601-9BA1-E731F3CB2861}"/>
              </a:ext>
            </a:extLst>
          </p:cNvPr>
          <p:cNvSpPr txBox="1">
            <a:spLocks/>
          </p:cNvSpPr>
          <p:nvPr/>
        </p:nvSpPr>
        <p:spPr bwMode="auto">
          <a:xfrm>
            <a:off x="6754813" y="4765675"/>
            <a:ext cx="6053137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=	fact(n-1)</a:t>
            </a:r>
            <a:r>
              <a:rPr lang="en-US" altLang="en-US" sz="25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72709" name="Text Box 5">
            <a:extLst>
              <a:ext uri="{FF2B5EF4-FFF2-40B4-BE49-F238E27FC236}">
                <a16:creationId xmlns:a16="http://schemas.microsoft.com/office/drawing/2014/main" id="{9C162D17-C401-4AD4-94B4-333D44B30991}"/>
              </a:ext>
            </a:extLst>
          </p:cNvPr>
          <p:cNvSpPr txBox="1">
            <a:spLocks/>
          </p:cNvSpPr>
          <p:nvPr/>
        </p:nvSpPr>
        <p:spPr bwMode="auto">
          <a:xfrm>
            <a:off x="6718300" y="4146550"/>
            <a:ext cx="587216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4. Python Code:</a:t>
            </a:r>
          </a:p>
        </p:txBody>
      </p:sp>
      <p:sp>
        <p:nvSpPr>
          <p:cNvPr id="72710" name="Text Box 6">
            <a:extLst>
              <a:ext uri="{FF2B5EF4-FFF2-40B4-BE49-F238E27FC236}">
                <a16:creationId xmlns:a16="http://schemas.microsoft.com/office/drawing/2014/main" id="{D5135BD0-C324-49D7-B09E-30C898122A00}"/>
              </a:ext>
            </a:extLst>
          </p:cNvPr>
          <p:cNvSpPr txBox="1">
            <a:spLocks/>
          </p:cNvSpPr>
          <p:nvPr/>
        </p:nvSpPr>
        <p:spPr bwMode="auto">
          <a:xfrm>
            <a:off x="952500" y="5194300"/>
            <a:ext cx="492601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2. Self Reference:</a:t>
            </a:r>
          </a:p>
        </p:txBody>
      </p:sp>
      <p:sp>
        <p:nvSpPr>
          <p:cNvPr id="72711" name="Text Box 7">
            <a:extLst>
              <a:ext uri="{FF2B5EF4-FFF2-40B4-BE49-F238E27FC236}">
                <a16:creationId xmlns:a16="http://schemas.microsoft.com/office/drawing/2014/main" id="{1AD46A78-8657-4C04-937D-2EB2EAE68B4C}"/>
              </a:ext>
            </a:extLst>
          </p:cNvPr>
          <p:cNvSpPr txBox="1">
            <a:spLocks/>
          </p:cNvSpPr>
          <p:nvPr/>
        </p:nvSpPr>
        <p:spPr bwMode="auto">
          <a:xfrm>
            <a:off x="984250" y="5938838"/>
            <a:ext cx="2674938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1! = 1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2! = 1! * 2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3! = 2! * 3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4! = 3! * 4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5! = 4! * 5</a:t>
            </a:r>
          </a:p>
        </p:txBody>
      </p:sp>
      <p:sp>
        <p:nvSpPr>
          <p:cNvPr id="72712" name="Text Box 8">
            <a:extLst>
              <a:ext uri="{FF2B5EF4-FFF2-40B4-BE49-F238E27FC236}">
                <a16:creationId xmlns:a16="http://schemas.microsoft.com/office/drawing/2014/main" id="{44812583-DE1C-4D6D-B367-D9FBCC1AC71A}"/>
              </a:ext>
            </a:extLst>
          </p:cNvPr>
          <p:cNvSpPr txBox="1">
            <a:spLocks/>
          </p:cNvSpPr>
          <p:nvPr/>
        </p:nvSpPr>
        <p:spPr bwMode="auto">
          <a:xfrm>
            <a:off x="984250" y="2800350"/>
            <a:ext cx="4383088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1! = 1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2! = 1*2 = 2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3! = 1*2*3 = 6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4! = 1*2*3*4 = 24</a:t>
            </a:r>
          </a:p>
          <a:p>
            <a:pPr algn="l"/>
            <a:r>
              <a:rPr lang="en-US" altLang="en-US" sz="2800">
                <a:latin typeface="Courier" charset="0"/>
                <a:ea typeface="Courier" charset="0"/>
                <a:cs typeface="Courier" charset="0"/>
                <a:sym typeface="Courier" charset="0"/>
              </a:rPr>
              <a:t>5! = 1*2*3*4*5 = 120</a:t>
            </a:r>
          </a:p>
        </p:txBody>
      </p:sp>
      <p:sp>
        <p:nvSpPr>
          <p:cNvPr id="72713" name="Text Box 9">
            <a:extLst>
              <a:ext uri="{FF2B5EF4-FFF2-40B4-BE49-F238E27FC236}">
                <a16:creationId xmlns:a16="http://schemas.microsoft.com/office/drawing/2014/main" id="{07DC121B-240D-4B2F-82D0-A9346452FEAA}"/>
              </a:ext>
            </a:extLst>
          </p:cNvPr>
          <p:cNvSpPr txBox="1">
            <a:spLocks/>
          </p:cNvSpPr>
          <p:nvPr/>
        </p:nvSpPr>
        <p:spPr bwMode="auto">
          <a:xfrm>
            <a:off x="6718300" y="2730500"/>
            <a:ext cx="4927600" cy="119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2800" dirty="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1!</a:t>
            </a:r>
            <a:r>
              <a:rPr lang="en-US" altLang="en-US" sz="2800" dirty="0"/>
              <a:t> is </a:t>
            </a:r>
            <a:r>
              <a:rPr lang="en-US" altLang="en-US" sz="2800" dirty="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1</a:t>
            </a:r>
            <a:br>
              <a:rPr lang="en-US" altLang="en-US" sz="2800" dirty="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2800" dirty="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N!</a:t>
            </a:r>
            <a:r>
              <a:rPr lang="en-US" altLang="en-US" sz="2800" dirty="0"/>
              <a:t> is </a:t>
            </a:r>
            <a:r>
              <a:rPr lang="en-US" altLang="en-US" sz="2800" dirty="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(N-1)! * N </a:t>
            </a:r>
            <a:r>
              <a:rPr lang="en-US" altLang="en-US" sz="2800" dirty="0"/>
              <a:t>for N &gt; 1</a:t>
            </a:r>
            <a:endParaRPr lang="en-US" altLang="en-US" sz="2800" b="1" dirty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72714" name="Text Box 10">
            <a:extLst>
              <a:ext uri="{FF2B5EF4-FFF2-40B4-BE49-F238E27FC236}">
                <a16:creationId xmlns:a16="http://schemas.microsoft.com/office/drawing/2014/main" id="{0199EE97-F9E5-4393-AB04-AC05809B780E}"/>
              </a:ext>
            </a:extLst>
          </p:cNvPr>
          <p:cNvSpPr txBox="1">
            <a:spLocks/>
          </p:cNvSpPr>
          <p:nvPr/>
        </p:nvSpPr>
        <p:spPr bwMode="auto">
          <a:xfrm>
            <a:off x="8954481" y="7117080"/>
            <a:ext cx="2574551" cy="65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dirty="0">
                <a:solidFill>
                  <a:srgbClr val="C82506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Let’s “run” it!</a:t>
            </a:r>
          </a:p>
        </p:txBody>
      </p:sp>
      <p:grpSp>
        <p:nvGrpSpPr>
          <p:cNvPr id="12" name="Group 8">
            <a:extLst>
              <a:ext uri="{FF2B5EF4-FFF2-40B4-BE49-F238E27FC236}">
                <a16:creationId xmlns:a16="http://schemas.microsoft.com/office/drawing/2014/main" id="{34C65E5C-11EA-7F49-B1A9-CCCFCBCC0612}"/>
              </a:ext>
            </a:extLst>
          </p:cNvPr>
          <p:cNvGrpSpPr>
            <a:grpSpLocks/>
          </p:cNvGrpSpPr>
          <p:nvPr/>
        </p:nvGrpSpPr>
        <p:grpSpPr bwMode="auto">
          <a:xfrm rot="1324063">
            <a:off x="9527381" y="5091510"/>
            <a:ext cx="254000" cy="468313"/>
            <a:chOff x="0" y="-1"/>
            <a:chExt cx="255398" cy="467672"/>
          </a:xfrm>
        </p:grpSpPr>
        <p:sp>
          <p:nvSpPr>
            <p:cNvPr id="13" name="AutoShape 9">
              <a:extLst>
                <a:ext uri="{FF2B5EF4-FFF2-40B4-BE49-F238E27FC236}">
                  <a16:creationId xmlns:a16="http://schemas.microsoft.com/office/drawing/2014/main" id="{F91610A0-369A-9440-8288-EF484A74F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55398" cy="46767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4" name="Oval 10">
              <a:extLst>
                <a:ext uri="{FF2B5EF4-FFF2-40B4-BE49-F238E27FC236}">
                  <a16:creationId xmlns:a16="http://schemas.microsoft.com/office/drawing/2014/main" id="{02AC3347-4893-BE41-8508-A20A4C961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8096"/>
              <a:ext cx="255398" cy="3420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15" name="Group 8">
            <a:extLst>
              <a:ext uri="{FF2B5EF4-FFF2-40B4-BE49-F238E27FC236}">
                <a16:creationId xmlns:a16="http://schemas.microsoft.com/office/drawing/2014/main" id="{BDA2701F-7698-D746-8D3E-8BF348BEF2F0}"/>
              </a:ext>
            </a:extLst>
          </p:cNvPr>
          <p:cNvGrpSpPr>
            <a:grpSpLocks/>
          </p:cNvGrpSpPr>
          <p:nvPr/>
        </p:nvGrpSpPr>
        <p:grpSpPr bwMode="auto">
          <a:xfrm rot="1324063">
            <a:off x="7952670" y="2698352"/>
            <a:ext cx="254000" cy="468313"/>
            <a:chOff x="0" y="-1"/>
            <a:chExt cx="255398" cy="467672"/>
          </a:xfrm>
        </p:grpSpPr>
        <p:sp>
          <p:nvSpPr>
            <p:cNvPr id="16" name="AutoShape 9">
              <a:extLst>
                <a:ext uri="{FF2B5EF4-FFF2-40B4-BE49-F238E27FC236}">
                  <a16:creationId xmlns:a16="http://schemas.microsoft.com/office/drawing/2014/main" id="{A5A912CD-F960-8E4E-B3E5-300700C50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55398" cy="46767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A750A6B3-E838-C646-994E-760982069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8096"/>
              <a:ext cx="255398" cy="3420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19" name="Line 28">
            <a:extLst>
              <a:ext uri="{FF2B5EF4-FFF2-40B4-BE49-F238E27FC236}">
                <a16:creationId xmlns:a16="http://schemas.microsoft.com/office/drawing/2014/main" id="{CED88955-E4D9-6247-84BC-EDD310DA63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153364" y="5904706"/>
            <a:ext cx="193675" cy="407987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20" name="Line 28">
            <a:extLst>
              <a:ext uri="{FF2B5EF4-FFF2-40B4-BE49-F238E27FC236}">
                <a16:creationId xmlns:a16="http://schemas.microsoft.com/office/drawing/2014/main" id="{CF0E8375-9686-2042-80B8-9D82F973A3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71277" y="3148013"/>
            <a:ext cx="193675" cy="407987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179948AB-4911-4AFC-B9C0-237C5F565C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7100" y="314324"/>
            <a:ext cx="11099800" cy="904875"/>
          </a:xfrm>
        </p:spPr>
        <p:txBody>
          <a:bodyPr/>
          <a:lstStyle/>
          <a:p>
            <a:pPr algn="l"/>
            <a:r>
              <a:rPr 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Learning Objectives</a:t>
            </a:r>
            <a:endParaRPr lang="en-US" altLang="en-US" sz="4800" dirty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F9672E6E-71DD-4207-9F6C-9A19FCE3F9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2500" y="1524000"/>
            <a:ext cx="11099800" cy="7008812"/>
          </a:xfrm>
        </p:spPr>
        <p:txBody>
          <a:bodyPr anchor="t"/>
          <a:lstStyle/>
          <a:p>
            <a:pPr marL="447675" indent="-295275">
              <a:spcBef>
                <a:spcPts val="3600"/>
              </a:spcBef>
              <a:buSzTx/>
              <a:buFontTx/>
              <a:buNone/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Define recursion and be able to identify</a:t>
            </a:r>
          </a:p>
          <a:p>
            <a:pPr marL="609600" indent="-4572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base case</a:t>
            </a:r>
          </a:p>
          <a:p>
            <a:pPr marL="609600" indent="-4572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recursive case</a:t>
            </a:r>
          </a:p>
          <a:p>
            <a:pPr marL="609600" indent="-4572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infinite recursion</a:t>
            </a:r>
          </a:p>
          <a:p>
            <a:pPr marL="447675" indent="-295275">
              <a:spcBef>
                <a:spcPts val="3600"/>
              </a:spcBef>
              <a:buSzTx/>
              <a:buFontTx/>
              <a:buNone/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Explain why data structures lists and </a:t>
            </a:r>
            <a:r>
              <a:rPr lang="en-US" altLang="en-US" sz="2800" dirty="0" err="1">
                <a:latin typeface="Gill Sans" panose="020B0502020104020203" pitchFamily="34" charset="-79"/>
                <a:cs typeface="Gill Sans" panose="020B0502020104020203" pitchFamily="34" charset="-79"/>
              </a:rPr>
              <a:t>dicts</a:t>
            </a: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 can be recursively defined</a:t>
            </a:r>
          </a:p>
          <a:p>
            <a:pPr marL="447675" indent="-295275">
              <a:spcBef>
                <a:spcPts val="800"/>
              </a:spcBef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What is </a:t>
            </a:r>
            <a:r>
              <a:rPr lang="en-US" altLang="en-US" sz="2800" dirty="0">
                <a:solidFill>
                  <a:srgbClr val="C82506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recursive code</a:t>
            </a: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?</a:t>
            </a:r>
          </a:p>
          <a:p>
            <a:pPr marL="447675" indent="-295275">
              <a:spcBef>
                <a:spcPts val="3600"/>
              </a:spcBef>
              <a:buSzTx/>
              <a:buFontTx/>
              <a:buNone/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Trace a recursive function</a:t>
            </a:r>
          </a:p>
          <a:p>
            <a:pPr marL="447675" indent="-295275">
              <a:spcBef>
                <a:spcPts val="800"/>
              </a:spcBef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involving numeric computation</a:t>
            </a:r>
          </a:p>
          <a:p>
            <a:pPr marL="447675" indent="-295275">
              <a:spcBef>
                <a:spcPts val="800"/>
              </a:spcBef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involving nested data structure</a:t>
            </a:r>
          </a:p>
          <a:p>
            <a:pPr marL="447675" indent="-295275">
              <a:spcBef>
                <a:spcPts val="3600"/>
              </a:spcBef>
              <a:buSzTx/>
              <a:buFontTx/>
              <a:buNone/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Write a recursive function that processes a nested list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CCF9688-5E19-411D-8035-85BF7910D185}"/>
              </a:ext>
            </a:extLst>
          </p:cNvPr>
          <p:cNvSpPr>
            <a:spLocks/>
          </p:cNvSpPr>
          <p:nvPr/>
        </p:nvSpPr>
        <p:spPr bwMode="auto">
          <a:xfrm>
            <a:off x="2844800" y="8040688"/>
            <a:ext cx="8102600" cy="159385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>
            <a:lvl1pPr marL="431800" indent="-263525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584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584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584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584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3200" dirty="0">
                <a:solidFill>
                  <a:srgbClr val="FFFFFF"/>
                </a:solidFill>
              </a:rPr>
              <a:t>Read </a:t>
            </a:r>
            <a:r>
              <a:rPr lang="en-US" altLang="en-US" sz="3200" i="1" dirty="0">
                <a:solidFill>
                  <a:srgbClr val="FFFFFF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Think Python</a:t>
            </a:r>
            <a:endParaRPr lang="en-US" altLang="en-US" sz="3200" dirty="0">
              <a:solidFill>
                <a:srgbClr val="FFFFFF"/>
              </a:solidFill>
            </a:endParaRPr>
          </a:p>
          <a:p>
            <a:pPr algn="l">
              <a:buSzPct val="54000"/>
              <a:buFontTx/>
              <a:buChar char="✦"/>
            </a:pPr>
            <a:r>
              <a:rPr lang="en-US" altLang="en-US" sz="2800" dirty="0">
                <a:solidFill>
                  <a:srgbClr val="FFFFFF"/>
                </a:solidFill>
              </a:rPr>
              <a:t> Ch 5: “Recursion” through “Infinite Recursion”</a:t>
            </a:r>
          </a:p>
          <a:p>
            <a:pPr algn="l">
              <a:buSzPct val="54000"/>
              <a:buFontTx/>
              <a:buChar char="✦"/>
            </a:pPr>
            <a:r>
              <a:rPr lang="en-US" altLang="en-US" sz="2800" dirty="0">
                <a:solidFill>
                  <a:srgbClr val="FFFFFF"/>
                </a:solidFill>
              </a:rPr>
              <a:t> Ch 6: “More Recursion” through end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">
            <a:extLst>
              <a:ext uri="{FF2B5EF4-FFF2-40B4-BE49-F238E27FC236}">
                <a16:creationId xmlns:a16="http://schemas.microsoft.com/office/drawing/2014/main" id="{CE5B0680-2822-4255-A99C-12D6F4A8B8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6000" y="680376"/>
            <a:ext cx="5922963" cy="1292225"/>
          </a:xfrm>
        </p:spPr>
        <p:txBody>
          <a:bodyPr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Tracing Factorial</a:t>
            </a:r>
          </a:p>
        </p:txBody>
      </p:sp>
      <p:sp>
        <p:nvSpPr>
          <p:cNvPr id="94210" name="Text Box 2">
            <a:extLst>
              <a:ext uri="{FF2B5EF4-FFF2-40B4-BE49-F238E27FC236}">
                <a16:creationId xmlns:a16="http://schemas.microsoft.com/office/drawing/2014/main" id="{7F440D7E-566B-4247-B4A3-3DBD63FEDA85}"/>
              </a:ext>
            </a:extLst>
          </p:cNvPr>
          <p:cNvSpPr txBox="1">
            <a:spLocks/>
          </p:cNvSpPr>
          <p:nvPr/>
        </p:nvSpPr>
        <p:spPr bwMode="auto">
          <a:xfrm>
            <a:off x="1701800" y="2264305"/>
            <a:ext cx="625157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 dirty="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 dirty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 dirty="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 dirty="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 dirty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=	fact(n-1)</a:t>
            </a:r>
            <a:r>
              <a:rPr lang="en-US" altLang="en-US" sz="2500" dirty="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 dirty="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 dirty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 dirty="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94211" name="Text Box 3">
            <a:extLst>
              <a:ext uri="{FF2B5EF4-FFF2-40B4-BE49-F238E27FC236}">
                <a16:creationId xmlns:a16="http://schemas.microsoft.com/office/drawing/2014/main" id="{06613412-99FD-439A-8543-2F9640A43D3E}"/>
              </a:ext>
            </a:extLst>
          </p:cNvPr>
          <p:cNvSpPr txBox="1">
            <a:spLocks/>
          </p:cNvSpPr>
          <p:nvPr/>
        </p:nvSpPr>
        <p:spPr bwMode="auto">
          <a:xfrm>
            <a:off x="4450363" y="7415472"/>
            <a:ext cx="4104072" cy="65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dirty="0">
                <a:solidFill>
                  <a:srgbClr val="C82506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frames to the rescue!</a:t>
            </a:r>
          </a:p>
        </p:txBody>
      </p:sp>
      <p:sp>
        <p:nvSpPr>
          <p:cNvPr id="94223" name="Text Box 15">
            <a:extLst>
              <a:ext uri="{FF2B5EF4-FFF2-40B4-BE49-F238E27FC236}">
                <a16:creationId xmlns:a16="http://schemas.microsoft.com/office/drawing/2014/main" id="{8FD5DA20-682F-44E6-A05A-AB5581F38F4D}"/>
              </a:ext>
            </a:extLst>
          </p:cNvPr>
          <p:cNvSpPr txBox="1">
            <a:spLocks/>
          </p:cNvSpPr>
          <p:nvPr/>
        </p:nvSpPr>
        <p:spPr bwMode="auto">
          <a:xfrm>
            <a:off x="715963" y="5590719"/>
            <a:ext cx="11501437" cy="121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altLang="en-US" dirty="0">
                <a:solidFill>
                  <a:srgbClr val="C82506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How does Python keep</a:t>
            </a:r>
          </a:p>
          <a:p>
            <a:r>
              <a:rPr lang="en-US" altLang="en-US" dirty="0">
                <a:solidFill>
                  <a:srgbClr val="C82506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all the variables separate?</a:t>
            </a:r>
          </a:p>
        </p:txBody>
      </p:sp>
      <p:grpSp>
        <p:nvGrpSpPr>
          <p:cNvPr id="17" name="Group 8">
            <a:extLst>
              <a:ext uri="{FF2B5EF4-FFF2-40B4-BE49-F238E27FC236}">
                <a16:creationId xmlns:a16="http://schemas.microsoft.com/office/drawing/2014/main" id="{8497BEC9-417F-D247-AA48-F632F2D50D2B}"/>
              </a:ext>
            </a:extLst>
          </p:cNvPr>
          <p:cNvGrpSpPr>
            <a:grpSpLocks/>
          </p:cNvGrpSpPr>
          <p:nvPr/>
        </p:nvGrpSpPr>
        <p:grpSpPr bwMode="auto">
          <a:xfrm rot="1324063">
            <a:off x="4494917" y="2555215"/>
            <a:ext cx="254000" cy="468313"/>
            <a:chOff x="0" y="-1"/>
            <a:chExt cx="255398" cy="467672"/>
          </a:xfrm>
        </p:grpSpPr>
        <p:sp>
          <p:nvSpPr>
            <p:cNvPr id="18" name="AutoShape 9">
              <a:extLst>
                <a:ext uri="{FF2B5EF4-FFF2-40B4-BE49-F238E27FC236}">
                  <a16:creationId xmlns:a16="http://schemas.microsoft.com/office/drawing/2014/main" id="{E4B7F8CB-4B88-5045-AC6D-7B030D8DE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55398" cy="46767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9" name="Oval 10">
              <a:extLst>
                <a:ext uri="{FF2B5EF4-FFF2-40B4-BE49-F238E27FC236}">
                  <a16:creationId xmlns:a16="http://schemas.microsoft.com/office/drawing/2014/main" id="{E7D7A61B-8637-9548-8AFA-D26036F00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8096"/>
              <a:ext cx="255398" cy="3420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20" name="Line 28">
            <a:extLst>
              <a:ext uri="{FF2B5EF4-FFF2-40B4-BE49-F238E27FC236}">
                <a16:creationId xmlns:a16="http://schemas.microsoft.com/office/drawing/2014/main" id="{A6255CB9-286F-514B-8BEA-FD9A893214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92687" y="3368412"/>
            <a:ext cx="193675" cy="407987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>
            <a:extLst>
              <a:ext uri="{FF2B5EF4-FFF2-40B4-BE49-F238E27FC236}">
                <a16:creationId xmlns:a16="http://schemas.microsoft.com/office/drawing/2014/main" id="{EF46804B-27D5-4CBE-AB8C-E8CF5BD48F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499" y="568061"/>
            <a:ext cx="11099800" cy="904875"/>
          </a:xfrm>
        </p:spPr>
        <p:txBody>
          <a:bodyPr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Deep Dive: Invocation State</a:t>
            </a:r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68C1C6EE-F924-4ECF-9B50-EED2BEFC803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66018" y="1892300"/>
            <a:ext cx="10672763" cy="4587875"/>
          </a:xfrm>
        </p:spPr>
        <p:txBody>
          <a:bodyPr anchor="t"/>
          <a:lstStyle/>
          <a:p>
            <a:pPr marL="357188" indent="-236538">
              <a:spcBef>
                <a:spcPts val="3600"/>
              </a:spcBef>
              <a:buSzTx/>
              <a:buFontTx/>
              <a:buNone/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In recursion, each function invocation has its </a:t>
            </a:r>
            <a:r>
              <a:rPr lang="en-US" altLang="en-US" sz="2800" dirty="0">
                <a:solidFill>
                  <a:srgbClr val="C00000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own state</a:t>
            </a: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, but multiple invocations </a:t>
            </a:r>
            <a:r>
              <a:rPr lang="en-US" altLang="en-US" sz="28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share code</a:t>
            </a: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.</a:t>
            </a:r>
          </a:p>
          <a:p>
            <a:pPr marL="357188" indent="-236538">
              <a:spcBef>
                <a:spcPts val="3600"/>
              </a:spcBef>
              <a:buSzTx/>
              <a:buFontTx/>
              <a:buNone/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Variables for an invocation exist in a </a:t>
            </a:r>
            <a:r>
              <a:rPr lang="en-US" altLang="en-US" sz="2800" dirty="0">
                <a:solidFill>
                  <a:srgbClr val="C82506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frame</a:t>
            </a:r>
            <a:endParaRPr lang="en-US" altLang="en-US" sz="2800" dirty="0"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pPr marL="357188" indent="-236538">
              <a:spcBef>
                <a:spcPts val="800"/>
              </a:spcBef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frames are stored in the</a:t>
            </a:r>
            <a:r>
              <a:rPr lang="en-US" altLang="en-US" sz="2800" dirty="0">
                <a:solidFill>
                  <a:srgbClr val="C82506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 stack</a:t>
            </a:r>
            <a:endParaRPr lang="en-US" altLang="en-US" sz="2800" dirty="0"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pPr marL="357188" indent="-236538">
              <a:spcBef>
                <a:spcPts val="800"/>
              </a:spcBef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one invocation is active at a time: its frame is on the top of stack</a:t>
            </a:r>
          </a:p>
          <a:p>
            <a:pPr marL="357188" indent="-236538">
              <a:spcBef>
                <a:spcPts val="800"/>
              </a:spcBef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multiple frames at the same time for the multiple invocations of the same function</a:t>
            </a:r>
          </a:p>
        </p:txBody>
      </p:sp>
      <p:sp>
        <p:nvSpPr>
          <p:cNvPr id="99331" name="Text Box 3">
            <a:extLst>
              <a:ext uri="{FF2B5EF4-FFF2-40B4-BE49-F238E27FC236}">
                <a16:creationId xmlns:a16="http://schemas.microsoft.com/office/drawing/2014/main" id="{737283D9-9A25-457C-A772-5769D026B9E8}"/>
              </a:ext>
            </a:extLst>
          </p:cNvPr>
          <p:cNvSpPr txBox="1">
            <a:spLocks/>
          </p:cNvSpPr>
          <p:nvPr/>
        </p:nvSpPr>
        <p:spPr bwMode="auto">
          <a:xfrm>
            <a:off x="1835150" y="6967537"/>
            <a:ext cx="14112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frame:</a:t>
            </a:r>
          </a:p>
        </p:txBody>
      </p:sp>
      <p:sp>
        <p:nvSpPr>
          <p:cNvPr id="99332" name="Text Box 4">
            <a:extLst>
              <a:ext uri="{FF2B5EF4-FFF2-40B4-BE49-F238E27FC236}">
                <a16:creationId xmlns:a16="http://schemas.microsoft.com/office/drawing/2014/main" id="{A1A598F0-FB65-4894-9E94-3ECD6424821C}"/>
              </a:ext>
            </a:extLst>
          </p:cNvPr>
          <p:cNvSpPr txBox="1">
            <a:spLocks/>
          </p:cNvSpPr>
          <p:nvPr/>
        </p:nvSpPr>
        <p:spPr bwMode="auto">
          <a:xfrm>
            <a:off x="5911850" y="6967537"/>
            <a:ext cx="13350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stack:</a:t>
            </a:r>
          </a:p>
        </p:txBody>
      </p:sp>
      <p:sp>
        <p:nvSpPr>
          <p:cNvPr id="99333" name="Rectangle 5">
            <a:extLst>
              <a:ext uri="{FF2B5EF4-FFF2-40B4-BE49-F238E27FC236}">
                <a16:creationId xmlns:a16="http://schemas.microsoft.com/office/drawing/2014/main" id="{C2A036E9-4A70-48E6-81E1-41A840D411A7}"/>
              </a:ext>
            </a:extLst>
          </p:cNvPr>
          <p:cNvSpPr>
            <a:spLocks/>
          </p:cNvSpPr>
          <p:nvPr/>
        </p:nvSpPr>
        <p:spPr bwMode="auto">
          <a:xfrm>
            <a:off x="7493000" y="7078662"/>
            <a:ext cx="1565275" cy="238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endParaRPr lang="en-US" altLang="en-US" sz="2400" b="1">
              <a:solidFill>
                <a:srgbClr val="A6AAA9"/>
              </a:solidFill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99334" name="Rectangle 6">
            <a:extLst>
              <a:ext uri="{FF2B5EF4-FFF2-40B4-BE49-F238E27FC236}">
                <a16:creationId xmlns:a16="http://schemas.microsoft.com/office/drawing/2014/main" id="{702566BB-655D-463F-8F30-F7B48E8D6B04}"/>
              </a:ext>
            </a:extLst>
          </p:cNvPr>
          <p:cNvSpPr>
            <a:spLocks/>
          </p:cNvSpPr>
          <p:nvPr/>
        </p:nvSpPr>
        <p:spPr bwMode="auto">
          <a:xfrm>
            <a:off x="7493000" y="7307262"/>
            <a:ext cx="1565275" cy="238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endParaRPr lang="en-US" altLang="en-US" sz="2400" b="1">
              <a:solidFill>
                <a:srgbClr val="A6AAA9"/>
              </a:solidFill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99335" name="Rectangle 7">
            <a:extLst>
              <a:ext uri="{FF2B5EF4-FFF2-40B4-BE49-F238E27FC236}">
                <a16:creationId xmlns:a16="http://schemas.microsoft.com/office/drawing/2014/main" id="{0BD76F3C-2935-4CEA-8ECD-90F21462FEF5}"/>
              </a:ext>
            </a:extLst>
          </p:cNvPr>
          <p:cNvSpPr>
            <a:spLocks/>
          </p:cNvSpPr>
          <p:nvPr/>
        </p:nvSpPr>
        <p:spPr bwMode="auto">
          <a:xfrm>
            <a:off x="7493000" y="7546975"/>
            <a:ext cx="1565275" cy="238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endParaRPr lang="en-US" altLang="en-US" sz="2400" b="1">
              <a:solidFill>
                <a:srgbClr val="A6AAA9"/>
              </a:solidFill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99336" name="Rectangle 8">
            <a:extLst>
              <a:ext uri="{FF2B5EF4-FFF2-40B4-BE49-F238E27FC236}">
                <a16:creationId xmlns:a16="http://schemas.microsoft.com/office/drawing/2014/main" id="{5C187C25-50BD-4AF2-8414-78A99F6618DF}"/>
              </a:ext>
            </a:extLst>
          </p:cNvPr>
          <p:cNvSpPr>
            <a:spLocks/>
          </p:cNvSpPr>
          <p:nvPr/>
        </p:nvSpPr>
        <p:spPr bwMode="auto">
          <a:xfrm>
            <a:off x="7493000" y="7775575"/>
            <a:ext cx="1565275" cy="238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endParaRPr lang="en-US" altLang="en-US" sz="2400" b="1">
              <a:solidFill>
                <a:srgbClr val="A6AAA9"/>
              </a:solidFill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99337" name="Rectangle 9">
            <a:extLst>
              <a:ext uri="{FF2B5EF4-FFF2-40B4-BE49-F238E27FC236}">
                <a16:creationId xmlns:a16="http://schemas.microsoft.com/office/drawing/2014/main" id="{7915742E-3406-419F-A61A-0D89ACC5AABA}"/>
              </a:ext>
            </a:extLst>
          </p:cNvPr>
          <p:cNvSpPr>
            <a:spLocks/>
          </p:cNvSpPr>
          <p:nvPr/>
        </p:nvSpPr>
        <p:spPr bwMode="auto">
          <a:xfrm>
            <a:off x="7493000" y="6858000"/>
            <a:ext cx="1565275" cy="239712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endParaRPr lang="en-US" altLang="en-US" sz="2400" b="1">
              <a:solidFill>
                <a:srgbClr val="A6AAA9"/>
              </a:solidFill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99338" name="Text Box 10">
            <a:extLst>
              <a:ext uri="{FF2B5EF4-FFF2-40B4-BE49-F238E27FC236}">
                <a16:creationId xmlns:a16="http://schemas.microsoft.com/office/drawing/2014/main" id="{2374E211-4A0C-4E3B-BFC4-25C8A97BBE15}"/>
              </a:ext>
            </a:extLst>
          </p:cNvPr>
          <p:cNvSpPr txBox="1">
            <a:spLocks/>
          </p:cNvSpPr>
          <p:nvPr/>
        </p:nvSpPr>
        <p:spPr bwMode="auto">
          <a:xfrm>
            <a:off x="9202737" y="6759575"/>
            <a:ext cx="56673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sz="20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</p:txBody>
      </p:sp>
      <p:sp>
        <p:nvSpPr>
          <p:cNvPr id="99339" name="Rectangle 11">
            <a:extLst>
              <a:ext uri="{FF2B5EF4-FFF2-40B4-BE49-F238E27FC236}">
                <a16:creationId xmlns:a16="http://schemas.microsoft.com/office/drawing/2014/main" id="{F1D28736-FF01-4B52-B718-F1269B00328D}"/>
              </a:ext>
            </a:extLst>
          </p:cNvPr>
          <p:cNvSpPr>
            <a:spLocks/>
          </p:cNvSpPr>
          <p:nvPr/>
        </p:nvSpPr>
        <p:spPr bwMode="auto">
          <a:xfrm>
            <a:off x="3454400" y="6629400"/>
            <a:ext cx="1987550" cy="132397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variables</a:t>
            </a:r>
          </a:p>
        </p:txBody>
      </p:sp>
      <p:sp>
        <p:nvSpPr>
          <p:cNvPr id="99340" name="Text Box 12">
            <a:extLst>
              <a:ext uri="{FF2B5EF4-FFF2-40B4-BE49-F238E27FC236}">
                <a16:creationId xmlns:a16="http://schemas.microsoft.com/office/drawing/2014/main" id="{43C66065-CFD1-423D-AF1D-B27636D659D2}"/>
              </a:ext>
            </a:extLst>
          </p:cNvPr>
          <p:cNvSpPr txBox="1">
            <a:spLocks/>
          </p:cNvSpPr>
          <p:nvPr/>
        </p:nvSpPr>
        <p:spPr bwMode="auto">
          <a:xfrm>
            <a:off x="9202737" y="6994525"/>
            <a:ext cx="56673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sz="20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</p:txBody>
      </p:sp>
      <p:sp>
        <p:nvSpPr>
          <p:cNvPr id="99341" name="Text Box 13">
            <a:extLst>
              <a:ext uri="{FF2B5EF4-FFF2-40B4-BE49-F238E27FC236}">
                <a16:creationId xmlns:a16="http://schemas.microsoft.com/office/drawing/2014/main" id="{69BC6FE6-0285-4304-A8EC-C85D9A29B57E}"/>
              </a:ext>
            </a:extLst>
          </p:cNvPr>
          <p:cNvSpPr txBox="1">
            <a:spLocks/>
          </p:cNvSpPr>
          <p:nvPr/>
        </p:nvSpPr>
        <p:spPr bwMode="auto">
          <a:xfrm>
            <a:off x="9202737" y="7229475"/>
            <a:ext cx="56673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sz="20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</p:txBody>
      </p:sp>
      <p:sp>
        <p:nvSpPr>
          <p:cNvPr id="99342" name="Text Box 14">
            <a:extLst>
              <a:ext uri="{FF2B5EF4-FFF2-40B4-BE49-F238E27FC236}">
                <a16:creationId xmlns:a16="http://schemas.microsoft.com/office/drawing/2014/main" id="{EBAFE0B4-FE36-4EA8-BE77-50F5ED8C59A0}"/>
              </a:ext>
            </a:extLst>
          </p:cNvPr>
          <p:cNvSpPr txBox="1">
            <a:spLocks/>
          </p:cNvSpPr>
          <p:nvPr/>
        </p:nvSpPr>
        <p:spPr bwMode="auto">
          <a:xfrm>
            <a:off x="9202737" y="7464425"/>
            <a:ext cx="56673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sz="20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</p:txBody>
      </p:sp>
      <p:sp>
        <p:nvSpPr>
          <p:cNvPr id="99343" name="Text Box 15">
            <a:extLst>
              <a:ext uri="{FF2B5EF4-FFF2-40B4-BE49-F238E27FC236}">
                <a16:creationId xmlns:a16="http://schemas.microsoft.com/office/drawing/2014/main" id="{50FE93F6-F751-4E74-B109-C355E993C4CA}"/>
              </a:ext>
            </a:extLst>
          </p:cNvPr>
          <p:cNvSpPr txBox="1">
            <a:spLocks/>
          </p:cNvSpPr>
          <p:nvPr/>
        </p:nvSpPr>
        <p:spPr bwMode="auto">
          <a:xfrm>
            <a:off x="9202737" y="7699375"/>
            <a:ext cx="82073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sz="2000"/>
              <a:t>global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1">
            <a:extLst>
              <a:ext uri="{FF2B5EF4-FFF2-40B4-BE49-F238E27FC236}">
                <a16:creationId xmlns:a16="http://schemas.microsoft.com/office/drawing/2014/main" id="{95D291B1-379F-4B4C-BB99-45567CAF7182}"/>
              </a:ext>
            </a:extLst>
          </p:cNvPr>
          <p:cNvSpPr>
            <a:spLocks/>
          </p:cNvSpPr>
          <p:nvPr/>
        </p:nvSpPr>
        <p:spPr bwMode="auto">
          <a:xfrm>
            <a:off x="1700213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1378" name="Line 2">
            <a:extLst>
              <a:ext uri="{FF2B5EF4-FFF2-40B4-BE49-F238E27FC236}">
                <a16:creationId xmlns:a16="http://schemas.microsoft.com/office/drawing/2014/main" id="{22C3CDA7-9A4D-4B05-B4BD-20E4112454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938" y="7572375"/>
            <a:ext cx="10955337" cy="0"/>
          </a:xfrm>
          <a:prstGeom prst="lin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01379" name="Text Box 3">
            <a:extLst>
              <a:ext uri="{FF2B5EF4-FFF2-40B4-BE49-F238E27FC236}">
                <a16:creationId xmlns:a16="http://schemas.microsoft.com/office/drawing/2014/main" id="{19E1498E-A84F-4625-94D6-D18C30DB1642}"/>
              </a:ext>
            </a:extLst>
          </p:cNvPr>
          <p:cNvSpPr txBox="1">
            <a:spLocks/>
          </p:cNvSpPr>
          <p:nvPr/>
        </p:nvSpPr>
        <p:spPr bwMode="auto">
          <a:xfrm>
            <a:off x="6067425" y="8088313"/>
            <a:ext cx="7413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time</a:t>
            </a:r>
          </a:p>
        </p:txBody>
      </p:sp>
      <p:sp>
        <p:nvSpPr>
          <p:cNvPr id="101380" name="Text Box 4">
            <a:extLst>
              <a:ext uri="{FF2B5EF4-FFF2-40B4-BE49-F238E27FC236}">
                <a16:creationId xmlns:a16="http://schemas.microsoft.com/office/drawing/2014/main" id="{1265B760-2F75-43A2-B4BF-0010A0B51FCF}"/>
              </a:ext>
            </a:extLst>
          </p:cNvPr>
          <p:cNvSpPr txBox="1">
            <a:spLocks/>
          </p:cNvSpPr>
          <p:nvPr/>
        </p:nvSpPr>
        <p:spPr bwMode="auto">
          <a:xfrm>
            <a:off x="1947863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01381" name="Text Box 5">
            <a:extLst>
              <a:ext uri="{FF2B5EF4-FFF2-40B4-BE49-F238E27FC236}">
                <a16:creationId xmlns:a16="http://schemas.microsoft.com/office/drawing/2014/main" id="{E53954CD-3511-427E-B402-A54ABD636A26}"/>
              </a:ext>
            </a:extLst>
          </p:cNvPr>
          <p:cNvSpPr txBox="1">
            <a:spLocks/>
          </p:cNvSpPr>
          <p:nvPr/>
        </p:nvSpPr>
        <p:spPr bwMode="auto">
          <a:xfrm>
            <a:off x="34258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01382" name="Text Box 6">
            <a:extLst>
              <a:ext uri="{FF2B5EF4-FFF2-40B4-BE49-F238E27FC236}">
                <a16:creationId xmlns:a16="http://schemas.microsoft.com/office/drawing/2014/main" id="{4D3E558A-8006-494E-86AF-E7B493AFB0CE}"/>
              </a:ext>
            </a:extLst>
          </p:cNvPr>
          <p:cNvSpPr txBox="1">
            <a:spLocks/>
          </p:cNvSpPr>
          <p:nvPr/>
        </p:nvSpPr>
        <p:spPr bwMode="auto">
          <a:xfrm>
            <a:off x="47466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01383" name="Text Box 7">
            <a:extLst>
              <a:ext uri="{FF2B5EF4-FFF2-40B4-BE49-F238E27FC236}">
                <a16:creationId xmlns:a16="http://schemas.microsoft.com/office/drawing/2014/main" id="{56398EAF-6469-47C9-A676-87E17BACE634}"/>
              </a:ext>
            </a:extLst>
          </p:cNvPr>
          <p:cNvSpPr txBox="1">
            <a:spLocks/>
          </p:cNvSpPr>
          <p:nvPr/>
        </p:nvSpPr>
        <p:spPr bwMode="auto">
          <a:xfrm>
            <a:off x="6253163" y="7645400"/>
            <a:ext cx="3698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101384" name="Text Box 8">
            <a:extLst>
              <a:ext uri="{FF2B5EF4-FFF2-40B4-BE49-F238E27FC236}">
                <a16:creationId xmlns:a16="http://schemas.microsoft.com/office/drawing/2014/main" id="{D82BFA86-967A-47F0-8F90-ABD0336FF1DD}"/>
              </a:ext>
            </a:extLst>
          </p:cNvPr>
          <p:cNvSpPr txBox="1">
            <a:spLocks/>
          </p:cNvSpPr>
          <p:nvPr/>
        </p:nvSpPr>
        <p:spPr bwMode="auto">
          <a:xfrm>
            <a:off x="77612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101385" name="Text Box 9">
            <a:extLst>
              <a:ext uri="{FF2B5EF4-FFF2-40B4-BE49-F238E27FC236}">
                <a16:creationId xmlns:a16="http://schemas.microsoft.com/office/drawing/2014/main" id="{BB8F495B-97F9-4ADB-9414-9763D62D2A79}"/>
              </a:ext>
            </a:extLst>
          </p:cNvPr>
          <p:cNvSpPr txBox="1">
            <a:spLocks/>
          </p:cNvSpPr>
          <p:nvPr/>
        </p:nvSpPr>
        <p:spPr bwMode="auto">
          <a:xfrm>
            <a:off x="92090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01386" name="Text Box 10">
            <a:extLst>
              <a:ext uri="{FF2B5EF4-FFF2-40B4-BE49-F238E27FC236}">
                <a16:creationId xmlns:a16="http://schemas.microsoft.com/office/drawing/2014/main" id="{E7B0F9AB-B24A-4B53-8355-0F1CC6467F13}"/>
              </a:ext>
            </a:extLst>
          </p:cNvPr>
          <p:cNvSpPr txBox="1">
            <a:spLocks/>
          </p:cNvSpPr>
          <p:nvPr/>
        </p:nvSpPr>
        <p:spPr bwMode="auto">
          <a:xfrm>
            <a:off x="10687050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101387" name="Text Box 11">
            <a:extLst>
              <a:ext uri="{FF2B5EF4-FFF2-40B4-BE49-F238E27FC236}">
                <a16:creationId xmlns:a16="http://schemas.microsoft.com/office/drawing/2014/main" id="{C9F42B21-8619-4E20-B1C9-ED34042E5E9A}"/>
              </a:ext>
            </a:extLst>
          </p:cNvPr>
          <p:cNvSpPr txBox="1">
            <a:spLocks/>
          </p:cNvSpPr>
          <p:nvPr/>
        </p:nvSpPr>
        <p:spPr bwMode="auto">
          <a:xfrm>
            <a:off x="601663" y="4800600"/>
            <a:ext cx="3060700" cy="119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Current</a:t>
            </a:r>
          </a:p>
          <a:p>
            <a:r>
              <a:rPr lang="en-US" altLang="en-US"/>
              <a:t>Runtime Stack</a:t>
            </a:r>
          </a:p>
        </p:txBody>
      </p:sp>
      <p:sp>
        <p:nvSpPr>
          <p:cNvPr id="101388" name="AutoShape 12">
            <a:extLst>
              <a:ext uri="{FF2B5EF4-FFF2-40B4-BE49-F238E27FC236}">
                <a16:creationId xmlns:a16="http://schemas.microsoft.com/office/drawing/2014/main" id="{A0365B45-F7C6-48A3-92F4-5634386A79A2}"/>
              </a:ext>
            </a:extLst>
          </p:cNvPr>
          <p:cNvSpPr>
            <a:spLocks/>
          </p:cNvSpPr>
          <p:nvPr/>
        </p:nvSpPr>
        <p:spPr bwMode="auto">
          <a:xfrm rot="5400000">
            <a:off x="1808163" y="6065837"/>
            <a:ext cx="647700" cy="619125"/>
          </a:xfrm>
          <a:prstGeom prst="rightArrow">
            <a:avLst>
              <a:gd name="adj1" fmla="val 32000"/>
              <a:gd name="adj2" fmla="val 66954"/>
            </a:avLst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01389" name="Text Box 13">
            <a:extLst>
              <a:ext uri="{FF2B5EF4-FFF2-40B4-BE49-F238E27FC236}">
                <a16:creationId xmlns:a16="http://schemas.microsoft.com/office/drawing/2014/main" id="{64723D11-9FF9-4E6C-8E8A-15E7D5029428}"/>
              </a:ext>
            </a:extLst>
          </p:cNvPr>
          <p:cNvSpPr txBox="1">
            <a:spLocks/>
          </p:cNvSpPr>
          <p:nvPr/>
        </p:nvSpPr>
        <p:spPr bwMode="auto">
          <a:xfrm>
            <a:off x="4595813" y="3659188"/>
            <a:ext cx="2871787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call </a:t>
            </a:r>
            <a:r>
              <a:rPr lang="en-US" altLang="en-US">
                <a:latin typeface="Courier" charset="0"/>
                <a:ea typeface="Courier" charset="0"/>
                <a:cs typeface="Courier" charset="0"/>
                <a:sym typeface="Courier" charset="0"/>
              </a:rPr>
              <a:t>fact(3)</a:t>
            </a:r>
            <a:endParaRPr lang="en-US" altLang="en-US"/>
          </a:p>
        </p:txBody>
      </p:sp>
      <p:sp>
        <p:nvSpPr>
          <p:cNvPr id="101390" name="Rectangle 14">
            <a:extLst>
              <a:ext uri="{FF2B5EF4-FFF2-40B4-BE49-F238E27FC236}">
                <a16:creationId xmlns:a16="http://schemas.microsoft.com/office/drawing/2014/main" id="{93052DF1-26A7-44D6-BD88-CA1904865E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215900"/>
            <a:ext cx="4595813" cy="1744663"/>
          </a:xfrm>
        </p:spPr>
        <p:txBody>
          <a:bodyPr anchor="t"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Deep Dive:</a:t>
            </a:r>
            <a:b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</a:br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Runtime Stack</a:t>
            </a:r>
          </a:p>
        </p:txBody>
      </p:sp>
      <p:sp>
        <p:nvSpPr>
          <p:cNvPr id="101391" name="Text Box 15">
            <a:extLst>
              <a:ext uri="{FF2B5EF4-FFF2-40B4-BE49-F238E27FC236}">
                <a16:creationId xmlns:a16="http://schemas.microsoft.com/office/drawing/2014/main" id="{EE210EC9-0FB6-4F30-B0A2-A43DAC6BB943}"/>
              </a:ext>
            </a:extLst>
          </p:cNvPr>
          <p:cNvSpPr txBox="1">
            <a:spLocks/>
          </p:cNvSpPr>
          <p:nvPr/>
        </p:nvSpPr>
        <p:spPr bwMode="auto">
          <a:xfrm>
            <a:off x="7237413" y="585788"/>
            <a:ext cx="57499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=	fact(n-1)</a:t>
            </a:r>
            <a:r>
              <a:rPr lang="en-US" altLang="en-US" sz="25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>
            <a:extLst>
              <a:ext uri="{FF2B5EF4-FFF2-40B4-BE49-F238E27FC236}">
                <a16:creationId xmlns:a16="http://schemas.microsoft.com/office/drawing/2014/main" id="{DAD9E1E3-FC2D-48D0-AB38-4FD681EEDF42}"/>
              </a:ext>
            </a:extLst>
          </p:cNvPr>
          <p:cNvSpPr>
            <a:spLocks/>
          </p:cNvSpPr>
          <p:nvPr/>
        </p:nvSpPr>
        <p:spPr bwMode="auto">
          <a:xfrm>
            <a:off x="1700213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34CCE856-6048-4C8F-9E58-3C284475F106}"/>
              </a:ext>
            </a:extLst>
          </p:cNvPr>
          <p:cNvSpPr>
            <a:spLocks/>
          </p:cNvSpPr>
          <p:nvPr/>
        </p:nvSpPr>
        <p:spPr bwMode="auto">
          <a:xfrm>
            <a:off x="3178175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6BBA6C12-634E-4F32-88ED-6BB6827E5081}"/>
              </a:ext>
            </a:extLst>
          </p:cNvPr>
          <p:cNvSpPr>
            <a:spLocks/>
          </p:cNvSpPr>
          <p:nvPr/>
        </p:nvSpPr>
        <p:spPr bwMode="auto">
          <a:xfrm>
            <a:off x="3178175" y="563245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</p:txBody>
      </p:sp>
      <p:sp>
        <p:nvSpPr>
          <p:cNvPr id="102404" name="Line 4">
            <a:extLst>
              <a:ext uri="{FF2B5EF4-FFF2-40B4-BE49-F238E27FC236}">
                <a16:creationId xmlns:a16="http://schemas.microsoft.com/office/drawing/2014/main" id="{9EE1E147-019B-434A-A1DD-C25798B807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938" y="7572375"/>
            <a:ext cx="10955337" cy="0"/>
          </a:xfrm>
          <a:prstGeom prst="lin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02405" name="Text Box 5">
            <a:extLst>
              <a:ext uri="{FF2B5EF4-FFF2-40B4-BE49-F238E27FC236}">
                <a16:creationId xmlns:a16="http://schemas.microsoft.com/office/drawing/2014/main" id="{4D6071DA-985C-4E19-9EB2-03836AADA733}"/>
              </a:ext>
            </a:extLst>
          </p:cNvPr>
          <p:cNvSpPr txBox="1">
            <a:spLocks/>
          </p:cNvSpPr>
          <p:nvPr/>
        </p:nvSpPr>
        <p:spPr bwMode="auto">
          <a:xfrm>
            <a:off x="6067425" y="8088313"/>
            <a:ext cx="7413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time</a:t>
            </a:r>
          </a:p>
        </p:txBody>
      </p:sp>
      <p:sp>
        <p:nvSpPr>
          <p:cNvPr id="102406" name="Text Box 6">
            <a:extLst>
              <a:ext uri="{FF2B5EF4-FFF2-40B4-BE49-F238E27FC236}">
                <a16:creationId xmlns:a16="http://schemas.microsoft.com/office/drawing/2014/main" id="{7E52684D-F7EA-47E0-9226-756927262AD6}"/>
              </a:ext>
            </a:extLst>
          </p:cNvPr>
          <p:cNvSpPr txBox="1">
            <a:spLocks/>
          </p:cNvSpPr>
          <p:nvPr/>
        </p:nvSpPr>
        <p:spPr bwMode="auto">
          <a:xfrm>
            <a:off x="1947863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02407" name="Text Box 7">
            <a:extLst>
              <a:ext uri="{FF2B5EF4-FFF2-40B4-BE49-F238E27FC236}">
                <a16:creationId xmlns:a16="http://schemas.microsoft.com/office/drawing/2014/main" id="{42950F04-38BC-4082-B604-6652B2D1AC51}"/>
              </a:ext>
            </a:extLst>
          </p:cNvPr>
          <p:cNvSpPr txBox="1">
            <a:spLocks/>
          </p:cNvSpPr>
          <p:nvPr/>
        </p:nvSpPr>
        <p:spPr bwMode="auto">
          <a:xfrm>
            <a:off x="34258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02408" name="Text Box 8">
            <a:extLst>
              <a:ext uri="{FF2B5EF4-FFF2-40B4-BE49-F238E27FC236}">
                <a16:creationId xmlns:a16="http://schemas.microsoft.com/office/drawing/2014/main" id="{F5F04AEF-F089-40FC-87C9-2B113B449010}"/>
              </a:ext>
            </a:extLst>
          </p:cNvPr>
          <p:cNvSpPr txBox="1">
            <a:spLocks/>
          </p:cNvSpPr>
          <p:nvPr/>
        </p:nvSpPr>
        <p:spPr bwMode="auto">
          <a:xfrm>
            <a:off x="47466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02409" name="Text Box 9">
            <a:extLst>
              <a:ext uri="{FF2B5EF4-FFF2-40B4-BE49-F238E27FC236}">
                <a16:creationId xmlns:a16="http://schemas.microsoft.com/office/drawing/2014/main" id="{65622088-C137-4F07-9926-B64830A374B3}"/>
              </a:ext>
            </a:extLst>
          </p:cNvPr>
          <p:cNvSpPr txBox="1">
            <a:spLocks/>
          </p:cNvSpPr>
          <p:nvPr/>
        </p:nvSpPr>
        <p:spPr bwMode="auto">
          <a:xfrm>
            <a:off x="6253163" y="7645400"/>
            <a:ext cx="3698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102410" name="Text Box 10">
            <a:extLst>
              <a:ext uri="{FF2B5EF4-FFF2-40B4-BE49-F238E27FC236}">
                <a16:creationId xmlns:a16="http://schemas.microsoft.com/office/drawing/2014/main" id="{7275A73E-B982-4AC6-8D23-45B24E2D3B0C}"/>
              </a:ext>
            </a:extLst>
          </p:cNvPr>
          <p:cNvSpPr txBox="1">
            <a:spLocks/>
          </p:cNvSpPr>
          <p:nvPr/>
        </p:nvSpPr>
        <p:spPr bwMode="auto">
          <a:xfrm>
            <a:off x="77612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102411" name="Text Box 11">
            <a:extLst>
              <a:ext uri="{FF2B5EF4-FFF2-40B4-BE49-F238E27FC236}">
                <a16:creationId xmlns:a16="http://schemas.microsoft.com/office/drawing/2014/main" id="{774A4DEB-7E6F-4A16-9681-A1E810974C5D}"/>
              </a:ext>
            </a:extLst>
          </p:cNvPr>
          <p:cNvSpPr txBox="1">
            <a:spLocks/>
          </p:cNvSpPr>
          <p:nvPr/>
        </p:nvSpPr>
        <p:spPr bwMode="auto">
          <a:xfrm>
            <a:off x="92090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02412" name="Text Box 12">
            <a:extLst>
              <a:ext uri="{FF2B5EF4-FFF2-40B4-BE49-F238E27FC236}">
                <a16:creationId xmlns:a16="http://schemas.microsoft.com/office/drawing/2014/main" id="{4A7F8CE3-8C68-4EE4-AAAA-F1B247299BB7}"/>
              </a:ext>
            </a:extLst>
          </p:cNvPr>
          <p:cNvSpPr txBox="1">
            <a:spLocks/>
          </p:cNvSpPr>
          <p:nvPr/>
        </p:nvSpPr>
        <p:spPr bwMode="auto">
          <a:xfrm>
            <a:off x="10687050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102413" name="AutoShape 13">
            <a:extLst>
              <a:ext uri="{FF2B5EF4-FFF2-40B4-BE49-F238E27FC236}">
                <a16:creationId xmlns:a16="http://schemas.microsoft.com/office/drawing/2014/main" id="{C22682BE-0ED9-46C6-8E96-E357BCD7A1CE}"/>
              </a:ext>
            </a:extLst>
          </p:cNvPr>
          <p:cNvSpPr>
            <a:spLocks/>
          </p:cNvSpPr>
          <p:nvPr/>
        </p:nvSpPr>
        <p:spPr bwMode="auto">
          <a:xfrm rot="5400000">
            <a:off x="3285332" y="4917281"/>
            <a:ext cx="647700" cy="617537"/>
          </a:xfrm>
          <a:prstGeom prst="rightArrow">
            <a:avLst>
              <a:gd name="adj1" fmla="val 32000"/>
              <a:gd name="adj2" fmla="val 67126"/>
            </a:avLst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02414" name="Text Box 14">
            <a:extLst>
              <a:ext uri="{FF2B5EF4-FFF2-40B4-BE49-F238E27FC236}">
                <a16:creationId xmlns:a16="http://schemas.microsoft.com/office/drawing/2014/main" id="{035C57FE-E64F-4081-880F-4A0F82C9CCE8}"/>
              </a:ext>
            </a:extLst>
          </p:cNvPr>
          <p:cNvSpPr txBox="1">
            <a:spLocks/>
          </p:cNvSpPr>
          <p:nvPr/>
        </p:nvSpPr>
        <p:spPr bwMode="auto">
          <a:xfrm>
            <a:off x="4589463" y="5937250"/>
            <a:ext cx="36972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new, active frame</a:t>
            </a:r>
          </a:p>
        </p:txBody>
      </p:sp>
      <p:sp>
        <p:nvSpPr>
          <p:cNvPr id="102415" name="Line 15">
            <a:extLst>
              <a:ext uri="{FF2B5EF4-FFF2-40B4-BE49-F238E27FC236}">
                <a16:creationId xmlns:a16="http://schemas.microsoft.com/office/drawing/2014/main" id="{947A8F79-F101-4D98-AC96-104D3201FC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70375" y="6743700"/>
            <a:ext cx="166688" cy="166688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02416" name="Line 16">
            <a:extLst>
              <a:ext uri="{FF2B5EF4-FFF2-40B4-BE49-F238E27FC236}">
                <a16:creationId xmlns:a16="http://schemas.microsoft.com/office/drawing/2014/main" id="{8FE313B9-BF71-4DD6-94B5-A79FF429CD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0375" y="5638800"/>
            <a:ext cx="166688" cy="166688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02417" name="Line 17">
            <a:extLst>
              <a:ext uri="{FF2B5EF4-FFF2-40B4-BE49-F238E27FC236}">
                <a16:creationId xmlns:a16="http://schemas.microsoft.com/office/drawing/2014/main" id="{59B62BEB-4686-4FF8-AE9F-883B91EB1B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2775" y="5778500"/>
            <a:ext cx="0" cy="989013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02418" name="Text Box 18">
            <a:extLst>
              <a:ext uri="{FF2B5EF4-FFF2-40B4-BE49-F238E27FC236}">
                <a16:creationId xmlns:a16="http://schemas.microsoft.com/office/drawing/2014/main" id="{4B2CAA07-05A8-418D-886C-EBC2983B7150}"/>
              </a:ext>
            </a:extLst>
          </p:cNvPr>
          <p:cNvSpPr txBox="1">
            <a:spLocks/>
          </p:cNvSpPr>
          <p:nvPr/>
        </p:nvSpPr>
        <p:spPr bwMode="auto">
          <a:xfrm>
            <a:off x="2078038" y="3641725"/>
            <a:ext cx="3062287" cy="119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Current</a:t>
            </a:r>
          </a:p>
          <a:p>
            <a:r>
              <a:rPr lang="en-US" altLang="en-US"/>
              <a:t>Runtime Stack</a:t>
            </a:r>
          </a:p>
        </p:txBody>
      </p:sp>
      <p:sp>
        <p:nvSpPr>
          <p:cNvPr id="102420" name="Text Box 20">
            <a:extLst>
              <a:ext uri="{FF2B5EF4-FFF2-40B4-BE49-F238E27FC236}">
                <a16:creationId xmlns:a16="http://schemas.microsoft.com/office/drawing/2014/main" id="{C3D7C5A3-7DE0-40F0-81CF-D006DB19782A}"/>
              </a:ext>
            </a:extLst>
          </p:cNvPr>
          <p:cNvSpPr txBox="1">
            <a:spLocks/>
          </p:cNvSpPr>
          <p:nvPr/>
        </p:nvSpPr>
        <p:spPr bwMode="auto">
          <a:xfrm>
            <a:off x="7237413" y="585788"/>
            <a:ext cx="57499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=	fact(n-1)</a:t>
            </a:r>
            <a:r>
              <a:rPr lang="en-US" altLang="en-US" sz="25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102421" name="AutoShape 21">
            <a:extLst>
              <a:ext uri="{FF2B5EF4-FFF2-40B4-BE49-F238E27FC236}">
                <a16:creationId xmlns:a16="http://schemas.microsoft.com/office/drawing/2014/main" id="{39B7A634-4111-4E74-BD35-4DA564AF22E1}"/>
              </a:ext>
            </a:extLst>
          </p:cNvPr>
          <p:cNvSpPr>
            <a:spLocks/>
          </p:cNvSpPr>
          <p:nvPr/>
        </p:nvSpPr>
        <p:spPr bwMode="auto">
          <a:xfrm>
            <a:off x="6413500" y="573088"/>
            <a:ext cx="762000" cy="557212"/>
          </a:xfrm>
          <a:prstGeom prst="rightArrow">
            <a:avLst>
              <a:gd name="adj1" fmla="val 32000"/>
              <a:gd name="adj2" fmla="val 87521"/>
            </a:avLst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8D463912-B9E1-034C-87E6-FD22229C50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215900"/>
            <a:ext cx="4595813" cy="1744663"/>
          </a:xfrm>
        </p:spPr>
        <p:txBody>
          <a:bodyPr anchor="t"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Deep Dive:</a:t>
            </a:r>
            <a:b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</a:br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Runtime Stack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1">
            <a:extLst>
              <a:ext uri="{FF2B5EF4-FFF2-40B4-BE49-F238E27FC236}">
                <a16:creationId xmlns:a16="http://schemas.microsoft.com/office/drawing/2014/main" id="{85B76D58-E8CE-4195-A6F8-26D4DDFC7ECD}"/>
              </a:ext>
            </a:extLst>
          </p:cNvPr>
          <p:cNvSpPr>
            <a:spLocks/>
          </p:cNvSpPr>
          <p:nvPr/>
        </p:nvSpPr>
        <p:spPr bwMode="auto">
          <a:xfrm>
            <a:off x="1700213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B9CCDE7E-22F5-46E5-8B25-447379403128}"/>
              </a:ext>
            </a:extLst>
          </p:cNvPr>
          <p:cNvSpPr>
            <a:spLocks/>
          </p:cNvSpPr>
          <p:nvPr/>
        </p:nvSpPr>
        <p:spPr bwMode="auto">
          <a:xfrm>
            <a:off x="3178175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074376F9-6257-4A9D-8A93-C8CF859F28EE}"/>
              </a:ext>
            </a:extLst>
          </p:cNvPr>
          <p:cNvSpPr>
            <a:spLocks/>
          </p:cNvSpPr>
          <p:nvPr/>
        </p:nvSpPr>
        <p:spPr bwMode="auto">
          <a:xfrm>
            <a:off x="3178175" y="563245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3428" name="Text Box 4">
            <a:extLst>
              <a:ext uri="{FF2B5EF4-FFF2-40B4-BE49-F238E27FC236}">
                <a16:creationId xmlns:a16="http://schemas.microsoft.com/office/drawing/2014/main" id="{260D8FA4-2687-4E0F-810C-EB576310A205}"/>
              </a:ext>
            </a:extLst>
          </p:cNvPr>
          <p:cNvSpPr txBox="1">
            <a:spLocks/>
          </p:cNvSpPr>
          <p:nvPr/>
        </p:nvSpPr>
        <p:spPr bwMode="auto">
          <a:xfrm>
            <a:off x="7237413" y="585788"/>
            <a:ext cx="57499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=	fact(n-1)</a:t>
            </a:r>
            <a:r>
              <a:rPr lang="en-US" altLang="en-US" sz="25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103430" name="Line 6">
            <a:extLst>
              <a:ext uri="{FF2B5EF4-FFF2-40B4-BE49-F238E27FC236}">
                <a16:creationId xmlns:a16="http://schemas.microsoft.com/office/drawing/2014/main" id="{D0DA0228-7604-485C-971B-BA04585241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938" y="7572375"/>
            <a:ext cx="10955337" cy="0"/>
          </a:xfrm>
          <a:prstGeom prst="lin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03431" name="Text Box 7">
            <a:extLst>
              <a:ext uri="{FF2B5EF4-FFF2-40B4-BE49-F238E27FC236}">
                <a16:creationId xmlns:a16="http://schemas.microsoft.com/office/drawing/2014/main" id="{ED2BC1BF-30D5-4B60-BA1E-C4176877656E}"/>
              </a:ext>
            </a:extLst>
          </p:cNvPr>
          <p:cNvSpPr txBox="1">
            <a:spLocks/>
          </p:cNvSpPr>
          <p:nvPr/>
        </p:nvSpPr>
        <p:spPr bwMode="auto">
          <a:xfrm>
            <a:off x="6067425" y="8088313"/>
            <a:ext cx="7413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time</a:t>
            </a:r>
          </a:p>
        </p:txBody>
      </p:sp>
      <p:sp>
        <p:nvSpPr>
          <p:cNvPr id="103432" name="Text Box 8">
            <a:extLst>
              <a:ext uri="{FF2B5EF4-FFF2-40B4-BE49-F238E27FC236}">
                <a16:creationId xmlns:a16="http://schemas.microsoft.com/office/drawing/2014/main" id="{2FBF3865-BE2D-4063-97C5-DE3F54EBADFA}"/>
              </a:ext>
            </a:extLst>
          </p:cNvPr>
          <p:cNvSpPr txBox="1">
            <a:spLocks/>
          </p:cNvSpPr>
          <p:nvPr/>
        </p:nvSpPr>
        <p:spPr bwMode="auto">
          <a:xfrm>
            <a:off x="1947863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03433" name="Text Box 9">
            <a:extLst>
              <a:ext uri="{FF2B5EF4-FFF2-40B4-BE49-F238E27FC236}">
                <a16:creationId xmlns:a16="http://schemas.microsoft.com/office/drawing/2014/main" id="{4D942D35-A8CB-4709-BE9F-A06CBC141BAB}"/>
              </a:ext>
            </a:extLst>
          </p:cNvPr>
          <p:cNvSpPr txBox="1">
            <a:spLocks/>
          </p:cNvSpPr>
          <p:nvPr/>
        </p:nvSpPr>
        <p:spPr bwMode="auto">
          <a:xfrm>
            <a:off x="34258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03434" name="Text Box 10">
            <a:extLst>
              <a:ext uri="{FF2B5EF4-FFF2-40B4-BE49-F238E27FC236}">
                <a16:creationId xmlns:a16="http://schemas.microsoft.com/office/drawing/2014/main" id="{3B4E8F88-4A94-446A-B2AD-3E8701D6FDB2}"/>
              </a:ext>
            </a:extLst>
          </p:cNvPr>
          <p:cNvSpPr txBox="1">
            <a:spLocks/>
          </p:cNvSpPr>
          <p:nvPr/>
        </p:nvSpPr>
        <p:spPr bwMode="auto">
          <a:xfrm>
            <a:off x="47466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03435" name="Text Box 11">
            <a:extLst>
              <a:ext uri="{FF2B5EF4-FFF2-40B4-BE49-F238E27FC236}">
                <a16:creationId xmlns:a16="http://schemas.microsoft.com/office/drawing/2014/main" id="{C3D7C374-DBB4-4DC0-B6FC-1AAC40A0367D}"/>
              </a:ext>
            </a:extLst>
          </p:cNvPr>
          <p:cNvSpPr txBox="1">
            <a:spLocks/>
          </p:cNvSpPr>
          <p:nvPr/>
        </p:nvSpPr>
        <p:spPr bwMode="auto">
          <a:xfrm>
            <a:off x="6253163" y="7645400"/>
            <a:ext cx="3698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103436" name="Text Box 12">
            <a:extLst>
              <a:ext uri="{FF2B5EF4-FFF2-40B4-BE49-F238E27FC236}">
                <a16:creationId xmlns:a16="http://schemas.microsoft.com/office/drawing/2014/main" id="{50E6B745-2E33-497D-A1B0-F14E9B88C739}"/>
              </a:ext>
            </a:extLst>
          </p:cNvPr>
          <p:cNvSpPr txBox="1">
            <a:spLocks/>
          </p:cNvSpPr>
          <p:nvPr/>
        </p:nvSpPr>
        <p:spPr bwMode="auto">
          <a:xfrm>
            <a:off x="77612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103437" name="Text Box 13">
            <a:extLst>
              <a:ext uri="{FF2B5EF4-FFF2-40B4-BE49-F238E27FC236}">
                <a16:creationId xmlns:a16="http://schemas.microsoft.com/office/drawing/2014/main" id="{CEAFFF13-A695-442B-A3EF-5092C92B7BDA}"/>
              </a:ext>
            </a:extLst>
          </p:cNvPr>
          <p:cNvSpPr txBox="1">
            <a:spLocks/>
          </p:cNvSpPr>
          <p:nvPr/>
        </p:nvSpPr>
        <p:spPr bwMode="auto">
          <a:xfrm>
            <a:off x="92090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03438" name="Text Box 14">
            <a:extLst>
              <a:ext uri="{FF2B5EF4-FFF2-40B4-BE49-F238E27FC236}">
                <a16:creationId xmlns:a16="http://schemas.microsoft.com/office/drawing/2014/main" id="{95D2023A-F78B-4E88-B05B-41037C6F46B7}"/>
              </a:ext>
            </a:extLst>
          </p:cNvPr>
          <p:cNvSpPr txBox="1">
            <a:spLocks/>
          </p:cNvSpPr>
          <p:nvPr/>
        </p:nvSpPr>
        <p:spPr bwMode="auto">
          <a:xfrm>
            <a:off x="10687050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17" name="AutoShape 8">
            <a:extLst>
              <a:ext uri="{FF2B5EF4-FFF2-40B4-BE49-F238E27FC236}">
                <a16:creationId xmlns:a16="http://schemas.microsoft.com/office/drawing/2014/main" id="{82A541CF-3FD9-4D7C-ACAD-15AD74609A61}"/>
              </a:ext>
            </a:extLst>
          </p:cNvPr>
          <p:cNvSpPr>
            <a:spLocks/>
          </p:cNvSpPr>
          <p:nvPr/>
        </p:nvSpPr>
        <p:spPr bwMode="auto">
          <a:xfrm rot="10800000">
            <a:off x="9261930" y="1671340"/>
            <a:ext cx="762000" cy="557212"/>
          </a:xfrm>
          <a:prstGeom prst="rightArrow">
            <a:avLst>
              <a:gd name="adj1" fmla="val 32000"/>
              <a:gd name="adj2" fmla="val 87521"/>
            </a:avLst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7344A630-A367-9245-B23C-6D573353B2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215900"/>
            <a:ext cx="4595813" cy="1744663"/>
          </a:xfrm>
        </p:spPr>
        <p:txBody>
          <a:bodyPr anchor="t"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Deep Dive:</a:t>
            </a:r>
            <a:b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</a:br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Runtime Stack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">
            <a:extLst>
              <a:ext uri="{FF2B5EF4-FFF2-40B4-BE49-F238E27FC236}">
                <a16:creationId xmlns:a16="http://schemas.microsoft.com/office/drawing/2014/main" id="{5BB7B82F-0A4D-4062-BC7E-F58E80F637B0}"/>
              </a:ext>
            </a:extLst>
          </p:cNvPr>
          <p:cNvSpPr>
            <a:spLocks/>
          </p:cNvSpPr>
          <p:nvPr/>
        </p:nvSpPr>
        <p:spPr bwMode="auto">
          <a:xfrm>
            <a:off x="1700213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42F36DCE-45E6-4DF4-9684-55836115CF84}"/>
              </a:ext>
            </a:extLst>
          </p:cNvPr>
          <p:cNvSpPr>
            <a:spLocks/>
          </p:cNvSpPr>
          <p:nvPr/>
        </p:nvSpPr>
        <p:spPr bwMode="auto">
          <a:xfrm>
            <a:off x="3178175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C81D6600-9AFF-4BC0-82AA-BEEE124ED390}"/>
              </a:ext>
            </a:extLst>
          </p:cNvPr>
          <p:cNvSpPr>
            <a:spLocks/>
          </p:cNvSpPr>
          <p:nvPr/>
        </p:nvSpPr>
        <p:spPr bwMode="auto">
          <a:xfrm>
            <a:off x="3178175" y="563245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4452" name="Rectangle 4">
            <a:extLst>
              <a:ext uri="{FF2B5EF4-FFF2-40B4-BE49-F238E27FC236}">
                <a16:creationId xmlns:a16="http://schemas.microsoft.com/office/drawing/2014/main" id="{FA772099-B7CD-4D5F-8C99-355DDFD90808}"/>
              </a:ext>
            </a:extLst>
          </p:cNvPr>
          <p:cNvSpPr>
            <a:spLocks/>
          </p:cNvSpPr>
          <p:nvPr/>
        </p:nvSpPr>
        <p:spPr bwMode="auto">
          <a:xfrm>
            <a:off x="4529138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4453" name="Rectangle 5">
            <a:extLst>
              <a:ext uri="{FF2B5EF4-FFF2-40B4-BE49-F238E27FC236}">
                <a16:creationId xmlns:a16="http://schemas.microsoft.com/office/drawing/2014/main" id="{4FA289EA-94F2-4336-B8F5-8C56CCB44EC7}"/>
              </a:ext>
            </a:extLst>
          </p:cNvPr>
          <p:cNvSpPr>
            <a:spLocks/>
          </p:cNvSpPr>
          <p:nvPr/>
        </p:nvSpPr>
        <p:spPr bwMode="auto">
          <a:xfrm>
            <a:off x="4529138" y="563245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4454" name="Rectangle 6">
            <a:extLst>
              <a:ext uri="{FF2B5EF4-FFF2-40B4-BE49-F238E27FC236}">
                <a16:creationId xmlns:a16="http://schemas.microsoft.com/office/drawing/2014/main" id="{BF161FFC-4C00-44C0-A086-983C89D0440F}"/>
              </a:ext>
            </a:extLst>
          </p:cNvPr>
          <p:cNvSpPr>
            <a:spLocks/>
          </p:cNvSpPr>
          <p:nvPr/>
        </p:nvSpPr>
        <p:spPr bwMode="auto">
          <a:xfrm>
            <a:off x="4529138" y="4395788"/>
            <a:ext cx="863600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</p:txBody>
      </p:sp>
      <p:sp>
        <p:nvSpPr>
          <p:cNvPr id="104455" name="Line 7">
            <a:extLst>
              <a:ext uri="{FF2B5EF4-FFF2-40B4-BE49-F238E27FC236}">
                <a16:creationId xmlns:a16="http://schemas.microsoft.com/office/drawing/2014/main" id="{7DFDC4E1-EC6C-426F-B72A-B5BA594ECB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938" y="7572375"/>
            <a:ext cx="10955337" cy="0"/>
          </a:xfrm>
          <a:prstGeom prst="lin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04456" name="Text Box 8">
            <a:extLst>
              <a:ext uri="{FF2B5EF4-FFF2-40B4-BE49-F238E27FC236}">
                <a16:creationId xmlns:a16="http://schemas.microsoft.com/office/drawing/2014/main" id="{DB009EF3-2BD1-4629-8CD5-30E1EE4ECC4F}"/>
              </a:ext>
            </a:extLst>
          </p:cNvPr>
          <p:cNvSpPr txBox="1">
            <a:spLocks/>
          </p:cNvSpPr>
          <p:nvPr/>
        </p:nvSpPr>
        <p:spPr bwMode="auto">
          <a:xfrm>
            <a:off x="6067425" y="8088313"/>
            <a:ext cx="7413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time</a:t>
            </a:r>
          </a:p>
        </p:txBody>
      </p:sp>
      <p:sp>
        <p:nvSpPr>
          <p:cNvPr id="104457" name="Text Box 9">
            <a:extLst>
              <a:ext uri="{FF2B5EF4-FFF2-40B4-BE49-F238E27FC236}">
                <a16:creationId xmlns:a16="http://schemas.microsoft.com/office/drawing/2014/main" id="{8A9E0DB5-23F3-484A-B9BB-D74B6A2A4283}"/>
              </a:ext>
            </a:extLst>
          </p:cNvPr>
          <p:cNvSpPr txBox="1">
            <a:spLocks/>
          </p:cNvSpPr>
          <p:nvPr/>
        </p:nvSpPr>
        <p:spPr bwMode="auto">
          <a:xfrm>
            <a:off x="1947863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04458" name="Text Box 10">
            <a:extLst>
              <a:ext uri="{FF2B5EF4-FFF2-40B4-BE49-F238E27FC236}">
                <a16:creationId xmlns:a16="http://schemas.microsoft.com/office/drawing/2014/main" id="{6D659BA2-E2B2-4D70-9D17-075B8804010A}"/>
              </a:ext>
            </a:extLst>
          </p:cNvPr>
          <p:cNvSpPr txBox="1">
            <a:spLocks/>
          </p:cNvSpPr>
          <p:nvPr/>
        </p:nvSpPr>
        <p:spPr bwMode="auto">
          <a:xfrm>
            <a:off x="34258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04459" name="Text Box 11">
            <a:extLst>
              <a:ext uri="{FF2B5EF4-FFF2-40B4-BE49-F238E27FC236}">
                <a16:creationId xmlns:a16="http://schemas.microsoft.com/office/drawing/2014/main" id="{399008D9-847A-41DA-8A21-22EDF46E1728}"/>
              </a:ext>
            </a:extLst>
          </p:cNvPr>
          <p:cNvSpPr txBox="1">
            <a:spLocks/>
          </p:cNvSpPr>
          <p:nvPr/>
        </p:nvSpPr>
        <p:spPr bwMode="auto">
          <a:xfrm>
            <a:off x="47466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04460" name="Text Box 12">
            <a:extLst>
              <a:ext uri="{FF2B5EF4-FFF2-40B4-BE49-F238E27FC236}">
                <a16:creationId xmlns:a16="http://schemas.microsoft.com/office/drawing/2014/main" id="{D2EF6D47-5AE3-451B-B634-3705083D4EE4}"/>
              </a:ext>
            </a:extLst>
          </p:cNvPr>
          <p:cNvSpPr txBox="1">
            <a:spLocks/>
          </p:cNvSpPr>
          <p:nvPr/>
        </p:nvSpPr>
        <p:spPr bwMode="auto">
          <a:xfrm>
            <a:off x="6253163" y="7645400"/>
            <a:ext cx="3698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104461" name="Text Box 13">
            <a:extLst>
              <a:ext uri="{FF2B5EF4-FFF2-40B4-BE49-F238E27FC236}">
                <a16:creationId xmlns:a16="http://schemas.microsoft.com/office/drawing/2014/main" id="{B8C76E33-A8C3-46AE-87B7-02379FB5F39F}"/>
              </a:ext>
            </a:extLst>
          </p:cNvPr>
          <p:cNvSpPr txBox="1">
            <a:spLocks/>
          </p:cNvSpPr>
          <p:nvPr/>
        </p:nvSpPr>
        <p:spPr bwMode="auto">
          <a:xfrm>
            <a:off x="77612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104462" name="Text Box 14">
            <a:extLst>
              <a:ext uri="{FF2B5EF4-FFF2-40B4-BE49-F238E27FC236}">
                <a16:creationId xmlns:a16="http://schemas.microsoft.com/office/drawing/2014/main" id="{08DA377B-22F8-4C7F-8D00-61DEAA8D7DAF}"/>
              </a:ext>
            </a:extLst>
          </p:cNvPr>
          <p:cNvSpPr txBox="1">
            <a:spLocks/>
          </p:cNvSpPr>
          <p:nvPr/>
        </p:nvSpPr>
        <p:spPr bwMode="auto">
          <a:xfrm>
            <a:off x="92090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04463" name="Text Box 15">
            <a:extLst>
              <a:ext uri="{FF2B5EF4-FFF2-40B4-BE49-F238E27FC236}">
                <a16:creationId xmlns:a16="http://schemas.microsoft.com/office/drawing/2014/main" id="{73072D2E-103E-4321-B48D-938942FA7CEE}"/>
              </a:ext>
            </a:extLst>
          </p:cNvPr>
          <p:cNvSpPr txBox="1">
            <a:spLocks/>
          </p:cNvSpPr>
          <p:nvPr/>
        </p:nvSpPr>
        <p:spPr bwMode="auto">
          <a:xfrm>
            <a:off x="10687050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104465" name="Text Box 17">
            <a:extLst>
              <a:ext uri="{FF2B5EF4-FFF2-40B4-BE49-F238E27FC236}">
                <a16:creationId xmlns:a16="http://schemas.microsoft.com/office/drawing/2014/main" id="{815A919A-4493-4D2F-A77A-4C23D100E86A}"/>
              </a:ext>
            </a:extLst>
          </p:cNvPr>
          <p:cNvSpPr txBox="1">
            <a:spLocks/>
          </p:cNvSpPr>
          <p:nvPr/>
        </p:nvSpPr>
        <p:spPr bwMode="auto">
          <a:xfrm>
            <a:off x="7237413" y="585788"/>
            <a:ext cx="57499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=	fact(n-1)</a:t>
            </a:r>
            <a:r>
              <a:rPr lang="en-US" altLang="en-US" sz="25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104466" name="AutoShape 18">
            <a:extLst>
              <a:ext uri="{FF2B5EF4-FFF2-40B4-BE49-F238E27FC236}">
                <a16:creationId xmlns:a16="http://schemas.microsoft.com/office/drawing/2014/main" id="{65035490-E8AC-4F0D-A2AF-BF8866D50C99}"/>
              </a:ext>
            </a:extLst>
          </p:cNvPr>
          <p:cNvSpPr>
            <a:spLocks/>
          </p:cNvSpPr>
          <p:nvPr/>
        </p:nvSpPr>
        <p:spPr bwMode="auto">
          <a:xfrm>
            <a:off x="6413500" y="573088"/>
            <a:ext cx="762000" cy="557212"/>
          </a:xfrm>
          <a:prstGeom prst="rightArrow">
            <a:avLst>
              <a:gd name="adj1" fmla="val 32000"/>
              <a:gd name="adj2" fmla="val 87521"/>
            </a:avLst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53561F2F-FC21-2B4E-A91C-32519CA427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215900"/>
            <a:ext cx="4595813" cy="1744663"/>
          </a:xfrm>
        </p:spPr>
        <p:txBody>
          <a:bodyPr anchor="t"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Deep Dive:</a:t>
            </a:r>
            <a:b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</a:br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Runtime Stack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1">
            <a:extLst>
              <a:ext uri="{FF2B5EF4-FFF2-40B4-BE49-F238E27FC236}">
                <a16:creationId xmlns:a16="http://schemas.microsoft.com/office/drawing/2014/main" id="{4D3532EB-7D18-4068-A8AC-5313CB63FB25}"/>
              </a:ext>
            </a:extLst>
          </p:cNvPr>
          <p:cNvSpPr>
            <a:spLocks/>
          </p:cNvSpPr>
          <p:nvPr/>
        </p:nvSpPr>
        <p:spPr bwMode="auto">
          <a:xfrm>
            <a:off x="1700213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D57D63B5-A130-48DB-8F0B-551A6843CF11}"/>
              </a:ext>
            </a:extLst>
          </p:cNvPr>
          <p:cNvSpPr>
            <a:spLocks/>
          </p:cNvSpPr>
          <p:nvPr/>
        </p:nvSpPr>
        <p:spPr bwMode="auto">
          <a:xfrm>
            <a:off x="3178175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58119E55-CB24-4034-8E66-3C2D350BDF09}"/>
              </a:ext>
            </a:extLst>
          </p:cNvPr>
          <p:cNvSpPr>
            <a:spLocks/>
          </p:cNvSpPr>
          <p:nvPr/>
        </p:nvSpPr>
        <p:spPr bwMode="auto">
          <a:xfrm>
            <a:off x="3178175" y="563245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5476" name="Rectangle 4">
            <a:extLst>
              <a:ext uri="{FF2B5EF4-FFF2-40B4-BE49-F238E27FC236}">
                <a16:creationId xmlns:a16="http://schemas.microsoft.com/office/drawing/2014/main" id="{6A755DBC-7984-4306-AA34-1F75E10A81B9}"/>
              </a:ext>
            </a:extLst>
          </p:cNvPr>
          <p:cNvSpPr>
            <a:spLocks/>
          </p:cNvSpPr>
          <p:nvPr/>
        </p:nvSpPr>
        <p:spPr bwMode="auto">
          <a:xfrm>
            <a:off x="4529138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5477" name="Rectangle 5">
            <a:extLst>
              <a:ext uri="{FF2B5EF4-FFF2-40B4-BE49-F238E27FC236}">
                <a16:creationId xmlns:a16="http://schemas.microsoft.com/office/drawing/2014/main" id="{E1D5EBCF-ACFA-4E53-828B-2F836FF954BF}"/>
              </a:ext>
            </a:extLst>
          </p:cNvPr>
          <p:cNvSpPr>
            <a:spLocks/>
          </p:cNvSpPr>
          <p:nvPr/>
        </p:nvSpPr>
        <p:spPr bwMode="auto">
          <a:xfrm>
            <a:off x="4529138" y="563245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5478" name="Rectangle 6">
            <a:extLst>
              <a:ext uri="{FF2B5EF4-FFF2-40B4-BE49-F238E27FC236}">
                <a16:creationId xmlns:a16="http://schemas.microsoft.com/office/drawing/2014/main" id="{C01DDEE1-51AB-4D37-B868-261F372B9ABF}"/>
              </a:ext>
            </a:extLst>
          </p:cNvPr>
          <p:cNvSpPr>
            <a:spLocks/>
          </p:cNvSpPr>
          <p:nvPr/>
        </p:nvSpPr>
        <p:spPr bwMode="auto">
          <a:xfrm>
            <a:off x="4529138" y="4395788"/>
            <a:ext cx="863600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5479" name="Text Box 7">
            <a:extLst>
              <a:ext uri="{FF2B5EF4-FFF2-40B4-BE49-F238E27FC236}">
                <a16:creationId xmlns:a16="http://schemas.microsoft.com/office/drawing/2014/main" id="{8D7D9B13-4CAD-4768-A2F3-D9759B323BDC}"/>
              </a:ext>
            </a:extLst>
          </p:cNvPr>
          <p:cNvSpPr txBox="1">
            <a:spLocks/>
          </p:cNvSpPr>
          <p:nvPr/>
        </p:nvSpPr>
        <p:spPr bwMode="auto">
          <a:xfrm>
            <a:off x="7237413" y="585788"/>
            <a:ext cx="57499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=	fact(n-1)</a:t>
            </a:r>
            <a:r>
              <a:rPr lang="en-US" altLang="en-US" sz="25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105480" name="AutoShape 8">
            <a:extLst>
              <a:ext uri="{FF2B5EF4-FFF2-40B4-BE49-F238E27FC236}">
                <a16:creationId xmlns:a16="http://schemas.microsoft.com/office/drawing/2014/main" id="{239F1995-1E1A-465D-9E29-16A764DD4985}"/>
              </a:ext>
            </a:extLst>
          </p:cNvPr>
          <p:cNvSpPr>
            <a:spLocks/>
          </p:cNvSpPr>
          <p:nvPr/>
        </p:nvSpPr>
        <p:spPr bwMode="auto">
          <a:xfrm rot="10800000">
            <a:off x="9261930" y="1671340"/>
            <a:ext cx="762000" cy="557212"/>
          </a:xfrm>
          <a:prstGeom prst="rightArrow">
            <a:avLst>
              <a:gd name="adj1" fmla="val 32000"/>
              <a:gd name="adj2" fmla="val 87521"/>
            </a:avLst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05481" name="Line 9">
            <a:extLst>
              <a:ext uri="{FF2B5EF4-FFF2-40B4-BE49-F238E27FC236}">
                <a16:creationId xmlns:a16="http://schemas.microsoft.com/office/drawing/2014/main" id="{44A96389-DC13-446D-963A-E9205C1F4B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938" y="7572375"/>
            <a:ext cx="10955337" cy="0"/>
          </a:xfrm>
          <a:prstGeom prst="lin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05482" name="Text Box 10">
            <a:extLst>
              <a:ext uri="{FF2B5EF4-FFF2-40B4-BE49-F238E27FC236}">
                <a16:creationId xmlns:a16="http://schemas.microsoft.com/office/drawing/2014/main" id="{CFF5C3E8-B938-45E4-8C5C-FC0FC201BC52}"/>
              </a:ext>
            </a:extLst>
          </p:cNvPr>
          <p:cNvSpPr txBox="1">
            <a:spLocks/>
          </p:cNvSpPr>
          <p:nvPr/>
        </p:nvSpPr>
        <p:spPr bwMode="auto">
          <a:xfrm>
            <a:off x="6067425" y="8088313"/>
            <a:ext cx="7413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time</a:t>
            </a:r>
          </a:p>
        </p:txBody>
      </p:sp>
      <p:sp>
        <p:nvSpPr>
          <p:cNvPr id="105483" name="Text Box 11">
            <a:extLst>
              <a:ext uri="{FF2B5EF4-FFF2-40B4-BE49-F238E27FC236}">
                <a16:creationId xmlns:a16="http://schemas.microsoft.com/office/drawing/2014/main" id="{8521B11F-D9FF-471A-9D19-3D58A3725CD6}"/>
              </a:ext>
            </a:extLst>
          </p:cNvPr>
          <p:cNvSpPr txBox="1">
            <a:spLocks/>
          </p:cNvSpPr>
          <p:nvPr/>
        </p:nvSpPr>
        <p:spPr bwMode="auto">
          <a:xfrm>
            <a:off x="1947863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05484" name="Text Box 12">
            <a:extLst>
              <a:ext uri="{FF2B5EF4-FFF2-40B4-BE49-F238E27FC236}">
                <a16:creationId xmlns:a16="http://schemas.microsoft.com/office/drawing/2014/main" id="{C078F506-F7B4-410C-ACE1-40D56180E078}"/>
              </a:ext>
            </a:extLst>
          </p:cNvPr>
          <p:cNvSpPr txBox="1">
            <a:spLocks/>
          </p:cNvSpPr>
          <p:nvPr/>
        </p:nvSpPr>
        <p:spPr bwMode="auto">
          <a:xfrm>
            <a:off x="34258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05485" name="Text Box 13">
            <a:extLst>
              <a:ext uri="{FF2B5EF4-FFF2-40B4-BE49-F238E27FC236}">
                <a16:creationId xmlns:a16="http://schemas.microsoft.com/office/drawing/2014/main" id="{B2192E56-D078-4763-A5D9-D55D9651C8CE}"/>
              </a:ext>
            </a:extLst>
          </p:cNvPr>
          <p:cNvSpPr txBox="1">
            <a:spLocks/>
          </p:cNvSpPr>
          <p:nvPr/>
        </p:nvSpPr>
        <p:spPr bwMode="auto">
          <a:xfrm>
            <a:off x="47466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05486" name="Text Box 14">
            <a:extLst>
              <a:ext uri="{FF2B5EF4-FFF2-40B4-BE49-F238E27FC236}">
                <a16:creationId xmlns:a16="http://schemas.microsoft.com/office/drawing/2014/main" id="{ED624F59-BD63-435A-8DD4-211649A94AF2}"/>
              </a:ext>
            </a:extLst>
          </p:cNvPr>
          <p:cNvSpPr txBox="1">
            <a:spLocks/>
          </p:cNvSpPr>
          <p:nvPr/>
        </p:nvSpPr>
        <p:spPr bwMode="auto">
          <a:xfrm>
            <a:off x="6253163" y="7645400"/>
            <a:ext cx="3698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105487" name="Text Box 15">
            <a:extLst>
              <a:ext uri="{FF2B5EF4-FFF2-40B4-BE49-F238E27FC236}">
                <a16:creationId xmlns:a16="http://schemas.microsoft.com/office/drawing/2014/main" id="{EA21E53A-F5B4-42BD-8E33-305C5D444F44}"/>
              </a:ext>
            </a:extLst>
          </p:cNvPr>
          <p:cNvSpPr txBox="1">
            <a:spLocks/>
          </p:cNvSpPr>
          <p:nvPr/>
        </p:nvSpPr>
        <p:spPr bwMode="auto">
          <a:xfrm>
            <a:off x="77612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105488" name="Text Box 16">
            <a:extLst>
              <a:ext uri="{FF2B5EF4-FFF2-40B4-BE49-F238E27FC236}">
                <a16:creationId xmlns:a16="http://schemas.microsoft.com/office/drawing/2014/main" id="{092647F0-C1A3-4214-A713-28F6B6D9F7D0}"/>
              </a:ext>
            </a:extLst>
          </p:cNvPr>
          <p:cNvSpPr txBox="1">
            <a:spLocks/>
          </p:cNvSpPr>
          <p:nvPr/>
        </p:nvSpPr>
        <p:spPr bwMode="auto">
          <a:xfrm>
            <a:off x="92090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05489" name="Text Box 17">
            <a:extLst>
              <a:ext uri="{FF2B5EF4-FFF2-40B4-BE49-F238E27FC236}">
                <a16:creationId xmlns:a16="http://schemas.microsoft.com/office/drawing/2014/main" id="{05DEDAA8-BFA2-4F9A-8717-502493161785}"/>
              </a:ext>
            </a:extLst>
          </p:cNvPr>
          <p:cNvSpPr txBox="1">
            <a:spLocks/>
          </p:cNvSpPr>
          <p:nvPr/>
        </p:nvSpPr>
        <p:spPr bwMode="auto">
          <a:xfrm>
            <a:off x="10687050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D046E1C5-AE9D-A04F-80D3-36B3713274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215900"/>
            <a:ext cx="4595813" cy="1744663"/>
          </a:xfrm>
        </p:spPr>
        <p:txBody>
          <a:bodyPr anchor="t"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Deep Dive:</a:t>
            </a:r>
            <a:b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</a:br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Runtime Stack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1">
            <a:extLst>
              <a:ext uri="{FF2B5EF4-FFF2-40B4-BE49-F238E27FC236}">
                <a16:creationId xmlns:a16="http://schemas.microsoft.com/office/drawing/2014/main" id="{FFC970C2-BFCB-484F-A6B3-94E9113B4154}"/>
              </a:ext>
            </a:extLst>
          </p:cNvPr>
          <p:cNvSpPr>
            <a:spLocks/>
          </p:cNvSpPr>
          <p:nvPr/>
        </p:nvSpPr>
        <p:spPr bwMode="auto">
          <a:xfrm>
            <a:off x="1700213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630AE20F-3874-44D5-A8CF-D3326DCE7339}"/>
              </a:ext>
            </a:extLst>
          </p:cNvPr>
          <p:cNvSpPr>
            <a:spLocks/>
          </p:cNvSpPr>
          <p:nvPr/>
        </p:nvSpPr>
        <p:spPr bwMode="auto">
          <a:xfrm>
            <a:off x="3178175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8E62EAE1-4D9C-4086-B88A-43871D1E4874}"/>
              </a:ext>
            </a:extLst>
          </p:cNvPr>
          <p:cNvSpPr>
            <a:spLocks/>
          </p:cNvSpPr>
          <p:nvPr/>
        </p:nvSpPr>
        <p:spPr bwMode="auto">
          <a:xfrm>
            <a:off x="3178175" y="563245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6500" name="Rectangle 4">
            <a:extLst>
              <a:ext uri="{FF2B5EF4-FFF2-40B4-BE49-F238E27FC236}">
                <a16:creationId xmlns:a16="http://schemas.microsoft.com/office/drawing/2014/main" id="{A29D6859-4071-4EED-BEB5-F148DBAD30C5}"/>
              </a:ext>
            </a:extLst>
          </p:cNvPr>
          <p:cNvSpPr>
            <a:spLocks/>
          </p:cNvSpPr>
          <p:nvPr/>
        </p:nvSpPr>
        <p:spPr bwMode="auto">
          <a:xfrm>
            <a:off x="4529138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6501" name="Rectangle 5">
            <a:extLst>
              <a:ext uri="{FF2B5EF4-FFF2-40B4-BE49-F238E27FC236}">
                <a16:creationId xmlns:a16="http://schemas.microsoft.com/office/drawing/2014/main" id="{56E2885E-217E-44D1-B7A5-0BD64643D363}"/>
              </a:ext>
            </a:extLst>
          </p:cNvPr>
          <p:cNvSpPr>
            <a:spLocks/>
          </p:cNvSpPr>
          <p:nvPr/>
        </p:nvSpPr>
        <p:spPr bwMode="auto">
          <a:xfrm>
            <a:off x="4529138" y="563245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6502" name="Rectangle 6">
            <a:extLst>
              <a:ext uri="{FF2B5EF4-FFF2-40B4-BE49-F238E27FC236}">
                <a16:creationId xmlns:a16="http://schemas.microsoft.com/office/drawing/2014/main" id="{F59EEAE5-54B5-4403-8AA0-17ECCB6D2B7D}"/>
              </a:ext>
            </a:extLst>
          </p:cNvPr>
          <p:cNvSpPr>
            <a:spLocks/>
          </p:cNvSpPr>
          <p:nvPr/>
        </p:nvSpPr>
        <p:spPr bwMode="auto">
          <a:xfrm>
            <a:off x="4529138" y="4395788"/>
            <a:ext cx="863600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6503" name="Rectangle 7">
            <a:extLst>
              <a:ext uri="{FF2B5EF4-FFF2-40B4-BE49-F238E27FC236}">
                <a16:creationId xmlns:a16="http://schemas.microsoft.com/office/drawing/2014/main" id="{D29F785B-ECBF-401B-8981-7281DB27EEDD}"/>
              </a:ext>
            </a:extLst>
          </p:cNvPr>
          <p:cNvSpPr>
            <a:spLocks/>
          </p:cNvSpPr>
          <p:nvPr/>
        </p:nvSpPr>
        <p:spPr bwMode="auto">
          <a:xfrm>
            <a:off x="6005513" y="6870700"/>
            <a:ext cx="865187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6504" name="Rectangle 8">
            <a:extLst>
              <a:ext uri="{FF2B5EF4-FFF2-40B4-BE49-F238E27FC236}">
                <a16:creationId xmlns:a16="http://schemas.microsoft.com/office/drawing/2014/main" id="{9A19C5A7-40F7-470D-824D-A47CF42B7026}"/>
              </a:ext>
            </a:extLst>
          </p:cNvPr>
          <p:cNvSpPr>
            <a:spLocks/>
          </p:cNvSpPr>
          <p:nvPr/>
        </p:nvSpPr>
        <p:spPr bwMode="auto">
          <a:xfrm>
            <a:off x="6005513" y="5632450"/>
            <a:ext cx="865187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6505" name="Rectangle 9">
            <a:extLst>
              <a:ext uri="{FF2B5EF4-FFF2-40B4-BE49-F238E27FC236}">
                <a16:creationId xmlns:a16="http://schemas.microsoft.com/office/drawing/2014/main" id="{BA8A2C47-9495-4CD4-B948-03C19B0409B6}"/>
              </a:ext>
            </a:extLst>
          </p:cNvPr>
          <p:cNvSpPr>
            <a:spLocks/>
          </p:cNvSpPr>
          <p:nvPr/>
        </p:nvSpPr>
        <p:spPr bwMode="auto">
          <a:xfrm>
            <a:off x="6005513" y="4395788"/>
            <a:ext cx="865187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6506" name="Rectangle 10">
            <a:extLst>
              <a:ext uri="{FF2B5EF4-FFF2-40B4-BE49-F238E27FC236}">
                <a16:creationId xmlns:a16="http://schemas.microsoft.com/office/drawing/2014/main" id="{8DBB6B4E-7DE0-4BB6-888F-7F041752E29C}"/>
              </a:ext>
            </a:extLst>
          </p:cNvPr>
          <p:cNvSpPr>
            <a:spLocks/>
          </p:cNvSpPr>
          <p:nvPr/>
        </p:nvSpPr>
        <p:spPr bwMode="auto">
          <a:xfrm>
            <a:off x="6005513" y="3159125"/>
            <a:ext cx="865187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n=1</a:t>
            </a:r>
          </a:p>
        </p:txBody>
      </p:sp>
      <p:sp>
        <p:nvSpPr>
          <p:cNvPr id="106507" name="Line 11">
            <a:extLst>
              <a:ext uri="{FF2B5EF4-FFF2-40B4-BE49-F238E27FC236}">
                <a16:creationId xmlns:a16="http://schemas.microsoft.com/office/drawing/2014/main" id="{C8B65D34-06C6-4B13-A046-686C405DF0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938" y="7572375"/>
            <a:ext cx="10955337" cy="0"/>
          </a:xfrm>
          <a:prstGeom prst="lin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06508" name="Text Box 12">
            <a:extLst>
              <a:ext uri="{FF2B5EF4-FFF2-40B4-BE49-F238E27FC236}">
                <a16:creationId xmlns:a16="http://schemas.microsoft.com/office/drawing/2014/main" id="{79641800-84E9-4CD2-825F-9C33716EB2B1}"/>
              </a:ext>
            </a:extLst>
          </p:cNvPr>
          <p:cNvSpPr txBox="1">
            <a:spLocks/>
          </p:cNvSpPr>
          <p:nvPr/>
        </p:nvSpPr>
        <p:spPr bwMode="auto">
          <a:xfrm>
            <a:off x="6067425" y="8088313"/>
            <a:ext cx="7413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time</a:t>
            </a:r>
          </a:p>
        </p:txBody>
      </p:sp>
      <p:sp>
        <p:nvSpPr>
          <p:cNvPr id="106509" name="Text Box 13">
            <a:extLst>
              <a:ext uri="{FF2B5EF4-FFF2-40B4-BE49-F238E27FC236}">
                <a16:creationId xmlns:a16="http://schemas.microsoft.com/office/drawing/2014/main" id="{9BBC52FA-6442-4D56-8C95-2DE1CDBA05A1}"/>
              </a:ext>
            </a:extLst>
          </p:cNvPr>
          <p:cNvSpPr txBox="1">
            <a:spLocks/>
          </p:cNvSpPr>
          <p:nvPr/>
        </p:nvSpPr>
        <p:spPr bwMode="auto">
          <a:xfrm>
            <a:off x="1947863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06510" name="Text Box 14">
            <a:extLst>
              <a:ext uri="{FF2B5EF4-FFF2-40B4-BE49-F238E27FC236}">
                <a16:creationId xmlns:a16="http://schemas.microsoft.com/office/drawing/2014/main" id="{D5312AA1-7171-4DB4-BDCE-9C6EE370E006}"/>
              </a:ext>
            </a:extLst>
          </p:cNvPr>
          <p:cNvSpPr txBox="1">
            <a:spLocks/>
          </p:cNvSpPr>
          <p:nvPr/>
        </p:nvSpPr>
        <p:spPr bwMode="auto">
          <a:xfrm>
            <a:off x="34258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06511" name="Text Box 15">
            <a:extLst>
              <a:ext uri="{FF2B5EF4-FFF2-40B4-BE49-F238E27FC236}">
                <a16:creationId xmlns:a16="http://schemas.microsoft.com/office/drawing/2014/main" id="{13C9CCF2-4BDC-4BFA-8B7B-661716047F3B}"/>
              </a:ext>
            </a:extLst>
          </p:cNvPr>
          <p:cNvSpPr txBox="1">
            <a:spLocks/>
          </p:cNvSpPr>
          <p:nvPr/>
        </p:nvSpPr>
        <p:spPr bwMode="auto">
          <a:xfrm>
            <a:off x="47466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06512" name="Text Box 16">
            <a:extLst>
              <a:ext uri="{FF2B5EF4-FFF2-40B4-BE49-F238E27FC236}">
                <a16:creationId xmlns:a16="http://schemas.microsoft.com/office/drawing/2014/main" id="{B3EF40F4-5072-4EEC-AEA0-FFE46FB61E6C}"/>
              </a:ext>
            </a:extLst>
          </p:cNvPr>
          <p:cNvSpPr txBox="1">
            <a:spLocks/>
          </p:cNvSpPr>
          <p:nvPr/>
        </p:nvSpPr>
        <p:spPr bwMode="auto">
          <a:xfrm>
            <a:off x="6253163" y="7645400"/>
            <a:ext cx="3698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106513" name="Text Box 17">
            <a:extLst>
              <a:ext uri="{FF2B5EF4-FFF2-40B4-BE49-F238E27FC236}">
                <a16:creationId xmlns:a16="http://schemas.microsoft.com/office/drawing/2014/main" id="{A700603D-FFB1-4680-8864-A67A1D81D701}"/>
              </a:ext>
            </a:extLst>
          </p:cNvPr>
          <p:cNvSpPr txBox="1">
            <a:spLocks/>
          </p:cNvSpPr>
          <p:nvPr/>
        </p:nvSpPr>
        <p:spPr bwMode="auto">
          <a:xfrm>
            <a:off x="77612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106514" name="Text Box 18">
            <a:extLst>
              <a:ext uri="{FF2B5EF4-FFF2-40B4-BE49-F238E27FC236}">
                <a16:creationId xmlns:a16="http://schemas.microsoft.com/office/drawing/2014/main" id="{F41B02F7-A0B5-4863-B76A-1272BCCBE433}"/>
              </a:ext>
            </a:extLst>
          </p:cNvPr>
          <p:cNvSpPr txBox="1">
            <a:spLocks/>
          </p:cNvSpPr>
          <p:nvPr/>
        </p:nvSpPr>
        <p:spPr bwMode="auto">
          <a:xfrm>
            <a:off x="92090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06515" name="Text Box 19">
            <a:extLst>
              <a:ext uri="{FF2B5EF4-FFF2-40B4-BE49-F238E27FC236}">
                <a16:creationId xmlns:a16="http://schemas.microsoft.com/office/drawing/2014/main" id="{25DB4332-E4CC-4562-9174-2CA026034288}"/>
              </a:ext>
            </a:extLst>
          </p:cNvPr>
          <p:cNvSpPr txBox="1">
            <a:spLocks/>
          </p:cNvSpPr>
          <p:nvPr/>
        </p:nvSpPr>
        <p:spPr bwMode="auto">
          <a:xfrm>
            <a:off x="10687050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106517" name="Text Box 21">
            <a:extLst>
              <a:ext uri="{FF2B5EF4-FFF2-40B4-BE49-F238E27FC236}">
                <a16:creationId xmlns:a16="http://schemas.microsoft.com/office/drawing/2014/main" id="{F33326E7-F437-45BB-B2E1-B504AF20546B}"/>
              </a:ext>
            </a:extLst>
          </p:cNvPr>
          <p:cNvSpPr txBox="1">
            <a:spLocks/>
          </p:cNvSpPr>
          <p:nvPr/>
        </p:nvSpPr>
        <p:spPr bwMode="auto">
          <a:xfrm>
            <a:off x="7237413" y="585788"/>
            <a:ext cx="57499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=	fact(n-1)</a:t>
            </a:r>
            <a:r>
              <a:rPr lang="en-US" altLang="en-US" sz="25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106518" name="AutoShape 22">
            <a:extLst>
              <a:ext uri="{FF2B5EF4-FFF2-40B4-BE49-F238E27FC236}">
                <a16:creationId xmlns:a16="http://schemas.microsoft.com/office/drawing/2014/main" id="{FCCA16E4-3CB5-48C6-B7CA-159909D5EE1A}"/>
              </a:ext>
            </a:extLst>
          </p:cNvPr>
          <p:cNvSpPr>
            <a:spLocks/>
          </p:cNvSpPr>
          <p:nvPr/>
        </p:nvSpPr>
        <p:spPr bwMode="auto">
          <a:xfrm>
            <a:off x="6413500" y="573088"/>
            <a:ext cx="762000" cy="557212"/>
          </a:xfrm>
          <a:prstGeom prst="rightArrow">
            <a:avLst>
              <a:gd name="adj1" fmla="val 32000"/>
              <a:gd name="adj2" fmla="val 87521"/>
            </a:avLst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B916C1F0-9ECD-1946-9CA3-7E80D7E525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215900"/>
            <a:ext cx="4595813" cy="1744663"/>
          </a:xfrm>
        </p:spPr>
        <p:txBody>
          <a:bodyPr anchor="t"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Deep Dive:</a:t>
            </a:r>
            <a:b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</a:br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Runtime Stack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1">
            <a:extLst>
              <a:ext uri="{FF2B5EF4-FFF2-40B4-BE49-F238E27FC236}">
                <a16:creationId xmlns:a16="http://schemas.microsoft.com/office/drawing/2014/main" id="{4A767DA3-F711-4A72-8DF9-6BE694ABC509}"/>
              </a:ext>
            </a:extLst>
          </p:cNvPr>
          <p:cNvSpPr>
            <a:spLocks/>
          </p:cNvSpPr>
          <p:nvPr/>
        </p:nvSpPr>
        <p:spPr bwMode="auto">
          <a:xfrm>
            <a:off x="1700213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FB873845-E9EE-43F9-943A-1C70504137F2}"/>
              </a:ext>
            </a:extLst>
          </p:cNvPr>
          <p:cNvSpPr>
            <a:spLocks/>
          </p:cNvSpPr>
          <p:nvPr/>
        </p:nvSpPr>
        <p:spPr bwMode="auto">
          <a:xfrm>
            <a:off x="3178175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BDA7781F-D86C-4AE1-B6B4-B63271926885}"/>
              </a:ext>
            </a:extLst>
          </p:cNvPr>
          <p:cNvSpPr>
            <a:spLocks/>
          </p:cNvSpPr>
          <p:nvPr/>
        </p:nvSpPr>
        <p:spPr bwMode="auto">
          <a:xfrm>
            <a:off x="3178175" y="563245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7524" name="Rectangle 4">
            <a:extLst>
              <a:ext uri="{FF2B5EF4-FFF2-40B4-BE49-F238E27FC236}">
                <a16:creationId xmlns:a16="http://schemas.microsoft.com/office/drawing/2014/main" id="{877B6FC1-AEAC-419B-8D0E-1FE38AD14F8A}"/>
              </a:ext>
            </a:extLst>
          </p:cNvPr>
          <p:cNvSpPr>
            <a:spLocks/>
          </p:cNvSpPr>
          <p:nvPr/>
        </p:nvSpPr>
        <p:spPr bwMode="auto">
          <a:xfrm>
            <a:off x="4529138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7525" name="Rectangle 5">
            <a:extLst>
              <a:ext uri="{FF2B5EF4-FFF2-40B4-BE49-F238E27FC236}">
                <a16:creationId xmlns:a16="http://schemas.microsoft.com/office/drawing/2014/main" id="{33730935-6602-4C3C-A986-3068B6729CFD}"/>
              </a:ext>
            </a:extLst>
          </p:cNvPr>
          <p:cNvSpPr>
            <a:spLocks/>
          </p:cNvSpPr>
          <p:nvPr/>
        </p:nvSpPr>
        <p:spPr bwMode="auto">
          <a:xfrm>
            <a:off x="4529138" y="563245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7526" name="Rectangle 6">
            <a:extLst>
              <a:ext uri="{FF2B5EF4-FFF2-40B4-BE49-F238E27FC236}">
                <a16:creationId xmlns:a16="http://schemas.microsoft.com/office/drawing/2014/main" id="{E752EA90-7B3B-4275-ACB5-F57D4604AFB7}"/>
              </a:ext>
            </a:extLst>
          </p:cNvPr>
          <p:cNvSpPr>
            <a:spLocks/>
          </p:cNvSpPr>
          <p:nvPr/>
        </p:nvSpPr>
        <p:spPr bwMode="auto">
          <a:xfrm>
            <a:off x="4529138" y="4395788"/>
            <a:ext cx="863600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7527" name="Rectangle 7">
            <a:extLst>
              <a:ext uri="{FF2B5EF4-FFF2-40B4-BE49-F238E27FC236}">
                <a16:creationId xmlns:a16="http://schemas.microsoft.com/office/drawing/2014/main" id="{1F7D59A9-4693-4A54-B749-9A58C7EB54AC}"/>
              </a:ext>
            </a:extLst>
          </p:cNvPr>
          <p:cNvSpPr>
            <a:spLocks/>
          </p:cNvSpPr>
          <p:nvPr/>
        </p:nvSpPr>
        <p:spPr bwMode="auto">
          <a:xfrm>
            <a:off x="6005513" y="6870700"/>
            <a:ext cx="865187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7528" name="Rectangle 8">
            <a:extLst>
              <a:ext uri="{FF2B5EF4-FFF2-40B4-BE49-F238E27FC236}">
                <a16:creationId xmlns:a16="http://schemas.microsoft.com/office/drawing/2014/main" id="{3A9B0438-35B5-486F-B8BE-9293476F37FA}"/>
              </a:ext>
            </a:extLst>
          </p:cNvPr>
          <p:cNvSpPr>
            <a:spLocks/>
          </p:cNvSpPr>
          <p:nvPr/>
        </p:nvSpPr>
        <p:spPr bwMode="auto">
          <a:xfrm>
            <a:off x="6005513" y="5632450"/>
            <a:ext cx="865187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7529" name="Rectangle 9">
            <a:extLst>
              <a:ext uri="{FF2B5EF4-FFF2-40B4-BE49-F238E27FC236}">
                <a16:creationId xmlns:a16="http://schemas.microsoft.com/office/drawing/2014/main" id="{75B02A1E-D548-4745-8BAE-09FAFA24F3F3}"/>
              </a:ext>
            </a:extLst>
          </p:cNvPr>
          <p:cNvSpPr>
            <a:spLocks/>
          </p:cNvSpPr>
          <p:nvPr/>
        </p:nvSpPr>
        <p:spPr bwMode="auto">
          <a:xfrm>
            <a:off x="6005513" y="4395788"/>
            <a:ext cx="865187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7530" name="Rectangle 10">
            <a:extLst>
              <a:ext uri="{FF2B5EF4-FFF2-40B4-BE49-F238E27FC236}">
                <a16:creationId xmlns:a16="http://schemas.microsoft.com/office/drawing/2014/main" id="{C1423D30-532C-438F-A6D2-A07D3756D714}"/>
              </a:ext>
            </a:extLst>
          </p:cNvPr>
          <p:cNvSpPr>
            <a:spLocks/>
          </p:cNvSpPr>
          <p:nvPr/>
        </p:nvSpPr>
        <p:spPr bwMode="auto">
          <a:xfrm>
            <a:off x="6005513" y="3159125"/>
            <a:ext cx="865187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n=1</a:t>
            </a:r>
          </a:p>
        </p:txBody>
      </p:sp>
      <p:sp>
        <p:nvSpPr>
          <p:cNvPr id="107531" name="AutoShape 11">
            <a:extLst>
              <a:ext uri="{FF2B5EF4-FFF2-40B4-BE49-F238E27FC236}">
                <a16:creationId xmlns:a16="http://schemas.microsoft.com/office/drawing/2014/main" id="{FD5E7C76-C6AF-476B-A393-2F4E0E2B78CB}"/>
              </a:ext>
            </a:extLst>
          </p:cNvPr>
          <p:cNvSpPr>
            <a:spLocks/>
          </p:cNvSpPr>
          <p:nvPr/>
        </p:nvSpPr>
        <p:spPr bwMode="auto">
          <a:xfrm>
            <a:off x="6950075" y="3921125"/>
            <a:ext cx="493713" cy="14239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631" y="40"/>
                  <a:pt x="5150" y="393"/>
                  <a:pt x="7117" y="972"/>
                </a:cubicBezTo>
                <a:cubicBezTo>
                  <a:pt x="10723" y="2034"/>
                  <a:pt x="11580" y="3476"/>
                  <a:pt x="11973" y="5008"/>
                </a:cubicBezTo>
                <a:cubicBezTo>
                  <a:pt x="13233" y="9920"/>
                  <a:pt x="8646" y="15203"/>
                  <a:pt x="15990" y="19359"/>
                </a:cubicBezTo>
                <a:cubicBezTo>
                  <a:pt x="17446" y="20183"/>
                  <a:pt x="19381" y="20934"/>
                  <a:pt x="21600" y="2160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07532" name="Text Box 12">
            <a:extLst>
              <a:ext uri="{FF2B5EF4-FFF2-40B4-BE49-F238E27FC236}">
                <a16:creationId xmlns:a16="http://schemas.microsoft.com/office/drawing/2014/main" id="{1C7EA668-12FA-4997-BF8C-A14BF3733F3C}"/>
              </a:ext>
            </a:extLst>
          </p:cNvPr>
          <p:cNvSpPr txBox="1">
            <a:spLocks/>
          </p:cNvSpPr>
          <p:nvPr/>
        </p:nvSpPr>
        <p:spPr bwMode="auto">
          <a:xfrm>
            <a:off x="7315200" y="3551238"/>
            <a:ext cx="28749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sz="2400"/>
              <a:t>return 1 (base case)</a:t>
            </a:r>
          </a:p>
        </p:txBody>
      </p:sp>
      <p:sp>
        <p:nvSpPr>
          <p:cNvPr id="107533" name="Text Box 13">
            <a:extLst>
              <a:ext uri="{FF2B5EF4-FFF2-40B4-BE49-F238E27FC236}">
                <a16:creationId xmlns:a16="http://schemas.microsoft.com/office/drawing/2014/main" id="{8098496A-17DB-48B8-9008-AE2AFAE0FB4B}"/>
              </a:ext>
            </a:extLst>
          </p:cNvPr>
          <p:cNvSpPr txBox="1">
            <a:spLocks/>
          </p:cNvSpPr>
          <p:nvPr/>
        </p:nvSpPr>
        <p:spPr bwMode="auto">
          <a:xfrm>
            <a:off x="7237413" y="585788"/>
            <a:ext cx="57499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=	fact(n-1)</a:t>
            </a:r>
            <a:r>
              <a:rPr lang="en-US" altLang="en-US" sz="25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107534" name="AutoShape 14">
            <a:extLst>
              <a:ext uri="{FF2B5EF4-FFF2-40B4-BE49-F238E27FC236}">
                <a16:creationId xmlns:a16="http://schemas.microsoft.com/office/drawing/2014/main" id="{251499BB-110A-4C1D-89B2-20BB92CD2408}"/>
              </a:ext>
            </a:extLst>
          </p:cNvPr>
          <p:cNvSpPr>
            <a:spLocks/>
          </p:cNvSpPr>
          <p:nvPr/>
        </p:nvSpPr>
        <p:spPr bwMode="auto">
          <a:xfrm>
            <a:off x="6999288" y="1278732"/>
            <a:ext cx="762000" cy="557212"/>
          </a:xfrm>
          <a:prstGeom prst="rightArrow">
            <a:avLst>
              <a:gd name="adj1" fmla="val 32000"/>
              <a:gd name="adj2" fmla="val 87521"/>
            </a:avLst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07535" name="Line 15">
            <a:extLst>
              <a:ext uri="{FF2B5EF4-FFF2-40B4-BE49-F238E27FC236}">
                <a16:creationId xmlns:a16="http://schemas.microsoft.com/office/drawing/2014/main" id="{5026CD97-8C5C-477F-9B4F-D61B71ECD7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938" y="7572375"/>
            <a:ext cx="10955337" cy="0"/>
          </a:xfrm>
          <a:prstGeom prst="lin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07536" name="Text Box 16">
            <a:extLst>
              <a:ext uri="{FF2B5EF4-FFF2-40B4-BE49-F238E27FC236}">
                <a16:creationId xmlns:a16="http://schemas.microsoft.com/office/drawing/2014/main" id="{57C861B1-C089-4901-810A-5B70A9A65EB3}"/>
              </a:ext>
            </a:extLst>
          </p:cNvPr>
          <p:cNvSpPr txBox="1">
            <a:spLocks/>
          </p:cNvSpPr>
          <p:nvPr/>
        </p:nvSpPr>
        <p:spPr bwMode="auto">
          <a:xfrm>
            <a:off x="6067425" y="8088313"/>
            <a:ext cx="7413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time</a:t>
            </a:r>
          </a:p>
        </p:txBody>
      </p:sp>
      <p:sp>
        <p:nvSpPr>
          <p:cNvPr id="107537" name="Text Box 17">
            <a:extLst>
              <a:ext uri="{FF2B5EF4-FFF2-40B4-BE49-F238E27FC236}">
                <a16:creationId xmlns:a16="http://schemas.microsoft.com/office/drawing/2014/main" id="{D088DABF-4D3B-43A3-B07F-90AAE594D7FF}"/>
              </a:ext>
            </a:extLst>
          </p:cNvPr>
          <p:cNvSpPr txBox="1">
            <a:spLocks/>
          </p:cNvSpPr>
          <p:nvPr/>
        </p:nvSpPr>
        <p:spPr bwMode="auto">
          <a:xfrm>
            <a:off x="1947863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07538" name="Text Box 18">
            <a:extLst>
              <a:ext uri="{FF2B5EF4-FFF2-40B4-BE49-F238E27FC236}">
                <a16:creationId xmlns:a16="http://schemas.microsoft.com/office/drawing/2014/main" id="{A2AB1170-3406-4DC7-BC7E-D91E1B4791EF}"/>
              </a:ext>
            </a:extLst>
          </p:cNvPr>
          <p:cNvSpPr txBox="1">
            <a:spLocks/>
          </p:cNvSpPr>
          <p:nvPr/>
        </p:nvSpPr>
        <p:spPr bwMode="auto">
          <a:xfrm>
            <a:off x="34258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07539" name="Text Box 19">
            <a:extLst>
              <a:ext uri="{FF2B5EF4-FFF2-40B4-BE49-F238E27FC236}">
                <a16:creationId xmlns:a16="http://schemas.microsoft.com/office/drawing/2014/main" id="{99C90EFA-72F7-4971-9D4D-E82290D9033F}"/>
              </a:ext>
            </a:extLst>
          </p:cNvPr>
          <p:cNvSpPr txBox="1">
            <a:spLocks/>
          </p:cNvSpPr>
          <p:nvPr/>
        </p:nvSpPr>
        <p:spPr bwMode="auto">
          <a:xfrm>
            <a:off x="47466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07540" name="Text Box 20">
            <a:extLst>
              <a:ext uri="{FF2B5EF4-FFF2-40B4-BE49-F238E27FC236}">
                <a16:creationId xmlns:a16="http://schemas.microsoft.com/office/drawing/2014/main" id="{C8FBACE1-1313-4056-8757-29DCD07EC468}"/>
              </a:ext>
            </a:extLst>
          </p:cNvPr>
          <p:cNvSpPr txBox="1">
            <a:spLocks/>
          </p:cNvSpPr>
          <p:nvPr/>
        </p:nvSpPr>
        <p:spPr bwMode="auto">
          <a:xfrm>
            <a:off x="6253163" y="7645400"/>
            <a:ext cx="3698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107541" name="Text Box 21">
            <a:extLst>
              <a:ext uri="{FF2B5EF4-FFF2-40B4-BE49-F238E27FC236}">
                <a16:creationId xmlns:a16="http://schemas.microsoft.com/office/drawing/2014/main" id="{E7BEC789-C0AA-40B2-AA05-A1425D308321}"/>
              </a:ext>
            </a:extLst>
          </p:cNvPr>
          <p:cNvSpPr txBox="1">
            <a:spLocks/>
          </p:cNvSpPr>
          <p:nvPr/>
        </p:nvSpPr>
        <p:spPr bwMode="auto">
          <a:xfrm>
            <a:off x="77612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107542" name="Text Box 22">
            <a:extLst>
              <a:ext uri="{FF2B5EF4-FFF2-40B4-BE49-F238E27FC236}">
                <a16:creationId xmlns:a16="http://schemas.microsoft.com/office/drawing/2014/main" id="{CB643204-F395-4106-B88B-4F2B231D4332}"/>
              </a:ext>
            </a:extLst>
          </p:cNvPr>
          <p:cNvSpPr txBox="1">
            <a:spLocks/>
          </p:cNvSpPr>
          <p:nvPr/>
        </p:nvSpPr>
        <p:spPr bwMode="auto">
          <a:xfrm>
            <a:off x="92090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07543" name="Text Box 23">
            <a:extLst>
              <a:ext uri="{FF2B5EF4-FFF2-40B4-BE49-F238E27FC236}">
                <a16:creationId xmlns:a16="http://schemas.microsoft.com/office/drawing/2014/main" id="{7DFDFEE9-AA7A-4F60-AD37-581E03DF2F3A}"/>
              </a:ext>
            </a:extLst>
          </p:cNvPr>
          <p:cNvSpPr txBox="1">
            <a:spLocks/>
          </p:cNvSpPr>
          <p:nvPr/>
        </p:nvSpPr>
        <p:spPr bwMode="auto">
          <a:xfrm>
            <a:off x="10687050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405170F5-1EA3-A14C-A358-3D74C4F5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215900"/>
            <a:ext cx="4595813" cy="1744663"/>
          </a:xfrm>
        </p:spPr>
        <p:txBody>
          <a:bodyPr anchor="t"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Deep Dive:</a:t>
            </a:r>
            <a:b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</a:br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Runtime Stack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2D5F5500-EE83-4FD8-B437-5C966B1AF434}"/>
              </a:ext>
            </a:extLst>
          </p:cNvPr>
          <p:cNvSpPr>
            <a:spLocks/>
          </p:cNvSpPr>
          <p:nvPr/>
        </p:nvSpPr>
        <p:spPr bwMode="auto">
          <a:xfrm>
            <a:off x="1700213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ECFA87C2-FB77-4404-B242-47C4CB91A1B8}"/>
              </a:ext>
            </a:extLst>
          </p:cNvPr>
          <p:cNvSpPr>
            <a:spLocks/>
          </p:cNvSpPr>
          <p:nvPr/>
        </p:nvSpPr>
        <p:spPr bwMode="auto">
          <a:xfrm>
            <a:off x="3178175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8548" name="Rectangle 4">
            <a:extLst>
              <a:ext uri="{FF2B5EF4-FFF2-40B4-BE49-F238E27FC236}">
                <a16:creationId xmlns:a16="http://schemas.microsoft.com/office/drawing/2014/main" id="{26EDF4CC-0A86-470E-AD73-D9BFA2DC8B5B}"/>
              </a:ext>
            </a:extLst>
          </p:cNvPr>
          <p:cNvSpPr>
            <a:spLocks/>
          </p:cNvSpPr>
          <p:nvPr/>
        </p:nvSpPr>
        <p:spPr bwMode="auto">
          <a:xfrm>
            <a:off x="3178175" y="563245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8549" name="Rectangle 5">
            <a:extLst>
              <a:ext uri="{FF2B5EF4-FFF2-40B4-BE49-F238E27FC236}">
                <a16:creationId xmlns:a16="http://schemas.microsoft.com/office/drawing/2014/main" id="{4DCBE444-3C52-4745-B4A8-C557FD2127AD}"/>
              </a:ext>
            </a:extLst>
          </p:cNvPr>
          <p:cNvSpPr>
            <a:spLocks/>
          </p:cNvSpPr>
          <p:nvPr/>
        </p:nvSpPr>
        <p:spPr bwMode="auto">
          <a:xfrm>
            <a:off x="4529138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8550" name="Rectangle 6">
            <a:extLst>
              <a:ext uri="{FF2B5EF4-FFF2-40B4-BE49-F238E27FC236}">
                <a16:creationId xmlns:a16="http://schemas.microsoft.com/office/drawing/2014/main" id="{B605B25F-C4A7-468C-A111-1BF85CEECA25}"/>
              </a:ext>
            </a:extLst>
          </p:cNvPr>
          <p:cNvSpPr>
            <a:spLocks/>
          </p:cNvSpPr>
          <p:nvPr/>
        </p:nvSpPr>
        <p:spPr bwMode="auto">
          <a:xfrm>
            <a:off x="4529138" y="563245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8551" name="Rectangle 7">
            <a:extLst>
              <a:ext uri="{FF2B5EF4-FFF2-40B4-BE49-F238E27FC236}">
                <a16:creationId xmlns:a16="http://schemas.microsoft.com/office/drawing/2014/main" id="{C6EC8256-6506-451C-9D3B-1DE71CAF5EA8}"/>
              </a:ext>
            </a:extLst>
          </p:cNvPr>
          <p:cNvSpPr>
            <a:spLocks/>
          </p:cNvSpPr>
          <p:nvPr/>
        </p:nvSpPr>
        <p:spPr bwMode="auto">
          <a:xfrm>
            <a:off x="4529138" y="4395788"/>
            <a:ext cx="863600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8552" name="Rectangle 8">
            <a:extLst>
              <a:ext uri="{FF2B5EF4-FFF2-40B4-BE49-F238E27FC236}">
                <a16:creationId xmlns:a16="http://schemas.microsoft.com/office/drawing/2014/main" id="{B66EA85E-7836-4858-888C-9374AC12CDA0}"/>
              </a:ext>
            </a:extLst>
          </p:cNvPr>
          <p:cNvSpPr>
            <a:spLocks/>
          </p:cNvSpPr>
          <p:nvPr/>
        </p:nvSpPr>
        <p:spPr bwMode="auto">
          <a:xfrm>
            <a:off x="6005513" y="6870700"/>
            <a:ext cx="865187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8553" name="Rectangle 9">
            <a:extLst>
              <a:ext uri="{FF2B5EF4-FFF2-40B4-BE49-F238E27FC236}">
                <a16:creationId xmlns:a16="http://schemas.microsoft.com/office/drawing/2014/main" id="{D6AC7372-1947-42EE-93EA-88661304625A}"/>
              </a:ext>
            </a:extLst>
          </p:cNvPr>
          <p:cNvSpPr>
            <a:spLocks/>
          </p:cNvSpPr>
          <p:nvPr/>
        </p:nvSpPr>
        <p:spPr bwMode="auto">
          <a:xfrm>
            <a:off x="6005513" y="5632450"/>
            <a:ext cx="865187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8554" name="Rectangle 10">
            <a:extLst>
              <a:ext uri="{FF2B5EF4-FFF2-40B4-BE49-F238E27FC236}">
                <a16:creationId xmlns:a16="http://schemas.microsoft.com/office/drawing/2014/main" id="{C499363A-A6D2-4195-B22B-0F42851C86A3}"/>
              </a:ext>
            </a:extLst>
          </p:cNvPr>
          <p:cNvSpPr>
            <a:spLocks/>
          </p:cNvSpPr>
          <p:nvPr/>
        </p:nvSpPr>
        <p:spPr bwMode="auto">
          <a:xfrm>
            <a:off x="6005513" y="4395788"/>
            <a:ext cx="865187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8555" name="Rectangle 11">
            <a:extLst>
              <a:ext uri="{FF2B5EF4-FFF2-40B4-BE49-F238E27FC236}">
                <a16:creationId xmlns:a16="http://schemas.microsoft.com/office/drawing/2014/main" id="{C952DC5D-78AC-4FD2-94B3-B470080BEBCB}"/>
              </a:ext>
            </a:extLst>
          </p:cNvPr>
          <p:cNvSpPr>
            <a:spLocks/>
          </p:cNvSpPr>
          <p:nvPr/>
        </p:nvSpPr>
        <p:spPr bwMode="auto">
          <a:xfrm>
            <a:off x="6005513" y="3159125"/>
            <a:ext cx="865187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n=1</a:t>
            </a:r>
          </a:p>
        </p:txBody>
      </p:sp>
      <p:sp>
        <p:nvSpPr>
          <p:cNvPr id="108556" name="Rectangle 12">
            <a:extLst>
              <a:ext uri="{FF2B5EF4-FFF2-40B4-BE49-F238E27FC236}">
                <a16:creationId xmlns:a16="http://schemas.microsoft.com/office/drawing/2014/main" id="{15A60FB9-05F3-4E15-8A1A-2AD3AA80FD7F}"/>
              </a:ext>
            </a:extLst>
          </p:cNvPr>
          <p:cNvSpPr>
            <a:spLocks/>
          </p:cNvSpPr>
          <p:nvPr/>
        </p:nvSpPr>
        <p:spPr bwMode="auto">
          <a:xfrm>
            <a:off x="7483475" y="688975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8557" name="Rectangle 13">
            <a:extLst>
              <a:ext uri="{FF2B5EF4-FFF2-40B4-BE49-F238E27FC236}">
                <a16:creationId xmlns:a16="http://schemas.microsoft.com/office/drawing/2014/main" id="{578433F7-0264-4A4C-B505-A5B75F0CB0A3}"/>
              </a:ext>
            </a:extLst>
          </p:cNvPr>
          <p:cNvSpPr>
            <a:spLocks/>
          </p:cNvSpPr>
          <p:nvPr/>
        </p:nvSpPr>
        <p:spPr bwMode="auto">
          <a:xfrm>
            <a:off x="7483475" y="565150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8558" name="Rectangle 14">
            <a:extLst>
              <a:ext uri="{FF2B5EF4-FFF2-40B4-BE49-F238E27FC236}">
                <a16:creationId xmlns:a16="http://schemas.microsoft.com/office/drawing/2014/main" id="{F7929FF9-3F21-4D63-AF9A-CA9239AB5A07}"/>
              </a:ext>
            </a:extLst>
          </p:cNvPr>
          <p:cNvSpPr>
            <a:spLocks/>
          </p:cNvSpPr>
          <p:nvPr/>
        </p:nvSpPr>
        <p:spPr bwMode="auto">
          <a:xfrm>
            <a:off x="7483475" y="4414838"/>
            <a:ext cx="863600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8559" name="AutoShape 15">
            <a:extLst>
              <a:ext uri="{FF2B5EF4-FFF2-40B4-BE49-F238E27FC236}">
                <a16:creationId xmlns:a16="http://schemas.microsoft.com/office/drawing/2014/main" id="{EC74992F-A9FB-4845-A90D-4A5702F20249}"/>
              </a:ext>
            </a:extLst>
          </p:cNvPr>
          <p:cNvSpPr>
            <a:spLocks/>
          </p:cNvSpPr>
          <p:nvPr/>
        </p:nvSpPr>
        <p:spPr bwMode="auto">
          <a:xfrm>
            <a:off x="6950075" y="3921125"/>
            <a:ext cx="493713" cy="14239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631" y="40"/>
                  <a:pt x="5150" y="393"/>
                  <a:pt x="7117" y="972"/>
                </a:cubicBezTo>
                <a:cubicBezTo>
                  <a:pt x="10723" y="2034"/>
                  <a:pt x="11580" y="3476"/>
                  <a:pt x="11973" y="5008"/>
                </a:cubicBezTo>
                <a:cubicBezTo>
                  <a:pt x="13233" y="9920"/>
                  <a:pt x="8646" y="15203"/>
                  <a:pt x="15990" y="19359"/>
                </a:cubicBezTo>
                <a:cubicBezTo>
                  <a:pt x="17446" y="20183"/>
                  <a:pt x="19381" y="20934"/>
                  <a:pt x="21600" y="2160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08560" name="Text Box 16">
            <a:extLst>
              <a:ext uri="{FF2B5EF4-FFF2-40B4-BE49-F238E27FC236}">
                <a16:creationId xmlns:a16="http://schemas.microsoft.com/office/drawing/2014/main" id="{9EE0DFE3-3774-4961-8346-7B522EC7F6B4}"/>
              </a:ext>
            </a:extLst>
          </p:cNvPr>
          <p:cNvSpPr txBox="1">
            <a:spLocks/>
          </p:cNvSpPr>
          <p:nvPr/>
        </p:nvSpPr>
        <p:spPr bwMode="auto">
          <a:xfrm>
            <a:off x="7315200" y="3551238"/>
            <a:ext cx="28749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sz="2400"/>
              <a:t>return 1 (base case)</a:t>
            </a:r>
          </a:p>
        </p:txBody>
      </p:sp>
      <p:sp>
        <p:nvSpPr>
          <p:cNvPr id="108561" name="Text Box 17">
            <a:extLst>
              <a:ext uri="{FF2B5EF4-FFF2-40B4-BE49-F238E27FC236}">
                <a16:creationId xmlns:a16="http://schemas.microsoft.com/office/drawing/2014/main" id="{B3C139B1-ABEE-4FA7-89CD-201CF2A046ED}"/>
              </a:ext>
            </a:extLst>
          </p:cNvPr>
          <p:cNvSpPr txBox="1">
            <a:spLocks/>
          </p:cNvSpPr>
          <p:nvPr/>
        </p:nvSpPr>
        <p:spPr bwMode="auto">
          <a:xfrm>
            <a:off x="7237413" y="585788"/>
            <a:ext cx="57499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=	fact(n-1)</a:t>
            </a:r>
            <a:r>
              <a:rPr lang="en-US" altLang="en-US" sz="25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108562" name="AutoShape 18">
            <a:extLst>
              <a:ext uri="{FF2B5EF4-FFF2-40B4-BE49-F238E27FC236}">
                <a16:creationId xmlns:a16="http://schemas.microsoft.com/office/drawing/2014/main" id="{5C812090-19E8-432B-BD9A-0036D774A0B9}"/>
              </a:ext>
            </a:extLst>
          </p:cNvPr>
          <p:cNvSpPr>
            <a:spLocks/>
          </p:cNvSpPr>
          <p:nvPr/>
        </p:nvSpPr>
        <p:spPr bwMode="auto">
          <a:xfrm>
            <a:off x="6721475" y="1704976"/>
            <a:ext cx="762000" cy="557212"/>
          </a:xfrm>
          <a:prstGeom prst="rightArrow">
            <a:avLst>
              <a:gd name="adj1" fmla="val 32000"/>
              <a:gd name="adj2" fmla="val 87521"/>
            </a:avLst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08563" name="Line 19">
            <a:extLst>
              <a:ext uri="{FF2B5EF4-FFF2-40B4-BE49-F238E27FC236}">
                <a16:creationId xmlns:a16="http://schemas.microsoft.com/office/drawing/2014/main" id="{7CF71838-C797-40F0-A14A-B0377024F5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938" y="7572375"/>
            <a:ext cx="10955337" cy="0"/>
          </a:xfrm>
          <a:prstGeom prst="lin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08564" name="Text Box 20">
            <a:extLst>
              <a:ext uri="{FF2B5EF4-FFF2-40B4-BE49-F238E27FC236}">
                <a16:creationId xmlns:a16="http://schemas.microsoft.com/office/drawing/2014/main" id="{FAE58AD8-834E-4EE2-8EFF-EDC87856EE51}"/>
              </a:ext>
            </a:extLst>
          </p:cNvPr>
          <p:cNvSpPr txBox="1">
            <a:spLocks/>
          </p:cNvSpPr>
          <p:nvPr/>
        </p:nvSpPr>
        <p:spPr bwMode="auto">
          <a:xfrm>
            <a:off x="6067425" y="8088313"/>
            <a:ext cx="7413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time</a:t>
            </a:r>
          </a:p>
        </p:txBody>
      </p:sp>
      <p:sp>
        <p:nvSpPr>
          <p:cNvPr id="108565" name="Text Box 21">
            <a:extLst>
              <a:ext uri="{FF2B5EF4-FFF2-40B4-BE49-F238E27FC236}">
                <a16:creationId xmlns:a16="http://schemas.microsoft.com/office/drawing/2014/main" id="{9AC9A9B1-4E43-40B7-8D3C-4EE6B2082215}"/>
              </a:ext>
            </a:extLst>
          </p:cNvPr>
          <p:cNvSpPr txBox="1">
            <a:spLocks/>
          </p:cNvSpPr>
          <p:nvPr/>
        </p:nvSpPr>
        <p:spPr bwMode="auto">
          <a:xfrm>
            <a:off x="1947863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08566" name="Text Box 22">
            <a:extLst>
              <a:ext uri="{FF2B5EF4-FFF2-40B4-BE49-F238E27FC236}">
                <a16:creationId xmlns:a16="http://schemas.microsoft.com/office/drawing/2014/main" id="{22524C10-D75E-43B5-A18F-9C770579A561}"/>
              </a:ext>
            </a:extLst>
          </p:cNvPr>
          <p:cNvSpPr txBox="1">
            <a:spLocks/>
          </p:cNvSpPr>
          <p:nvPr/>
        </p:nvSpPr>
        <p:spPr bwMode="auto">
          <a:xfrm>
            <a:off x="34258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08567" name="Text Box 23">
            <a:extLst>
              <a:ext uri="{FF2B5EF4-FFF2-40B4-BE49-F238E27FC236}">
                <a16:creationId xmlns:a16="http://schemas.microsoft.com/office/drawing/2014/main" id="{4CC1139D-B516-46B1-8251-0BB6CF8D84D1}"/>
              </a:ext>
            </a:extLst>
          </p:cNvPr>
          <p:cNvSpPr txBox="1">
            <a:spLocks/>
          </p:cNvSpPr>
          <p:nvPr/>
        </p:nvSpPr>
        <p:spPr bwMode="auto">
          <a:xfrm>
            <a:off x="47466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08568" name="Text Box 24">
            <a:extLst>
              <a:ext uri="{FF2B5EF4-FFF2-40B4-BE49-F238E27FC236}">
                <a16:creationId xmlns:a16="http://schemas.microsoft.com/office/drawing/2014/main" id="{134FD12A-C450-447B-887A-F9A9C4B125D6}"/>
              </a:ext>
            </a:extLst>
          </p:cNvPr>
          <p:cNvSpPr txBox="1">
            <a:spLocks/>
          </p:cNvSpPr>
          <p:nvPr/>
        </p:nvSpPr>
        <p:spPr bwMode="auto">
          <a:xfrm>
            <a:off x="6253163" y="7645400"/>
            <a:ext cx="3698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108569" name="Text Box 25">
            <a:extLst>
              <a:ext uri="{FF2B5EF4-FFF2-40B4-BE49-F238E27FC236}">
                <a16:creationId xmlns:a16="http://schemas.microsoft.com/office/drawing/2014/main" id="{CCA784C1-7A5D-4B5D-BEB8-D54359ED91E2}"/>
              </a:ext>
            </a:extLst>
          </p:cNvPr>
          <p:cNvSpPr txBox="1">
            <a:spLocks/>
          </p:cNvSpPr>
          <p:nvPr/>
        </p:nvSpPr>
        <p:spPr bwMode="auto">
          <a:xfrm>
            <a:off x="77612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108570" name="Text Box 26">
            <a:extLst>
              <a:ext uri="{FF2B5EF4-FFF2-40B4-BE49-F238E27FC236}">
                <a16:creationId xmlns:a16="http://schemas.microsoft.com/office/drawing/2014/main" id="{482979E4-767F-4B12-B95D-9E943191072B}"/>
              </a:ext>
            </a:extLst>
          </p:cNvPr>
          <p:cNvSpPr txBox="1">
            <a:spLocks/>
          </p:cNvSpPr>
          <p:nvPr/>
        </p:nvSpPr>
        <p:spPr bwMode="auto">
          <a:xfrm>
            <a:off x="92090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08571" name="Text Box 27">
            <a:extLst>
              <a:ext uri="{FF2B5EF4-FFF2-40B4-BE49-F238E27FC236}">
                <a16:creationId xmlns:a16="http://schemas.microsoft.com/office/drawing/2014/main" id="{AEEB8B5E-73D2-49C3-A797-5A25DBD6E95A}"/>
              </a:ext>
            </a:extLst>
          </p:cNvPr>
          <p:cNvSpPr txBox="1">
            <a:spLocks/>
          </p:cNvSpPr>
          <p:nvPr/>
        </p:nvSpPr>
        <p:spPr bwMode="auto">
          <a:xfrm>
            <a:off x="10687050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30" name="Rectangle 14">
            <a:extLst>
              <a:ext uri="{FF2B5EF4-FFF2-40B4-BE49-F238E27FC236}">
                <a16:creationId xmlns:a16="http://schemas.microsoft.com/office/drawing/2014/main" id="{765DCD1A-7FEB-F74A-8F23-34314D7920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215900"/>
            <a:ext cx="4595813" cy="1744663"/>
          </a:xfrm>
        </p:spPr>
        <p:txBody>
          <a:bodyPr anchor="t"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Deep Dive:</a:t>
            </a:r>
            <a:b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</a:br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Runtime Stack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A663815A-5E06-4B21-BAB4-63A0B684B6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What is Recursion?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2DBF713D-9807-4860-9059-884717438FE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52500" y="2087563"/>
            <a:ext cx="11596688" cy="3806825"/>
          </a:xfrm>
        </p:spPr>
        <p:txBody>
          <a:bodyPr anchor="t"/>
          <a:lstStyle/>
          <a:p>
            <a:pPr marL="298450" indent="-196850">
              <a:spcBef>
                <a:spcPts val="3600"/>
              </a:spcBef>
              <a:buSzTx/>
              <a:buFontTx/>
              <a:buNone/>
            </a:pPr>
            <a:r>
              <a:rPr lang="en-US" altLang="en-US" sz="32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Recursive</a:t>
            </a: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 </a:t>
            </a:r>
            <a:r>
              <a:rPr lang="en-US" altLang="en-US" sz="3200" dirty="0">
                <a:solidFill>
                  <a:srgbClr val="C82506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definitions</a:t>
            </a:r>
            <a:endParaRPr lang="en-US" altLang="en-US" sz="3200" dirty="0"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pPr marL="298450" indent="-196850">
              <a:spcBef>
                <a:spcPts val="800"/>
              </a:spcBef>
            </a:pP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Contain the term in the body</a:t>
            </a:r>
          </a:p>
          <a:p>
            <a:pPr marL="298450" indent="-196850">
              <a:spcBef>
                <a:spcPts val="800"/>
              </a:spcBef>
            </a:pP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Dictionaries, mathematical definitions, </a:t>
            </a:r>
            <a:r>
              <a:rPr lang="en-US" altLang="en-US" sz="3200" dirty="0" err="1">
                <a:latin typeface="Gill Sans" panose="020B0502020104020203" pitchFamily="34" charset="-79"/>
                <a:cs typeface="Gill Sans" panose="020B0502020104020203" pitchFamily="34" charset="-79"/>
              </a:rPr>
              <a:t>etc</a:t>
            </a:r>
            <a:endParaRPr lang="en-US" altLang="en-US" sz="3200" dirty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AD67E05B-F60D-4884-8D99-178B65E19F04}"/>
              </a:ext>
            </a:extLst>
          </p:cNvPr>
          <p:cNvSpPr txBox="1">
            <a:spLocks/>
          </p:cNvSpPr>
          <p:nvPr/>
        </p:nvSpPr>
        <p:spPr bwMode="auto">
          <a:xfrm>
            <a:off x="1854200" y="4572000"/>
            <a:ext cx="8067273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>
            <a:lvl1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482600" indent="-17780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lvl="1" algn="l"/>
            <a:r>
              <a:rPr lang="en-US" altLang="en-US" sz="30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A number x is a </a:t>
            </a:r>
            <a:r>
              <a:rPr lang="en-US" altLang="en-US" sz="3000" dirty="0">
                <a:solidFill>
                  <a:srgbClr val="C82506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positive even number</a:t>
            </a:r>
            <a:r>
              <a:rPr lang="en-US" altLang="en-US" sz="30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 if:</a:t>
            </a:r>
            <a:br>
              <a:rPr lang="en-US" altLang="en-US" sz="30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</a:br>
            <a:endParaRPr lang="en-US" altLang="en-US" sz="3000" dirty="0">
              <a:latin typeface="Gill Sans" panose="020B0502020104020203" pitchFamily="34" charset="-79"/>
              <a:ea typeface="Helvetica" panose="020B0604020202020204" pitchFamily="34" charset="0"/>
              <a:cs typeface="Gill Sans" panose="020B0502020104020203" pitchFamily="34" charset="-79"/>
              <a:sym typeface="Helvetica" panose="020B0604020202020204" pitchFamily="34" charset="0"/>
            </a:endParaRPr>
          </a:p>
          <a:p>
            <a:pPr lvl="1" algn="l">
              <a:buSzPct val="100000"/>
              <a:buFontTx/>
              <a:buChar char="•"/>
            </a:pPr>
            <a:r>
              <a:rPr lang="en-US" altLang="en-US" sz="30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x is 2</a:t>
            </a:r>
          </a:p>
          <a:p>
            <a:pPr algn="l">
              <a:spcBef>
                <a:spcPts val="2000"/>
              </a:spcBef>
            </a:pPr>
            <a:r>
              <a:rPr lang="en-US" altLang="en-US" sz="30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       OR</a:t>
            </a:r>
          </a:p>
          <a:p>
            <a:pPr lvl="1" algn="l">
              <a:spcBef>
                <a:spcPts val="2000"/>
              </a:spcBef>
              <a:buSzPct val="100000"/>
              <a:buFontTx/>
              <a:buChar char="•"/>
            </a:pPr>
            <a:r>
              <a:rPr lang="en-US" altLang="en-US" sz="30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x equals another </a:t>
            </a:r>
            <a:r>
              <a:rPr lang="en-US" altLang="en-US" sz="3000" dirty="0">
                <a:solidFill>
                  <a:srgbClr val="C82506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positive even number</a:t>
            </a:r>
            <a:r>
              <a:rPr lang="en-US" altLang="en-US" sz="30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 plus two</a:t>
            </a:r>
          </a:p>
        </p:txBody>
      </p:sp>
    </p:spTree>
    <p:extLst>
      <p:ext uri="{BB962C8B-B14F-4D97-AF65-F5344CB8AC3E}">
        <p14:creationId xmlns:p14="http://schemas.microsoft.com/office/powerpoint/2010/main" val="3337418747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056978A0-42AF-4423-BED5-CF29E5AEB234}"/>
              </a:ext>
            </a:extLst>
          </p:cNvPr>
          <p:cNvSpPr>
            <a:spLocks/>
          </p:cNvSpPr>
          <p:nvPr/>
        </p:nvSpPr>
        <p:spPr bwMode="auto">
          <a:xfrm>
            <a:off x="1700213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6302A240-7A5C-4E68-983C-C2A422C8E882}"/>
              </a:ext>
            </a:extLst>
          </p:cNvPr>
          <p:cNvSpPr>
            <a:spLocks/>
          </p:cNvSpPr>
          <p:nvPr/>
        </p:nvSpPr>
        <p:spPr bwMode="auto">
          <a:xfrm>
            <a:off x="3178175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9572" name="Rectangle 4">
            <a:extLst>
              <a:ext uri="{FF2B5EF4-FFF2-40B4-BE49-F238E27FC236}">
                <a16:creationId xmlns:a16="http://schemas.microsoft.com/office/drawing/2014/main" id="{39942D8B-2EE0-48E5-85A1-BFE71DA70B1C}"/>
              </a:ext>
            </a:extLst>
          </p:cNvPr>
          <p:cNvSpPr>
            <a:spLocks/>
          </p:cNvSpPr>
          <p:nvPr/>
        </p:nvSpPr>
        <p:spPr bwMode="auto">
          <a:xfrm>
            <a:off x="3178175" y="563245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9573" name="Rectangle 5">
            <a:extLst>
              <a:ext uri="{FF2B5EF4-FFF2-40B4-BE49-F238E27FC236}">
                <a16:creationId xmlns:a16="http://schemas.microsoft.com/office/drawing/2014/main" id="{565B808E-8C00-4616-A670-80D2BE7E64A4}"/>
              </a:ext>
            </a:extLst>
          </p:cNvPr>
          <p:cNvSpPr>
            <a:spLocks/>
          </p:cNvSpPr>
          <p:nvPr/>
        </p:nvSpPr>
        <p:spPr bwMode="auto">
          <a:xfrm>
            <a:off x="4529138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9574" name="Rectangle 6">
            <a:extLst>
              <a:ext uri="{FF2B5EF4-FFF2-40B4-BE49-F238E27FC236}">
                <a16:creationId xmlns:a16="http://schemas.microsoft.com/office/drawing/2014/main" id="{B826DEF1-374C-4264-8660-B13EC56CE5F6}"/>
              </a:ext>
            </a:extLst>
          </p:cNvPr>
          <p:cNvSpPr>
            <a:spLocks/>
          </p:cNvSpPr>
          <p:nvPr/>
        </p:nvSpPr>
        <p:spPr bwMode="auto">
          <a:xfrm>
            <a:off x="4529138" y="563245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9575" name="Rectangle 7">
            <a:extLst>
              <a:ext uri="{FF2B5EF4-FFF2-40B4-BE49-F238E27FC236}">
                <a16:creationId xmlns:a16="http://schemas.microsoft.com/office/drawing/2014/main" id="{4A0870C1-86A3-4BA4-8313-F98F40583854}"/>
              </a:ext>
            </a:extLst>
          </p:cNvPr>
          <p:cNvSpPr>
            <a:spLocks/>
          </p:cNvSpPr>
          <p:nvPr/>
        </p:nvSpPr>
        <p:spPr bwMode="auto">
          <a:xfrm>
            <a:off x="4529138" y="4395788"/>
            <a:ext cx="863600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9576" name="Rectangle 8">
            <a:extLst>
              <a:ext uri="{FF2B5EF4-FFF2-40B4-BE49-F238E27FC236}">
                <a16:creationId xmlns:a16="http://schemas.microsoft.com/office/drawing/2014/main" id="{C383740F-1E6E-4CC3-910C-54A7BD873084}"/>
              </a:ext>
            </a:extLst>
          </p:cNvPr>
          <p:cNvSpPr>
            <a:spLocks/>
          </p:cNvSpPr>
          <p:nvPr/>
        </p:nvSpPr>
        <p:spPr bwMode="auto">
          <a:xfrm>
            <a:off x="6005513" y="6870700"/>
            <a:ext cx="865187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9577" name="Rectangle 9">
            <a:extLst>
              <a:ext uri="{FF2B5EF4-FFF2-40B4-BE49-F238E27FC236}">
                <a16:creationId xmlns:a16="http://schemas.microsoft.com/office/drawing/2014/main" id="{8B4E7E6D-6D55-46B3-868A-D2D4A835460E}"/>
              </a:ext>
            </a:extLst>
          </p:cNvPr>
          <p:cNvSpPr>
            <a:spLocks/>
          </p:cNvSpPr>
          <p:nvPr/>
        </p:nvSpPr>
        <p:spPr bwMode="auto">
          <a:xfrm>
            <a:off x="6005513" y="5632450"/>
            <a:ext cx="865187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9578" name="Rectangle 10">
            <a:extLst>
              <a:ext uri="{FF2B5EF4-FFF2-40B4-BE49-F238E27FC236}">
                <a16:creationId xmlns:a16="http://schemas.microsoft.com/office/drawing/2014/main" id="{94494812-C980-43F5-9657-E76F498C8AC7}"/>
              </a:ext>
            </a:extLst>
          </p:cNvPr>
          <p:cNvSpPr>
            <a:spLocks/>
          </p:cNvSpPr>
          <p:nvPr/>
        </p:nvSpPr>
        <p:spPr bwMode="auto">
          <a:xfrm>
            <a:off x="6005513" y="4395788"/>
            <a:ext cx="865187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9579" name="Rectangle 11">
            <a:extLst>
              <a:ext uri="{FF2B5EF4-FFF2-40B4-BE49-F238E27FC236}">
                <a16:creationId xmlns:a16="http://schemas.microsoft.com/office/drawing/2014/main" id="{86B0809B-D6A4-4404-A5CD-7E86D0E2C648}"/>
              </a:ext>
            </a:extLst>
          </p:cNvPr>
          <p:cNvSpPr>
            <a:spLocks/>
          </p:cNvSpPr>
          <p:nvPr/>
        </p:nvSpPr>
        <p:spPr bwMode="auto">
          <a:xfrm>
            <a:off x="6005513" y="3159125"/>
            <a:ext cx="865187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n=1</a:t>
            </a:r>
          </a:p>
        </p:txBody>
      </p:sp>
      <p:sp>
        <p:nvSpPr>
          <p:cNvPr id="109580" name="Rectangle 12">
            <a:extLst>
              <a:ext uri="{FF2B5EF4-FFF2-40B4-BE49-F238E27FC236}">
                <a16:creationId xmlns:a16="http://schemas.microsoft.com/office/drawing/2014/main" id="{0CDA19BC-7289-4054-BF26-C4249D3EC601}"/>
              </a:ext>
            </a:extLst>
          </p:cNvPr>
          <p:cNvSpPr>
            <a:spLocks/>
          </p:cNvSpPr>
          <p:nvPr/>
        </p:nvSpPr>
        <p:spPr bwMode="auto">
          <a:xfrm>
            <a:off x="7483475" y="688975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09581" name="Rectangle 13">
            <a:extLst>
              <a:ext uri="{FF2B5EF4-FFF2-40B4-BE49-F238E27FC236}">
                <a16:creationId xmlns:a16="http://schemas.microsoft.com/office/drawing/2014/main" id="{4CEAA26E-124B-48CE-AC23-21AF1A3A7A58}"/>
              </a:ext>
            </a:extLst>
          </p:cNvPr>
          <p:cNvSpPr>
            <a:spLocks/>
          </p:cNvSpPr>
          <p:nvPr/>
        </p:nvSpPr>
        <p:spPr bwMode="auto">
          <a:xfrm>
            <a:off x="7483475" y="565150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09582" name="Rectangle 14">
            <a:extLst>
              <a:ext uri="{FF2B5EF4-FFF2-40B4-BE49-F238E27FC236}">
                <a16:creationId xmlns:a16="http://schemas.microsoft.com/office/drawing/2014/main" id="{734A928B-13EB-41CA-A944-9A1B1856B217}"/>
              </a:ext>
            </a:extLst>
          </p:cNvPr>
          <p:cNvSpPr>
            <a:spLocks/>
          </p:cNvSpPr>
          <p:nvPr/>
        </p:nvSpPr>
        <p:spPr bwMode="auto">
          <a:xfrm>
            <a:off x="7483475" y="4414838"/>
            <a:ext cx="863600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  <a:p>
            <a:pPr algn="l"/>
            <a:r>
              <a:rPr lang="en-US" altLang="en-US" sz="2400"/>
              <a:t>p=1</a:t>
            </a:r>
          </a:p>
        </p:txBody>
      </p:sp>
      <p:sp>
        <p:nvSpPr>
          <p:cNvPr id="109583" name="AutoShape 15">
            <a:extLst>
              <a:ext uri="{FF2B5EF4-FFF2-40B4-BE49-F238E27FC236}">
                <a16:creationId xmlns:a16="http://schemas.microsoft.com/office/drawing/2014/main" id="{9F7B42B3-FE86-4AA1-8A74-1F2FBA52F6B3}"/>
              </a:ext>
            </a:extLst>
          </p:cNvPr>
          <p:cNvSpPr>
            <a:spLocks/>
          </p:cNvSpPr>
          <p:nvPr/>
        </p:nvSpPr>
        <p:spPr bwMode="auto">
          <a:xfrm>
            <a:off x="6950075" y="3921125"/>
            <a:ext cx="493713" cy="14239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631" y="40"/>
                  <a:pt x="5150" y="393"/>
                  <a:pt x="7117" y="972"/>
                </a:cubicBezTo>
                <a:cubicBezTo>
                  <a:pt x="10723" y="2034"/>
                  <a:pt x="11580" y="3476"/>
                  <a:pt x="11973" y="5008"/>
                </a:cubicBezTo>
                <a:cubicBezTo>
                  <a:pt x="13233" y="9920"/>
                  <a:pt x="8646" y="15203"/>
                  <a:pt x="15990" y="19359"/>
                </a:cubicBezTo>
                <a:cubicBezTo>
                  <a:pt x="17446" y="20183"/>
                  <a:pt x="19381" y="20934"/>
                  <a:pt x="21600" y="2160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09584" name="Text Box 16">
            <a:extLst>
              <a:ext uri="{FF2B5EF4-FFF2-40B4-BE49-F238E27FC236}">
                <a16:creationId xmlns:a16="http://schemas.microsoft.com/office/drawing/2014/main" id="{CC7EFFC8-F404-4776-B3B8-77B32A48646A}"/>
              </a:ext>
            </a:extLst>
          </p:cNvPr>
          <p:cNvSpPr txBox="1">
            <a:spLocks/>
          </p:cNvSpPr>
          <p:nvPr/>
        </p:nvSpPr>
        <p:spPr bwMode="auto">
          <a:xfrm>
            <a:off x="7315200" y="3551238"/>
            <a:ext cx="28749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sz="2400"/>
              <a:t>return 1 (base case)</a:t>
            </a:r>
          </a:p>
        </p:txBody>
      </p:sp>
      <p:sp>
        <p:nvSpPr>
          <p:cNvPr id="109585" name="Text Box 17">
            <a:extLst>
              <a:ext uri="{FF2B5EF4-FFF2-40B4-BE49-F238E27FC236}">
                <a16:creationId xmlns:a16="http://schemas.microsoft.com/office/drawing/2014/main" id="{2BB4DC1F-4FFD-4ABF-902E-FE0816AB2960}"/>
              </a:ext>
            </a:extLst>
          </p:cNvPr>
          <p:cNvSpPr txBox="1">
            <a:spLocks/>
          </p:cNvSpPr>
          <p:nvPr/>
        </p:nvSpPr>
        <p:spPr bwMode="auto">
          <a:xfrm>
            <a:off x="7237413" y="585788"/>
            <a:ext cx="57499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=	fact(n-1)</a:t>
            </a:r>
            <a:r>
              <a:rPr lang="en-US" altLang="en-US" sz="25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109586" name="AutoShape 18">
            <a:extLst>
              <a:ext uri="{FF2B5EF4-FFF2-40B4-BE49-F238E27FC236}">
                <a16:creationId xmlns:a16="http://schemas.microsoft.com/office/drawing/2014/main" id="{E09B283A-14A7-48D9-B4D7-FB821C90D4BD}"/>
              </a:ext>
            </a:extLst>
          </p:cNvPr>
          <p:cNvSpPr>
            <a:spLocks/>
          </p:cNvSpPr>
          <p:nvPr/>
        </p:nvSpPr>
        <p:spPr bwMode="auto">
          <a:xfrm>
            <a:off x="6721475" y="2062957"/>
            <a:ext cx="762000" cy="557212"/>
          </a:xfrm>
          <a:prstGeom prst="rightArrow">
            <a:avLst>
              <a:gd name="adj1" fmla="val 32000"/>
              <a:gd name="adj2" fmla="val 87521"/>
            </a:avLst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09587" name="Line 19">
            <a:extLst>
              <a:ext uri="{FF2B5EF4-FFF2-40B4-BE49-F238E27FC236}">
                <a16:creationId xmlns:a16="http://schemas.microsoft.com/office/drawing/2014/main" id="{F3A9C806-1477-430D-B8BD-6F50D0AF75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938" y="7572375"/>
            <a:ext cx="10955337" cy="0"/>
          </a:xfrm>
          <a:prstGeom prst="lin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09588" name="Text Box 20">
            <a:extLst>
              <a:ext uri="{FF2B5EF4-FFF2-40B4-BE49-F238E27FC236}">
                <a16:creationId xmlns:a16="http://schemas.microsoft.com/office/drawing/2014/main" id="{F9054BE6-9733-46E1-898C-7C1C39C8344A}"/>
              </a:ext>
            </a:extLst>
          </p:cNvPr>
          <p:cNvSpPr txBox="1">
            <a:spLocks/>
          </p:cNvSpPr>
          <p:nvPr/>
        </p:nvSpPr>
        <p:spPr bwMode="auto">
          <a:xfrm>
            <a:off x="6067425" y="8088313"/>
            <a:ext cx="7413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time</a:t>
            </a:r>
          </a:p>
        </p:txBody>
      </p:sp>
      <p:sp>
        <p:nvSpPr>
          <p:cNvPr id="109589" name="Text Box 21">
            <a:extLst>
              <a:ext uri="{FF2B5EF4-FFF2-40B4-BE49-F238E27FC236}">
                <a16:creationId xmlns:a16="http://schemas.microsoft.com/office/drawing/2014/main" id="{1D8FB326-F8CD-4253-8CA3-52BFA8662610}"/>
              </a:ext>
            </a:extLst>
          </p:cNvPr>
          <p:cNvSpPr txBox="1">
            <a:spLocks/>
          </p:cNvSpPr>
          <p:nvPr/>
        </p:nvSpPr>
        <p:spPr bwMode="auto">
          <a:xfrm>
            <a:off x="1947863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09590" name="Text Box 22">
            <a:extLst>
              <a:ext uri="{FF2B5EF4-FFF2-40B4-BE49-F238E27FC236}">
                <a16:creationId xmlns:a16="http://schemas.microsoft.com/office/drawing/2014/main" id="{F67F623E-F5B7-4606-BF88-28D6B062CD0A}"/>
              </a:ext>
            </a:extLst>
          </p:cNvPr>
          <p:cNvSpPr txBox="1">
            <a:spLocks/>
          </p:cNvSpPr>
          <p:nvPr/>
        </p:nvSpPr>
        <p:spPr bwMode="auto">
          <a:xfrm>
            <a:off x="34258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09591" name="Text Box 23">
            <a:extLst>
              <a:ext uri="{FF2B5EF4-FFF2-40B4-BE49-F238E27FC236}">
                <a16:creationId xmlns:a16="http://schemas.microsoft.com/office/drawing/2014/main" id="{04E99201-32BA-4485-8040-30E19AE86281}"/>
              </a:ext>
            </a:extLst>
          </p:cNvPr>
          <p:cNvSpPr txBox="1">
            <a:spLocks/>
          </p:cNvSpPr>
          <p:nvPr/>
        </p:nvSpPr>
        <p:spPr bwMode="auto">
          <a:xfrm>
            <a:off x="47466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09592" name="Text Box 24">
            <a:extLst>
              <a:ext uri="{FF2B5EF4-FFF2-40B4-BE49-F238E27FC236}">
                <a16:creationId xmlns:a16="http://schemas.microsoft.com/office/drawing/2014/main" id="{FC94A39C-D816-4BFF-A0DF-378D2A734F7B}"/>
              </a:ext>
            </a:extLst>
          </p:cNvPr>
          <p:cNvSpPr txBox="1">
            <a:spLocks/>
          </p:cNvSpPr>
          <p:nvPr/>
        </p:nvSpPr>
        <p:spPr bwMode="auto">
          <a:xfrm>
            <a:off x="6253163" y="7645400"/>
            <a:ext cx="3698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109593" name="Text Box 25">
            <a:extLst>
              <a:ext uri="{FF2B5EF4-FFF2-40B4-BE49-F238E27FC236}">
                <a16:creationId xmlns:a16="http://schemas.microsoft.com/office/drawing/2014/main" id="{24D5ED1C-6844-4A98-8F14-86FE4BDEF6C5}"/>
              </a:ext>
            </a:extLst>
          </p:cNvPr>
          <p:cNvSpPr txBox="1">
            <a:spLocks/>
          </p:cNvSpPr>
          <p:nvPr/>
        </p:nvSpPr>
        <p:spPr bwMode="auto">
          <a:xfrm>
            <a:off x="77612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109594" name="Text Box 26">
            <a:extLst>
              <a:ext uri="{FF2B5EF4-FFF2-40B4-BE49-F238E27FC236}">
                <a16:creationId xmlns:a16="http://schemas.microsoft.com/office/drawing/2014/main" id="{D2C3EF74-7C78-458B-80BB-311CF44F4AE9}"/>
              </a:ext>
            </a:extLst>
          </p:cNvPr>
          <p:cNvSpPr txBox="1">
            <a:spLocks/>
          </p:cNvSpPr>
          <p:nvPr/>
        </p:nvSpPr>
        <p:spPr bwMode="auto">
          <a:xfrm>
            <a:off x="92090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09595" name="Text Box 27">
            <a:extLst>
              <a:ext uri="{FF2B5EF4-FFF2-40B4-BE49-F238E27FC236}">
                <a16:creationId xmlns:a16="http://schemas.microsoft.com/office/drawing/2014/main" id="{33568211-3B10-4004-B347-4799A38F2FD1}"/>
              </a:ext>
            </a:extLst>
          </p:cNvPr>
          <p:cNvSpPr txBox="1">
            <a:spLocks/>
          </p:cNvSpPr>
          <p:nvPr/>
        </p:nvSpPr>
        <p:spPr bwMode="auto">
          <a:xfrm>
            <a:off x="10687050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30" name="Rectangle 14">
            <a:extLst>
              <a:ext uri="{FF2B5EF4-FFF2-40B4-BE49-F238E27FC236}">
                <a16:creationId xmlns:a16="http://schemas.microsoft.com/office/drawing/2014/main" id="{4931F059-62E6-C74B-92BE-CB83777FD0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215900"/>
            <a:ext cx="4595813" cy="1744663"/>
          </a:xfrm>
        </p:spPr>
        <p:txBody>
          <a:bodyPr anchor="t"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Deep Dive:</a:t>
            </a:r>
            <a:b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</a:br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Runtime Stack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1">
            <a:extLst>
              <a:ext uri="{FF2B5EF4-FFF2-40B4-BE49-F238E27FC236}">
                <a16:creationId xmlns:a16="http://schemas.microsoft.com/office/drawing/2014/main" id="{61FA15EF-41E6-492C-865D-4D5005A1EDBC}"/>
              </a:ext>
            </a:extLst>
          </p:cNvPr>
          <p:cNvSpPr>
            <a:spLocks/>
          </p:cNvSpPr>
          <p:nvPr/>
        </p:nvSpPr>
        <p:spPr bwMode="auto">
          <a:xfrm>
            <a:off x="1700213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8578982D-5269-4F63-BD73-7DB59D6BDF67}"/>
              </a:ext>
            </a:extLst>
          </p:cNvPr>
          <p:cNvSpPr>
            <a:spLocks/>
          </p:cNvSpPr>
          <p:nvPr/>
        </p:nvSpPr>
        <p:spPr bwMode="auto">
          <a:xfrm>
            <a:off x="3178175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3E044DF6-FAC8-4E21-8AF1-757BAB8F0006}"/>
              </a:ext>
            </a:extLst>
          </p:cNvPr>
          <p:cNvSpPr>
            <a:spLocks/>
          </p:cNvSpPr>
          <p:nvPr/>
        </p:nvSpPr>
        <p:spPr bwMode="auto">
          <a:xfrm>
            <a:off x="3178175" y="563245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0596" name="Rectangle 4">
            <a:extLst>
              <a:ext uri="{FF2B5EF4-FFF2-40B4-BE49-F238E27FC236}">
                <a16:creationId xmlns:a16="http://schemas.microsoft.com/office/drawing/2014/main" id="{6F5EA116-8D52-4260-B5E4-5265E5798309}"/>
              </a:ext>
            </a:extLst>
          </p:cNvPr>
          <p:cNvSpPr>
            <a:spLocks/>
          </p:cNvSpPr>
          <p:nvPr/>
        </p:nvSpPr>
        <p:spPr bwMode="auto">
          <a:xfrm>
            <a:off x="4529138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0597" name="Rectangle 5">
            <a:extLst>
              <a:ext uri="{FF2B5EF4-FFF2-40B4-BE49-F238E27FC236}">
                <a16:creationId xmlns:a16="http://schemas.microsoft.com/office/drawing/2014/main" id="{E092C2E5-6AC7-4AD4-8E06-C242B0C893CE}"/>
              </a:ext>
            </a:extLst>
          </p:cNvPr>
          <p:cNvSpPr>
            <a:spLocks/>
          </p:cNvSpPr>
          <p:nvPr/>
        </p:nvSpPr>
        <p:spPr bwMode="auto">
          <a:xfrm>
            <a:off x="4529138" y="563245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0598" name="Rectangle 6">
            <a:extLst>
              <a:ext uri="{FF2B5EF4-FFF2-40B4-BE49-F238E27FC236}">
                <a16:creationId xmlns:a16="http://schemas.microsoft.com/office/drawing/2014/main" id="{88757356-19DC-4F41-AA97-0796E434ECC3}"/>
              </a:ext>
            </a:extLst>
          </p:cNvPr>
          <p:cNvSpPr>
            <a:spLocks/>
          </p:cNvSpPr>
          <p:nvPr/>
        </p:nvSpPr>
        <p:spPr bwMode="auto">
          <a:xfrm>
            <a:off x="4529138" y="4395788"/>
            <a:ext cx="863600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0599" name="Rectangle 7">
            <a:extLst>
              <a:ext uri="{FF2B5EF4-FFF2-40B4-BE49-F238E27FC236}">
                <a16:creationId xmlns:a16="http://schemas.microsoft.com/office/drawing/2014/main" id="{DF2EA3F8-F8DC-4D68-91EA-F249DB1CD8FD}"/>
              </a:ext>
            </a:extLst>
          </p:cNvPr>
          <p:cNvSpPr>
            <a:spLocks/>
          </p:cNvSpPr>
          <p:nvPr/>
        </p:nvSpPr>
        <p:spPr bwMode="auto">
          <a:xfrm>
            <a:off x="6005513" y="6870700"/>
            <a:ext cx="865187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0600" name="Rectangle 8">
            <a:extLst>
              <a:ext uri="{FF2B5EF4-FFF2-40B4-BE49-F238E27FC236}">
                <a16:creationId xmlns:a16="http://schemas.microsoft.com/office/drawing/2014/main" id="{C75FD3ED-D97F-4635-8DB0-80E33E06E2FD}"/>
              </a:ext>
            </a:extLst>
          </p:cNvPr>
          <p:cNvSpPr>
            <a:spLocks/>
          </p:cNvSpPr>
          <p:nvPr/>
        </p:nvSpPr>
        <p:spPr bwMode="auto">
          <a:xfrm>
            <a:off x="6005513" y="5632450"/>
            <a:ext cx="865187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0601" name="Rectangle 9">
            <a:extLst>
              <a:ext uri="{FF2B5EF4-FFF2-40B4-BE49-F238E27FC236}">
                <a16:creationId xmlns:a16="http://schemas.microsoft.com/office/drawing/2014/main" id="{82608445-E29D-4FE2-A5DF-5967C4A02423}"/>
              </a:ext>
            </a:extLst>
          </p:cNvPr>
          <p:cNvSpPr>
            <a:spLocks/>
          </p:cNvSpPr>
          <p:nvPr/>
        </p:nvSpPr>
        <p:spPr bwMode="auto">
          <a:xfrm>
            <a:off x="6005513" y="4395788"/>
            <a:ext cx="865187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0602" name="Rectangle 10">
            <a:extLst>
              <a:ext uri="{FF2B5EF4-FFF2-40B4-BE49-F238E27FC236}">
                <a16:creationId xmlns:a16="http://schemas.microsoft.com/office/drawing/2014/main" id="{538B892C-AFF3-4DC4-958A-FD4B884D58D1}"/>
              </a:ext>
            </a:extLst>
          </p:cNvPr>
          <p:cNvSpPr>
            <a:spLocks/>
          </p:cNvSpPr>
          <p:nvPr/>
        </p:nvSpPr>
        <p:spPr bwMode="auto">
          <a:xfrm>
            <a:off x="6005513" y="3159125"/>
            <a:ext cx="865187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n=1</a:t>
            </a:r>
          </a:p>
        </p:txBody>
      </p:sp>
      <p:sp>
        <p:nvSpPr>
          <p:cNvPr id="110603" name="Rectangle 11">
            <a:extLst>
              <a:ext uri="{FF2B5EF4-FFF2-40B4-BE49-F238E27FC236}">
                <a16:creationId xmlns:a16="http://schemas.microsoft.com/office/drawing/2014/main" id="{485907AD-FC6E-426A-8B7E-73F3A76D93E4}"/>
              </a:ext>
            </a:extLst>
          </p:cNvPr>
          <p:cNvSpPr>
            <a:spLocks/>
          </p:cNvSpPr>
          <p:nvPr/>
        </p:nvSpPr>
        <p:spPr bwMode="auto">
          <a:xfrm>
            <a:off x="7483475" y="688975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0604" name="Rectangle 12">
            <a:extLst>
              <a:ext uri="{FF2B5EF4-FFF2-40B4-BE49-F238E27FC236}">
                <a16:creationId xmlns:a16="http://schemas.microsoft.com/office/drawing/2014/main" id="{C44DAF34-A35F-419A-86B7-3448A8A95619}"/>
              </a:ext>
            </a:extLst>
          </p:cNvPr>
          <p:cNvSpPr>
            <a:spLocks/>
          </p:cNvSpPr>
          <p:nvPr/>
        </p:nvSpPr>
        <p:spPr bwMode="auto">
          <a:xfrm>
            <a:off x="7483475" y="565150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0605" name="Rectangle 13">
            <a:extLst>
              <a:ext uri="{FF2B5EF4-FFF2-40B4-BE49-F238E27FC236}">
                <a16:creationId xmlns:a16="http://schemas.microsoft.com/office/drawing/2014/main" id="{33D5D943-2248-4EB5-8CAD-122F44372D92}"/>
              </a:ext>
            </a:extLst>
          </p:cNvPr>
          <p:cNvSpPr>
            <a:spLocks/>
          </p:cNvSpPr>
          <p:nvPr/>
        </p:nvSpPr>
        <p:spPr bwMode="auto">
          <a:xfrm>
            <a:off x="7483475" y="4414838"/>
            <a:ext cx="863600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  <a:p>
            <a:pPr algn="l"/>
            <a:r>
              <a:rPr lang="en-US" altLang="en-US" sz="2400"/>
              <a:t>p=1</a:t>
            </a:r>
          </a:p>
        </p:txBody>
      </p:sp>
      <p:sp>
        <p:nvSpPr>
          <p:cNvPr id="110606" name="AutoShape 14">
            <a:extLst>
              <a:ext uri="{FF2B5EF4-FFF2-40B4-BE49-F238E27FC236}">
                <a16:creationId xmlns:a16="http://schemas.microsoft.com/office/drawing/2014/main" id="{BE6CA922-9644-4755-8B44-23AD569D8A75}"/>
              </a:ext>
            </a:extLst>
          </p:cNvPr>
          <p:cNvSpPr>
            <a:spLocks/>
          </p:cNvSpPr>
          <p:nvPr/>
        </p:nvSpPr>
        <p:spPr bwMode="auto">
          <a:xfrm>
            <a:off x="6950075" y="3921125"/>
            <a:ext cx="493713" cy="14239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631" y="40"/>
                  <a:pt x="5150" y="393"/>
                  <a:pt x="7117" y="972"/>
                </a:cubicBezTo>
                <a:cubicBezTo>
                  <a:pt x="10723" y="2034"/>
                  <a:pt x="11580" y="3476"/>
                  <a:pt x="11973" y="5008"/>
                </a:cubicBezTo>
                <a:cubicBezTo>
                  <a:pt x="13233" y="9920"/>
                  <a:pt x="8646" y="15203"/>
                  <a:pt x="15990" y="19359"/>
                </a:cubicBezTo>
                <a:cubicBezTo>
                  <a:pt x="17446" y="20183"/>
                  <a:pt x="19381" y="20934"/>
                  <a:pt x="21600" y="2160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10607" name="AutoShape 15">
            <a:extLst>
              <a:ext uri="{FF2B5EF4-FFF2-40B4-BE49-F238E27FC236}">
                <a16:creationId xmlns:a16="http://schemas.microsoft.com/office/drawing/2014/main" id="{89F91E3B-C547-4D1B-B9A9-BBC3D4EE9098}"/>
              </a:ext>
            </a:extLst>
          </p:cNvPr>
          <p:cNvSpPr>
            <a:spLocks/>
          </p:cNvSpPr>
          <p:nvPr/>
        </p:nvSpPr>
        <p:spPr bwMode="auto">
          <a:xfrm>
            <a:off x="8408988" y="5229225"/>
            <a:ext cx="492125" cy="14239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631" y="40"/>
                  <a:pt x="5150" y="393"/>
                  <a:pt x="7117" y="972"/>
                </a:cubicBezTo>
                <a:cubicBezTo>
                  <a:pt x="10723" y="2034"/>
                  <a:pt x="11580" y="3476"/>
                  <a:pt x="11973" y="5008"/>
                </a:cubicBezTo>
                <a:cubicBezTo>
                  <a:pt x="13233" y="9920"/>
                  <a:pt x="8646" y="15203"/>
                  <a:pt x="15990" y="19359"/>
                </a:cubicBezTo>
                <a:cubicBezTo>
                  <a:pt x="17446" y="20183"/>
                  <a:pt x="19381" y="20934"/>
                  <a:pt x="21600" y="2160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10608" name="Text Box 16">
            <a:extLst>
              <a:ext uri="{FF2B5EF4-FFF2-40B4-BE49-F238E27FC236}">
                <a16:creationId xmlns:a16="http://schemas.microsoft.com/office/drawing/2014/main" id="{4D13E68D-D5F4-4250-BC2B-249F6D30F98D}"/>
              </a:ext>
            </a:extLst>
          </p:cNvPr>
          <p:cNvSpPr txBox="1">
            <a:spLocks/>
          </p:cNvSpPr>
          <p:nvPr/>
        </p:nvSpPr>
        <p:spPr bwMode="auto">
          <a:xfrm>
            <a:off x="7315200" y="3551238"/>
            <a:ext cx="28749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sz="2400"/>
              <a:t>return 1 (base case)</a:t>
            </a:r>
          </a:p>
        </p:txBody>
      </p:sp>
      <p:sp>
        <p:nvSpPr>
          <p:cNvPr id="110609" name="Text Box 17">
            <a:extLst>
              <a:ext uri="{FF2B5EF4-FFF2-40B4-BE49-F238E27FC236}">
                <a16:creationId xmlns:a16="http://schemas.microsoft.com/office/drawing/2014/main" id="{163ED193-3001-4F99-83F1-263C13E08C4A}"/>
              </a:ext>
            </a:extLst>
          </p:cNvPr>
          <p:cNvSpPr txBox="1">
            <a:spLocks/>
          </p:cNvSpPr>
          <p:nvPr/>
        </p:nvSpPr>
        <p:spPr bwMode="auto">
          <a:xfrm>
            <a:off x="8610600" y="4787900"/>
            <a:ext cx="19256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sz="2400"/>
              <a:t>return 2 (n*p)</a:t>
            </a:r>
          </a:p>
        </p:txBody>
      </p:sp>
      <p:sp>
        <p:nvSpPr>
          <p:cNvPr id="110610" name="Text Box 18">
            <a:extLst>
              <a:ext uri="{FF2B5EF4-FFF2-40B4-BE49-F238E27FC236}">
                <a16:creationId xmlns:a16="http://schemas.microsoft.com/office/drawing/2014/main" id="{07A00C37-35E1-4B17-BFDB-ADB0D64484E3}"/>
              </a:ext>
            </a:extLst>
          </p:cNvPr>
          <p:cNvSpPr txBox="1">
            <a:spLocks/>
          </p:cNvSpPr>
          <p:nvPr/>
        </p:nvSpPr>
        <p:spPr bwMode="auto">
          <a:xfrm>
            <a:off x="7237413" y="585788"/>
            <a:ext cx="57499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=	fact(n-1)</a:t>
            </a:r>
            <a:r>
              <a:rPr lang="en-US" altLang="en-US" sz="25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110611" name="AutoShape 19">
            <a:extLst>
              <a:ext uri="{FF2B5EF4-FFF2-40B4-BE49-F238E27FC236}">
                <a16:creationId xmlns:a16="http://schemas.microsoft.com/office/drawing/2014/main" id="{7E9D6503-EA14-4918-A13F-D6A1113F6894}"/>
              </a:ext>
            </a:extLst>
          </p:cNvPr>
          <p:cNvSpPr>
            <a:spLocks/>
          </p:cNvSpPr>
          <p:nvPr/>
        </p:nvSpPr>
        <p:spPr bwMode="auto">
          <a:xfrm>
            <a:off x="6690467" y="2044701"/>
            <a:ext cx="762000" cy="557212"/>
          </a:xfrm>
          <a:prstGeom prst="rightArrow">
            <a:avLst>
              <a:gd name="adj1" fmla="val 32000"/>
              <a:gd name="adj2" fmla="val 87521"/>
            </a:avLst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10612" name="Line 20">
            <a:extLst>
              <a:ext uri="{FF2B5EF4-FFF2-40B4-BE49-F238E27FC236}">
                <a16:creationId xmlns:a16="http://schemas.microsoft.com/office/drawing/2014/main" id="{38F40B0A-3422-4F51-B989-2F33C492FF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938" y="7572375"/>
            <a:ext cx="10955337" cy="0"/>
          </a:xfrm>
          <a:prstGeom prst="lin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10613" name="Text Box 21">
            <a:extLst>
              <a:ext uri="{FF2B5EF4-FFF2-40B4-BE49-F238E27FC236}">
                <a16:creationId xmlns:a16="http://schemas.microsoft.com/office/drawing/2014/main" id="{FC5DAA35-0BB8-43D2-8DC3-C0B6CBB8D11F}"/>
              </a:ext>
            </a:extLst>
          </p:cNvPr>
          <p:cNvSpPr txBox="1">
            <a:spLocks/>
          </p:cNvSpPr>
          <p:nvPr/>
        </p:nvSpPr>
        <p:spPr bwMode="auto">
          <a:xfrm>
            <a:off x="6067425" y="8088313"/>
            <a:ext cx="7413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time</a:t>
            </a:r>
          </a:p>
        </p:txBody>
      </p:sp>
      <p:sp>
        <p:nvSpPr>
          <p:cNvPr id="110614" name="Text Box 22">
            <a:extLst>
              <a:ext uri="{FF2B5EF4-FFF2-40B4-BE49-F238E27FC236}">
                <a16:creationId xmlns:a16="http://schemas.microsoft.com/office/drawing/2014/main" id="{078ADB27-02F4-4336-A9A9-83298EB8D55F}"/>
              </a:ext>
            </a:extLst>
          </p:cNvPr>
          <p:cNvSpPr txBox="1">
            <a:spLocks/>
          </p:cNvSpPr>
          <p:nvPr/>
        </p:nvSpPr>
        <p:spPr bwMode="auto">
          <a:xfrm>
            <a:off x="1947863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10615" name="Text Box 23">
            <a:extLst>
              <a:ext uri="{FF2B5EF4-FFF2-40B4-BE49-F238E27FC236}">
                <a16:creationId xmlns:a16="http://schemas.microsoft.com/office/drawing/2014/main" id="{B3A3B1FD-41D2-40B2-ABE7-6B088563353A}"/>
              </a:ext>
            </a:extLst>
          </p:cNvPr>
          <p:cNvSpPr txBox="1">
            <a:spLocks/>
          </p:cNvSpPr>
          <p:nvPr/>
        </p:nvSpPr>
        <p:spPr bwMode="auto">
          <a:xfrm>
            <a:off x="34258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10616" name="Text Box 24">
            <a:extLst>
              <a:ext uri="{FF2B5EF4-FFF2-40B4-BE49-F238E27FC236}">
                <a16:creationId xmlns:a16="http://schemas.microsoft.com/office/drawing/2014/main" id="{68568965-0EF2-49D2-A282-EDA09E8EEF41}"/>
              </a:ext>
            </a:extLst>
          </p:cNvPr>
          <p:cNvSpPr txBox="1">
            <a:spLocks/>
          </p:cNvSpPr>
          <p:nvPr/>
        </p:nvSpPr>
        <p:spPr bwMode="auto">
          <a:xfrm>
            <a:off x="47466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10617" name="Text Box 25">
            <a:extLst>
              <a:ext uri="{FF2B5EF4-FFF2-40B4-BE49-F238E27FC236}">
                <a16:creationId xmlns:a16="http://schemas.microsoft.com/office/drawing/2014/main" id="{84BE52D4-45F4-4126-9138-AA6925198B2F}"/>
              </a:ext>
            </a:extLst>
          </p:cNvPr>
          <p:cNvSpPr txBox="1">
            <a:spLocks/>
          </p:cNvSpPr>
          <p:nvPr/>
        </p:nvSpPr>
        <p:spPr bwMode="auto">
          <a:xfrm>
            <a:off x="6253163" y="7645400"/>
            <a:ext cx="3698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110618" name="Text Box 26">
            <a:extLst>
              <a:ext uri="{FF2B5EF4-FFF2-40B4-BE49-F238E27FC236}">
                <a16:creationId xmlns:a16="http://schemas.microsoft.com/office/drawing/2014/main" id="{83AC4459-343B-416C-A61B-67251DD39E15}"/>
              </a:ext>
            </a:extLst>
          </p:cNvPr>
          <p:cNvSpPr txBox="1">
            <a:spLocks/>
          </p:cNvSpPr>
          <p:nvPr/>
        </p:nvSpPr>
        <p:spPr bwMode="auto">
          <a:xfrm>
            <a:off x="77612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110619" name="Text Box 27">
            <a:extLst>
              <a:ext uri="{FF2B5EF4-FFF2-40B4-BE49-F238E27FC236}">
                <a16:creationId xmlns:a16="http://schemas.microsoft.com/office/drawing/2014/main" id="{A400CBFD-5CED-4AAF-8ADE-62DF190D4A48}"/>
              </a:ext>
            </a:extLst>
          </p:cNvPr>
          <p:cNvSpPr txBox="1">
            <a:spLocks/>
          </p:cNvSpPr>
          <p:nvPr/>
        </p:nvSpPr>
        <p:spPr bwMode="auto">
          <a:xfrm>
            <a:off x="92090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10620" name="Text Box 28">
            <a:extLst>
              <a:ext uri="{FF2B5EF4-FFF2-40B4-BE49-F238E27FC236}">
                <a16:creationId xmlns:a16="http://schemas.microsoft.com/office/drawing/2014/main" id="{93C466CF-009B-4C43-A8E9-AF8717A8DE06}"/>
              </a:ext>
            </a:extLst>
          </p:cNvPr>
          <p:cNvSpPr txBox="1">
            <a:spLocks/>
          </p:cNvSpPr>
          <p:nvPr/>
        </p:nvSpPr>
        <p:spPr bwMode="auto">
          <a:xfrm>
            <a:off x="10687050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3F1AE2FE-AE5C-3048-8EBC-2E537C772D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215900"/>
            <a:ext cx="4595813" cy="1744663"/>
          </a:xfrm>
        </p:spPr>
        <p:txBody>
          <a:bodyPr anchor="t"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Deep Dive:</a:t>
            </a:r>
            <a:b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</a:br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Runtime Stack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1">
            <a:extLst>
              <a:ext uri="{FF2B5EF4-FFF2-40B4-BE49-F238E27FC236}">
                <a16:creationId xmlns:a16="http://schemas.microsoft.com/office/drawing/2014/main" id="{5E99FF0F-C4E9-481B-967C-679205A07E87}"/>
              </a:ext>
            </a:extLst>
          </p:cNvPr>
          <p:cNvSpPr>
            <a:spLocks/>
          </p:cNvSpPr>
          <p:nvPr/>
        </p:nvSpPr>
        <p:spPr bwMode="auto">
          <a:xfrm>
            <a:off x="1700213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40F72366-6FE6-48E2-8982-8F405224AB57}"/>
              </a:ext>
            </a:extLst>
          </p:cNvPr>
          <p:cNvSpPr>
            <a:spLocks/>
          </p:cNvSpPr>
          <p:nvPr/>
        </p:nvSpPr>
        <p:spPr bwMode="auto">
          <a:xfrm>
            <a:off x="3178175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38AC1ACF-8703-490C-8315-22AFFAB30F01}"/>
              </a:ext>
            </a:extLst>
          </p:cNvPr>
          <p:cNvSpPr>
            <a:spLocks/>
          </p:cNvSpPr>
          <p:nvPr/>
        </p:nvSpPr>
        <p:spPr bwMode="auto">
          <a:xfrm>
            <a:off x="3178175" y="563245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1620" name="Rectangle 4">
            <a:extLst>
              <a:ext uri="{FF2B5EF4-FFF2-40B4-BE49-F238E27FC236}">
                <a16:creationId xmlns:a16="http://schemas.microsoft.com/office/drawing/2014/main" id="{621B337D-D29D-4339-8ABF-9342D0F4C715}"/>
              </a:ext>
            </a:extLst>
          </p:cNvPr>
          <p:cNvSpPr>
            <a:spLocks/>
          </p:cNvSpPr>
          <p:nvPr/>
        </p:nvSpPr>
        <p:spPr bwMode="auto">
          <a:xfrm>
            <a:off x="4529138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1621" name="Rectangle 5">
            <a:extLst>
              <a:ext uri="{FF2B5EF4-FFF2-40B4-BE49-F238E27FC236}">
                <a16:creationId xmlns:a16="http://schemas.microsoft.com/office/drawing/2014/main" id="{AA119F64-3E7C-497C-B683-3951B86AD2AF}"/>
              </a:ext>
            </a:extLst>
          </p:cNvPr>
          <p:cNvSpPr>
            <a:spLocks/>
          </p:cNvSpPr>
          <p:nvPr/>
        </p:nvSpPr>
        <p:spPr bwMode="auto">
          <a:xfrm>
            <a:off x="4529138" y="563245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1622" name="Rectangle 6">
            <a:extLst>
              <a:ext uri="{FF2B5EF4-FFF2-40B4-BE49-F238E27FC236}">
                <a16:creationId xmlns:a16="http://schemas.microsoft.com/office/drawing/2014/main" id="{716135A6-80FC-4860-AE76-FEE96AA322D1}"/>
              </a:ext>
            </a:extLst>
          </p:cNvPr>
          <p:cNvSpPr>
            <a:spLocks/>
          </p:cNvSpPr>
          <p:nvPr/>
        </p:nvSpPr>
        <p:spPr bwMode="auto">
          <a:xfrm>
            <a:off x="4529138" y="4395788"/>
            <a:ext cx="863600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1623" name="Rectangle 7">
            <a:extLst>
              <a:ext uri="{FF2B5EF4-FFF2-40B4-BE49-F238E27FC236}">
                <a16:creationId xmlns:a16="http://schemas.microsoft.com/office/drawing/2014/main" id="{6899BAE1-921C-4413-8B67-B28137A62B9B}"/>
              </a:ext>
            </a:extLst>
          </p:cNvPr>
          <p:cNvSpPr>
            <a:spLocks/>
          </p:cNvSpPr>
          <p:nvPr/>
        </p:nvSpPr>
        <p:spPr bwMode="auto">
          <a:xfrm>
            <a:off x="6005513" y="6870700"/>
            <a:ext cx="865187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1624" name="Rectangle 8">
            <a:extLst>
              <a:ext uri="{FF2B5EF4-FFF2-40B4-BE49-F238E27FC236}">
                <a16:creationId xmlns:a16="http://schemas.microsoft.com/office/drawing/2014/main" id="{C6C86036-60F0-47EF-8527-F6D9A557F153}"/>
              </a:ext>
            </a:extLst>
          </p:cNvPr>
          <p:cNvSpPr>
            <a:spLocks/>
          </p:cNvSpPr>
          <p:nvPr/>
        </p:nvSpPr>
        <p:spPr bwMode="auto">
          <a:xfrm>
            <a:off x="6005513" y="5632450"/>
            <a:ext cx="865187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1625" name="Rectangle 9">
            <a:extLst>
              <a:ext uri="{FF2B5EF4-FFF2-40B4-BE49-F238E27FC236}">
                <a16:creationId xmlns:a16="http://schemas.microsoft.com/office/drawing/2014/main" id="{8E0DB8AF-7BBA-42C7-9FC3-12B20B3C7317}"/>
              </a:ext>
            </a:extLst>
          </p:cNvPr>
          <p:cNvSpPr>
            <a:spLocks/>
          </p:cNvSpPr>
          <p:nvPr/>
        </p:nvSpPr>
        <p:spPr bwMode="auto">
          <a:xfrm>
            <a:off x="6005513" y="4395788"/>
            <a:ext cx="865187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1626" name="Rectangle 10">
            <a:extLst>
              <a:ext uri="{FF2B5EF4-FFF2-40B4-BE49-F238E27FC236}">
                <a16:creationId xmlns:a16="http://schemas.microsoft.com/office/drawing/2014/main" id="{97116151-22F7-4CCF-9BD3-1FD356379660}"/>
              </a:ext>
            </a:extLst>
          </p:cNvPr>
          <p:cNvSpPr>
            <a:spLocks/>
          </p:cNvSpPr>
          <p:nvPr/>
        </p:nvSpPr>
        <p:spPr bwMode="auto">
          <a:xfrm>
            <a:off x="6005513" y="3159125"/>
            <a:ext cx="865187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n=1</a:t>
            </a:r>
          </a:p>
        </p:txBody>
      </p:sp>
      <p:sp>
        <p:nvSpPr>
          <p:cNvPr id="111627" name="Rectangle 11">
            <a:extLst>
              <a:ext uri="{FF2B5EF4-FFF2-40B4-BE49-F238E27FC236}">
                <a16:creationId xmlns:a16="http://schemas.microsoft.com/office/drawing/2014/main" id="{B2AF2F91-4A0A-47C8-8DA2-B7CB97FDF133}"/>
              </a:ext>
            </a:extLst>
          </p:cNvPr>
          <p:cNvSpPr>
            <a:spLocks/>
          </p:cNvSpPr>
          <p:nvPr/>
        </p:nvSpPr>
        <p:spPr bwMode="auto">
          <a:xfrm>
            <a:off x="7483475" y="688975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1628" name="Rectangle 12">
            <a:extLst>
              <a:ext uri="{FF2B5EF4-FFF2-40B4-BE49-F238E27FC236}">
                <a16:creationId xmlns:a16="http://schemas.microsoft.com/office/drawing/2014/main" id="{DBDE8AF2-0085-44E0-B940-8E4902C38537}"/>
              </a:ext>
            </a:extLst>
          </p:cNvPr>
          <p:cNvSpPr>
            <a:spLocks/>
          </p:cNvSpPr>
          <p:nvPr/>
        </p:nvSpPr>
        <p:spPr bwMode="auto">
          <a:xfrm>
            <a:off x="7483475" y="565150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1629" name="Rectangle 13">
            <a:extLst>
              <a:ext uri="{FF2B5EF4-FFF2-40B4-BE49-F238E27FC236}">
                <a16:creationId xmlns:a16="http://schemas.microsoft.com/office/drawing/2014/main" id="{7D5DABA4-CC9C-4435-99FA-380E2B52F3B2}"/>
              </a:ext>
            </a:extLst>
          </p:cNvPr>
          <p:cNvSpPr>
            <a:spLocks/>
          </p:cNvSpPr>
          <p:nvPr/>
        </p:nvSpPr>
        <p:spPr bwMode="auto">
          <a:xfrm>
            <a:off x="7483475" y="4414838"/>
            <a:ext cx="863600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  <a:p>
            <a:pPr algn="l"/>
            <a:r>
              <a:rPr lang="en-US" altLang="en-US" sz="2400"/>
              <a:t>p=1</a:t>
            </a:r>
          </a:p>
        </p:txBody>
      </p:sp>
      <p:sp>
        <p:nvSpPr>
          <p:cNvPr id="111630" name="Rectangle 14">
            <a:extLst>
              <a:ext uri="{FF2B5EF4-FFF2-40B4-BE49-F238E27FC236}">
                <a16:creationId xmlns:a16="http://schemas.microsoft.com/office/drawing/2014/main" id="{3CC1819D-FCF5-4263-B8CE-2B78FCBBBC5D}"/>
              </a:ext>
            </a:extLst>
          </p:cNvPr>
          <p:cNvSpPr>
            <a:spLocks/>
          </p:cNvSpPr>
          <p:nvPr/>
        </p:nvSpPr>
        <p:spPr bwMode="auto">
          <a:xfrm>
            <a:off x="8961438" y="688975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1631" name="Rectangle 15">
            <a:extLst>
              <a:ext uri="{FF2B5EF4-FFF2-40B4-BE49-F238E27FC236}">
                <a16:creationId xmlns:a16="http://schemas.microsoft.com/office/drawing/2014/main" id="{87A6D0AA-752D-4BB4-9A98-D3D5973BA148}"/>
              </a:ext>
            </a:extLst>
          </p:cNvPr>
          <p:cNvSpPr>
            <a:spLocks/>
          </p:cNvSpPr>
          <p:nvPr/>
        </p:nvSpPr>
        <p:spPr bwMode="auto">
          <a:xfrm>
            <a:off x="8961438" y="565150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1632" name="AutoShape 16">
            <a:extLst>
              <a:ext uri="{FF2B5EF4-FFF2-40B4-BE49-F238E27FC236}">
                <a16:creationId xmlns:a16="http://schemas.microsoft.com/office/drawing/2014/main" id="{869B168B-3881-4CB4-A597-751EBA5D4C60}"/>
              </a:ext>
            </a:extLst>
          </p:cNvPr>
          <p:cNvSpPr>
            <a:spLocks/>
          </p:cNvSpPr>
          <p:nvPr/>
        </p:nvSpPr>
        <p:spPr bwMode="auto">
          <a:xfrm>
            <a:off x="6950075" y="3921125"/>
            <a:ext cx="493713" cy="14239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631" y="40"/>
                  <a:pt x="5150" y="393"/>
                  <a:pt x="7117" y="972"/>
                </a:cubicBezTo>
                <a:cubicBezTo>
                  <a:pt x="10723" y="2034"/>
                  <a:pt x="11580" y="3476"/>
                  <a:pt x="11973" y="5008"/>
                </a:cubicBezTo>
                <a:cubicBezTo>
                  <a:pt x="13233" y="9920"/>
                  <a:pt x="8646" y="15203"/>
                  <a:pt x="15990" y="19359"/>
                </a:cubicBezTo>
                <a:cubicBezTo>
                  <a:pt x="17446" y="20183"/>
                  <a:pt x="19381" y="20934"/>
                  <a:pt x="21600" y="2160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11633" name="AutoShape 17">
            <a:extLst>
              <a:ext uri="{FF2B5EF4-FFF2-40B4-BE49-F238E27FC236}">
                <a16:creationId xmlns:a16="http://schemas.microsoft.com/office/drawing/2014/main" id="{D99D2B7D-029F-45BC-BD7F-EC0444773A89}"/>
              </a:ext>
            </a:extLst>
          </p:cNvPr>
          <p:cNvSpPr>
            <a:spLocks/>
          </p:cNvSpPr>
          <p:nvPr/>
        </p:nvSpPr>
        <p:spPr bwMode="auto">
          <a:xfrm>
            <a:off x="8408988" y="5229225"/>
            <a:ext cx="492125" cy="14239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631" y="40"/>
                  <a:pt x="5150" y="393"/>
                  <a:pt x="7117" y="972"/>
                </a:cubicBezTo>
                <a:cubicBezTo>
                  <a:pt x="10723" y="2034"/>
                  <a:pt x="11580" y="3476"/>
                  <a:pt x="11973" y="5008"/>
                </a:cubicBezTo>
                <a:cubicBezTo>
                  <a:pt x="13233" y="9920"/>
                  <a:pt x="8646" y="15203"/>
                  <a:pt x="15990" y="19359"/>
                </a:cubicBezTo>
                <a:cubicBezTo>
                  <a:pt x="17446" y="20183"/>
                  <a:pt x="19381" y="20934"/>
                  <a:pt x="21600" y="2160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11634" name="Text Box 18">
            <a:extLst>
              <a:ext uri="{FF2B5EF4-FFF2-40B4-BE49-F238E27FC236}">
                <a16:creationId xmlns:a16="http://schemas.microsoft.com/office/drawing/2014/main" id="{A320AADC-BFFA-4E88-B605-967B7A80EA80}"/>
              </a:ext>
            </a:extLst>
          </p:cNvPr>
          <p:cNvSpPr txBox="1">
            <a:spLocks/>
          </p:cNvSpPr>
          <p:nvPr/>
        </p:nvSpPr>
        <p:spPr bwMode="auto">
          <a:xfrm>
            <a:off x="7315200" y="3551238"/>
            <a:ext cx="28749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sz="2400"/>
              <a:t>return 1 (base case)</a:t>
            </a:r>
          </a:p>
        </p:txBody>
      </p:sp>
      <p:sp>
        <p:nvSpPr>
          <p:cNvPr id="111635" name="Text Box 19">
            <a:extLst>
              <a:ext uri="{FF2B5EF4-FFF2-40B4-BE49-F238E27FC236}">
                <a16:creationId xmlns:a16="http://schemas.microsoft.com/office/drawing/2014/main" id="{D31D76C5-75D6-4E71-9441-8C664CD9CA4F}"/>
              </a:ext>
            </a:extLst>
          </p:cNvPr>
          <p:cNvSpPr txBox="1">
            <a:spLocks/>
          </p:cNvSpPr>
          <p:nvPr/>
        </p:nvSpPr>
        <p:spPr bwMode="auto">
          <a:xfrm>
            <a:off x="8610600" y="4787900"/>
            <a:ext cx="19256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sz="2400"/>
              <a:t>return 2 (n*p)</a:t>
            </a:r>
          </a:p>
        </p:txBody>
      </p:sp>
      <p:sp>
        <p:nvSpPr>
          <p:cNvPr id="111636" name="Text Box 20">
            <a:extLst>
              <a:ext uri="{FF2B5EF4-FFF2-40B4-BE49-F238E27FC236}">
                <a16:creationId xmlns:a16="http://schemas.microsoft.com/office/drawing/2014/main" id="{A2F945C5-1A3B-430F-9E27-40296EAABF5D}"/>
              </a:ext>
            </a:extLst>
          </p:cNvPr>
          <p:cNvSpPr txBox="1">
            <a:spLocks/>
          </p:cNvSpPr>
          <p:nvPr/>
        </p:nvSpPr>
        <p:spPr bwMode="auto">
          <a:xfrm>
            <a:off x="7237413" y="585788"/>
            <a:ext cx="57499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=	fact(n-1)</a:t>
            </a:r>
            <a:r>
              <a:rPr lang="en-US" altLang="en-US" sz="25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111637" name="AutoShape 21">
            <a:extLst>
              <a:ext uri="{FF2B5EF4-FFF2-40B4-BE49-F238E27FC236}">
                <a16:creationId xmlns:a16="http://schemas.microsoft.com/office/drawing/2014/main" id="{EEDDE60B-F3C2-4193-9479-EED620C68924}"/>
              </a:ext>
            </a:extLst>
          </p:cNvPr>
          <p:cNvSpPr>
            <a:spLocks/>
          </p:cNvSpPr>
          <p:nvPr/>
        </p:nvSpPr>
        <p:spPr bwMode="auto">
          <a:xfrm>
            <a:off x="6667604" y="1681957"/>
            <a:ext cx="762000" cy="557212"/>
          </a:xfrm>
          <a:prstGeom prst="rightArrow">
            <a:avLst>
              <a:gd name="adj1" fmla="val 32000"/>
              <a:gd name="adj2" fmla="val 87521"/>
            </a:avLst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11638" name="Line 22">
            <a:extLst>
              <a:ext uri="{FF2B5EF4-FFF2-40B4-BE49-F238E27FC236}">
                <a16:creationId xmlns:a16="http://schemas.microsoft.com/office/drawing/2014/main" id="{BD90B2AF-49C5-4F03-B2CC-F28E8B2309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938" y="7572375"/>
            <a:ext cx="10955337" cy="0"/>
          </a:xfrm>
          <a:prstGeom prst="lin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11639" name="Text Box 23">
            <a:extLst>
              <a:ext uri="{FF2B5EF4-FFF2-40B4-BE49-F238E27FC236}">
                <a16:creationId xmlns:a16="http://schemas.microsoft.com/office/drawing/2014/main" id="{5FB052BE-AD8D-44F1-9E1B-D8409A947B92}"/>
              </a:ext>
            </a:extLst>
          </p:cNvPr>
          <p:cNvSpPr txBox="1">
            <a:spLocks/>
          </p:cNvSpPr>
          <p:nvPr/>
        </p:nvSpPr>
        <p:spPr bwMode="auto">
          <a:xfrm>
            <a:off x="6067425" y="8088313"/>
            <a:ext cx="7413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time</a:t>
            </a:r>
          </a:p>
        </p:txBody>
      </p:sp>
      <p:sp>
        <p:nvSpPr>
          <p:cNvPr id="111640" name="Text Box 24">
            <a:extLst>
              <a:ext uri="{FF2B5EF4-FFF2-40B4-BE49-F238E27FC236}">
                <a16:creationId xmlns:a16="http://schemas.microsoft.com/office/drawing/2014/main" id="{3BC20082-DE4A-4529-B975-8DAE148666BA}"/>
              </a:ext>
            </a:extLst>
          </p:cNvPr>
          <p:cNvSpPr txBox="1">
            <a:spLocks/>
          </p:cNvSpPr>
          <p:nvPr/>
        </p:nvSpPr>
        <p:spPr bwMode="auto">
          <a:xfrm>
            <a:off x="1947863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11641" name="Text Box 25">
            <a:extLst>
              <a:ext uri="{FF2B5EF4-FFF2-40B4-BE49-F238E27FC236}">
                <a16:creationId xmlns:a16="http://schemas.microsoft.com/office/drawing/2014/main" id="{05AB588E-632A-4121-98B4-180DCF287020}"/>
              </a:ext>
            </a:extLst>
          </p:cNvPr>
          <p:cNvSpPr txBox="1">
            <a:spLocks/>
          </p:cNvSpPr>
          <p:nvPr/>
        </p:nvSpPr>
        <p:spPr bwMode="auto">
          <a:xfrm>
            <a:off x="34258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11642" name="Text Box 26">
            <a:extLst>
              <a:ext uri="{FF2B5EF4-FFF2-40B4-BE49-F238E27FC236}">
                <a16:creationId xmlns:a16="http://schemas.microsoft.com/office/drawing/2014/main" id="{67CCF5A9-05A9-496A-8B41-F523179A1BE9}"/>
              </a:ext>
            </a:extLst>
          </p:cNvPr>
          <p:cNvSpPr txBox="1">
            <a:spLocks/>
          </p:cNvSpPr>
          <p:nvPr/>
        </p:nvSpPr>
        <p:spPr bwMode="auto">
          <a:xfrm>
            <a:off x="47466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11643" name="Text Box 27">
            <a:extLst>
              <a:ext uri="{FF2B5EF4-FFF2-40B4-BE49-F238E27FC236}">
                <a16:creationId xmlns:a16="http://schemas.microsoft.com/office/drawing/2014/main" id="{B5906934-19A6-4A35-8ACE-30BDB2FDE48C}"/>
              </a:ext>
            </a:extLst>
          </p:cNvPr>
          <p:cNvSpPr txBox="1">
            <a:spLocks/>
          </p:cNvSpPr>
          <p:nvPr/>
        </p:nvSpPr>
        <p:spPr bwMode="auto">
          <a:xfrm>
            <a:off x="6253163" y="7645400"/>
            <a:ext cx="3698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111644" name="Text Box 28">
            <a:extLst>
              <a:ext uri="{FF2B5EF4-FFF2-40B4-BE49-F238E27FC236}">
                <a16:creationId xmlns:a16="http://schemas.microsoft.com/office/drawing/2014/main" id="{C2E66DF1-DA6E-45A8-99D2-817F55D24A42}"/>
              </a:ext>
            </a:extLst>
          </p:cNvPr>
          <p:cNvSpPr txBox="1">
            <a:spLocks/>
          </p:cNvSpPr>
          <p:nvPr/>
        </p:nvSpPr>
        <p:spPr bwMode="auto">
          <a:xfrm>
            <a:off x="77612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111645" name="Text Box 29">
            <a:extLst>
              <a:ext uri="{FF2B5EF4-FFF2-40B4-BE49-F238E27FC236}">
                <a16:creationId xmlns:a16="http://schemas.microsoft.com/office/drawing/2014/main" id="{61610736-F21B-4CF3-9ECD-39FDAE216443}"/>
              </a:ext>
            </a:extLst>
          </p:cNvPr>
          <p:cNvSpPr txBox="1">
            <a:spLocks/>
          </p:cNvSpPr>
          <p:nvPr/>
        </p:nvSpPr>
        <p:spPr bwMode="auto">
          <a:xfrm>
            <a:off x="92090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11646" name="Text Box 30">
            <a:extLst>
              <a:ext uri="{FF2B5EF4-FFF2-40B4-BE49-F238E27FC236}">
                <a16:creationId xmlns:a16="http://schemas.microsoft.com/office/drawing/2014/main" id="{D42E7DEA-4393-4BC8-A7C9-11D9FCA5D0B2}"/>
              </a:ext>
            </a:extLst>
          </p:cNvPr>
          <p:cNvSpPr txBox="1">
            <a:spLocks/>
          </p:cNvSpPr>
          <p:nvPr/>
        </p:nvSpPr>
        <p:spPr bwMode="auto">
          <a:xfrm>
            <a:off x="10687050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34" name="Rectangle 14">
            <a:extLst>
              <a:ext uri="{FF2B5EF4-FFF2-40B4-BE49-F238E27FC236}">
                <a16:creationId xmlns:a16="http://schemas.microsoft.com/office/drawing/2014/main" id="{49A3B80D-133B-0A41-BC56-242A7E14D3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215900"/>
            <a:ext cx="4595813" cy="1744663"/>
          </a:xfrm>
        </p:spPr>
        <p:txBody>
          <a:bodyPr anchor="t"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Deep Dive:</a:t>
            </a:r>
            <a:b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</a:br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Runtime Stack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1">
            <a:extLst>
              <a:ext uri="{FF2B5EF4-FFF2-40B4-BE49-F238E27FC236}">
                <a16:creationId xmlns:a16="http://schemas.microsoft.com/office/drawing/2014/main" id="{4EDFBA90-1A7E-47EA-8DBC-BD774A3C5D2D}"/>
              </a:ext>
            </a:extLst>
          </p:cNvPr>
          <p:cNvSpPr>
            <a:spLocks/>
          </p:cNvSpPr>
          <p:nvPr/>
        </p:nvSpPr>
        <p:spPr bwMode="auto">
          <a:xfrm>
            <a:off x="1700213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CE9B3F62-311D-41F6-AFE8-AEB355208CFF}"/>
              </a:ext>
            </a:extLst>
          </p:cNvPr>
          <p:cNvSpPr>
            <a:spLocks/>
          </p:cNvSpPr>
          <p:nvPr/>
        </p:nvSpPr>
        <p:spPr bwMode="auto">
          <a:xfrm>
            <a:off x="3178175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01B52774-C42B-44A6-9327-0479DD8C92AB}"/>
              </a:ext>
            </a:extLst>
          </p:cNvPr>
          <p:cNvSpPr>
            <a:spLocks/>
          </p:cNvSpPr>
          <p:nvPr/>
        </p:nvSpPr>
        <p:spPr bwMode="auto">
          <a:xfrm>
            <a:off x="3178175" y="563245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2644" name="Rectangle 4">
            <a:extLst>
              <a:ext uri="{FF2B5EF4-FFF2-40B4-BE49-F238E27FC236}">
                <a16:creationId xmlns:a16="http://schemas.microsoft.com/office/drawing/2014/main" id="{95B2A77F-07C1-481E-B1E2-D922E6251E67}"/>
              </a:ext>
            </a:extLst>
          </p:cNvPr>
          <p:cNvSpPr>
            <a:spLocks/>
          </p:cNvSpPr>
          <p:nvPr/>
        </p:nvSpPr>
        <p:spPr bwMode="auto">
          <a:xfrm>
            <a:off x="4529138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592E93FC-D4C6-4235-AD0D-71E77B55BFE5}"/>
              </a:ext>
            </a:extLst>
          </p:cNvPr>
          <p:cNvSpPr>
            <a:spLocks/>
          </p:cNvSpPr>
          <p:nvPr/>
        </p:nvSpPr>
        <p:spPr bwMode="auto">
          <a:xfrm>
            <a:off x="4529138" y="563245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2646" name="Rectangle 6">
            <a:extLst>
              <a:ext uri="{FF2B5EF4-FFF2-40B4-BE49-F238E27FC236}">
                <a16:creationId xmlns:a16="http://schemas.microsoft.com/office/drawing/2014/main" id="{47FAE0E2-CC09-46D2-9E9B-4A5DEB91E376}"/>
              </a:ext>
            </a:extLst>
          </p:cNvPr>
          <p:cNvSpPr>
            <a:spLocks/>
          </p:cNvSpPr>
          <p:nvPr/>
        </p:nvSpPr>
        <p:spPr bwMode="auto">
          <a:xfrm>
            <a:off x="4529138" y="4395788"/>
            <a:ext cx="863600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2647" name="Rectangle 7">
            <a:extLst>
              <a:ext uri="{FF2B5EF4-FFF2-40B4-BE49-F238E27FC236}">
                <a16:creationId xmlns:a16="http://schemas.microsoft.com/office/drawing/2014/main" id="{F9D459E1-3150-45BB-9BC9-2DBCBF64733F}"/>
              </a:ext>
            </a:extLst>
          </p:cNvPr>
          <p:cNvSpPr>
            <a:spLocks/>
          </p:cNvSpPr>
          <p:nvPr/>
        </p:nvSpPr>
        <p:spPr bwMode="auto">
          <a:xfrm>
            <a:off x="6005513" y="6870700"/>
            <a:ext cx="865187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2648" name="Rectangle 8">
            <a:extLst>
              <a:ext uri="{FF2B5EF4-FFF2-40B4-BE49-F238E27FC236}">
                <a16:creationId xmlns:a16="http://schemas.microsoft.com/office/drawing/2014/main" id="{4648C0EF-13E9-48CC-89EC-AE8C23E9FF80}"/>
              </a:ext>
            </a:extLst>
          </p:cNvPr>
          <p:cNvSpPr>
            <a:spLocks/>
          </p:cNvSpPr>
          <p:nvPr/>
        </p:nvSpPr>
        <p:spPr bwMode="auto">
          <a:xfrm>
            <a:off x="6005513" y="5632450"/>
            <a:ext cx="865187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2649" name="Rectangle 9">
            <a:extLst>
              <a:ext uri="{FF2B5EF4-FFF2-40B4-BE49-F238E27FC236}">
                <a16:creationId xmlns:a16="http://schemas.microsoft.com/office/drawing/2014/main" id="{A1B1939E-D141-40E9-B675-053B74346544}"/>
              </a:ext>
            </a:extLst>
          </p:cNvPr>
          <p:cNvSpPr>
            <a:spLocks/>
          </p:cNvSpPr>
          <p:nvPr/>
        </p:nvSpPr>
        <p:spPr bwMode="auto">
          <a:xfrm>
            <a:off x="6005513" y="4395788"/>
            <a:ext cx="865187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2650" name="Rectangle 10">
            <a:extLst>
              <a:ext uri="{FF2B5EF4-FFF2-40B4-BE49-F238E27FC236}">
                <a16:creationId xmlns:a16="http://schemas.microsoft.com/office/drawing/2014/main" id="{71310DD8-4F72-436C-A598-366485CE991C}"/>
              </a:ext>
            </a:extLst>
          </p:cNvPr>
          <p:cNvSpPr>
            <a:spLocks/>
          </p:cNvSpPr>
          <p:nvPr/>
        </p:nvSpPr>
        <p:spPr bwMode="auto">
          <a:xfrm>
            <a:off x="6005513" y="3159125"/>
            <a:ext cx="865187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n=1</a:t>
            </a:r>
          </a:p>
        </p:txBody>
      </p:sp>
      <p:sp>
        <p:nvSpPr>
          <p:cNvPr id="112651" name="Rectangle 11">
            <a:extLst>
              <a:ext uri="{FF2B5EF4-FFF2-40B4-BE49-F238E27FC236}">
                <a16:creationId xmlns:a16="http://schemas.microsoft.com/office/drawing/2014/main" id="{64C9297A-0C42-49F8-8ACD-12749AD7C23C}"/>
              </a:ext>
            </a:extLst>
          </p:cNvPr>
          <p:cNvSpPr>
            <a:spLocks/>
          </p:cNvSpPr>
          <p:nvPr/>
        </p:nvSpPr>
        <p:spPr bwMode="auto">
          <a:xfrm>
            <a:off x="7483475" y="688975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2652" name="Rectangle 12">
            <a:extLst>
              <a:ext uri="{FF2B5EF4-FFF2-40B4-BE49-F238E27FC236}">
                <a16:creationId xmlns:a16="http://schemas.microsoft.com/office/drawing/2014/main" id="{C466C942-273C-4A9D-A556-90F27F8A9676}"/>
              </a:ext>
            </a:extLst>
          </p:cNvPr>
          <p:cNvSpPr>
            <a:spLocks/>
          </p:cNvSpPr>
          <p:nvPr/>
        </p:nvSpPr>
        <p:spPr bwMode="auto">
          <a:xfrm>
            <a:off x="7483475" y="565150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2653" name="Rectangle 13">
            <a:extLst>
              <a:ext uri="{FF2B5EF4-FFF2-40B4-BE49-F238E27FC236}">
                <a16:creationId xmlns:a16="http://schemas.microsoft.com/office/drawing/2014/main" id="{760DB4A6-B920-46A2-94F6-B7FA55F990A8}"/>
              </a:ext>
            </a:extLst>
          </p:cNvPr>
          <p:cNvSpPr>
            <a:spLocks/>
          </p:cNvSpPr>
          <p:nvPr/>
        </p:nvSpPr>
        <p:spPr bwMode="auto">
          <a:xfrm>
            <a:off x="7483475" y="4414838"/>
            <a:ext cx="863600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  <a:p>
            <a:pPr algn="l"/>
            <a:r>
              <a:rPr lang="en-US" altLang="en-US" sz="2400"/>
              <a:t>p=1</a:t>
            </a:r>
          </a:p>
        </p:txBody>
      </p:sp>
      <p:sp>
        <p:nvSpPr>
          <p:cNvPr id="112654" name="Rectangle 14">
            <a:extLst>
              <a:ext uri="{FF2B5EF4-FFF2-40B4-BE49-F238E27FC236}">
                <a16:creationId xmlns:a16="http://schemas.microsoft.com/office/drawing/2014/main" id="{C1293F10-45EE-4AC4-97F6-C6E268EBF477}"/>
              </a:ext>
            </a:extLst>
          </p:cNvPr>
          <p:cNvSpPr>
            <a:spLocks/>
          </p:cNvSpPr>
          <p:nvPr/>
        </p:nvSpPr>
        <p:spPr bwMode="auto">
          <a:xfrm>
            <a:off x="8961438" y="688975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2655" name="Rectangle 15">
            <a:extLst>
              <a:ext uri="{FF2B5EF4-FFF2-40B4-BE49-F238E27FC236}">
                <a16:creationId xmlns:a16="http://schemas.microsoft.com/office/drawing/2014/main" id="{58D26870-06C8-4D85-9398-B5DE95FC277C}"/>
              </a:ext>
            </a:extLst>
          </p:cNvPr>
          <p:cNvSpPr>
            <a:spLocks/>
          </p:cNvSpPr>
          <p:nvPr/>
        </p:nvSpPr>
        <p:spPr bwMode="auto">
          <a:xfrm>
            <a:off x="8961438" y="565150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p=2</a:t>
            </a:r>
          </a:p>
        </p:txBody>
      </p:sp>
      <p:sp>
        <p:nvSpPr>
          <p:cNvPr id="112656" name="AutoShape 16">
            <a:extLst>
              <a:ext uri="{FF2B5EF4-FFF2-40B4-BE49-F238E27FC236}">
                <a16:creationId xmlns:a16="http://schemas.microsoft.com/office/drawing/2014/main" id="{D0AFAFEF-0ED1-4A3D-BBD9-77A488B3DD71}"/>
              </a:ext>
            </a:extLst>
          </p:cNvPr>
          <p:cNvSpPr>
            <a:spLocks/>
          </p:cNvSpPr>
          <p:nvPr/>
        </p:nvSpPr>
        <p:spPr bwMode="auto">
          <a:xfrm>
            <a:off x="6950075" y="3921125"/>
            <a:ext cx="493713" cy="14239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631" y="40"/>
                  <a:pt x="5150" y="393"/>
                  <a:pt x="7117" y="972"/>
                </a:cubicBezTo>
                <a:cubicBezTo>
                  <a:pt x="10723" y="2034"/>
                  <a:pt x="11580" y="3476"/>
                  <a:pt x="11973" y="5008"/>
                </a:cubicBezTo>
                <a:cubicBezTo>
                  <a:pt x="13233" y="9920"/>
                  <a:pt x="8646" y="15203"/>
                  <a:pt x="15990" y="19359"/>
                </a:cubicBezTo>
                <a:cubicBezTo>
                  <a:pt x="17446" y="20183"/>
                  <a:pt x="19381" y="20934"/>
                  <a:pt x="21600" y="2160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12657" name="AutoShape 17">
            <a:extLst>
              <a:ext uri="{FF2B5EF4-FFF2-40B4-BE49-F238E27FC236}">
                <a16:creationId xmlns:a16="http://schemas.microsoft.com/office/drawing/2014/main" id="{C63EC222-BE7A-4074-AAAB-EFC95AC6B277}"/>
              </a:ext>
            </a:extLst>
          </p:cNvPr>
          <p:cNvSpPr>
            <a:spLocks/>
          </p:cNvSpPr>
          <p:nvPr/>
        </p:nvSpPr>
        <p:spPr bwMode="auto">
          <a:xfrm>
            <a:off x="8408988" y="5229225"/>
            <a:ext cx="492125" cy="14239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631" y="40"/>
                  <a:pt x="5150" y="393"/>
                  <a:pt x="7117" y="972"/>
                </a:cubicBezTo>
                <a:cubicBezTo>
                  <a:pt x="10723" y="2034"/>
                  <a:pt x="11580" y="3476"/>
                  <a:pt x="11973" y="5008"/>
                </a:cubicBezTo>
                <a:cubicBezTo>
                  <a:pt x="13233" y="9920"/>
                  <a:pt x="8646" y="15203"/>
                  <a:pt x="15990" y="19359"/>
                </a:cubicBezTo>
                <a:cubicBezTo>
                  <a:pt x="17446" y="20183"/>
                  <a:pt x="19381" y="20934"/>
                  <a:pt x="21600" y="2160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12658" name="Text Box 18">
            <a:extLst>
              <a:ext uri="{FF2B5EF4-FFF2-40B4-BE49-F238E27FC236}">
                <a16:creationId xmlns:a16="http://schemas.microsoft.com/office/drawing/2014/main" id="{89ABC289-A99A-460A-B651-9E1F7EB88D56}"/>
              </a:ext>
            </a:extLst>
          </p:cNvPr>
          <p:cNvSpPr txBox="1">
            <a:spLocks/>
          </p:cNvSpPr>
          <p:nvPr/>
        </p:nvSpPr>
        <p:spPr bwMode="auto">
          <a:xfrm>
            <a:off x="7315200" y="3551238"/>
            <a:ext cx="28749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sz="2400"/>
              <a:t>return 1 (base case)</a:t>
            </a:r>
          </a:p>
        </p:txBody>
      </p:sp>
      <p:sp>
        <p:nvSpPr>
          <p:cNvPr id="112659" name="Text Box 19">
            <a:extLst>
              <a:ext uri="{FF2B5EF4-FFF2-40B4-BE49-F238E27FC236}">
                <a16:creationId xmlns:a16="http://schemas.microsoft.com/office/drawing/2014/main" id="{C6871E4A-8C6F-49CC-8DE8-CDA66852476F}"/>
              </a:ext>
            </a:extLst>
          </p:cNvPr>
          <p:cNvSpPr txBox="1">
            <a:spLocks/>
          </p:cNvSpPr>
          <p:nvPr/>
        </p:nvSpPr>
        <p:spPr bwMode="auto">
          <a:xfrm>
            <a:off x="8610600" y="4787900"/>
            <a:ext cx="19256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sz="2400"/>
              <a:t>return 2 (n*p)</a:t>
            </a:r>
          </a:p>
        </p:txBody>
      </p:sp>
      <p:sp>
        <p:nvSpPr>
          <p:cNvPr id="112660" name="Text Box 20">
            <a:extLst>
              <a:ext uri="{FF2B5EF4-FFF2-40B4-BE49-F238E27FC236}">
                <a16:creationId xmlns:a16="http://schemas.microsoft.com/office/drawing/2014/main" id="{4BDFDA49-D7C3-4EDB-9E30-CF71E70C1FC3}"/>
              </a:ext>
            </a:extLst>
          </p:cNvPr>
          <p:cNvSpPr txBox="1">
            <a:spLocks/>
          </p:cNvSpPr>
          <p:nvPr/>
        </p:nvSpPr>
        <p:spPr bwMode="auto">
          <a:xfrm>
            <a:off x="7237413" y="585788"/>
            <a:ext cx="57499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=	fact(n-1)</a:t>
            </a:r>
            <a:r>
              <a:rPr lang="en-US" altLang="en-US" sz="25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112661" name="AutoShape 21">
            <a:extLst>
              <a:ext uri="{FF2B5EF4-FFF2-40B4-BE49-F238E27FC236}">
                <a16:creationId xmlns:a16="http://schemas.microsoft.com/office/drawing/2014/main" id="{F184286D-4F36-4713-8967-4961A59568E2}"/>
              </a:ext>
            </a:extLst>
          </p:cNvPr>
          <p:cNvSpPr>
            <a:spLocks/>
          </p:cNvSpPr>
          <p:nvPr/>
        </p:nvSpPr>
        <p:spPr bwMode="auto">
          <a:xfrm>
            <a:off x="6721475" y="2062957"/>
            <a:ext cx="762000" cy="557212"/>
          </a:xfrm>
          <a:prstGeom prst="rightArrow">
            <a:avLst>
              <a:gd name="adj1" fmla="val 32000"/>
              <a:gd name="adj2" fmla="val 87521"/>
            </a:avLst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12662" name="Line 22">
            <a:extLst>
              <a:ext uri="{FF2B5EF4-FFF2-40B4-BE49-F238E27FC236}">
                <a16:creationId xmlns:a16="http://schemas.microsoft.com/office/drawing/2014/main" id="{6D0417DA-3D51-4331-ACC5-D50D14B1BA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938" y="7572375"/>
            <a:ext cx="10955337" cy="0"/>
          </a:xfrm>
          <a:prstGeom prst="lin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12663" name="Text Box 23">
            <a:extLst>
              <a:ext uri="{FF2B5EF4-FFF2-40B4-BE49-F238E27FC236}">
                <a16:creationId xmlns:a16="http://schemas.microsoft.com/office/drawing/2014/main" id="{B7426399-72D4-4EA9-A6B1-87CB5389503E}"/>
              </a:ext>
            </a:extLst>
          </p:cNvPr>
          <p:cNvSpPr txBox="1">
            <a:spLocks/>
          </p:cNvSpPr>
          <p:nvPr/>
        </p:nvSpPr>
        <p:spPr bwMode="auto">
          <a:xfrm>
            <a:off x="6067425" y="8088313"/>
            <a:ext cx="7413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time</a:t>
            </a:r>
          </a:p>
        </p:txBody>
      </p:sp>
      <p:sp>
        <p:nvSpPr>
          <p:cNvPr id="112664" name="Text Box 24">
            <a:extLst>
              <a:ext uri="{FF2B5EF4-FFF2-40B4-BE49-F238E27FC236}">
                <a16:creationId xmlns:a16="http://schemas.microsoft.com/office/drawing/2014/main" id="{5685F033-8E84-4ABC-8459-7A16FB034C82}"/>
              </a:ext>
            </a:extLst>
          </p:cNvPr>
          <p:cNvSpPr txBox="1">
            <a:spLocks/>
          </p:cNvSpPr>
          <p:nvPr/>
        </p:nvSpPr>
        <p:spPr bwMode="auto">
          <a:xfrm>
            <a:off x="1947863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12665" name="Text Box 25">
            <a:extLst>
              <a:ext uri="{FF2B5EF4-FFF2-40B4-BE49-F238E27FC236}">
                <a16:creationId xmlns:a16="http://schemas.microsoft.com/office/drawing/2014/main" id="{47F186F2-F26A-422E-92F3-D80B8656BA5F}"/>
              </a:ext>
            </a:extLst>
          </p:cNvPr>
          <p:cNvSpPr txBox="1">
            <a:spLocks/>
          </p:cNvSpPr>
          <p:nvPr/>
        </p:nvSpPr>
        <p:spPr bwMode="auto">
          <a:xfrm>
            <a:off x="34258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12666" name="Text Box 26">
            <a:extLst>
              <a:ext uri="{FF2B5EF4-FFF2-40B4-BE49-F238E27FC236}">
                <a16:creationId xmlns:a16="http://schemas.microsoft.com/office/drawing/2014/main" id="{AD16D925-9E72-4354-A918-48025EB726F4}"/>
              </a:ext>
            </a:extLst>
          </p:cNvPr>
          <p:cNvSpPr txBox="1">
            <a:spLocks/>
          </p:cNvSpPr>
          <p:nvPr/>
        </p:nvSpPr>
        <p:spPr bwMode="auto">
          <a:xfrm>
            <a:off x="47466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12667" name="Text Box 27">
            <a:extLst>
              <a:ext uri="{FF2B5EF4-FFF2-40B4-BE49-F238E27FC236}">
                <a16:creationId xmlns:a16="http://schemas.microsoft.com/office/drawing/2014/main" id="{031A54EA-7F96-43C8-8CF6-632167536F01}"/>
              </a:ext>
            </a:extLst>
          </p:cNvPr>
          <p:cNvSpPr txBox="1">
            <a:spLocks/>
          </p:cNvSpPr>
          <p:nvPr/>
        </p:nvSpPr>
        <p:spPr bwMode="auto">
          <a:xfrm>
            <a:off x="6253163" y="7645400"/>
            <a:ext cx="3698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112668" name="Text Box 28">
            <a:extLst>
              <a:ext uri="{FF2B5EF4-FFF2-40B4-BE49-F238E27FC236}">
                <a16:creationId xmlns:a16="http://schemas.microsoft.com/office/drawing/2014/main" id="{9C37C9DD-EC8C-44CF-9556-1F8B64B4E23B}"/>
              </a:ext>
            </a:extLst>
          </p:cNvPr>
          <p:cNvSpPr txBox="1">
            <a:spLocks/>
          </p:cNvSpPr>
          <p:nvPr/>
        </p:nvSpPr>
        <p:spPr bwMode="auto">
          <a:xfrm>
            <a:off x="77612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112669" name="Text Box 29">
            <a:extLst>
              <a:ext uri="{FF2B5EF4-FFF2-40B4-BE49-F238E27FC236}">
                <a16:creationId xmlns:a16="http://schemas.microsoft.com/office/drawing/2014/main" id="{98BABFE5-0FC1-4699-B2F6-AF0F30AF447C}"/>
              </a:ext>
            </a:extLst>
          </p:cNvPr>
          <p:cNvSpPr txBox="1">
            <a:spLocks/>
          </p:cNvSpPr>
          <p:nvPr/>
        </p:nvSpPr>
        <p:spPr bwMode="auto">
          <a:xfrm>
            <a:off x="92090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12670" name="Text Box 30">
            <a:extLst>
              <a:ext uri="{FF2B5EF4-FFF2-40B4-BE49-F238E27FC236}">
                <a16:creationId xmlns:a16="http://schemas.microsoft.com/office/drawing/2014/main" id="{618F1576-66D2-4F1C-9229-72A1DEA7BCD1}"/>
              </a:ext>
            </a:extLst>
          </p:cNvPr>
          <p:cNvSpPr txBox="1">
            <a:spLocks/>
          </p:cNvSpPr>
          <p:nvPr/>
        </p:nvSpPr>
        <p:spPr bwMode="auto">
          <a:xfrm>
            <a:off x="10687050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34" name="Rectangle 14">
            <a:extLst>
              <a:ext uri="{FF2B5EF4-FFF2-40B4-BE49-F238E27FC236}">
                <a16:creationId xmlns:a16="http://schemas.microsoft.com/office/drawing/2014/main" id="{6D45D963-7F28-4146-8649-E59DCB8C42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215900"/>
            <a:ext cx="4595813" cy="1744663"/>
          </a:xfrm>
        </p:spPr>
        <p:txBody>
          <a:bodyPr anchor="t"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Deep Dive:</a:t>
            </a:r>
            <a:b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</a:br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Runtime Stack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1">
            <a:extLst>
              <a:ext uri="{FF2B5EF4-FFF2-40B4-BE49-F238E27FC236}">
                <a16:creationId xmlns:a16="http://schemas.microsoft.com/office/drawing/2014/main" id="{59385DCD-A102-459A-B928-548A785DA422}"/>
              </a:ext>
            </a:extLst>
          </p:cNvPr>
          <p:cNvSpPr>
            <a:spLocks/>
          </p:cNvSpPr>
          <p:nvPr/>
        </p:nvSpPr>
        <p:spPr bwMode="auto">
          <a:xfrm>
            <a:off x="1700213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96CAF4E7-E151-4973-9FA1-A90801E26B7F}"/>
              </a:ext>
            </a:extLst>
          </p:cNvPr>
          <p:cNvSpPr>
            <a:spLocks/>
          </p:cNvSpPr>
          <p:nvPr/>
        </p:nvSpPr>
        <p:spPr bwMode="auto">
          <a:xfrm>
            <a:off x="3178175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B7E642D1-E07F-4953-B48E-FF95D83BD723}"/>
              </a:ext>
            </a:extLst>
          </p:cNvPr>
          <p:cNvSpPr>
            <a:spLocks/>
          </p:cNvSpPr>
          <p:nvPr/>
        </p:nvSpPr>
        <p:spPr bwMode="auto">
          <a:xfrm>
            <a:off x="3178175" y="563245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3668" name="Rectangle 4">
            <a:extLst>
              <a:ext uri="{FF2B5EF4-FFF2-40B4-BE49-F238E27FC236}">
                <a16:creationId xmlns:a16="http://schemas.microsoft.com/office/drawing/2014/main" id="{1BD63673-0A7B-4B04-9715-E4EA46285786}"/>
              </a:ext>
            </a:extLst>
          </p:cNvPr>
          <p:cNvSpPr>
            <a:spLocks/>
          </p:cNvSpPr>
          <p:nvPr/>
        </p:nvSpPr>
        <p:spPr bwMode="auto">
          <a:xfrm>
            <a:off x="4529138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3669" name="Rectangle 5">
            <a:extLst>
              <a:ext uri="{FF2B5EF4-FFF2-40B4-BE49-F238E27FC236}">
                <a16:creationId xmlns:a16="http://schemas.microsoft.com/office/drawing/2014/main" id="{4062266C-A937-4253-939E-A7DFE0916053}"/>
              </a:ext>
            </a:extLst>
          </p:cNvPr>
          <p:cNvSpPr>
            <a:spLocks/>
          </p:cNvSpPr>
          <p:nvPr/>
        </p:nvSpPr>
        <p:spPr bwMode="auto">
          <a:xfrm>
            <a:off x="4529138" y="563245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3670" name="Rectangle 6">
            <a:extLst>
              <a:ext uri="{FF2B5EF4-FFF2-40B4-BE49-F238E27FC236}">
                <a16:creationId xmlns:a16="http://schemas.microsoft.com/office/drawing/2014/main" id="{6291C29B-98F9-4FCB-B96C-BB5A2EF1D863}"/>
              </a:ext>
            </a:extLst>
          </p:cNvPr>
          <p:cNvSpPr>
            <a:spLocks/>
          </p:cNvSpPr>
          <p:nvPr/>
        </p:nvSpPr>
        <p:spPr bwMode="auto">
          <a:xfrm>
            <a:off x="4529138" y="4395788"/>
            <a:ext cx="863600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3671" name="Rectangle 7">
            <a:extLst>
              <a:ext uri="{FF2B5EF4-FFF2-40B4-BE49-F238E27FC236}">
                <a16:creationId xmlns:a16="http://schemas.microsoft.com/office/drawing/2014/main" id="{B1C65626-66D7-4FDB-BC3B-6D6646518434}"/>
              </a:ext>
            </a:extLst>
          </p:cNvPr>
          <p:cNvSpPr>
            <a:spLocks/>
          </p:cNvSpPr>
          <p:nvPr/>
        </p:nvSpPr>
        <p:spPr bwMode="auto">
          <a:xfrm>
            <a:off x="6005513" y="6870700"/>
            <a:ext cx="865187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3672" name="Rectangle 8">
            <a:extLst>
              <a:ext uri="{FF2B5EF4-FFF2-40B4-BE49-F238E27FC236}">
                <a16:creationId xmlns:a16="http://schemas.microsoft.com/office/drawing/2014/main" id="{6E71CF3E-2496-4227-BB71-164A84D65C33}"/>
              </a:ext>
            </a:extLst>
          </p:cNvPr>
          <p:cNvSpPr>
            <a:spLocks/>
          </p:cNvSpPr>
          <p:nvPr/>
        </p:nvSpPr>
        <p:spPr bwMode="auto">
          <a:xfrm>
            <a:off x="6005513" y="5632450"/>
            <a:ext cx="865187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3673" name="Rectangle 9">
            <a:extLst>
              <a:ext uri="{FF2B5EF4-FFF2-40B4-BE49-F238E27FC236}">
                <a16:creationId xmlns:a16="http://schemas.microsoft.com/office/drawing/2014/main" id="{3F82FD74-092E-422F-8CC6-45BFE193D9C9}"/>
              </a:ext>
            </a:extLst>
          </p:cNvPr>
          <p:cNvSpPr>
            <a:spLocks/>
          </p:cNvSpPr>
          <p:nvPr/>
        </p:nvSpPr>
        <p:spPr bwMode="auto">
          <a:xfrm>
            <a:off x="6005513" y="4395788"/>
            <a:ext cx="865187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3674" name="Rectangle 10">
            <a:extLst>
              <a:ext uri="{FF2B5EF4-FFF2-40B4-BE49-F238E27FC236}">
                <a16:creationId xmlns:a16="http://schemas.microsoft.com/office/drawing/2014/main" id="{EB204092-BBFA-4CF2-A5AB-FFFE4EFA2CF8}"/>
              </a:ext>
            </a:extLst>
          </p:cNvPr>
          <p:cNvSpPr>
            <a:spLocks/>
          </p:cNvSpPr>
          <p:nvPr/>
        </p:nvSpPr>
        <p:spPr bwMode="auto">
          <a:xfrm>
            <a:off x="6005513" y="3159125"/>
            <a:ext cx="865187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n=1</a:t>
            </a:r>
          </a:p>
        </p:txBody>
      </p:sp>
      <p:sp>
        <p:nvSpPr>
          <p:cNvPr id="113675" name="Rectangle 11">
            <a:extLst>
              <a:ext uri="{FF2B5EF4-FFF2-40B4-BE49-F238E27FC236}">
                <a16:creationId xmlns:a16="http://schemas.microsoft.com/office/drawing/2014/main" id="{B3A47C60-37C5-47FD-9506-55ADA1584413}"/>
              </a:ext>
            </a:extLst>
          </p:cNvPr>
          <p:cNvSpPr>
            <a:spLocks/>
          </p:cNvSpPr>
          <p:nvPr/>
        </p:nvSpPr>
        <p:spPr bwMode="auto">
          <a:xfrm>
            <a:off x="7483475" y="688975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3676" name="Rectangle 12">
            <a:extLst>
              <a:ext uri="{FF2B5EF4-FFF2-40B4-BE49-F238E27FC236}">
                <a16:creationId xmlns:a16="http://schemas.microsoft.com/office/drawing/2014/main" id="{3B378B3C-9673-4628-B343-5E39618C0FA4}"/>
              </a:ext>
            </a:extLst>
          </p:cNvPr>
          <p:cNvSpPr>
            <a:spLocks/>
          </p:cNvSpPr>
          <p:nvPr/>
        </p:nvSpPr>
        <p:spPr bwMode="auto">
          <a:xfrm>
            <a:off x="7483475" y="565150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3677" name="Rectangle 13">
            <a:extLst>
              <a:ext uri="{FF2B5EF4-FFF2-40B4-BE49-F238E27FC236}">
                <a16:creationId xmlns:a16="http://schemas.microsoft.com/office/drawing/2014/main" id="{9798E7CB-C19B-43BA-A0CA-249D4CF24FE0}"/>
              </a:ext>
            </a:extLst>
          </p:cNvPr>
          <p:cNvSpPr>
            <a:spLocks/>
          </p:cNvSpPr>
          <p:nvPr/>
        </p:nvSpPr>
        <p:spPr bwMode="auto">
          <a:xfrm>
            <a:off x="7483475" y="4414838"/>
            <a:ext cx="863600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  <a:p>
            <a:pPr algn="l"/>
            <a:r>
              <a:rPr lang="en-US" altLang="en-US" sz="2400"/>
              <a:t>p=1</a:t>
            </a:r>
          </a:p>
        </p:txBody>
      </p:sp>
      <p:sp>
        <p:nvSpPr>
          <p:cNvPr id="113678" name="Rectangle 14">
            <a:extLst>
              <a:ext uri="{FF2B5EF4-FFF2-40B4-BE49-F238E27FC236}">
                <a16:creationId xmlns:a16="http://schemas.microsoft.com/office/drawing/2014/main" id="{4E7AB27C-84FA-42F7-94B7-DC24B9814047}"/>
              </a:ext>
            </a:extLst>
          </p:cNvPr>
          <p:cNvSpPr>
            <a:spLocks/>
          </p:cNvSpPr>
          <p:nvPr/>
        </p:nvSpPr>
        <p:spPr bwMode="auto">
          <a:xfrm>
            <a:off x="8961438" y="688975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3679" name="Rectangle 15">
            <a:extLst>
              <a:ext uri="{FF2B5EF4-FFF2-40B4-BE49-F238E27FC236}">
                <a16:creationId xmlns:a16="http://schemas.microsoft.com/office/drawing/2014/main" id="{73B6CD19-ECFA-44CB-8B74-362AF0E72806}"/>
              </a:ext>
            </a:extLst>
          </p:cNvPr>
          <p:cNvSpPr>
            <a:spLocks/>
          </p:cNvSpPr>
          <p:nvPr/>
        </p:nvSpPr>
        <p:spPr bwMode="auto">
          <a:xfrm>
            <a:off x="8961438" y="565150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p=2</a:t>
            </a:r>
          </a:p>
        </p:txBody>
      </p:sp>
      <p:sp>
        <p:nvSpPr>
          <p:cNvPr id="113680" name="AutoShape 16">
            <a:extLst>
              <a:ext uri="{FF2B5EF4-FFF2-40B4-BE49-F238E27FC236}">
                <a16:creationId xmlns:a16="http://schemas.microsoft.com/office/drawing/2014/main" id="{CF9C14CF-174B-4DFF-8DE6-7707864B65E2}"/>
              </a:ext>
            </a:extLst>
          </p:cNvPr>
          <p:cNvSpPr>
            <a:spLocks/>
          </p:cNvSpPr>
          <p:nvPr/>
        </p:nvSpPr>
        <p:spPr bwMode="auto">
          <a:xfrm>
            <a:off x="6950075" y="3921125"/>
            <a:ext cx="493713" cy="14239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631" y="40"/>
                  <a:pt x="5150" y="393"/>
                  <a:pt x="7117" y="972"/>
                </a:cubicBezTo>
                <a:cubicBezTo>
                  <a:pt x="10723" y="2034"/>
                  <a:pt x="11580" y="3476"/>
                  <a:pt x="11973" y="5008"/>
                </a:cubicBezTo>
                <a:cubicBezTo>
                  <a:pt x="13233" y="9920"/>
                  <a:pt x="8646" y="15203"/>
                  <a:pt x="15990" y="19359"/>
                </a:cubicBezTo>
                <a:cubicBezTo>
                  <a:pt x="17446" y="20183"/>
                  <a:pt x="19381" y="20934"/>
                  <a:pt x="21600" y="2160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13681" name="AutoShape 17">
            <a:extLst>
              <a:ext uri="{FF2B5EF4-FFF2-40B4-BE49-F238E27FC236}">
                <a16:creationId xmlns:a16="http://schemas.microsoft.com/office/drawing/2014/main" id="{763E8621-059C-4679-9250-42DC12D3D7AB}"/>
              </a:ext>
            </a:extLst>
          </p:cNvPr>
          <p:cNvSpPr>
            <a:spLocks/>
          </p:cNvSpPr>
          <p:nvPr/>
        </p:nvSpPr>
        <p:spPr bwMode="auto">
          <a:xfrm>
            <a:off x="8408988" y="5229225"/>
            <a:ext cx="492125" cy="14239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631" y="40"/>
                  <a:pt x="5150" y="393"/>
                  <a:pt x="7117" y="972"/>
                </a:cubicBezTo>
                <a:cubicBezTo>
                  <a:pt x="10723" y="2034"/>
                  <a:pt x="11580" y="3476"/>
                  <a:pt x="11973" y="5008"/>
                </a:cubicBezTo>
                <a:cubicBezTo>
                  <a:pt x="13233" y="9920"/>
                  <a:pt x="8646" y="15203"/>
                  <a:pt x="15990" y="19359"/>
                </a:cubicBezTo>
                <a:cubicBezTo>
                  <a:pt x="17446" y="20183"/>
                  <a:pt x="19381" y="20934"/>
                  <a:pt x="21600" y="2160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13682" name="Text Box 18">
            <a:extLst>
              <a:ext uri="{FF2B5EF4-FFF2-40B4-BE49-F238E27FC236}">
                <a16:creationId xmlns:a16="http://schemas.microsoft.com/office/drawing/2014/main" id="{1A881B34-5BC5-4653-A557-8FB41E2184B3}"/>
              </a:ext>
            </a:extLst>
          </p:cNvPr>
          <p:cNvSpPr txBox="1">
            <a:spLocks/>
          </p:cNvSpPr>
          <p:nvPr/>
        </p:nvSpPr>
        <p:spPr bwMode="auto">
          <a:xfrm>
            <a:off x="7315200" y="3551238"/>
            <a:ext cx="28749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sz="2400"/>
              <a:t>return 1 (base case)</a:t>
            </a:r>
          </a:p>
        </p:txBody>
      </p:sp>
      <p:sp>
        <p:nvSpPr>
          <p:cNvPr id="113683" name="Text Box 19">
            <a:extLst>
              <a:ext uri="{FF2B5EF4-FFF2-40B4-BE49-F238E27FC236}">
                <a16:creationId xmlns:a16="http://schemas.microsoft.com/office/drawing/2014/main" id="{E4DB5643-1A26-4E50-B451-CD53CDA18C82}"/>
              </a:ext>
            </a:extLst>
          </p:cNvPr>
          <p:cNvSpPr txBox="1">
            <a:spLocks/>
          </p:cNvSpPr>
          <p:nvPr/>
        </p:nvSpPr>
        <p:spPr bwMode="auto">
          <a:xfrm>
            <a:off x="8610600" y="4787900"/>
            <a:ext cx="19256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sz="2400"/>
              <a:t>return 2 (n*p)</a:t>
            </a:r>
          </a:p>
        </p:txBody>
      </p:sp>
      <p:sp>
        <p:nvSpPr>
          <p:cNvPr id="113684" name="AutoShape 20">
            <a:extLst>
              <a:ext uri="{FF2B5EF4-FFF2-40B4-BE49-F238E27FC236}">
                <a16:creationId xmlns:a16="http://schemas.microsoft.com/office/drawing/2014/main" id="{151A4207-0E24-49D4-BECA-FF4E96805C86}"/>
              </a:ext>
            </a:extLst>
          </p:cNvPr>
          <p:cNvSpPr>
            <a:spLocks/>
          </p:cNvSpPr>
          <p:nvPr/>
        </p:nvSpPr>
        <p:spPr bwMode="auto">
          <a:xfrm>
            <a:off x="9866313" y="6475413"/>
            <a:ext cx="493712" cy="74453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631" y="40"/>
                  <a:pt x="5150" y="393"/>
                  <a:pt x="7117" y="972"/>
                </a:cubicBezTo>
                <a:cubicBezTo>
                  <a:pt x="10723" y="2034"/>
                  <a:pt x="11580" y="3476"/>
                  <a:pt x="11973" y="5008"/>
                </a:cubicBezTo>
                <a:cubicBezTo>
                  <a:pt x="13233" y="9920"/>
                  <a:pt x="8646" y="15203"/>
                  <a:pt x="15990" y="19359"/>
                </a:cubicBezTo>
                <a:cubicBezTo>
                  <a:pt x="17446" y="20183"/>
                  <a:pt x="19381" y="20934"/>
                  <a:pt x="21600" y="2160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13685" name="Text Box 21">
            <a:extLst>
              <a:ext uri="{FF2B5EF4-FFF2-40B4-BE49-F238E27FC236}">
                <a16:creationId xmlns:a16="http://schemas.microsoft.com/office/drawing/2014/main" id="{D03A680D-6ADB-4C02-9449-CEC2CCE299AB}"/>
              </a:ext>
            </a:extLst>
          </p:cNvPr>
          <p:cNvSpPr txBox="1">
            <a:spLocks/>
          </p:cNvSpPr>
          <p:nvPr/>
        </p:nvSpPr>
        <p:spPr bwMode="auto">
          <a:xfrm>
            <a:off x="7237413" y="585788"/>
            <a:ext cx="57499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=	fact(n-1)</a:t>
            </a:r>
            <a:r>
              <a:rPr lang="en-US" altLang="en-US" sz="25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113686" name="Text Box 22">
            <a:extLst>
              <a:ext uri="{FF2B5EF4-FFF2-40B4-BE49-F238E27FC236}">
                <a16:creationId xmlns:a16="http://schemas.microsoft.com/office/drawing/2014/main" id="{906FB734-A4FC-4753-ABF9-27C09BC74F8C}"/>
              </a:ext>
            </a:extLst>
          </p:cNvPr>
          <p:cNvSpPr txBox="1">
            <a:spLocks/>
          </p:cNvSpPr>
          <p:nvPr/>
        </p:nvSpPr>
        <p:spPr bwMode="auto">
          <a:xfrm>
            <a:off x="10191750" y="6045200"/>
            <a:ext cx="19272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sz="2400"/>
              <a:t>return 6 (n*p)</a:t>
            </a:r>
          </a:p>
        </p:txBody>
      </p:sp>
      <p:sp>
        <p:nvSpPr>
          <p:cNvPr id="113687" name="AutoShape 23">
            <a:extLst>
              <a:ext uri="{FF2B5EF4-FFF2-40B4-BE49-F238E27FC236}">
                <a16:creationId xmlns:a16="http://schemas.microsoft.com/office/drawing/2014/main" id="{5A5370B7-645A-4788-B967-C0BC4269BDC7}"/>
              </a:ext>
            </a:extLst>
          </p:cNvPr>
          <p:cNvSpPr>
            <a:spLocks/>
          </p:cNvSpPr>
          <p:nvPr/>
        </p:nvSpPr>
        <p:spPr bwMode="auto">
          <a:xfrm>
            <a:off x="6721475" y="2079276"/>
            <a:ext cx="762000" cy="557212"/>
          </a:xfrm>
          <a:prstGeom prst="rightArrow">
            <a:avLst>
              <a:gd name="adj1" fmla="val 32000"/>
              <a:gd name="adj2" fmla="val 87521"/>
            </a:avLst>
          </a:prstGeom>
          <a:solidFill>
            <a:srgbClr val="C82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13688" name="Line 24">
            <a:extLst>
              <a:ext uri="{FF2B5EF4-FFF2-40B4-BE49-F238E27FC236}">
                <a16:creationId xmlns:a16="http://schemas.microsoft.com/office/drawing/2014/main" id="{301D0693-D6FE-4710-A4DD-5EA213F41E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938" y="7572375"/>
            <a:ext cx="10955337" cy="0"/>
          </a:xfrm>
          <a:prstGeom prst="lin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13689" name="Text Box 25">
            <a:extLst>
              <a:ext uri="{FF2B5EF4-FFF2-40B4-BE49-F238E27FC236}">
                <a16:creationId xmlns:a16="http://schemas.microsoft.com/office/drawing/2014/main" id="{82E6DF35-92C3-474F-B598-6A709812F062}"/>
              </a:ext>
            </a:extLst>
          </p:cNvPr>
          <p:cNvSpPr txBox="1">
            <a:spLocks/>
          </p:cNvSpPr>
          <p:nvPr/>
        </p:nvSpPr>
        <p:spPr bwMode="auto">
          <a:xfrm>
            <a:off x="6067425" y="8088313"/>
            <a:ext cx="7413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time</a:t>
            </a:r>
          </a:p>
        </p:txBody>
      </p:sp>
      <p:sp>
        <p:nvSpPr>
          <p:cNvPr id="113690" name="Text Box 26">
            <a:extLst>
              <a:ext uri="{FF2B5EF4-FFF2-40B4-BE49-F238E27FC236}">
                <a16:creationId xmlns:a16="http://schemas.microsoft.com/office/drawing/2014/main" id="{BA53F38C-8993-4BF8-A121-6069815E936F}"/>
              </a:ext>
            </a:extLst>
          </p:cNvPr>
          <p:cNvSpPr txBox="1">
            <a:spLocks/>
          </p:cNvSpPr>
          <p:nvPr/>
        </p:nvSpPr>
        <p:spPr bwMode="auto">
          <a:xfrm>
            <a:off x="1947863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13691" name="Text Box 27">
            <a:extLst>
              <a:ext uri="{FF2B5EF4-FFF2-40B4-BE49-F238E27FC236}">
                <a16:creationId xmlns:a16="http://schemas.microsoft.com/office/drawing/2014/main" id="{DCAAD82D-10EB-498F-84B7-B3B2F694ED77}"/>
              </a:ext>
            </a:extLst>
          </p:cNvPr>
          <p:cNvSpPr txBox="1">
            <a:spLocks/>
          </p:cNvSpPr>
          <p:nvPr/>
        </p:nvSpPr>
        <p:spPr bwMode="auto">
          <a:xfrm>
            <a:off x="34258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13692" name="Text Box 28">
            <a:extLst>
              <a:ext uri="{FF2B5EF4-FFF2-40B4-BE49-F238E27FC236}">
                <a16:creationId xmlns:a16="http://schemas.microsoft.com/office/drawing/2014/main" id="{CB19A68E-B443-4169-A8DF-35FF4E5CFC97}"/>
              </a:ext>
            </a:extLst>
          </p:cNvPr>
          <p:cNvSpPr txBox="1">
            <a:spLocks/>
          </p:cNvSpPr>
          <p:nvPr/>
        </p:nvSpPr>
        <p:spPr bwMode="auto">
          <a:xfrm>
            <a:off x="47466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13693" name="Text Box 29">
            <a:extLst>
              <a:ext uri="{FF2B5EF4-FFF2-40B4-BE49-F238E27FC236}">
                <a16:creationId xmlns:a16="http://schemas.microsoft.com/office/drawing/2014/main" id="{8BE23C31-FF6E-4F88-9310-025FB87A8404}"/>
              </a:ext>
            </a:extLst>
          </p:cNvPr>
          <p:cNvSpPr txBox="1">
            <a:spLocks/>
          </p:cNvSpPr>
          <p:nvPr/>
        </p:nvSpPr>
        <p:spPr bwMode="auto">
          <a:xfrm>
            <a:off x="6253163" y="7645400"/>
            <a:ext cx="3698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113694" name="Text Box 30">
            <a:extLst>
              <a:ext uri="{FF2B5EF4-FFF2-40B4-BE49-F238E27FC236}">
                <a16:creationId xmlns:a16="http://schemas.microsoft.com/office/drawing/2014/main" id="{354FAB36-3E83-4E46-89A8-1FC5204DAB36}"/>
              </a:ext>
            </a:extLst>
          </p:cNvPr>
          <p:cNvSpPr txBox="1">
            <a:spLocks/>
          </p:cNvSpPr>
          <p:nvPr/>
        </p:nvSpPr>
        <p:spPr bwMode="auto">
          <a:xfrm>
            <a:off x="77612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113695" name="Text Box 31">
            <a:extLst>
              <a:ext uri="{FF2B5EF4-FFF2-40B4-BE49-F238E27FC236}">
                <a16:creationId xmlns:a16="http://schemas.microsoft.com/office/drawing/2014/main" id="{E45AEFF0-40FE-4DD8-BB62-ED83B057EE48}"/>
              </a:ext>
            </a:extLst>
          </p:cNvPr>
          <p:cNvSpPr txBox="1">
            <a:spLocks/>
          </p:cNvSpPr>
          <p:nvPr/>
        </p:nvSpPr>
        <p:spPr bwMode="auto">
          <a:xfrm>
            <a:off x="92090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13696" name="Text Box 32">
            <a:extLst>
              <a:ext uri="{FF2B5EF4-FFF2-40B4-BE49-F238E27FC236}">
                <a16:creationId xmlns:a16="http://schemas.microsoft.com/office/drawing/2014/main" id="{C81B6EE2-522D-4DE1-99A6-5A1BCC666723}"/>
              </a:ext>
            </a:extLst>
          </p:cNvPr>
          <p:cNvSpPr txBox="1">
            <a:spLocks/>
          </p:cNvSpPr>
          <p:nvPr/>
        </p:nvSpPr>
        <p:spPr bwMode="auto">
          <a:xfrm>
            <a:off x="10687050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36" name="Rectangle 14">
            <a:extLst>
              <a:ext uri="{FF2B5EF4-FFF2-40B4-BE49-F238E27FC236}">
                <a16:creationId xmlns:a16="http://schemas.microsoft.com/office/drawing/2014/main" id="{C311E0F5-E12B-4741-8A55-015AF6DB7B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215900"/>
            <a:ext cx="4595813" cy="1744663"/>
          </a:xfrm>
        </p:spPr>
        <p:txBody>
          <a:bodyPr anchor="t"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Deep Dive:</a:t>
            </a:r>
            <a:b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</a:br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Runtime Stack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1">
            <a:extLst>
              <a:ext uri="{FF2B5EF4-FFF2-40B4-BE49-F238E27FC236}">
                <a16:creationId xmlns:a16="http://schemas.microsoft.com/office/drawing/2014/main" id="{C30122BA-41EE-4766-B97D-24DB8E6D9762}"/>
              </a:ext>
            </a:extLst>
          </p:cNvPr>
          <p:cNvSpPr>
            <a:spLocks/>
          </p:cNvSpPr>
          <p:nvPr/>
        </p:nvSpPr>
        <p:spPr bwMode="auto">
          <a:xfrm>
            <a:off x="1700213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2ECBD5C4-B9BC-470B-B931-008FF111A911}"/>
              </a:ext>
            </a:extLst>
          </p:cNvPr>
          <p:cNvSpPr>
            <a:spLocks/>
          </p:cNvSpPr>
          <p:nvPr/>
        </p:nvSpPr>
        <p:spPr bwMode="auto">
          <a:xfrm>
            <a:off x="3178175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AEEAA470-72C4-43E5-A2B4-3145050580EB}"/>
              </a:ext>
            </a:extLst>
          </p:cNvPr>
          <p:cNvSpPr>
            <a:spLocks/>
          </p:cNvSpPr>
          <p:nvPr/>
        </p:nvSpPr>
        <p:spPr bwMode="auto">
          <a:xfrm>
            <a:off x="3178175" y="563245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4692" name="Rectangle 4">
            <a:extLst>
              <a:ext uri="{FF2B5EF4-FFF2-40B4-BE49-F238E27FC236}">
                <a16:creationId xmlns:a16="http://schemas.microsoft.com/office/drawing/2014/main" id="{6B787D00-2621-4D61-B4FA-9E7740547059}"/>
              </a:ext>
            </a:extLst>
          </p:cNvPr>
          <p:cNvSpPr>
            <a:spLocks/>
          </p:cNvSpPr>
          <p:nvPr/>
        </p:nvSpPr>
        <p:spPr bwMode="auto">
          <a:xfrm>
            <a:off x="4529138" y="687070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4693" name="Rectangle 5">
            <a:extLst>
              <a:ext uri="{FF2B5EF4-FFF2-40B4-BE49-F238E27FC236}">
                <a16:creationId xmlns:a16="http://schemas.microsoft.com/office/drawing/2014/main" id="{D9C9819D-2110-48AD-A8B3-402466599F88}"/>
              </a:ext>
            </a:extLst>
          </p:cNvPr>
          <p:cNvSpPr>
            <a:spLocks/>
          </p:cNvSpPr>
          <p:nvPr/>
        </p:nvSpPr>
        <p:spPr bwMode="auto">
          <a:xfrm>
            <a:off x="4529138" y="563245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4694" name="Rectangle 6">
            <a:extLst>
              <a:ext uri="{FF2B5EF4-FFF2-40B4-BE49-F238E27FC236}">
                <a16:creationId xmlns:a16="http://schemas.microsoft.com/office/drawing/2014/main" id="{CDE83D52-6002-465D-9E0D-2A7F2656B04E}"/>
              </a:ext>
            </a:extLst>
          </p:cNvPr>
          <p:cNvSpPr>
            <a:spLocks/>
          </p:cNvSpPr>
          <p:nvPr/>
        </p:nvSpPr>
        <p:spPr bwMode="auto">
          <a:xfrm>
            <a:off x="4529138" y="4395788"/>
            <a:ext cx="863600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4695" name="Rectangle 7">
            <a:extLst>
              <a:ext uri="{FF2B5EF4-FFF2-40B4-BE49-F238E27FC236}">
                <a16:creationId xmlns:a16="http://schemas.microsoft.com/office/drawing/2014/main" id="{0D39279D-5732-4CA1-9E14-5B5CAF141E19}"/>
              </a:ext>
            </a:extLst>
          </p:cNvPr>
          <p:cNvSpPr>
            <a:spLocks/>
          </p:cNvSpPr>
          <p:nvPr/>
        </p:nvSpPr>
        <p:spPr bwMode="auto">
          <a:xfrm>
            <a:off x="6005513" y="6870700"/>
            <a:ext cx="865187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4696" name="Rectangle 8">
            <a:extLst>
              <a:ext uri="{FF2B5EF4-FFF2-40B4-BE49-F238E27FC236}">
                <a16:creationId xmlns:a16="http://schemas.microsoft.com/office/drawing/2014/main" id="{154894F8-4AAA-4480-B5E4-4876C482BA4A}"/>
              </a:ext>
            </a:extLst>
          </p:cNvPr>
          <p:cNvSpPr>
            <a:spLocks/>
          </p:cNvSpPr>
          <p:nvPr/>
        </p:nvSpPr>
        <p:spPr bwMode="auto">
          <a:xfrm>
            <a:off x="6005513" y="5632450"/>
            <a:ext cx="865187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4697" name="Rectangle 9">
            <a:extLst>
              <a:ext uri="{FF2B5EF4-FFF2-40B4-BE49-F238E27FC236}">
                <a16:creationId xmlns:a16="http://schemas.microsoft.com/office/drawing/2014/main" id="{05BA2D4B-5BA2-48AB-98BF-844E2A1B1404}"/>
              </a:ext>
            </a:extLst>
          </p:cNvPr>
          <p:cNvSpPr>
            <a:spLocks/>
          </p:cNvSpPr>
          <p:nvPr/>
        </p:nvSpPr>
        <p:spPr bwMode="auto">
          <a:xfrm>
            <a:off x="6005513" y="4395788"/>
            <a:ext cx="865187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4698" name="Rectangle 10">
            <a:extLst>
              <a:ext uri="{FF2B5EF4-FFF2-40B4-BE49-F238E27FC236}">
                <a16:creationId xmlns:a16="http://schemas.microsoft.com/office/drawing/2014/main" id="{1A669210-AAA5-4EC0-87AB-2DCA0D43BE67}"/>
              </a:ext>
            </a:extLst>
          </p:cNvPr>
          <p:cNvSpPr>
            <a:spLocks/>
          </p:cNvSpPr>
          <p:nvPr/>
        </p:nvSpPr>
        <p:spPr bwMode="auto">
          <a:xfrm>
            <a:off x="6005513" y="3159125"/>
            <a:ext cx="865187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n=1</a:t>
            </a:r>
          </a:p>
        </p:txBody>
      </p:sp>
      <p:sp>
        <p:nvSpPr>
          <p:cNvPr id="114699" name="Rectangle 11">
            <a:extLst>
              <a:ext uri="{FF2B5EF4-FFF2-40B4-BE49-F238E27FC236}">
                <a16:creationId xmlns:a16="http://schemas.microsoft.com/office/drawing/2014/main" id="{7730514B-8C43-4309-AB7C-64241CA90C2D}"/>
              </a:ext>
            </a:extLst>
          </p:cNvPr>
          <p:cNvSpPr>
            <a:spLocks/>
          </p:cNvSpPr>
          <p:nvPr/>
        </p:nvSpPr>
        <p:spPr bwMode="auto">
          <a:xfrm>
            <a:off x="7483475" y="688975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4700" name="Rectangle 12">
            <a:extLst>
              <a:ext uri="{FF2B5EF4-FFF2-40B4-BE49-F238E27FC236}">
                <a16:creationId xmlns:a16="http://schemas.microsoft.com/office/drawing/2014/main" id="{A0B75897-DC8B-4D91-995B-152A0B8BDD86}"/>
              </a:ext>
            </a:extLst>
          </p:cNvPr>
          <p:cNvSpPr>
            <a:spLocks/>
          </p:cNvSpPr>
          <p:nvPr/>
        </p:nvSpPr>
        <p:spPr bwMode="auto">
          <a:xfrm>
            <a:off x="7483475" y="565150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</a:t>
            </a:r>
          </a:p>
        </p:txBody>
      </p:sp>
      <p:sp>
        <p:nvSpPr>
          <p:cNvPr id="114701" name="Rectangle 13">
            <a:extLst>
              <a:ext uri="{FF2B5EF4-FFF2-40B4-BE49-F238E27FC236}">
                <a16:creationId xmlns:a16="http://schemas.microsoft.com/office/drawing/2014/main" id="{27F09EEF-1D31-4FF4-9A33-779228FE05CC}"/>
              </a:ext>
            </a:extLst>
          </p:cNvPr>
          <p:cNvSpPr>
            <a:spLocks/>
          </p:cNvSpPr>
          <p:nvPr/>
        </p:nvSpPr>
        <p:spPr bwMode="auto">
          <a:xfrm>
            <a:off x="7483475" y="4414838"/>
            <a:ext cx="863600" cy="12541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  <a:p>
            <a:pPr algn="l"/>
            <a:r>
              <a:rPr lang="en-US" altLang="en-US" sz="2400"/>
              <a:t>p=1</a:t>
            </a:r>
          </a:p>
        </p:txBody>
      </p:sp>
      <p:sp>
        <p:nvSpPr>
          <p:cNvPr id="114702" name="Rectangle 14">
            <a:extLst>
              <a:ext uri="{FF2B5EF4-FFF2-40B4-BE49-F238E27FC236}">
                <a16:creationId xmlns:a16="http://schemas.microsoft.com/office/drawing/2014/main" id="{9BE99634-2FDD-47D4-B57A-EF651A03BC8A}"/>
              </a:ext>
            </a:extLst>
          </p:cNvPr>
          <p:cNvSpPr>
            <a:spLocks/>
          </p:cNvSpPr>
          <p:nvPr/>
        </p:nvSpPr>
        <p:spPr bwMode="auto">
          <a:xfrm>
            <a:off x="8961438" y="688975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4703" name="Rectangle 15">
            <a:extLst>
              <a:ext uri="{FF2B5EF4-FFF2-40B4-BE49-F238E27FC236}">
                <a16:creationId xmlns:a16="http://schemas.microsoft.com/office/drawing/2014/main" id="{6C79037C-947E-411F-A0F9-84B9BAB58BEA}"/>
              </a:ext>
            </a:extLst>
          </p:cNvPr>
          <p:cNvSpPr>
            <a:spLocks/>
          </p:cNvSpPr>
          <p:nvPr/>
        </p:nvSpPr>
        <p:spPr bwMode="auto">
          <a:xfrm>
            <a:off x="8961438" y="5651500"/>
            <a:ext cx="863600" cy="125571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  <a:p>
            <a:pPr algn="l"/>
            <a:r>
              <a:rPr lang="en-US" altLang="en-US" sz="2400"/>
              <a:t>p=2</a:t>
            </a:r>
          </a:p>
        </p:txBody>
      </p:sp>
      <p:sp>
        <p:nvSpPr>
          <p:cNvPr id="114704" name="Rectangle 16">
            <a:extLst>
              <a:ext uri="{FF2B5EF4-FFF2-40B4-BE49-F238E27FC236}">
                <a16:creationId xmlns:a16="http://schemas.microsoft.com/office/drawing/2014/main" id="{9D31E894-9AF2-4FA0-9D5E-0AAF73E087F6}"/>
              </a:ext>
            </a:extLst>
          </p:cNvPr>
          <p:cNvSpPr>
            <a:spLocks/>
          </p:cNvSpPr>
          <p:nvPr/>
        </p:nvSpPr>
        <p:spPr bwMode="auto">
          <a:xfrm>
            <a:off x="10439400" y="6889750"/>
            <a:ext cx="863600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14705" name="AutoShape 17">
            <a:extLst>
              <a:ext uri="{FF2B5EF4-FFF2-40B4-BE49-F238E27FC236}">
                <a16:creationId xmlns:a16="http://schemas.microsoft.com/office/drawing/2014/main" id="{9312BD8F-CBC6-44C0-93F0-0B178921FA95}"/>
              </a:ext>
            </a:extLst>
          </p:cNvPr>
          <p:cNvSpPr>
            <a:spLocks/>
          </p:cNvSpPr>
          <p:nvPr/>
        </p:nvSpPr>
        <p:spPr bwMode="auto">
          <a:xfrm>
            <a:off x="6950075" y="3921125"/>
            <a:ext cx="493713" cy="14239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631" y="40"/>
                  <a:pt x="5150" y="393"/>
                  <a:pt x="7117" y="972"/>
                </a:cubicBezTo>
                <a:cubicBezTo>
                  <a:pt x="10723" y="2034"/>
                  <a:pt x="11580" y="3476"/>
                  <a:pt x="11973" y="5008"/>
                </a:cubicBezTo>
                <a:cubicBezTo>
                  <a:pt x="13233" y="9920"/>
                  <a:pt x="8646" y="15203"/>
                  <a:pt x="15990" y="19359"/>
                </a:cubicBezTo>
                <a:cubicBezTo>
                  <a:pt x="17446" y="20183"/>
                  <a:pt x="19381" y="20934"/>
                  <a:pt x="21600" y="2160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14706" name="AutoShape 18">
            <a:extLst>
              <a:ext uri="{FF2B5EF4-FFF2-40B4-BE49-F238E27FC236}">
                <a16:creationId xmlns:a16="http://schemas.microsoft.com/office/drawing/2014/main" id="{140C858F-BDBD-40E8-9803-741FF9F6DFD9}"/>
              </a:ext>
            </a:extLst>
          </p:cNvPr>
          <p:cNvSpPr>
            <a:spLocks/>
          </p:cNvSpPr>
          <p:nvPr/>
        </p:nvSpPr>
        <p:spPr bwMode="auto">
          <a:xfrm>
            <a:off x="8408988" y="5229225"/>
            <a:ext cx="492125" cy="14239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631" y="40"/>
                  <a:pt x="5150" y="393"/>
                  <a:pt x="7117" y="972"/>
                </a:cubicBezTo>
                <a:cubicBezTo>
                  <a:pt x="10723" y="2034"/>
                  <a:pt x="11580" y="3476"/>
                  <a:pt x="11973" y="5008"/>
                </a:cubicBezTo>
                <a:cubicBezTo>
                  <a:pt x="13233" y="9920"/>
                  <a:pt x="8646" y="15203"/>
                  <a:pt x="15990" y="19359"/>
                </a:cubicBezTo>
                <a:cubicBezTo>
                  <a:pt x="17446" y="20183"/>
                  <a:pt x="19381" y="20934"/>
                  <a:pt x="21600" y="2160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14707" name="Text Box 19">
            <a:extLst>
              <a:ext uri="{FF2B5EF4-FFF2-40B4-BE49-F238E27FC236}">
                <a16:creationId xmlns:a16="http://schemas.microsoft.com/office/drawing/2014/main" id="{1EF3E8CC-38F7-41EB-A2E6-92F499A8AED2}"/>
              </a:ext>
            </a:extLst>
          </p:cNvPr>
          <p:cNvSpPr txBox="1">
            <a:spLocks/>
          </p:cNvSpPr>
          <p:nvPr/>
        </p:nvSpPr>
        <p:spPr bwMode="auto">
          <a:xfrm>
            <a:off x="7315200" y="3551238"/>
            <a:ext cx="28749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sz="2400"/>
              <a:t>return 1 (base case)</a:t>
            </a:r>
          </a:p>
        </p:txBody>
      </p:sp>
      <p:sp>
        <p:nvSpPr>
          <p:cNvPr id="114708" name="Text Box 20">
            <a:extLst>
              <a:ext uri="{FF2B5EF4-FFF2-40B4-BE49-F238E27FC236}">
                <a16:creationId xmlns:a16="http://schemas.microsoft.com/office/drawing/2014/main" id="{7B73F576-4A3C-43A1-9C9C-73E017F1CFB7}"/>
              </a:ext>
            </a:extLst>
          </p:cNvPr>
          <p:cNvSpPr txBox="1">
            <a:spLocks/>
          </p:cNvSpPr>
          <p:nvPr/>
        </p:nvSpPr>
        <p:spPr bwMode="auto">
          <a:xfrm>
            <a:off x="8610600" y="4787900"/>
            <a:ext cx="19256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sz="2400"/>
              <a:t>return 2 (n*p)</a:t>
            </a:r>
          </a:p>
        </p:txBody>
      </p:sp>
      <p:sp>
        <p:nvSpPr>
          <p:cNvPr id="114709" name="AutoShape 21">
            <a:extLst>
              <a:ext uri="{FF2B5EF4-FFF2-40B4-BE49-F238E27FC236}">
                <a16:creationId xmlns:a16="http://schemas.microsoft.com/office/drawing/2014/main" id="{0EC8CC15-FA49-4604-B6C5-D571A78EDB86}"/>
              </a:ext>
            </a:extLst>
          </p:cNvPr>
          <p:cNvSpPr>
            <a:spLocks/>
          </p:cNvSpPr>
          <p:nvPr/>
        </p:nvSpPr>
        <p:spPr bwMode="auto">
          <a:xfrm>
            <a:off x="9866313" y="6475413"/>
            <a:ext cx="493712" cy="74453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2631" y="40"/>
                  <a:pt x="5150" y="393"/>
                  <a:pt x="7117" y="972"/>
                </a:cubicBezTo>
                <a:cubicBezTo>
                  <a:pt x="10723" y="2034"/>
                  <a:pt x="11580" y="3476"/>
                  <a:pt x="11973" y="5008"/>
                </a:cubicBezTo>
                <a:cubicBezTo>
                  <a:pt x="13233" y="9920"/>
                  <a:pt x="8646" y="15203"/>
                  <a:pt x="15990" y="19359"/>
                </a:cubicBezTo>
                <a:cubicBezTo>
                  <a:pt x="17446" y="20183"/>
                  <a:pt x="19381" y="20934"/>
                  <a:pt x="21600" y="2160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14710" name="Text Box 22">
            <a:extLst>
              <a:ext uri="{FF2B5EF4-FFF2-40B4-BE49-F238E27FC236}">
                <a16:creationId xmlns:a16="http://schemas.microsoft.com/office/drawing/2014/main" id="{50AEA88A-24E5-4FAF-BB63-1571C9561EEF}"/>
              </a:ext>
            </a:extLst>
          </p:cNvPr>
          <p:cNvSpPr txBox="1">
            <a:spLocks/>
          </p:cNvSpPr>
          <p:nvPr/>
        </p:nvSpPr>
        <p:spPr bwMode="auto">
          <a:xfrm>
            <a:off x="7237413" y="585788"/>
            <a:ext cx="57499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=	fact(n-1)</a:t>
            </a:r>
            <a:r>
              <a:rPr lang="en-US" altLang="en-US" sz="25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114711" name="Text Box 23">
            <a:extLst>
              <a:ext uri="{FF2B5EF4-FFF2-40B4-BE49-F238E27FC236}">
                <a16:creationId xmlns:a16="http://schemas.microsoft.com/office/drawing/2014/main" id="{6928A905-E78E-41FF-AFD0-4A6FE28B834E}"/>
              </a:ext>
            </a:extLst>
          </p:cNvPr>
          <p:cNvSpPr txBox="1">
            <a:spLocks/>
          </p:cNvSpPr>
          <p:nvPr/>
        </p:nvSpPr>
        <p:spPr bwMode="auto">
          <a:xfrm>
            <a:off x="10191750" y="6045200"/>
            <a:ext cx="19272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sz="2400"/>
              <a:t>return 6 (n*p)</a:t>
            </a:r>
          </a:p>
        </p:txBody>
      </p:sp>
      <p:sp>
        <p:nvSpPr>
          <p:cNvPr id="114712" name="Line 24">
            <a:extLst>
              <a:ext uri="{FF2B5EF4-FFF2-40B4-BE49-F238E27FC236}">
                <a16:creationId xmlns:a16="http://schemas.microsoft.com/office/drawing/2014/main" id="{1AA449B6-17E7-45A9-BD91-7908137F4F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938" y="7572375"/>
            <a:ext cx="10955337" cy="0"/>
          </a:xfrm>
          <a:prstGeom prst="lin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14713" name="Text Box 25">
            <a:extLst>
              <a:ext uri="{FF2B5EF4-FFF2-40B4-BE49-F238E27FC236}">
                <a16:creationId xmlns:a16="http://schemas.microsoft.com/office/drawing/2014/main" id="{91B3282B-5FE9-4251-8EA6-490EA7B556BE}"/>
              </a:ext>
            </a:extLst>
          </p:cNvPr>
          <p:cNvSpPr txBox="1">
            <a:spLocks/>
          </p:cNvSpPr>
          <p:nvPr/>
        </p:nvSpPr>
        <p:spPr bwMode="auto">
          <a:xfrm>
            <a:off x="6067425" y="8088313"/>
            <a:ext cx="7413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time</a:t>
            </a:r>
          </a:p>
        </p:txBody>
      </p:sp>
      <p:sp>
        <p:nvSpPr>
          <p:cNvPr id="114714" name="Text Box 26">
            <a:extLst>
              <a:ext uri="{FF2B5EF4-FFF2-40B4-BE49-F238E27FC236}">
                <a16:creationId xmlns:a16="http://schemas.microsoft.com/office/drawing/2014/main" id="{19E4E99F-F72D-4B3F-878F-835F186BE65D}"/>
              </a:ext>
            </a:extLst>
          </p:cNvPr>
          <p:cNvSpPr txBox="1">
            <a:spLocks/>
          </p:cNvSpPr>
          <p:nvPr/>
        </p:nvSpPr>
        <p:spPr bwMode="auto">
          <a:xfrm>
            <a:off x="1947863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14715" name="Text Box 27">
            <a:extLst>
              <a:ext uri="{FF2B5EF4-FFF2-40B4-BE49-F238E27FC236}">
                <a16:creationId xmlns:a16="http://schemas.microsoft.com/office/drawing/2014/main" id="{8573FA08-3B3C-4C0B-ADAF-E98DCB97B1E7}"/>
              </a:ext>
            </a:extLst>
          </p:cNvPr>
          <p:cNvSpPr txBox="1">
            <a:spLocks/>
          </p:cNvSpPr>
          <p:nvPr/>
        </p:nvSpPr>
        <p:spPr bwMode="auto">
          <a:xfrm>
            <a:off x="34258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14716" name="Text Box 28">
            <a:extLst>
              <a:ext uri="{FF2B5EF4-FFF2-40B4-BE49-F238E27FC236}">
                <a16:creationId xmlns:a16="http://schemas.microsoft.com/office/drawing/2014/main" id="{1D77C50E-6B38-48F6-AA2E-B00B71009805}"/>
              </a:ext>
            </a:extLst>
          </p:cNvPr>
          <p:cNvSpPr txBox="1">
            <a:spLocks/>
          </p:cNvSpPr>
          <p:nvPr/>
        </p:nvSpPr>
        <p:spPr bwMode="auto">
          <a:xfrm>
            <a:off x="4746625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14717" name="Text Box 29">
            <a:extLst>
              <a:ext uri="{FF2B5EF4-FFF2-40B4-BE49-F238E27FC236}">
                <a16:creationId xmlns:a16="http://schemas.microsoft.com/office/drawing/2014/main" id="{64325233-7B95-4450-A4F6-754374B7B6B1}"/>
              </a:ext>
            </a:extLst>
          </p:cNvPr>
          <p:cNvSpPr txBox="1">
            <a:spLocks/>
          </p:cNvSpPr>
          <p:nvPr/>
        </p:nvSpPr>
        <p:spPr bwMode="auto">
          <a:xfrm>
            <a:off x="6253163" y="7645400"/>
            <a:ext cx="3698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114718" name="Text Box 30">
            <a:extLst>
              <a:ext uri="{FF2B5EF4-FFF2-40B4-BE49-F238E27FC236}">
                <a16:creationId xmlns:a16="http://schemas.microsoft.com/office/drawing/2014/main" id="{E646D7AC-4B86-495A-B120-B78D3004B161}"/>
              </a:ext>
            </a:extLst>
          </p:cNvPr>
          <p:cNvSpPr txBox="1">
            <a:spLocks/>
          </p:cNvSpPr>
          <p:nvPr/>
        </p:nvSpPr>
        <p:spPr bwMode="auto">
          <a:xfrm>
            <a:off x="77612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114719" name="Text Box 31">
            <a:extLst>
              <a:ext uri="{FF2B5EF4-FFF2-40B4-BE49-F238E27FC236}">
                <a16:creationId xmlns:a16="http://schemas.microsoft.com/office/drawing/2014/main" id="{6B0730E6-1049-48CB-92D6-11C80DE424F5}"/>
              </a:ext>
            </a:extLst>
          </p:cNvPr>
          <p:cNvSpPr txBox="1">
            <a:spLocks/>
          </p:cNvSpPr>
          <p:nvPr/>
        </p:nvSpPr>
        <p:spPr bwMode="auto">
          <a:xfrm>
            <a:off x="9209088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14720" name="Text Box 32">
            <a:extLst>
              <a:ext uri="{FF2B5EF4-FFF2-40B4-BE49-F238E27FC236}">
                <a16:creationId xmlns:a16="http://schemas.microsoft.com/office/drawing/2014/main" id="{30C4F711-B0D5-498C-99B9-A059E8F601DC}"/>
              </a:ext>
            </a:extLst>
          </p:cNvPr>
          <p:cNvSpPr txBox="1">
            <a:spLocks/>
          </p:cNvSpPr>
          <p:nvPr/>
        </p:nvSpPr>
        <p:spPr bwMode="auto">
          <a:xfrm>
            <a:off x="10687050" y="7645400"/>
            <a:ext cx="368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36" name="Rectangle 14">
            <a:extLst>
              <a:ext uri="{FF2B5EF4-FFF2-40B4-BE49-F238E27FC236}">
                <a16:creationId xmlns:a16="http://schemas.microsoft.com/office/drawing/2014/main" id="{4D393FF5-ACF0-8348-8357-91816F776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215900"/>
            <a:ext cx="4595813" cy="1744663"/>
          </a:xfrm>
        </p:spPr>
        <p:txBody>
          <a:bodyPr anchor="t"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Deep Dive:</a:t>
            </a:r>
            <a:b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</a:br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Runtime Stack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ext Box 1">
            <a:extLst>
              <a:ext uri="{FF2B5EF4-FFF2-40B4-BE49-F238E27FC236}">
                <a16:creationId xmlns:a16="http://schemas.microsoft.com/office/drawing/2014/main" id="{5A1A3158-D3F4-43F2-9AA9-73B776C950A6}"/>
              </a:ext>
            </a:extLst>
          </p:cNvPr>
          <p:cNvSpPr txBox="1">
            <a:spLocks/>
          </p:cNvSpPr>
          <p:nvPr/>
        </p:nvSpPr>
        <p:spPr bwMode="auto">
          <a:xfrm>
            <a:off x="1716088" y="4757738"/>
            <a:ext cx="70453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 b="1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=	</a:t>
            </a:r>
            <a:r>
              <a:rPr lang="en-US" altLang="en-US" sz="2500" b="1"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(n-1)</a:t>
            </a:r>
            <a:r>
              <a:rPr lang="en-US" altLang="en-US" sz="250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71CB1FFC-CDD5-4FF0-9793-920D828BF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“Infinite” Recursion Bugs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3DEA5D8D-5B5B-4B88-9A42-92B82A295AD2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>
          <a:xfrm>
            <a:off x="952500" y="2087563"/>
            <a:ext cx="11926888" cy="1949450"/>
          </a:xfrm>
        </p:spPr>
        <p:txBody>
          <a:bodyPr anchor="t"/>
          <a:lstStyle/>
          <a:p>
            <a:pPr marL="396875" indent="-261938">
              <a:spcBef>
                <a:spcPts val="3600"/>
              </a:spcBef>
              <a:buSzTx/>
              <a:buFontTx/>
              <a:buNone/>
            </a:pP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What happens if:</a:t>
            </a:r>
          </a:p>
          <a:p>
            <a:pPr marL="649287" indent="-514350">
              <a:spcBef>
                <a:spcPts val="800"/>
              </a:spcBef>
              <a:buFont typeface="+mj-lt"/>
              <a:buAutoNum type="arabicPeriod"/>
            </a:pP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factorial is called with a negative number?</a:t>
            </a:r>
          </a:p>
          <a:p>
            <a:pPr marL="649287" indent="-514350">
              <a:spcBef>
                <a:spcPts val="800"/>
              </a:spcBef>
              <a:buFont typeface="+mj-lt"/>
              <a:buAutoNum type="arabicPeriod"/>
            </a:pPr>
            <a:endParaRPr lang="en-US" altLang="en-US" sz="3200" dirty="0"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pPr marL="396875" indent="-261938">
              <a:spcBef>
                <a:spcPts val="800"/>
              </a:spcBef>
            </a:pPr>
            <a:endParaRPr lang="en-US" altLang="en-US" sz="3200" dirty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18788" name="Line 4">
            <a:extLst>
              <a:ext uri="{FF2B5EF4-FFF2-40B4-BE49-F238E27FC236}">
                <a16:creationId xmlns:a16="http://schemas.microsoft.com/office/drawing/2014/main" id="{9D104ED2-576C-48BB-8BE4-388D79F71ED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76627" y="6144387"/>
            <a:ext cx="515711" cy="576532"/>
          </a:xfrm>
          <a:prstGeom prst="line">
            <a:avLst/>
          </a:prstGeom>
          <a:noFill/>
          <a:ln w="76200" cap="flat" cmpd="sng">
            <a:solidFill>
              <a:srgbClr val="C8250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18789" name="Text Box 5">
            <a:extLst>
              <a:ext uri="{FF2B5EF4-FFF2-40B4-BE49-F238E27FC236}">
                <a16:creationId xmlns:a16="http://schemas.microsoft.com/office/drawing/2014/main" id="{054A091F-E999-488F-9747-C83FBFBE95E2}"/>
              </a:ext>
            </a:extLst>
          </p:cNvPr>
          <p:cNvSpPr txBox="1">
            <a:spLocks/>
          </p:cNvSpPr>
          <p:nvPr/>
        </p:nvSpPr>
        <p:spPr bwMode="auto">
          <a:xfrm>
            <a:off x="5511800" y="6583363"/>
            <a:ext cx="1543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400" dirty="0">
                <a:solidFill>
                  <a:srgbClr val="C82506"/>
                </a:solidFill>
              </a:rPr>
              <a:t>never</a:t>
            </a:r>
          </a:p>
          <a:p>
            <a:r>
              <a:rPr lang="en-US" altLang="en-US" sz="2400" dirty="0">
                <a:solidFill>
                  <a:srgbClr val="C82506"/>
                </a:solidFill>
              </a:rPr>
              <a:t>terminates</a:t>
            </a:r>
          </a:p>
        </p:txBody>
      </p:sp>
      <p:sp>
        <p:nvSpPr>
          <p:cNvPr id="118790" name="AutoShape 6">
            <a:extLst>
              <a:ext uri="{FF2B5EF4-FFF2-40B4-BE49-F238E27FC236}">
                <a16:creationId xmlns:a16="http://schemas.microsoft.com/office/drawing/2014/main" id="{33D05131-22D0-4F87-B9A4-7C28066A9732}"/>
              </a:ext>
            </a:extLst>
          </p:cNvPr>
          <p:cNvSpPr>
            <a:spLocks/>
          </p:cNvSpPr>
          <p:nvPr/>
        </p:nvSpPr>
        <p:spPr bwMode="auto">
          <a:xfrm>
            <a:off x="2997200" y="4338638"/>
            <a:ext cx="1530350" cy="457200"/>
          </a:xfrm>
          <a:custGeom>
            <a:avLst/>
            <a:gdLst>
              <a:gd name="T0" fmla="*/ 10800 w 21600"/>
              <a:gd name="T1" fmla="+- 0 11960 2321"/>
              <a:gd name="T2" fmla="*/ 11960 h 19279"/>
              <a:gd name="T3" fmla="*/ 10800 w 21600"/>
              <a:gd name="T4" fmla="+- 0 11960 2321"/>
              <a:gd name="T5" fmla="*/ 11960 h 19279"/>
              <a:gd name="T6" fmla="*/ 10800 w 21600"/>
              <a:gd name="T7" fmla="+- 0 11960 2321"/>
              <a:gd name="T8" fmla="*/ 11960 h 19279"/>
              <a:gd name="T9" fmla="*/ 10800 w 21600"/>
              <a:gd name="T10" fmla="+- 0 11960 2321"/>
              <a:gd name="T11" fmla="*/ 11960 h 19279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600" h="19279">
                <a:moveTo>
                  <a:pt x="21600" y="778"/>
                </a:moveTo>
                <a:cubicBezTo>
                  <a:pt x="8970" y="-2321"/>
                  <a:pt x="1770" y="3846"/>
                  <a:pt x="0" y="19279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91" name="Text Box 7">
            <a:extLst>
              <a:ext uri="{FF2B5EF4-FFF2-40B4-BE49-F238E27FC236}">
                <a16:creationId xmlns:a16="http://schemas.microsoft.com/office/drawing/2014/main" id="{912987DA-262C-41ED-92AC-22644B1572F5}"/>
              </a:ext>
            </a:extLst>
          </p:cNvPr>
          <p:cNvSpPr txBox="1">
            <a:spLocks/>
          </p:cNvSpPr>
          <p:nvPr/>
        </p:nvSpPr>
        <p:spPr bwMode="auto">
          <a:xfrm>
            <a:off x="4673600" y="4073525"/>
            <a:ext cx="5222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dirty="0"/>
              <a:t>-1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ext Box 1">
            <a:extLst>
              <a:ext uri="{FF2B5EF4-FFF2-40B4-BE49-F238E27FC236}">
                <a16:creationId xmlns:a16="http://schemas.microsoft.com/office/drawing/2014/main" id="{5A1A3158-D3F4-43F2-9AA9-73B776C950A6}"/>
              </a:ext>
            </a:extLst>
          </p:cNvPr>
          <p:cNvSpPr txBox="1">
            <a:spLocks/>
          </p:cNvSpPr>
          <p:nvPr/>
        </p:nvSpPr>
        <p:spPr bwMode="auto">
          <a:xfrm>
            <a:off x="1716088" y="4716190"/>
            <a:ext cx="7045325" cy="2026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1270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/>
            <a:r>
              <a:rPr lang="en-US" altLang="en-US" sz="2500" dirty="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def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altLang="en-US" sz="2500" b="1" dirty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(n):</a:t>
            </a:r>
          </a:p>
          <a:p>
            <a:pPr algn="l"/>
            <a:r>
              <a:rPr lang="en-US" altLang="en-US" sz="2500" strike="sngStrike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 strike="sngStrike" dirty="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altLang="en-US" sz="2500" strike="sngStrike" dirty="0">
                <a:latin typeface="Menlo" charset="0"/>
                <a:ea typeface="Menlo" charset="0"/>
                <a:cs typeface="Menlo" charset="0"/>
                <a:sym typeface="Menlo" charset="0"/>
              </a:rPr>
              <a:t> n == 1:</a:t>
            </a:r>
          </a:p>
          <a:p>
            <a:pPr algn="l"/>
            <a:r>
              <a:rPr lang="en-US" altLang="en-US" sz="2500" strike="sngStrike" dirty="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en-US" altLang="en-US" sz="2500" strike="sngStrike" dirty="0">
                <a:solidFill>
                  <a:srgbClr val="D03C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 strike="sngStrike" dirty="0">
                <a:latin typeface="Menlo" charset="0"/>
                <a:ea typeface="Menlo" charset="0"/>
                <a:cs typeface="Menlo" charset="0"/>
                <a:sym typeface="Menlo" charset="0"/>
              </a:rPr>
              <a:t> 1</a:t>
            </a:r>
          </a:p>
          <a:p>
            <a:pPr algn="l"/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 dirty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=	</a:t>
            </a:r>
            <a:r>
              <a:rPr lang="en-US" altLang="en-US" sz="2500" b="1" dirty="0">
                <a:latin typeface="Menlo" charset="0"/>
                <a:ea typeface="Menlo" charset="0"/>
                <a:cs typeface="Menlo" charset="0"/>
                <a:sym typeface="Menlo" charset="0"/>
              </a:rPr>
              <a:t>fact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(n-1)</a:t>
            </a:r>
            <a:r>
              <a:rPr lang="en-US" altLang="en-US" sz="2500" dirty="0">
                <a:solidFill>
                  <a:srgbClr val="D7391E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                               </a:t>
            </a:r>
            <a:endParaRPr lang="en-US" altLang="en-US" sz="2500" dirty="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/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altLang="en-US" sz="2500" dirty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altLang="en-US" sz="2500" dirty="0">
                <a:latin typeface="Menlo" charset="0"/>
                <a:ea typeface="Menlo" charset="0"/>
                <a:cs typeface="Menlo" charset="0"/>
                <a:sym typeface="Menlo" charset="0"/>
              </a:rPr>
              <a:t> n * p</a:t>
            </a:r>
            <a:endParaRPr lang="en-US" altLang="en-US" sz="2500" dirty="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71CB1FFC-CDD5-4FF0-9793-920D828BF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“Infinite” Recursion Bugs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3DEA5D8D-5B5B-4B88-9A42-92B82A295AD2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>
          <a:xfrm>
            <a:off x="952500" y="2087563"/>
            <a:ext cx="11926888" cy="1949450"/>
          </a:xfrm>
        </p:spPr>
        <p:txBody>
          <a:bodyPr anchor="t"/>
          <a:lstStyle/>
          <a:p>
            <a:pPr marL="396875" indent="-261938">
              <a:spcBef>
                <a:spcPts val="3600"/>
              </a:spcBef>
              <a:buSzTx/>
              <a:buFontTx/>
              <a:buNone/>
            </a:pP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What happens if:</a:t>
            </a:r>
          </a:p>
          <a:p>
            <a:pPr marL="649287" indent="-514350">
              <a:spcBef>
                <a:spcPts val="800"/>
              </a:spcBef>
              <a:buFont typeface="+mj-lt"/>
              <a:buAutoNum type="arabicPeriod"/>
            </a:pP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factorial is called with a negative number? </a:t>
            </a:r>
          </a:p>
          <a:p>
            <a:pPr marL="649287" indent="-514350">
              <a:spcBef>
                <a:spcPts val="800"/>
              </a:spcBef>
              <a:buFont typeface="+mj-lt"/>
              <a:buAutoNum type="arabicPeriod"/>
            </a:pP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we forgot the “n == 1” check?</a:t>
            </a:r>
          </a:p>
          <a:p>
            <a:pPr marL="396875" indent="-261938">
              <a:spcBef>
                <a:spcPts val="800"/>
              </a:spcBef>
            </a:pPr>
            <a:endParaRPr lang="en-US" altLang="en-US" sz="3200" dirty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A4EABB90-9663-4BDD-8D45-8B9871D52F21}"/>
              </a:ext>
            </a:extLst>
          </p:cNvPr>
          <p:cNvSpPr>
            <a:spLocks/>
          </p:cNvSpPr>
          <p:nvPr/>
        </p:nvSpPr>
        <p:spPr bwMode="auto">
          <a:xfrm>
            <a:off x="2997200" y="4338638"/>
            <a:ext cx="1530350" cy="457200"/>
          </a:xfrm>
          <a:custGeom>
            <a:avLst/>
            <a:gdLst>
              <a:gd name="T0" fmla="*/ 10800 w 21600"/>
              <a:gd name="T1" fmla="+- 0 11960 2321"/>
              <a:gd name="T2" fmla="*/ 11960 h 19279"/>
              <a:gd name="T3" fmla="*/ 10800 w 21600"/>
              <a:gd name="T4" fmla="+- 0 11960 2321"/>
              <a:gd name="T5" fmla="*/ 11960 h 19279"/>
              <a:gd name="T6" fmla="*/ 10800 w 21600"/>
              <a:gd name="T7" fmla="+- 0 11960 2321"/>
              <a:gd name="T8" fmla="*/ 11960 h 19279"/>
              <a:gd name="T9" fmla="*/ 10800 w 21600"/>
              <a:gd name="T10" fmla="+- 0 11960 2321"/>
              <a:gd name="T11" fmla="*/ 11960 h 19279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600" h="19279">
                <a:moveTo>
                  <a:pt x="21600" y="778"/>
                </a:moveTo>
                <a:cubicBezTo>
                  <a:pt x="8970" y="-2321"/>
                  <a:pt x="1770" y="3846"/>
                  <a:pt x="0" y="19279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9B711B42-D128-4680-851D-BB535B6377BC}"/>
              </a:ext>
            </a:extLst>
          </p:cNvPr>
          <p:cNvSpPr txBox="1">
            <a:spLocks/>
          </p:cNvSpPr>
          <p:nvPr/>
        </p:nvSpPr>
        <p:spPr bwMode="auto">
          <a:xfrm>
            <a:off x="4755206" y="4069080"/>
            <a:ext cx="359073" cy="65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dirty="0"/>
              <a:t>3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A0D568A5-2006-4C47-AD60-A7BFEC017735}"/>
              </a:ext>
            </a:extLst>
          </p:cNvPr>
          <p:cNvSpPr>
            <a:spLocks/>
          </p:cNvSpPr>
          <p:nvPr/>
        </p:nvSpPr>
        <p:spPr bwMode="auto">
          <a:xfrm>
            <a:off x="11187113" y="6942667"/>
            <a:ext cx="865187" cy="609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9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global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1602962F-90F6-D042-A2B3-0485CBCBD605}"/>
              </a:ext>
            </a:extLst>
          </p:cNvPr>
          <p:cNvSpPr>
            <a:spLocks/>
          </p:cNvSpPr>
          <p:nvPr/>
        </p:nvSpPr>
        <p:spPr bwMode="auto">
          <a:xfrm>
            <a:off x="11187113" y="6021917"/>
            <a:ext cx="865187" cy="91757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n=3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2D6C41FE-808B-0448-9985-D90C8C0F2302}"/>
              </a:ext>
            </a:extLst>
          </p:cNvPr>
          <p:cNvSpPr>
            <a:spLocks/>
          </p:cNvSpPr>
          <p:nvPr/>
        </p:nvSpPr>
        <p:spPr bwMode="auto">
          <a:xfrm>
            <a:off x="11187113" y="5096404"/>
            <a:ext cx="865187" cy="91916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n=2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5FCE42CE-D849-5043-A2C0-DC4AD8BB2B58}"/>
              </a:ext>
            </a:extLst>
          </p:cNvPr>
          <p:cNvSpPr>
            <a:spLocks/>
          </p:cNvSpPr>
          <p:nvPr/>
        </p:nvSpPr>
        <p:spPr bwMode="auto">
          <a:xfrm>
            <a:off x="11187113" y="4180417"/>
            <a:ext cx="865187" cy="91757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n=1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E071EC32-D3DA-8846-8555-97B7DCA93750}"/>
              </a:ext>
            </a:extLst>
          </p:cNvPr>
          <p:cNvSpPr>
            <a:spLocks/>
          </p:cNvSpPr>
          <p:nvPr/>
        </p:nvSpPr>
        <p:spPr bwMode="auto">
          <a:xfrm>
            <a:off x="11187113" y="3254904"/>
            <a:ext cx="865187" cy="91916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n=0</a:t>
            </a: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267FBBF0-5AB7-F64A-937E-7FD06117F892}"/>
              </a:ext>
            </a:extLst>
          </p:cNvPr>
          <p:cNvSpPr>
            <a:spLocks/>
          </p:cNvSpPr>
          <p:nvPr/>
        </p:nvSpPr>
        <p:spPr bwMode="auto">
          <a:xfrm>
            <a:off x="11187113" y="2338917"/>
            <a:ext cx="865187" cy="91757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8250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2400" b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fact</a:t>
            </a:r>
          </a:p>
          <a:p>
            <a:pPr algn="l"/>
            <a:r>
              <a:rPr lang="en-US" altLang="en-US" sz="2400"/>
              <a:t>n=-1</a:t>
            </a:r>
          </a:p>
        </p:txBody>
      </p:sp>
      <p:sp>
        <p:nvSpPr>
          <p:cNvPr id="20" name="Line 4">
            <a:extLst>
              <a:ext uri="{FF2B5EF4-FFF2-40B4-BE49-F238E27FC236}">
                <a16:creationId xmlns:a16="http://schemas.microsoft.com/office/drawing/2014/main" id="{9817B3C7-1352-8F4F-B45F-95F3B915B5C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76627" y="6144387"/>
            <a:ext cx="515711" cy="576532"/>
          </a:xfrm>
          <a:prstGeom prst="line">
            <a:avLst/>
          </a:prstGeom>
          <a:noFill/>
          <a:ln w="76200" cap="flat" cmpd="sng">
            <a:solidFill>
              <a:srgbClr val="C8250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C7B1584A-5401-BE4F-93C9-EB0F3EB47F06}"/>
              </a:ext>
            </a:extLst>
          </p:cNvPr>
          <p:cNvSpPr txBox="1">
            <a:spLocks/>
          </p:cNvSpPr>
          <p:nvPr/>
        </p:nvSpPr>
        <p:spPr bwMode="auto">
          <a:xfrm>
            <a:off x="5511800" y="6583363"/>
            <a:ext cx="1543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400" dirty="0">
                <a:solidFill>
                  <a:srgbClr val="C82506"/>
                </a:solidFill>
              </a:rPr>
              <a:t>never</a:t>
            </a:r>
          </a:p>
          <a:p>
            <a:r>
              <a:rPr lang="en-US" altLang="en-US" sz="2400" dirty="0">
                <a:solidFill>
                  <a:srgbClr val="C82506"/>
                </a:solidFill>
              </a:rPr>
              <a:t>terminates</a:t>
            </a:r>
          </a:p>
        </p:txBody>
      </p:sp>
    </p:spTree>
    <p:extLst>
      <p:ext uri="{BB962C8B-B14F-4D97-AF65-F5344CB8AC3E}">
        <p14:creationId xmlns:p14="http://schemas.microsoft.com/office/powerpoint/2010/main" val="1380671452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1">
            <a:extLst>
              <a:ext uri="{FF2B5EF4-FFF2-40B4-BE49-F238E27FC236}">
                <a16:creationId xmlns:a16="http://schemas.microsoft.com/office/drawing/2014/main" id="{2002DFEE-9AC9-4386-8D35-99AF73380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3930650"/>
            <a:ext cx="11099800" cy="1293813"/>
          </a:xfrm>
        </p:spPr>
        <p:txBody>
          <a:bodyPr/>
          <a:lstStyle/>
          <a:p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Let’s code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1">
            <a:extLst>
              <a:ext uri="{FF2B5EF4-FFF2-40B4-BE49-F238E27FC236}">
                <a16:creationId xmlns:a16="http://schemas.microsoft.com/office/drawing/2014/main" id="{834D2CC7-BBB6-44A7-B250-C6A3E8D63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254000"/>
            <a:ext cx="11099800" cy="901700"/>
          </a:xfrm>
        </p:spPr>
        <p:txBody>
          <a:bodyPr/>
          <a:lstStyle/>
          <a:p>
            <a:pPr algn="l"/>
            <a:r>
              <a:rPr lang="en-US" altLang="en-US" sz="480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Example: </a:t>
            </a:r>
            <a:r>
              <a:rPr lang="en-US" altLang="en-US" sz="4800" dirty="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Recursive List Search</a:t>
            </a:r>
          </a:p>
        </p:txBody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A4AD4C66-1901-4B63-934B-9BFAE711F4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2500" y="1587500"/>
            <a:ext cx="11539538" cy="7683500"/>
          </a:xfrm>
        </p:spPr>
        <p:txBody>
          <a:bodyPr anchor="t"/>
          <a:lstStyle/>
          <a:p>
            <a:pPr marL="0" lvl="4" indent="0">
              <a:buSzTx/>
              <a:buFontTx/>
              <a:buNone/>
            </a:pPr>
            <a:r>
              <a:rPr lang="en-US" altLang="en-US" sz="3200" dirty="0">
                <a:solidFill>
                  <a:srgbClr val="EE220C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Goal: does a given number exist in a recursive structure?</a:t>
            </a:r>
          </a:p>
          <a:p>
            <a:pPr marL="0" lvl="4" indent="0">
              <a:buSzTx/>
              <a:buFontTx/>
              <a:buNone/>
            </a:pPr>
            <a:r>
              <a:rPr lang="en-US" altLang="en-US" sz="3200" b="1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Input</a:t>
            </a:r>
            <a:r>
              <a:rPr lang="en-US" altLang="en-US" sz="3200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</a:t>
            </a:r>
          </a:p>
          <a:p>
            <a:pPr marL="635000">
              <a:spcBef>
                <a:spcPct val="0"/>
              </a:spcBef>
              <a:buSzPct val="145000"/>
            </a:pPr>
            <a:r>
              <a:rPr lang="en-US" altLang="en-US" sz="2800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 number</a:t>
            </a:r>
          </a:p>
          <a:p>
            <a:pPr marL="635000">
              <a:spcBef>
                <a:spcPct val="0"/>
              </a:spcBef>
              <a:buSzPct val="145000"/>
            </a:pPr>
            <a:r>
              <a:rPr lang="en-US" altLang="en-US" sz="2800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 list of numbers and lists (which contain other numbers and lists)</a:t>
            </a:r>
          </a:p>
          <a:p>
            <a:pPr marL="0" lvl="4" indent="0">
              <a:buSzTx/>
              <a:buFontTx/>
              <a:buNone/>
            </a:pPr>
            <a:r>
              <a:rPr lang="en-US" altLang="en-US" sz="3200" b="1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Output</a:t>
            </a:r>
            <a:r>
              <a:rPr lang="en-US" altLang="en-US" sz="3200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</a:t>
            </a:r>
          </a:p>
          <a:p>
            <a:pPr marL="635000">
              <a:spcBef>
                <a:spcPct val="0"/>
              </a:spcBef>
              <a:buSzPct val="145000"/>
            </a:pPr>
            <a:r>
              <a:rPr lang="en-US" altLang="en-US" sz="2800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True if there’s a list containing the number, else False</a:t>
            </a:r>
          </a:p>
          <a:p>
            <a:pPr marL="0" lvl="4" indent="0">
              <a:buSzTx/>
              <a:buFontTx/>
              <a:buNone/>
            </a:pPr>
            <a:r>
              <a:rPr lang="en-US" altLang="en-US" sz="3200" b="1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Example</a:t>
            </a:r>
            <a:r>
              <a:rPr lang="en-US" altLang="en-US" sz="3200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</a:t>
            </a:r>
            <a:br>
              <a:rPr lang="en-US" altLang="en-US" sz="3200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</a:br>
            <a:br>
              <a:rPr lang="en-US" altLang="en-US" sz="2200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</a:br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&gt;&gt;&gt; contains(</a:t>
            </a:r>
            <a:r>
              <a:rPr lang="en-US" altLang="en-US" sz="2800" dirty="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3</a:t>
            </a:r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, [1,2,[4,[[</a:t>
            </a:r>
            <a:r>
              <a:rPr lang="en-US" altLang="en-US" sz="2800" dirty="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3</a:t>
            </a:r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],[8,9]],5,6]])</a:t>
            </a:r>
            <a:b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True</a:t>
            </a:r>
            <a:b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&gt;&gt;&gt; contains(</a:t>
            </a:r>
            <a:r>
              <a:rPr lang="en-US" altLang="en-US" sz="2800" dirty="0">
                <a:solidFill>
                  <a:srgbClr val="C82506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12</a:t>
            </a:r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, [1,2,[4,[[3],[8,9]],5,6]])</a:t>
            </a:r>
            <a:b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False</a:t>
            </a:r>
            <a:endParaRPr lang="en-US" altLang="en-US" sz="3200" dirty="0"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1A6AD764-0C33-448B-A6D6-52B438B9E2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What is Recursion?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43E7208C-BBDB-4F4C-9D82-E257C6D855C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35567" y="2362200"/>
            <a:ext cx="11596688" cy="3494879"/>
          </a:xfrm>
        </p:spPr>
        <p:txBody>
          <a:bodyPr anchor="t"/>
          <a:lstStyle/>
          <a:p>
            <a:pPr marL="298450" indent="-196850">
              <a:spcBef>
                <a:spcPts val="3600"/>
              </a:spcBef>
              <a:buSzTx/>
              <a:buFontTx/>
              <a:buNone/>
            </a:pPr>
            <a:r>
              <a:rPr lang="en-US" altLang="en-US" sz="32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Recursive</a:t>
            </a: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 </a:t>
            </a:r>
            <a:r>
              <a:rPr lang="en-US" altLang="en-US" sz="3200" dirty="0">
                <a:solidFill>
                  <a:srgbClr val="C82506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structures</a:t>
            </a: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 may refer to structures of the same type</a:t>
            </a:r>
          </a:p>
          <a:p>
            <a:pPr marL="298450" indent="-196850">
              <a:spcBef>
                <a:spcPts val="800"/>
              </a:spcBef>
            </a:pP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data structures or real-world structures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038990A-312E-4844-9F9D-EA2CE0592FB6}"/>
              </a:ext>
            </a:extLst>
          </p:cNvPr>
          <p:cNvSpPr>
            <a:spLocks/>
          </p:cNvSpPr>
          <p:nvPr/>
        </p:nvSpPr>
        <p:spPr bwMode="auto">
          <a:xfrm>
            <a:off x="6661081" y="4240872"/>
            <a:ext cx="565150" cy="56515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56E8BEAF-5184-4BC7-A845-ABA4DD32966C}"/>
              </a:ext>
            </a:extLst>
          </p:cNvPr>
          <p:cNvSpPr txBox="1">
            <a:spLocks/>
          </p:cNvSpPr>
          <p:nvPr/>
        </p:nvSpPr>
        <p:spPr bwMode="auto">
          <a:xfrm>
            <a:off x="5527606" y="4199597"/>
            <a:ext cx="107156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rows</a:t>
            </a:r>
          </a:p>
        </p:txBody>
      </p:sp>
      <p:sp>
        <p:nvSpPr>
          <p:cNvPr id="9221" name="Text Box 5">
            <a:extLst>
              <a:ext uri="{FF2B5EF4-FFF2-40B4-BE49-F238E27FC236}">
                <a16:creationId xmlns:a16="http://schemas.microsoft.com/office/drawing/2014/main" id="{BF8C1D01-E53A-4316-926C-355FE68B6872}"/>
              </a:ext>
            </a:extLst>
          </p:cNvPr>
          <p:cNvSpPr txBox="1">
            <a:spLocks/>
          </p:cNvSpPr>
          <p:nvPr/>
        </p:nvSpPr>
        <p:spPr bwMode="auto">
          <a:xfrm>
            <a:off x="935567" y="4195364"/>
            <a:ext cx="4183838" cy="2257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rows = [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 [“A”, [1, 2]],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 [“B”, [3, 4, 5]],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 [“C”, [6, 7]]</a:t>
            </a:r>
          </a:p>
          <a:p>
            <a:pPr algn="l"/>
            <a:r>
              <a:rPr lang="en-US" altLang="en-US" sz="28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]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FAB981DE-FC76-433E-8CBC-B1686B922B0B}"/>
              </a:ext>
            </a:extLst>
          </p:cNvPr>
          <p:cNvSpPr>
            <a:spLocks/>
          </p:cNvSpPr>
          <p:nvPr/>
        </p:nvSpPr>
        <p:spPr bwMode="auto">
          <a:xfrm>
            <a:off x="8439081" y="4240872"/>
            <a:ext cx="565150" cy="56515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E17BDAE5-3E9D-4278-946C-8102558DFF36}"/>
              </a:ext>
            </a:extLst>
          </p:cNvPr>
          <p:cNvSpPr>
            <a:spLocks/>
          </p:cNvSpPr>
          <p:nvPr/>
        </p:nvSpPr>
        <p:spPr bwMode="auto">
          <a:xfrm>
            <a:off x="9010581" y="4240872"/>
            <a:ext cx="565150" cy="56515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B59BB60F-D382-4784-9309-33FAF971A68E}"/>
              </a:ext>
            </a:extLst>
          </p:cNvPr>
          <p:cNvSpPr>
            <a:spLocks/>
          </p:cNvSpPr>
          <p:nvPr/>
        </p:nvSpPr>
        <p:spPr bwMode="auto">
          <a:xfrm>
            <a:off x="9582081" y="4240872"/>
            <a:ext cx="565150" cy="56515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9225" name="Line 9">
            <a:extLst>
              <a:ext uri="{FF2B5EF4-FFF2-40B4-BE49-F238E27FC236}">
                <a16:creationId xmlns:a16="http://schemas.microsoft.com/office/drawing/2014/main" id="{C8FDDC2E-D739-45FA-98FA-D17C1E7583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9218" y="4532972"/>
            <a:ext cx="1385888" cy="0"/>
          </a:xfrm>
          <a:prstGeom prst="line">
            <a:avLst/>
          </a:prstGeom>
          <a:noFill/>
          <a:ln w="38100" cap="flat" cmpd="sng">
            <a:solidFill>
              <a:srgbClr val="C8250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FFC492E3-38B1-431C-A89F-B35710D0E4E9}"/>
              </a:ext>
            </a:extLst>
          </p:cNvPr>
          <p:cNvSpPr>
            <a:spLocks/>
          </p:cNvSpPr>
          <p:nvPr/>
        </p:nvSpPr>
        <p:spPr bwMode="auto">
          <a:xfrm>
            <a:off x="6788081" y="5891872"/>
            <a:ext cx="565150" cy="56515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en-US" altLang="en-US" sz="2200"/>
              <a:t>“A”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6FD52670-AD78-4138-AC68-C708AF7A773C}"/>
              </a:ext>
            </a:extLst>
          </p:cNvPr>
          <p:cNvSpPr>
            <a:spLocks/>
          </p:cNvSpPr>
          <p:nvPr/>
        </p:nvSpPr>
        <p:spPr bwMode="auto">
          <a:xfrm>
            <a:off x="7359581" y="5891872"/>
            <a:ext cx="565150" cy="56515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E01E09B5-3F4B-47CB-AAD6-C317E9DF84D8}"/>
              </a:ext>
            </a:extLst>
          </p:cNvPr>
          <p:cNvSpPr>
            <a:spLocks/>
          </p:cNvSpPr>
          <p:nvPr/>
        </p:nvSpPr>
        <p:spPr bwMode="auto">
          <a:xfrm>
            <a:off x="8820081" y="5891872"/>
            <a:ext cx="565150" cy="56515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en-US" altLang="en-US" sz="2200"/>
              <a:t>“B”</a:t>
            </a:r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27B65F37-EE5B-4DAB-BE88-3F0E736868FF}"/>
              </a:ext>
            </a:extLst>
          </p:cNvPr>
          <p:cNvSpPr>
            <a:spLocks/>
          </p:cNvSpPr>
          <p:nvPr/>
        </p:nvSpPr>
        <p:spPr bwMode="auto">
          <a:xfrm>
            <a:off x="9391581" y="5891872"/>
            <a:ext cx="565150" cy="56515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9230" name="Rectangle 14">
            <a:extLst>
              <a:ext uri="{FF2B5EF4-FFF2-40B4-BE49-F238E27FC236}">
                <a16:creationId xmlns:a16="http://schemas.microsoft.com/office/drawing/2014/main" id="{DCABEE35-96CD-48FC-92C4-81243D3E867F}"/>
              </a:ext>
            </a:extLst>
          </p:cNvPr>
          <p:cNvSpPr>
            <a:spLocks/>
          </p:cNvSpPr>
          <p:nvPr/>
        </p:nvSpPr>
        <p:spPr bwMode="auto">
          <a:xfrm>
            <a:off x="10979081" y="5891872"/>
            <a:ext cx="565150" cy="56515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en-US" altLang="en-US" sz="2200"/>
              <a:t>“C”</a:t>
            </a:r>
          </a:p>
        </p:txBody>
      </p:sp>
      <p:sp>
        <p:nvSpPr>
          <p:cNvPr id="9231" name="Rectangle 15">
            <a:extLst>
              <a:ext uri="{FF2B5EF4-FFF2-40B4-BE49-F238E27FC236}">
                <a16:creationId xmlns:a16="http://schemas.microsoft.com/office/drawing/2014/main" id="{CEE6B301-24D2-45D7-AC55-2841340CB437}"/>
              </a:ext>
            </a:extLst>
          </p:cNvPr>
          <p:cNvSpPr>
            <a:spLocks/>
          </p:cNvSpPr>
          <p:nvPr/>
        </p:nvSpPr>
        <p:spPr bwMode="auto">
          <a:xfrm>
            <a:off x="11550581" y="5891872"/>
            <a:ext cx="565150" cy="56515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9232" name="Line 16">
            <a:extLst>
              <a:ext uri="{FF2B5EF4-FFF2-40B4-BE49-F238E27FC236}">
                <a16:creationId xmlns:a16="http://schemas.microsoft.com/office/drawing/2014/main" id="{5A82D58F-0187-492D-8C1A-19C9E3A503B8}"/>
              </a:ext>
            </a:extLst>
          </p:cNvPr>
          <p:cNvSpPr>
            <a:spLocks noChangeShapeType="1"/>
          </p:cNvSpPr>
          <p:nvPr/>
        </p:nvSpPr>
        <p:spPr bwMode="auto">
          <a:xfrm>
            <a:off x="9920218" y="4532972"/>
            <a:ext cx="1055688" cy="1317625"/>
          </a:xfrm>
          <a:prstGeom prst="line">
            <a:avLst/>
          </a:prstGeom>
          <a:noFill/>
          <a:ln w="38100" cap="flat" cmpd="sng">
            <a:solidFill>
              <a:srgbClr val="C8250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9233" name="Line 17">
            <a:extLst>
              <a:ext uri="{FF2B5EF4-FFF2-40B4-BE49-F238E27FC236}">
                <a16:creationId xmlns:a16="http://schemas.microsoft.com/office/drawing/2014/main" id="{F3314C33-347B-471B-8119-94DD44C960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07381" y="4532972"/>
            <a:ext cx="476250" cy="1360488"/>
          </a:xfrm>
          <a:prstGeom prst="line">
            <a:avLst/>
          </a:prstGeom>
          <a:noFill/>
          <a:ln w="38100" cap="flat" cmpd="sng">
            <a:solidFill>
              <a:srgbClr val="C8250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9234" name="Line 18">
            <a:extLst>
              <a:ext uri="{FF2B5EF4-FFF2-40B4-BE49-F238E27FC236}">
                <a16:creationId xmlns:a16="http://schemas.microsoft.com/office/drawing/2014/main" id="{DAF5192D-1B81-4881-BE8A-50033B101E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731" y="4532972"/>
            <a:ext cx="1968500" cy="1350963"/>
          </a:xfrm>
          <a:prstGeom prst="line">
            <a:avLst/>
          </a:prstGeom>
          <a:noFill/>
          <a:ln w="38100" cap="flat" cmpd="sng">
            <a:solidFill>
              <a:srgbClr val="C8250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9235" name="Rectangle 19">
            <a:extLst>
              <a:ext uri="{FF2B5EF4-FFF2-40B4-BE49-F238E27FC236}">
                <a16:creationId xmlns:a16="http://schemas.microsoft.com/office/drawing/2014/main" id="{0C56D824-6419-4864-AFDD-114084EF0C4C}"/>
              </a:ext>
            </a:extLst>
          </p:cNvPr>
          <p:cNvSpPr>
            <a:spLocks/>
          </p:cNvSpPr>
          <p:nvPr/>
        </p:nvSpPr>
        <p:spPr bwMode="auto">
          <a:xfrm>
            <a:off x="6788081" y="7161872"/>
            <a:ext cx="565150" cy="56515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en-US" altLang="en-US" sz="2400"/>
              <a:t>1</a:t>
            </a:r>
          </a:p>
        </p:txBody>
      </p:sp>
      <p:sp>
        <p:nvSpPr>
          <p:cNvPr id="9236" name="Rectangle 20">
            <a:extLst>
              <a:ext uri="{FF2B5EF4-FFF2-40B4-BE49-F238E27FC236}">
                <a16:creationId xmlns:a16="http://schemas.microsoft.com/office/drawing/2014/main" id="{5F032C85-0892-4EC8-9579-056313455FDD}"/>
              </a:ext>
            </a:extLst>
          </p:cNvPr>
          <p:cNvSpPr>
            <a:spLocks/>
          </p:cNvSpPr>
          <p:nvPr/>
        </p:nvSpPr>
        <p:spPr bwMode="auto">
          <a:xfrm>
            <a:off x="7359581" y="7161872"/>
            <a:ext cx="565150" cy="56515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en-US" altLang="en-US" sz="2400"/>
              <a:t>2</a:t>
            </a:r>
          </a:p>
        </p:txBody>
      </p:sp>
      <p:sp>
        <p:nvSpPr>
          <p:cNvPr id="9237" name="Rectangle 21">
            <a:extLst>
              <a:ext uri="{FF2B5EF4-FFF2-40B4-BE49-F238E27FC236}">
                <a16:creationId xmlns:a16="http://schemas.microsoft.com/office/drawing/2014/main" id="{BEDA9746-BB0D-4DFB-A236-F5D8A33F7102}"/>
              </a:ext>
            </a:extLst>
          </p:cNvPr>
          <p:cNvSpPr>
            <a:spLocks/>
          </p:cNvSpPr>
          <p:nvPr/>
        </p:nvSpPr>
        <p:spPr bwMode="auto">
          <a:xfrm>
            <a:off x="8566081" y="7161872"/>
            <a:ext cx="565150" cy="56515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en-US" altLang="en-US" sz="2400"/>
              <a:t>3</a:t>
            </a:r>
          </a:p>
        </p:txBody>
      </p:sp>
      <p:sp>
        <p:nvSpPr>
          <p:cNvPr id="9238" name="Rectangle 22">
            <a:extLst>
              <a:ext uri="{FF2B5EF4-FFF2-40B4-BE49-F238E27FC236}">
                <a16:creationId xmlns:a16="http://schemas.microsoft.com/office/drawing/2014/main" id="{B1B0C446-3FC8-4CCC-9851-51DDB75FF0D9}"/>
              </a:ext>
            </a:extLst>
          </p:cNvPr>
          <p:cNvSpPr>
            <a:spLocks/>
          </p:cNvSpPr>
          <p:nvPr/>
        </p:nvSpPr>
        <p:spPr bwMode="auto">
          <a:xfrm>
            <a:off x="9137581" y="7161872"/>
            <a:ext cx="565150" cy="56515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en-US" altLang="en-US" sz="2400"/>
              <a:t>4</a:t>
            </a:r>
          </a:p>
        </p:txBody>
      </p:sp>
      <p:sp>
        <p:nvSpPr>
          <p:cNvPr id="9239" name="Rectangle 23">
            <a:extLst>
              <a:ext uri="{FF2B5EF4-FFF2-40B4-BE49-F238E27FC236}">
                <a16:creationId xmlns:a16="http://schemas.microsoft.com/office/drawing/2014/main" id="{06AD6E53-4685-4BDF-BFE8-93C03937B0DA}"/>
              </a:ext>
            </a:extLst>
          </p:cNvPr>
          <p:cNvSpPr>
            <a:spLocks/>
          </p:cNvSpPr>
          <p:nvPr/>
        </p:nvSpPr>
        <p:spPr bwMode="auto">
          <a:xfrm>
            <a:off x="10979081" y="7161872"/>
            <a:ext cx="565150" cy="56515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en-US" altLang="en-US" sz="2400"/>
              <a:t>6</a:t>
            </a:r>
          </a:p>
        </p:txBody>
      </p:sp>
      <p:sp>
        <p:nvSpPr>
          <p:cNvPr id="9240" name="Rectangle 24">
            <a:extLst>
              <a:ext uri="{FF2B5EF4-FFF2-40B4-BE49-F238E27FC236}">
                <a16:creationId xmlns:a16="http://schemas.microsoft.com/office/drawing/2014/main" id="{FF775DFD-6EE4-4099-A2E7-62F58540CE5B}"/>
              </a:ext>
            </a:extLst>
          </p:cNvPr>
          <p:cNvSpPr>
            <a:spLocks/>
          </p:cNvSpPr>
          <p:nvPr/>
        </p:nvSpPr>
        <p:spPr bwMode="auto">
          <a:xfrm>
            <a:off x="11550581" y="7161872"/>
            <a:ext cx="565150" cy="56515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en-US" altLang="en-US" sz="2400"/>
              <a:t>7</a:t>
            </a:r>
          </a:p>
        </p:txBody>
      </p:sp>
      <p:sp>
        <p:nvSpPr>
          <p:cNvPr id="9241" name="Rectangle 25">
            <a:extLst>
              <a:ext uri="{FF2B5EF4-FFF2-40B4-BE49-F238E27FC236}">
                <a16:creationId xmlns:a16="http://schemas.microsoft.com/office/drawing/2014/main" id="{2C6BA999-2080-4B7D-AE4F-3AB823A4CD24}"/>
              </a:ext>
            </a:extLst>
          </p:cNvPr>
          <p:cNvSpPr>
            <a:spLocks/>
          </p:cNvSpPr>
          <p:nvPr/>
        </p:nvSpPr>
        <p:spPr bwMode="auto">
          <a:xfrm>
            <a:off x="9709081" y="7161872"/>
            <a:ext cx="565150" cy="56515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en-US" altLang="en-US" sz="2400"/>
              <a:t>5</a:t>
            </a:r>
          </a:p>
        </p:txBody>
      </p:sp>
      <p:sp>
        <p:nvSpPr>
          <p:cNvPr id="9242" name="Line 26">
            <a:extLst>
              <a:ext uri="{FF2B5EF4-FFF2-40B4-BE49-F238E27FC236}">
                <a16:creationId xmlns:a16="http://schemas.microsoft.com/office/drawing/2014/main" id="{57F32F0C-EF11-496C-81D0-E798D5008B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03956" y="6233185"/>
            <a:ext cx="930275" cy="931862"/>
          </a:xfrm>
          <a:prstGeom prst="line">
            <a:avLst/>
          </a:prstGeom>
          <a:noFill/>
          <a:ln w="38100" cap="flat" cmpd="sng">
            <a:solidFill>
              <a:srgbClr val="C8250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9243" name="Line 27">
            <a:extLst>
              <a:ext uri="{FF2B5EF4-FFF2-40B4-BE49-F238E27FC236}">
                <a16:creationId xmlns:a16="http://schemas.microsoft.com/office/drawing/2014/main" id="{33951705-4708-408E-A6CE-15332E11E1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69256" y="6233185"/>
            <a:ext cx="1184275" cy="911225"/>
          </a:xfrm>
          <a:prstGeom prst="line">
            <a:avLst/>
          </a:prstGeom>
          <a:noFill/>
          <a:ln w="38100" cap="flat" cmpd="sng">
            <a:solidFill>
              <a:srgbClr val="C8250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9244" name="Line 28">
            <a:extLst>
              <a:ext uri="{FF2B5EF4-FFF2-40B4-BE49-F238E27FC236}">
                <a16:creationId xmlns:a16="http://schemas.microsoft.com/office/drawing/2014/main" id="{1E5143F7-B210-4F59-B767-EF72C70F87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74318" y="6233185"/>
            <a:ext cx="862013" cy="931862"/>
          </a:xfrm>
          <a:prstGeom prst="line">
            <a:avLst/>
          </a:prstGeom>
          <a:noFill/>
          <a:ln w="38100" cap="flat" cmpd="sng">
            <a:solidFill>
              <a:srgbClr val="C8250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1">
            <a:extLst>
              <a:ext uri="{FF2B5EF4-FFF2-40B4-BE49-F238E27FC236}">
                <a16:creationId xmlns:a16="http://schemas.microsoft.com/office/drawing/2014/main" id="{6FEB1012-6A1C-486A-B8E4-C244D3071A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254000"/>
            <a:ext cx="11099800" cy="901700"/>
          </a:xfrm>
        </p:spPr>
        <p:txBody>
          <a:bodyPr/>
          <a:lstStyle/>
          <a:p>
            <a:pPr algn="l"/>
            <a:r>
              <a:rPr lang="en-US" altLang="en-US" sz="4800" dirty="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Example: Pretty Print</a:t>
            </a:r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3AC2054A-9835-4212-B003-3CEA740D6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2500" y="1411288"/>
            <a:ext cx="11539538" cy="7859712"/>
          </a:xfrm>
        </p:spPr>
        <p:txBody>
          <a:bodyPr anchor="t"/>
          <a:lstStyle/>
          <a:p>
            <a:pPr marL="0" lvl="4" indent="0" defTabSz="565150">
              <a:spcBef>
                <a:spcPts val="4000"/>
              </a:spcBef>
              <a:buSzTx/>
              <a:buFontTx/>
              <a:buNone/>
            </a:pPr>
            <a:r>
              <a:rPr lang="en-US" altLang="en-US" sz="3100" dirty="0">
                <a:solidFill>
                  <a:srgbClr val="EE220C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Goal: format nested lists of bullet points</a:t>
            </a:r>
          </a:p>
          <a:p>
            <a:pPr marL="0" lvl="4" indent="0" defTabSz="565150">
              <a:spcBef>
                <a:spcPts val="1500"/>
              </a:spcBef>
              <a:buSzTx/>
              <a:buFontTx/>
              <a:buNone/>
            </a:pPr>
            <a:r>
              <a:rPr lang="en-US" altLang="en-US" sz="3100" b="1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Input</a:t>
            </a:r>
            <a:r>
              <a:rPr lang="en-US" altLang="en-US" sz="3100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</a:t>
            </a:r>
          </a:p>
          <a:p>
            <a:pPr marL="615950" indent="-431800" defTabSz="565150">
              <a:spcBef>
                <a:spcPct val="0"/>
              </a:spcBef>
              <a:buSzPct val="145000"/>
            </a:pPr>
            <a:r>
              <a:rPr lang="en-US" altLang="en-US" sz="2700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The recursive lists</a:t>
            </a:r>
          </a:p>
          <a:p>
            <a:pPr marL="0" lvl="4" indent="0" defTabSz="565150">
              <a:spcBef>
                <a:spcPts val="1500"/>
              </a:spcBef>
              <a:buSzTx/>
              <a:buFontTx/>
              <a:buNone/>
            </a:pPr>
            <a:r>
              <a:rPr lang="en-US" altLang="en-US" sz="3100" b="1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Output</a:t>
            </a:r>
            <a:r>
              <a:rPr lang="en-US" altLang="en-US" sz="3100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</a:t>
            </a:r>
          </a:p>
          <a:p>
            <a:pPr marL="615950" indent="-431800" defTabSz="565150">
              <a:spcBef>
                <a:spcPct val="0"/>
              </a:spcBef>
              <a:buSzPct val="145000"/>
            </a:pPr>
            <a:r>
              <a:rPr lang="en-US" altLang="en-US" sz="2700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Appropriately-tabbed items</a:t>
            </a:r>
          </a:p>
          <a:p>
            <a:pPr marL="0" lvl="4" indent="0" defTabSz="565150">
              <a:spcBef>
                <a:spcPts val="1500"/>
              </a:spcBef>
              <a:buSzTx/>
              <a:buFontTx/>
              <a:buNone/>
            </a:pPr>
            <a:r>
              <a:rPr lang="en-US" altLang="en-US" sz="3100" b="1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Example</a:t>
            </a:r>
            <a:r>
              <a:rPr lang="en-US" altLang="en-US" sz="3100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</a:t>
            </a:r>
            <a:br>
              <a:rPr lang="en-US" altLang="en-US" sz="3100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</a:br>
            <a:br>
              <a:rPr lang="en-US" altLang="en-US" sz="800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</a:br>
            <a:r>
              <a:rPr lang="en-US" altLang="en-US" sz="27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&gt;&gt;&gt; </a:t>
            </a:r>
            <a:r>
              <a:rPr lang="en-US" altLang="en-US" sz="2700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pretty_print</a:t>
            </a:r>
            <a:r>
              <a:rPr lang="en-US" altLang="en-US" sz="27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([“A”, [“1”, “2”, “3”,],</a:t>
            </a:r>
            <a:br>
              <a:rPr lang="en-US" altLang="en-US" sz="2700" dirty="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27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                 “B”, [“4”, [“</a:t>
            </a:r>
            <a:r>
              <a:rPr lang="en-US" altLang="en-US" sz="2700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i</a:t>
            </a:r>
            <a:r>
              <a:rPr lang="en-US" altLang="en-US" sz="27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”, “ii”]]])</a:t>
            </a:r>
            <a:br>
              <a:rPr lang="en-US" altLang="en-US" sz="2700" dirty="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27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*A</a:t>
            </a:r>
            <a:br>
              <a:rPr lang="en-US" altLang="en-US" sz="2700" dirty="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27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 *1</a:t>
            </a:r>
            <a:br>
              <a:rPr lang="en-US" altLang="en-US" sz="2700" dirty="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27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 *2</a:t>
            </a:r>
            <a:br>
              <a:rPr lang="en-US" altLang="en-US" sz="2700" dirty="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27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 *3</a:t>
            </a:r>
            <a:br>
              <a:rPr lang="en-US" altLang="en-US" sz="2700" dirty="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27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*B</a:t>
            </a:r>
            <a:br>
              <a:rPr lang="en-US" altLang="en-US" sz="2700" dirty="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27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 *4</a:t>
            </a:r>
            <a:br>
              <a:rPr lang="en-US" altLang="en-US" sz="2700" dirty="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27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   *</a:t>
            </a:r>
            <a:r>
              <a:rPr lang="en-US" altLang="en-US" sz="2700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i</a:t>
            </a:r>
            <a:br>
              <a:rPr lang="en-US" altLang="en-US" sz="2700" dirty="0"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altLang="en-US" sz="27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   *ii</a:t>
            </a:r>
            <a:endParaRPr lang="en-US" altLang="en-US" sz="3100" dirty="0"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Text Box 1">
            <a:extLst>
              <a:ext uri="{FF2B5EF4-FFF2-40B4-BE49-F238E27FC236}">
                <a16:creationId xmlns:a16="http://schemas.microsoft.com/office/drawing/2014/main" id="{F50826FF-5996-4033-B0A0-FC8830A0CD60}"/>
              </a:ext>
            </a:extLst>
          </p:cNvPr>
          <p:cNvSpPr txBox="1">
            <a:spLocks/>
          </p:cNvSpPr>
          <p:nvPr/>
        </p:nvSpPr>
        <p:spPr bwMode="auto">
          <a:xfrm>
            <a:off x="5816322" y="6714232"/>
            <a:ext cx="1370568" cy="25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1000" dirty="0">
                <a:hlinkClick r:id="rId2"/>
              </a:rPr>
              <a:t>https://xkcd.com/244/</a:t>
            </a:r>
            <a:r>
              <a:rPr lang="en-US" altLang="en-US" sz="1000" dirty="0"/>
              <a:t> </a:t>
            </a:r>
          </a:p>
        </p:txBody>
      </p:sp>
      <p:pic>
        <p:nvPicPr>
          <p:cNvPr id="129026" name="Picture 2">
            <a:extLst>
              <a:ext uri="{FF2B5EF4-FFF2-40B4-BE49-F238E27FC236}">
                <a16:creationId xmlns:a16="http://schemas.microsoft.com/office/drawing/2014/main" id="{37B74ED9-FBBD-41A1-AD02-BF7D0EAD8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5" y="1066800"/>
            <a:ext cx="4830763" cy="548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4AC578C4-C48D-0A41-B2D0-11C957E1D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706" y="7666038"/>
            <a:ext cx="11099800" cy="102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marL="444500" indent="-444500" algn="l" defTabSz="584200" rtl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1pPr>
            <a:lvl2pPr marL="889000" indent="-444500" algn="l" defTabSz="584200" rtl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2pPr>
            <a:lvl3pPr marL="1333500" indent="-444500" algn="l" defTabSz="584200" rtl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3pPr>
            <a:lvl4pPr marL="1778000" indent="-444500" algn="l" defTabSz="584200" rtl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4pPr>
            <a:lvl5pPr marL="2222500" indent="-444500" algn="l" defTabSz="584200" rtl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600"/>
              </a:spcBef>
              <a:buSzTx/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“To</a:t>
            </a:r>
            <a:r>
              <a:rPr lang="en-US" altLang="en-US" sz="2800" dirty="0">
                <a:solidFill>
                  <a:srgbClr val="C82506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 understand recursion</a:t>
            </a:r>
            <a:r>
              <a:rPr lang="en-US" altLang="en-US" sz="28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, you need to </a:t>
            </a:r>
            <a:r>
              <a:rPr lang="en-US" altLang="en-US" sz="2800" dirty="0">
                <a:solidFill>
                  <a:srgbClr val="C82506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understand recursion</a:t>
            </a:r>
            <a:r>
              <a:rPr lang="en-US" altLang="en-US" sz="28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.”</a:t>
            </a:r>
          </a:p>
          <a:p>
            <a:pPr marL="0" indent="0" algn="ctr">
              <a:spcBef>
                <a:spcPts val="3600"/>
              </a:spcBef>
              <a:buSzTx/>
              <a:buFontTx/>
              <a:buNone/>
            </a:pPr>
            <a:r>
              <a:rPr lang="en-US" altLang="en-US" sz="2000" dirty="0">
                <a:latin typeface="Gill Sans" panose="020B0502020104020203" pitchFamily="34" charset="-79"/>
                <a:cs typeface="Gill Sans" panose="020B0502020104020203" pitchFamily="34" charset="-79"/>
              </a:rPr>
              <a:t>(Meena)</a:t>
            </a:r>
            <a:endParaRPr lang="en-US" altLang="en-US" sz="2600" dirty="0">
              <a:latin typeface="Gill Sans" panose="020B0502020104020203" pitchFamily="34" charset="-79"/>
              <a:ea typeface="Helvetica" panose="020B0604020202020204" pitchFamily="34" charset="0"/>
              <a:cs typeface="Gill Sans" panose="020B0502020104020203" pitchFamily="34" charset="-79"/>
              <a:sym typeface="Helvetica" panose="020B0604020202020204" pitchFamily="34" charset="0"/>
            </a:endParaRPr>
          </a:p>
        </p:txBody>
      </p:sp>
      <p:pic>
        <p:nvPicPr>
          <p:cNvPr id="1026" name="Picture 2" descr="thumbs up emoji decal">
            <a:extLst>
              <a:ext uri="{FF2B5EF4-FFF2-40B4-BE49-F238E27FC236}">
                <a16:creationId xmlns:a16="http://schemas.microsoft.com/office/drawing/2014/main" id="{E42D2160-1915-CA4A-B297-2E4321783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0" y="7762875"/>
            <a:ext cx="2159000" cy="135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44D166-3F19-154F-9B40-AC136EE4A3A2}"/>
              </a:ext>
            </a:extLst>
          </p:cNvPr>
          <p:cNvSpPr txBox="1"/>
          <p:nvPr/>
        </p:nvSpPr>
        <p:spPr>
          <a:xfrm>
            <a:off x="7645400" y="9259015"/>
            <a:ext cx="65024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5"/>
              </a:rPr>
              <a:t>https://hotsigns.net/two-thumbs-up-emoji-247-decal_p_302.html</a:t>
            </a:r>
            <a:r>
              <a:rPr lang="en-US" sz="1000" dirty="0"/>
              <a:t> </a:t>
            </a: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1">
            <a:extLst>
              <a:ext uri="{FF2B5EF4-FFF2-40B4-BE49-F238E27FC236}">
                <a16:creationId xmlns:a16="http://schemas.microsoft.com/office/drawing/2014/main" id="{E4C67ACA-B406-43DF-BFFC-1F853AD5C0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9800" y="879125"/>
            <a:ext cx="11099800" cy="904875"/>
          </a:xfrm>
        </p:spPr>
        <p:txBody>
          <a:bodyPr/>
          <a:lstStyle/>
          <a:p>
            <a:pPr algn="l" defTabSz="542925"/>
            <a:r>
              <a:rPr lang="en-US" altLang="en-US" sz="4400" dirty="0">
                <a:latin typeface="Gill Sans" panose="020B0502020104020203" pitchFamily="34" charset="-79"/>
                <a:cs typeface="Gill Sans" panose="020B0502020104020203" pitchFamily="34" charset="-79"/>
              </a:rPr>
              <a:t>Summary: Recursive Information</a:t>
            </a:r>
          </a:p>
        </p:txBody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71176BB3-63BA-4EE0-B57C-14D4D189E73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39800" y="1991963"/>
            <a:ext cx="11758613" cy="2343150"/>
          </a:xfrm>
        </p:spPr>
        <p:txBody>
          <a:bodyPr anchor="t"/>
          <a:lstStyle/>
          <a:p>
            <a:pPr marL="447675" indent="-295275">
              <a:spcBef>
                <a:spcPts val="3600"/>
              </a:spcBef>
              <a:buSzTx/>
              <a:buFontTx/>
              <a:buNone/>
            </a:pPr>
            <a:r>
              <a:rPr lang="en-US" altLang="en-US" sz="28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What is a </a:t>
            </a:r>
            <a:r>
              <a:rPr lang="en-US" altLang="en-US" sz="2800" dirty="0">
                <a:solidFill>
                  <a:srgbClr val="C82506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recursive definition/structure</a:t>
            </a:r>
            <a:r>
              <a:rPr lang="en-US" altLang="en-US" sz="28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?</a:t>
            </a:r>
          </a:p>
          <a:p>
            <a:pPr marL="447675" indent="-295275">
              <a:spcBef>
                <a:spcPts val="800"/>
              </a:spcBef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Definition contains term</a:t>
            </a:r>
          </a:p>
          <a:p>
            <a:pPr marL="447675" indent="-295275">
              <a:spcBef>
                <a:spcPts val="800"/>
              </a:spcBef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Structure refers to others of same type</a:t>
            </a:r>
          </a:p>
          <a:p>
            <a:pPr marL="447675" indent="-295275">
              <a:spcBef>
                <a:spcPts val="800"/>
              </a:spcBef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Example: a dictionary contains dictionaries (which may contain...)</a:t>
            </a:r>
          </a:p>
        </p:txBody>
      </p:sp>
      <p:sp>
        <p:nvSpPr>
          <p:cNvPr id="126979" name="Line 3">
            <a:extLst>
              <a:ext uri="{FF2B5EF4-FFF2-40B4-BE49-F238E27FC236}">
                <a16:creationId xmlns:a16="http://schemas.microsoft.com/office/drawing/2014/main" id="{04D2216B-B6B0-4DF2-9EF0-13C116B3A1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02150" y="4781550"/>
            <a:ext cx="357188" cy="608013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grpSp>
        <p:nvGrpSpPr>
          <p:cNvPr id="126980" name="Group 4">
            <a:extLst>
              <a:ext uri="{FF2B5EF4-FFF2-40B4-BE49-F238E27FC236}">
                <a16:creationId xmlns:a16="http://schemas.microsoft.com/office/drawing/2014/main" id="{EEFFF3B2-0BCD-4082-9968-4A123C8D86F3}"/>
              </a:ext>
            </a:extLst>
          </p:cNvPr>
          <p:cNvGrpSpPr>
            <a:grpSpLocks/>
          </p:cNvGrpSpPr>
          <p:nvPr/>
        </p:nvGrpSpPr>
        <p:grpSpPr bwMode="auto">
          <a:xfrm rot="1324063">
            <a:off x="4467225" y="6184900"/>
            <a:ext cx="428625" cy="785813"/>
            <a:chOff x="0" y="0"/>
            <a:chExt cx="428774" cy="785149"/>
          </a:xfrm>
        </p:grpSpPr>
        <p:sp>
          <p:nvSpPr>
            <p:cNvPr id="126981" name="AutoShape 5">
              <a:extLst>
                <a:ext uri="{FF2B5EF4-FFF2-40B4-BE49-F238E27FC236}">
                  <a16:creationId xmlns:a16="http://schemas.microsoft.com/office/drawing/2014/main" id="{EC78F51D-51CD-49F3-A2FD-197871478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26982" name="Oval 6">
              <a:extLst>
                <a:ext uri="{FF2B5EF4-FFF2-40B4-BE49-F238E27FC236}">
                  <a16:creationId xmlns:a16="http://schemas.microsoft.com/office/drawing/2014/main" id="{DC0B97C9-FE9A-4DD2-81F3-006796306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126983" name="Text Box 7">
            <a:extLst>
              <a:ext uri="{FF2B5EF4-FFF2-40B4-BE49-F238E27FC236}">
                <a16:creationId xmlns:a16="http://schemas.microsoft.com/office/drawing/2014/main" id="{A019DACA-8128-4953-8809-0E91FBB585AB}"/>
              </a:ext>
            </a:extLst>
          </p:cNvPr>
          <p:cNvSpPr txBox="1">
            <a:spLocks/>
          </p:cNvSpPr>
          <p:nvPr/>
        </p:nvSpPr>
        <p:spPr bwMode="auto">
          <a:xfrm>
            <a:off x="5564188" y="4758055"/>
            <a:ext cx="2732286" cy="65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recursive case</a:t>
            </a:r>
          </a:p>
        </p:txBody>
      </p:sp>
      <p:sp>
        <p:nvSpPr>
          <p:cNvPr id="126984" name="Text Box 8">
            <a:extLst>
              <a:ext uri="{FF2B5EF4-FFF2-40B4-BE49-F238E27FC236}">
                <a16:creationId xmlns:a16="http://schemas.microsoft.com/office/drawing/2014/main" id="{71E90A84-337E-4705-9EEC-AA740FE6BF0F}"/>
              </a:ext>
            </a:extLst>
          </p:cNvPr>
          <p:cNvSpPr txBox="1">
            <a:spLocks/>
          </p:cNvSpPr>
          <p:nvPr/>
        </p:nvSpPr>
        <p:spPr bwMode="auto">
          <a:xfrm>
            <a:off x="5564188" y="6155055"/>
            <a:ext cx="1856277" cy="65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base case</a:t>
            </a: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1">
            <a:extLst>
              <a:ext uri="{FF2B5EF4-FFF2-40B4-BE49-F238E27FC236}">
                <a16:creationId xmlns:a16="http://schemas.microsoft.com/office/drawing/2014/main" id="{32D1D2A5-BF51-4528-A7FE-252E1AEF54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838200"/>
            <a:ext cx="11099800" cy="904875"/>
          </a:xfrm>
        </p:spPr>
        <p:txBody>
          <a:bodyPr/>
          <a:lstStyle/>
          <a:p>
            <a:pPr algn="l"/>
            <a:r>
              <a:rPr lang="en-US" altLang="en-US" sz="4800" dirty="0">
                <a:latin typeface="Gill Sans" panose="020B0502020104020203" pitchFamily="34" charset="-79"/>
                <a:cs typeface="Gill Sans" panose="020B0502020104020203" pitchFamily="34" charset="-79"/>
              </a:rPr>
              <a:t>Summary: Recursive Code</a:t>
            </a:r>
          </a:p>
        </p:txBody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01F46A49-181B-493D-9E5F-CD81CEAC45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2500" y="1938338"/>
            <a:ext cx="11552238" cy="7008812"/>
          </a:xfrm>
        </p:spPr>
        <p:txBody>
          <a:bodyPr anchor="t"/>
          <a:lstStyle/>
          <a:p>
            <a:pPr marL="357188" indent="-236538">
              <a:spcBef>
                <a:spcPts val="3600"/>
              </a:spcBef>
              <a:buSzTx/>
              <a:buFontTx/>
              <a:buNone/>
            </a:pPr>
            <a:r>
              <a:rPr lang="en-US" altLang="en-US" sz="28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What is </a:t>
            </a:r>
            <a:r>
              <a:rPr lang="en-US" altLang="en-US" sz="2800" dirty="0">
                <a:solidFill>
                  <a:srgbClr val="C82506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recursive code</a:t>
            </a:r>
            <a:r>
              <a:rPr lang="en-US" altLang="en-US" sz="28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?</a:t>
            </a:r>
          </a:p>
          <a:p>
            <a:pPr marL="357188" indent="-236538">
              <a:spcBef>
                <a:spcPts val="800"/>
              </a:spcBef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Function that sometimes itself</a:t>
            </a:r>
          </a:p>
          <a:p>
            <a:pPr marL="357188" indent="-236538">
              <a:spcBef>
                <a:spcPts val="3600"/>
              </a:spcBef>
              <a:buSzTx/>
              <a:buFontTx/>
              <a:buNone/>
            </a:pPr>
            <a:r>
              <a:rPr lang="en-US" altLang="en-US" sz="28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Why write recursive code?</a:t>
            </a:r>
          </a:p>
          <a:p>
            <a:pPr marL="357188" indent="-236538">
              <a:spcBef>
                <a:spcPts val="800"/>
              </a:spcBef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Real-world data/structures are recursive; intuitive for code to reflect data</a:t>
            </a:r>
          </a:p>
          <a:p>
            <a:pPr marL="357188" indent="-236538">
              <a:spcBef>
                <a:spcPts val="3600"/>
              </a:spcBef>
              <a:buSzTx/>
              <a:buFontTx/>
              <a:buNone/>
            </a:pPr>
            <a:r>
              <a:rPr lang="en-US" altLang="en-US" sz="28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Where do computers keep local variables for recursive calls?</a:t>
            </a:r>
          </a:p>
          <a:p>
            <a:pPr marL="357188" indent="-236538">
              <a:spcBef>
                <a:spcPts val="800"/>
              </a:spcBef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In a section of memory called a “frame”</a:t>
            </a:r>
          </a:p>
          <a:p>
            <a:pPr marL="357188" indent="-236538">
              <a:spcBef>
                <a:spcPts val="800"/>
              </a:spcBef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Only one function is </a:t>
            </a:r>
            <a:r>
              <a:rPr lang="en-US" altLang="en-US" sz="28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active</a:t>
            </a: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 at a time, so keep frames in a stack</a:t>
            </a:r>
          </a:p>
          <a:p>
            <a:pPr marL="357188" indent="-236538">
              <a:spcBef>
                <a:spcPts val="3600"/>
              </a:spcBef>
              <a:buSzTx/>
              <a:buFontTx/>
              <a:buNone/>
            </a:pPr>
            <a:r>
              <a:rPr lang="en-US" altLang="en-US" sz="28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What happens to programs with </a:t>
            </a:r>
            <a:r>
              <a:rPr lang="en-US" altLang="en-US" sz="2800" dirty="0">
                <a:solidFill>
                  <a:srgbClr val="C82506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infinite recursion</a:t>
            </a:r>
            <a:r>
              <a:rPr lang="en-US" altLang="en-US" sz="2800" dirty="0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?</a:t>
            </a:r>
          </a:p>
          <a:p>
            <a:pPr marL="357188" indent="-236538">
              <a:spcBef>
                <a:spcPts val="800"/>
              </a:spcBef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Calls keep pushing more frames</a:t>
            </a:r>
          </a:p>
          <a:p>
            <a:pPr marL="357188" indent="-236538">
              <a:spcBef>
                <a:spcPts val="800"/>
              </a:spcBef>
            </a:pPr>
            <a:r>
              <a:rPr lang="en-US" alt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Exhaust memory, throw </a:t>
            </a:r>
            <a:r>
              <a:rPr lang="en-US" altLang="en-US" sz="2800" dirty="0" err="1"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RecursionError</a:t>
            </a:r>
            <a:endParaRPr lang="en-US" altLang="en-US" sz="2800" dirty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D44FE74B-23E9-4A8A-9157-8D9DE7E7AD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 defTabSz="577850"/>
            <a:r>
              <a:rPr lang="en-US" altLang="en-US" sz="4400" dirty="0">
                <a:latin typeface="Gill Sans" panose="020B0502020104020203" pitchFamily="34" charset="-79"/>
                <a:cs typeface="Gill Sans" panose="020B0502020104020203" pitchFamily="34" charset="-79"/>
              </a:rPr>
              <a:t>Recursive structures are EVERYWHERE!</a:t>
            </a:r>
          </a:p>
        </p:txBody>
      </p:sp>
      <p:sp>
        <p:nvSpPr>
          <p:cNvPr id="10242" name="Line 2">
            <a:extLst>
              <a:ext uri="{FF2B5EF4-FFF2-40B4-BE49-F238E27FC236}">
                <a16:creationId xmlns:a16="http://schemas.microsoft.com/office/drawing/2014/main" id="{921ED828-DE53-4A21-BCEE-81E8E0BE91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5322888"/>
            <a:ext cx="0" cy="981075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0243" name="Line 3">
            <a:extLst>
              <a:ext uri="{FF2B5EF4-FFF2-40B4-BE49-F238E27FC236}">
                <a16:creationId xmlns:a16="http://schemas.microsoft.com/office/drawing/2014/main" id="{EBF11220-B330-47B6-8529-8D430224CB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32000" y="4406900"/>
            <a:ext cx="460375" cy="931863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0244" name="Line 4">
            <a:extLst>
              <a:ext uri="{FF2B5EF4-FFF2-40B4-BE49-F238E27FC236}">
                <a16:creationId xmlns:a16="http://schemas.microsoft.com/office/drawing/2014/main" id="{C410D3DD-D78A-4378-8666-2A1DD62995B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27150" y="4198938"/>
            <a:ext cx="608013" cy="1139825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0245" name="Line 5">
            <a:extLst>
              <a:ext uri="{FF2B5EF4-FFF2-40B4-BE49-F238E27FC236}">
                <a16:creationId xmlns:a16="http://schemas.microsoft.com/office/drawing/2014/main" id="{BE4EE49C-1311-4A3B-8A40-B62AFA2897B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2313" y="3600450"/>
            <a:ext cx="608012" cy="608013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0246" name="Line 6">
            <a:extLst>
              <a:ext uri="{FF2B5EF4-FFF2-40B4-BE49-F238E27FC236}">
                <a16:creationId xmlns:a16="http://schemas.microsoft.com/office/drawing/2014/main" id="{CA68DEC2-39AA-41FE-ADB3-D3BB7C170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68425" y="3563938"/>
            <a:ext cx="357188" cy="608012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0247" name="Line 7">
            <a:extLst>
              <a:ext uri="{FF2B5EF4-FFF2-40B4-BE49-F238E27FC236}">
                <a16:creationId xmlns:a16="http://schemas.microsoft.com/office/drawing/2014/main" id="{0A3A79B5-521C-4D4E-8926-550E069D0A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7625" y="3840163"/>
            <a:ext cx="357188" cy="608012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0248" name="Line 8">
            <a:extLst>
              <a:ext uri="{FF2B5EF4-FFF2-40B4-BE49-F238E27FC236}">
                <a16:creationId xmlns:a16="http://schemas.microsoft.com/office/drawing/2014/main" id="{5F725F86-EFD0-41F4-966F-9A5B3E845CE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57413" y="3902075"/>
            <a:ext cx="285750" cy="533400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0249" name="Line 9">
            <a:extLst>
              <a:ext uri="{FF2B5EF4-FFF2-40B4-BE49-F238E27FC236}">
                <a16:creationId xmlns:a16="http://schemas.microsoft.com/office/drawing/2014/main" id="{2721A2F9-626D-47A8-975B-821EDB13A2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9363" y="3625850"/>
            <a:ext cx="0" cy="785813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grpSp>
        <p:nvGrpSpPr>
          <p:cNvPr id="10250" name="Group 10">
            <a:extLst>
              <a:ext uri="{FF2B5EF4-FFF2-40B4-BE49-F238E27FC236}">
                <a16:creationId xmlns:a16="http://schemas.microsoft.com/office/drawing/2014/main" id="{AC4E471C-318C-45A6-B249-0FA7B7380E25}"/>
              </a:ext>
            </a:extLst>
          </p:cNvPr>
          <p:cNvGrpSpPr>
            <a:grpSpLocks/>
          </p:cNvGrpSpPr>
          <p:nvPr/>
        </p:nvGrpSpPr>
        <p:grpSpPr bwMode="auto">
          <a:xfrm rot="1323016">
            <a:off x="2911475" y="3198813"/>
            <a:ext cx="428625" cy="784225"/>
            <a:chOff x="0" y="0"/>
            <a:chExt cx="428774" cy="785149"/>
          </a:xfrm>
        </p:grpSpPr>
        <p:sp>
          <p:nvSpPr>
            <p:cNvPr id="10251" name="AutoShape 11">
              <a:extLst>
                <a:ext uri="{FF2B5EF4-FFF2-40B4-BE49-F238E27FC236}">
                  <a16:creationId xmlns:a16="http://schemas.microsoft.com/office/drawing/2014/main" id="{31DE563A-6E22-4534-AEFE-731FE4CA2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252" name="Oval 12">
              <a:extLst>
                <a:ext uri="{FF2B5EF4-FFF2-40B4-BE49-F238E27FC236}">
                  <a16:creationId xmlns:a16="http://schemas.microsoft.com/office/drawing/2014/main" id="{4CDAA4B2-3755-47F4-B2C7-49C30D822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10253" name="Group 13">
            <a:extLst>
              <a:ext uri="{FF2B5EF4-FFF2-40B4-BE49-F238E27FC236}">
                <a16:creationId xmlns:a16="http://schemas.microsoft.com/office/drawing/2014/main" id="{E9C6A487-51A8-4C51-BDD6-778856C30D57}"/>
              </a:ext>
            </a:extLst>
          </p:cNvPr>
          <p:cNvGrpSpPr>
            <a:grpSpLocks/>
          </p:cNvGrpSpPr>
          <p:nvPr/>
        </p:nvGrpSpPr>
        <p:grpSpPr bwMode="auto">
          <a:xfrm rot="1323016">
            <a:off x="2403475" y="2917825"/>
            <a:ext cx="428625" cy="785813"/>
            <a:chOff x="0" y="0"/>
            <a:chExt cx="428774" cy="785149"/>
          </a:xfrm>
        </p:grpSpPr>
        <p:sp>
          <p:nvSpPr>
            <p:cNvPr id="10254" name="AutoShape 14">
              <a:extLst>
                <a:ext uri="{FF2B5EF4-FFF2-40B4-BE49-F238E27FC236}">
                  <a16:creationId xmlns:a16="http://schemas.microsoft.com/office/drawing/2014/main" id="{72E4951B-6B13-4E3E-874A-C56618199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255" name="Oval 15">
              <a:extLst>
                <a:ext uri="{FF2B5EF4-FFF2-40B4-BE49-F238E27FC236}">
                  <a16:creationId xmlns:a16="http://schemas.microsoft.com/office/drawing/2014/main" id="{A9FF313B-2BFD-41A1-9A0F-54FF576D4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10256" name="Group 16">
            <a:extLst>
              <a:ext uri="{FF2B5EF4-FFF2-40B4-BE49-F238E27FC236}">
                <a16:creationId xmlns:a16="http://schemas.microsoft.com/office/drawing/2014/main" id="{B303B94D-0E90-40A4-B545-E711C80FD729}"/>
              </a:ext>
            </a:extLst>
          </p:cNvPr>
          <p:cNvGrpSpPr>
            <a:grpSpLocks/>
          </p:cNvGrpSpPr>
          <p:nvPr/>
        </p:nvGrpSpPr>
        <p:grpSpPr bwMode="auto">
          <a:xfrm rot="18900000">
            <a:off x="1333500" y="2887663"/>
            <a:ext cx="428625" cy="785812"/>
            <a:chOff x="0" y="0"/>
            <a:chExt cx="428774" cy="785149"/>
          </a:xfrm>
        </p:grpSpPr>
        <p:sp>
          <p:nvSpPr>
            <p:cNvPr id="10257" name="AutoShape 17">
              <a:extLst>
                <a:ext uri="{FF2B5EF4-FFF2-40B4-BE49-F238E27FC236}">
                  <a16:creationId xmlns:a16="http://schemas.microsoft.com/office/drawing/2014/main" id="{F4B579CA-3C63-4508-B41E-EBBB74128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258" name="Oval 18">
              <a:extLst>
                <a:ext uri="{FF2B5EF4-FFF2-40B4-BE49-F238E27FC236}">
                  <a16:creationId xmlns:a16="http://schemas.microsoft.com/office/drawing/2014/main" id="{7674D2F0-B795-4FD0-9DEF-72B218C11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10259" name="Group 19">
            <a:extLst>
              <a:ext uri="{FF2B5EF4-FFF2-40B4-BE49-F238E27FC236}">
                <a16:creationId xmlns:a16="http://schemas.microsoft.com/office/drawing/2014/main" id="{01890725-183E-4754-9ECE-4E65AF5B04E8}"/>
              </a:ext>
            </a:extLst>
          </p:cNvPr>
          <p:cNvGrpSpPr>
            <a:grpSpLocks/>
          </p:cNvGrpSpPr>
          <p:nvPr/>
        </p:nvGrpSpPr>
        <p:grpSpPr bwMode="auto">
          <a:xfrm>
            <a:off x="1866900" y="3217863"/>
            <a:ext cx="428625" cy="785812"/>
            <a:chOff x="0" y="0"/>
            <a:chExt cx="428774" cy="785149"/>
          </a:xfrm>
        </p:grpSpPr>
        <p:sp>
          <p:nvSpPr>
            <p:cNvPr id="10260" name="AutoShape 20">
              <a:extLst>
                <a:ext uri="{FF2B5EF4-FFF2-40B4-BE49-F238E27FC236}">
                  <a16:creationId xmlns:a16="http://schemas.microsoft.com/office/drawing/2014/main" id="{0A5F6FDB-A768-4B90-A035-7F3696E8E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261" name="Oval 21">
              <a:extLst>
                <a:ext uri="{FF2B5EF4-FFF2-40B4-BE49-F238E27FC236}">
                  <a16:creationId xmlns:a16="http://schemas.microsoft.com/office/drawing/2014/main" id="{A3B77869-B576-4819-B375-CCE960878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10262" name="Group 22">
            <a:extLst>
              <a:ext uri="{FF2B5EF4-FFF2-40B4-BE49-F238E27FC236}">
                <a16:creationId xmlns:a16="http://schemas.microsoft.com/office/drawing/2014/main" id="{DB2FCF6D-499C-4471-B26B-6826A1CD957E}"/>
              </a:ext>
            </a:extLst>
          </p:cNvPr>
          <p:cNvGrpSpPr>
            <a:grpSpLocks/>
          </p:cNvGrpSpPr>
          <p:nvPr/>
        </p:nvGrpSpPr>
        <p:grpSpPr bwMode="auto">
          <a:xfrm rot="1324063">
            <a:off x="565150" y="2963863"/>
            <a:ext cx="428625" cy="785812"/>
            <a:chOff x="0" y="0"/>
            <a:chExt cx="428774" cy="785149"/>
          </a:xfrm>
        </p:grpSpPr>
        <p:sp>
          <p:nvSpPr>
            <p:cNvPr id="10263" name="AutoShape 23">
              <a:extLst>
                <a:ext uri="{FF2B5EF4-FFF2-40B4-BE49-F238E27FC236}">
                  <a16:creationId xmlns:a16="http://schemas.microsoft.com/office/drawing/2014/main" id="{1AD26443-383C-4F9A-8DBC-59C73228E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264" name="Oval 24">
              <a:extLst>
                <a:ext uri="{FF2B5EF4-FFF2-40B4-BE49-F238E27FC236}">
                  <a16:creationId xmlns:a16="http://schemas.microsoft.com/office/drawing/2014/main" id="{9799D63C-9EA5-4D0C-B8DC-0EDC047FA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10265" name="Line 25">
            <a:extLst>
              <a:ext uri="{FF2B5EF4-FFF2-40B4-BE49-F238E27FC236}">
                <a16:creationId xmlns:a16="http://schemas.microsoft.com/office/drawing/2014/main" id="{222091F6-00C1-4BE9-8B8F-22DFBD32BA4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30313" y="4619625"/>
            <a:ext cx="714375" cy="714375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grpSp>
        <p:nvGrpSpPr>
          <p:cNvPr id="10266" name="Group 26">
            <a:extLst>
              <a:ext uri="{FF2B5EF4-FFF2-40B4-BE49-F238E27FC236}">
                <a16:creationId xmlns:a16="http://schemas.microsoft.com/office/drawing/2014/main" id="{2F3CF04A-1A0C-48F1-90BE-71D04C879ADE}"/>
              </a:ext>
            </a:extLst>
          </p:cNvPr>
          <p:cNvGrpSpPr>
            <a:grpSpLocks/>
          </p:cNvGrpSpPr>
          <p:nvPr/>
        </p:nvGrpSpPr>
        <p:grpSpPr bwMode="auto">
          <a:xfrm rot="18900000">
            <a:off x="717550" y="4046538"/>
            <a:ext cx="428625" cy="784225"/>
            <a:chOff x="0" y="0"/>
            <a:chExt cx="428774" cy="785149"/>
          </a:xfrm>
        </p:grpSpPr>
        <p:sp>
          <p:nvSpPr>
            <p:cNvPr id="10267" name="AutoShape 27">
              <a:extLst>
                <a:ext uri="{FF2B5EF4-FFF2-40B4-BE49-F238E27FC236}">
                  <a16:creationId xmlns:a16="http://schemas.microsoft.com/office/drawing/2014/main" id="{D64DD9CA-2588-4E66-B5B5-58B7B2ADD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8774" cy="7851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268" name="Oval 28">
              <a:extLst>
                <a:ext uri="{FF2B5EF4-FFF2-40B4-BE49-F238E27FC236}">
                  <a16:creationId xmlns:a16="http://schemas.microsoft.com/office/drawing/2014/main" id="{FE2C6656-F54B-4349-82D0-EBC37ACAC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10269" name="Text Box 29">
            <a:extLst>
              <a:ext uri="{FF2B5EF4-FFF2-40B4-BE49-F238E27FC236}">
                <a16:creationId xmlns:a16="http://schemas.microsoft.com/office/drawing/2014/main" id="{95978ABD-4B43-46A1-8BC4-29776DEC9D6B}"/>
              </a:ext>
            </a:extLst>
          </p:cNvPr>
          <p:cNvSpPr txBox="1">
            <a:spLocks/>
          </p:cNvSpPr>
          <p:nvPr/>
        </p:nvSpPr>
        <p:spPr bwMode="auto">
          <a:xfrm>
            <a:off x="8672513" y="3101975"/>
            <a:ext cx="4116387" cy="333375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/>
            <a:r>
              <a:rPr lang="en-US" altLang="en-US" sz="180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{</a:t>
            </a:r>
          </a:p>
          <a:p>
            <a:pPr lvl="1" algn="l"/>
            <a:r>
              <a:rPr lang="en-US" altLang="en-US" sz="180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“name”: “</a:t>
            </a:r>
            <a:r>
              <a:rPr lang="en-US" altLang="en-US" sz="1800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alice</a:t>
            </a:r>
            <a:r>
              <a:rPr lang="en-US" altLang="en-US" sz="180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”,</a:t>
            </a:r>
          </a:p>
          <a:p>
            <a:pPr lvl="1" algn="l"/>
            <a:r>
              <a:rPr lang="en-US" altLang="en-US" sz="180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“grade”: “A”,</a:t>
            </a:r>
          </a:p>
          <a:p>
            <a:pPr lvl="1" algn="l"/>
            <a:r>
              <a:rPr lang="en-US" altLang="en-US" sz="180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“score”: 96,</a:t>
            </a:r>
          </a:p>
          <a:p>
            <a:pPr lvl="1" algn="l"/>
            <a:r>
              <a:rPr lang="en-US" altLang="en-US" sz="180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“exams”: {</a:t>
            </a:r>
          </a:p>
          <a:p>
            <a:pPr lvl="1" algn="l"/>
            <a:r>
              <a:rPr lang="en-US" altLang="en-US" sz="180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“midterm”: {“points”:94,</a:t>
            </a:r>
          </a:p>
          <a:p>
            <a:pPr lvl="1" algn="l"/>
            <a:r>
              <a:rPr lang="en-US" altLang="en-US" sz="180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           “total”:100},</a:t>
            </a:r>
          </a:p>
          <a:p>
            <a:pPr lvl="1" algn="l"/>
            <a:r>
              <a:rPr lang="en-US" altLang="en-US" sz="180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“final”: {“points”: 98,</a:t>
            </a:r>
          </a:p>
          <a:p>
            <a:pPr lvl="1" algn="l"/>
            <a:r>
              <a:rPr lang="en-US" altLang="en-US" sz="180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         “total”: 100}</a:t>
            </a:r>
          </a:p>
          <a:p>
            <a:pPr lvl="1" algn="l"/>
            <a:r>
              <a:rPr lang="en-US" altLang="en-US" sz="180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}</a:t>
            </a:r>
          </a:p>
          <a:p>
            <a:pPr algn="l"/>
            <a:r>
              <a:rPr lang="en-US" altLang="en-US" sz="180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}</a:t>
            </a:r>
            <a:endParaRPr lang="en-US" altLang="en-US" sz="1800" b="1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</p:txBody>
      </p:sp>
      <p:pic>
        <p:nvPicPr>
          <p:cNvPr id="10270" name="Picture 30">
            <a:extLst>
              <a:ext uri="{FF2B5EF4-FFF2-40B4-BE49-F238E27FC236}">
                <a16:creationId xmlns:a16="http://schemas.microsoft.com/office/drawing/2014/main" id="{1C5E529C-D34B-486A-A8AA-23429E29B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3740150"/>
            <a:ext cx="2276475" cy="227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71" name="Text Box 31">
            <a:extLst>
              <a:ext uri="{FF2B5EF4-FFF2-40B4-BE49-F238E27FC236}">
                <a16:creationId xmlns:a16="http://schemas.microsoft.com/office/drawing/2014/main" id="{AB5D34E3-B8B0-4639-A2F9-31551052A436}"/>
              </a:ext>
            </a:extLst>
          </p:cNvPr>
          <p:cNvSpPr txBox="1">
            <a:spLocks/>
          </p:cNvSpPr>
          <p:nvPr/>
        </p:nvSpPr>
        <p:spPr bwMode="auto">
          <a:xfrm rot="20317965">
            <a:off x="6138863" y="3254375"/>
            <a:ext cx="1095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en-US" altLang="en-US" sz="210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files</a:t>
            </a:r>
          </a:p>
        </p:txBody>
      </p:sp>
      <p:sp>
        <p:nvSpPr>
          <p:cNvPr id="10272" name="Text Box 32">
            <a:extLst>
              <a:ext uri="{FF2B5EF4-FFF2-40B4-BE49-F238E27FC236}">
                <a16:creationId xmlns:a16="http://schemas.microsoft.com/office/drawing/2014/main" id="{1611087B-5013-4945-91FD-D1B725437D38}"/>
              </a:ext>
            </a:extLst>
          </p:cNvPr>
          <p:cNvSpPr txBox="1">
            <a:spLocks/>
          </p:cNvSpPr>
          <p:nvPr/>
        </p:nvSpPr>
        <p:spPr bwMode="auto">
          <a:xfrm rot="20317965">
            <a:off x="6326188" y="3327400"/>
            <a:ext cx="18319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en-US" altLang="en-US" sz="210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directories</a:t>
            </a:r>
          </a:p>
        </p:txBody>
      </p:sp>
      <p:sp>
        <p:nvSpPr>
          <p:cNvPr id="10273" name="AutoShape 33">
            <a:extLst>
              <a:ext uri="{FF2B5EF4-FFF2-40B4-BE49-F238E27FC236}">
                <a16:creationId xmlns:a16="http://schemas.microsoft.com/office/drawing/2014/main" id="{F2254240-1C29-4CF6-8BEF-E87BAECD7E72}"/>
              </a:ext>
            </a:extLst>
          </p:cNvPr>
          <p:cNvSpPr>
            <a:spLocks/>
          </p:cNvSpPr>
          <p:nvPr/>
        </p:nvSpPr>
        <p:spPr bwMode="auto">
          <a:xfrm>
            <a:off x="5773738" y="3602038"/>
            <a:ext cx="657225" cy="5222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3764" y="11156"/>
                  <a:pt x="10964" y="3956"/>
                  <a:pt x="21600" y="0"/>
                </a:cubicBezTo>
              </a:path>
            </a:pathLst>
          </a:custGeom>
          <a:noFill/>
          <a:ln w="25400" cap="flat" cmpd="sng">
            <a:solidFill>
              <a:srgbClr val="EE220C"/>
            </a:solidFill>
            <a:prstDash val="solid"/>
            <a:miter lim="4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4" name="AutoShape 34">
            <a:extLst>
              <a:ext uri="{FF2B5EF4-FFF2-40B4-BE49-F238E27FC236}">
                <a16:creationId xmlns:a16="http://schemas.microsoft.com/office/drawing/2014/main" id="{47D95EC3-8138-4826-A7B0-0A96ED59109F}"/>
              </a:ext>
            </a:extLst>
          </p:cNvPr>
          <p:cNvSpPr>
            <a:spLocks/>
          </p:cNvSpPr>
          <p:nvPr/>
        </p:nvSpPr>
        <p:spPr bwMode="auto">
          <a:xfrm>
            <a:off x="6046788" y="3827463"/>
            <a:ext cx="520700" cy="44291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4743" y="9142"/>
                  <a:pt x="11943" y="1942"/>
                  <a:pt x="21600" y="0"/>
                </a:cubicBezTo>
              </a:path>
            </a:pathLst>
          </a:custGeom>
          <a:noFill/>
          <a:ln w="25400" cap="flat" cmpd="sng">
            <a:solidFill>
              <a:srgbClr val="EE220C"/>
            </a:solidFill>
            <a:prstDash val="solid"/>
            <a:miter lim="4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5" name="Text Box 35">
            <a:extLst>
              <a:ext uri="{FF2B5EF4-FFF2-40B4-BE49-F238E27FC236}">
                <a16:creationId xmlns:a16="http://schemas.microsoft.com/office/drawing/2014/main" id="{2B912FDC-4B71-404F-878B-480A5F887219}"/>
              </a:ext>
            </a:extLst>
          </p:cNvPr>
          <p:cNvSpPr txBox="1">
            <a:spLocks/>
          </p:cNvSpPr>
          <p:nvPr/>
        </p:nvSpPr>
        <p:spPr bwMode="auto">
          <a:xfrm>
            <a:off x="1198387" y="6821805"/>
            <a:ext cx="1310039" cy="65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nature</a:t>
            </a:r>
          </a:p>
        </p:txBody>
      </p:sp>
      <p:sp>
        <p:nvSpPr>
          <p:cNvPr id="10276" name="Text Box 36">
            <a:extLst>
              <a:ext uri="{FF2B5EF4-FFF2-40B4-BE49-F238E27FC236}">
                <a16:creationId xmlns:a16="http://schemas.microsoft.com/office/drawing/2014/main" id="{BE9022AD-A00F-4EBF-870B-A34D0DEBE228}"/>
              </a:ext>
            </a:extLst>
          </p:cNvPr>
          <p:cNvSpPr txBox="1">
            <a:spLocks/>
          </p:cNvSpPr>
          <p:nvPr/>
        </p:nvSpPr>
        <p:spPr bwMode="auto">
          <a:xfrm>
            <a:off x="5126839" y="6821805"/>
            <a:ext cx="819135" cy="65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files</a:t>
            </a:r>
          </a:p>
        </p:txBody>
      </p:sp>
      <p:sp>
        <p:nvSpPr>
          <p:cNvPr id="10277" name="Text Box 37">
            <a:extLst>
              <a:ext uri="{FF2B5EF4-FFF2-40B4-BE49-F238E27FC236}">
                <a16:creationId xmlns:a16="http://schemas.microsoft.com/office/drawing/2014/main" id="{185F4851-6E5F-407F-8C36-7A0659BA20A8}"/>
              </a:ext>
            </a:extLst>
          </p:cNvPr>
          <p:cNvSpPr txBox="1">
            <a:spLocks/>
          </p:cNvSpPr>
          <p:nvPr/>
        </p:nvSpPr>
        <p:spPr bwMode="auto">
          <a:xfrm>
            <a:off x="10102407" y="6821805"/>
            <a:ext cx="1535998" cy="65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formats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FC41CA72-27E3-482A-B4D6-DD2788A24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400" dirty="0">
                <a:latin typeface="Gill Sans" panose="020B0502020104020203" pitchFamily="34" charset="-79"/>
                <a:cs typeface="Gill Sans" panose="020B0502020104020203" pitchFamily="34" charset="-79"/>
              </a:rPr>
              <a:t>Example: Trees (Direct Recursion)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A87F1008-E412-4DD3-AF10-4D1E4064FACB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>
          <a:xfrm>
            <a:off x="952500" y="2265363"/>
            <a:ext cx="11099800" cy="803275"/>
          </a:xfrm>
        </p:spPr>
        <p:txBody>
          <a:bodyPr anchor="t"/>
          <a:lstStyle/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3200" dirty="0">
                <a:solidFill>
                  <a:srgbClr val="FF0000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Term: </a:t>
            </a: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branch</a:t>
            </a:r>
            <a:endParaRPr lang="en-US" altLang="en-US" sz="3200" dirty="0">
              <a:latin typeface="Gill Sans" panose="020B0502020104020203" pitchFamily="34" charset="-79"/>
              <a:ea typeface="Helvetica" panose="020B0604020202020204" pitchFamily="34" charset="0"/>
              <a:cs typeface="Gill Sans" panose="020B0502020104020203" pitchFamily="34" charset="-79"/>
              <a:sym typeface="Helvetica" panose="020B0604020202020204" pitchFamily="34" charset="0"/>
            </a:endParaRP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5FE450A2-A647-4015-AFE7-0E3DE1324AF0}"/>
              </a:ext>
            </a:extLst>
          </p:cNvPr>
          <p:cNvSpPr txBox="1">
            <a:spLocks/>
          </p:cNvSpPr>
          <p:nvPr/>
        </p:nvSpPr>
        <p:spPr bwMode="auto">
          <a:xfrm>
            <a:off x="952500" y="3763963"/>
            <a:ext cx="6140450" cy="162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dirty="0">
                <a:solidFill>
                  <a:srgbClr val="FF0000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Definition</a:t>
            </a:r>
            <a:r>
              <a:rPr lang="en-US" altLang="en-US" sz="3200" dirty="0">
                <a:solidFill>
                  <a:srgbClr val="FF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: </a:t>
            </a: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wooden stick, with an end splitting into other branches, OR terminating with a leaf</a:t>
            </a:r>
            <a:endParaRPr lang="en-US" altLang="en-US" sz="3200" dirty="0">
              <a:latin typeface="Gill Sans" panose="020B0502020104020203" pitchFamily="34" charset="-79"/>
              <a:ea typeface="Helvetica" panose="020B0604020202020204" pitchFamily="34" charset="0"/>
              <a:cs typeface="Gill Sans" panose="020B0502020104020203" pitchFamily="34" charset="-79"/>
              <a:sym typeface="Helvetica" panose="020B0604020202020204" pitchFamily="34" charset="0"/>
            </a:endParaRPr>
          </a:p>
        </p:txBody>
      </p:sp>
      <p:sp>
        <p:nvSpPr>
          <p:cNvPr id="11268" name="Line 4">
            <a:extLst>
              <a:ext uri="{FF2B5EF4-FFF2-40B4-BE49-F238E27FC236}">
                <a16:creationId xmlns:a16="http://schemas.microsoft.com/office/drawing/2014/main" id="{5BCDFE23-23A3-4C3E-A8A2-1B6DE1E1BD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69600" y="4975225"/>
            <a:ext cx="0" cy="981075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1269" name="Text Box 5">
            <a:extLst>
              <a:ext uri="{FF2B5EF4-FFF2-40B4-BE49-F238E27FC236}">
                <a16:creationId xmlns:a16="http://schemas.microsoft.com/office/drawing/2014/main" id="{402BA0C8-A8B8-4E2A-BACE-8BFB85FBF4A4}"/>
              </a:ext>
            </a:extLst>
          </p:cNvPr>
          <p:cNvSpPr txBox="1">
            <a:spLocks/>
          </p:cNvSpPr>
          <p:nvPr/>
        </p:nvSpPr>
        <p:spPr bwMode="auto">
          <a:xfrm>
            <a:off x="10596563" y="4375150"/>
            <a:ext cx="3429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?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Line 4">
            <a:extLst>
              <a:ext uri="{FF2B5EF4-FFF2-40B4-BE49-F238E27FC236}">
                <a16:creationId xmlns:a16="http://schemas.microsoft.com/office/drawing/2014/main" id="{38009852-B53B-4F2D-B565-C0E0577C1F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69600" y="4975225"/>
            <a:ext cx="0" cy="981075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2293" name="Line 5">
            <a:extLst>
              <a:ext uri="{FF2B5EF4-FFF2-40B4-BE49-F238E27FC236}">
                <a16:creationId xmlns:a16="http://schemas.microsoft.com/office/drawing/2014/main" id="{DAF5B6BD-E9DB-48F6-8D40-67DE62521D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820400" y="4057650"/>
            <a:ext cx="460375" cy="933450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2294" name="Line 6">
            <a:extLst>
              <a:ext uri="{FF2B5EF4-FFF2-40B4-BE49-F238E27FC236}">
                <a16:creationId xmlns:a16="http://schemas.microsoft.com/office/drawing/2014/main" id="{D41BD301-14D8-4704-933E-092CE233919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115550" y="3851275"/>
            <a:ext cx="608013" cy="1139825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2295" name="Line 7">
            <a:extLst>
              <a:ext uri="{FF2B5EF4-FFF2-40B4-BE49-F238E27FC236}">
                <a16:creationId xmlns:a16="http://schemas.microsoft.com/office/drawing/2014/main" id="{DACBEC4E-8143-4CA0-9097-2C297EE2300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018713" y="4271963"/>
            <a:ext cx="714375" cy="714375"/>
          </a:xfrm>
          <a:prstGeom prst="line">
            <a:avLst/>
          </a:prstGeom>
          <a:noFill/>
          <a:ln w="101600" cap="flat" cmpd="sng">
            <a:solidFill>
              <a:srgbClr val="AA79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2296" name="Text Box 8">
            <a:extLst>
              <a:ext uri="{FF2B5EF4-FFF2-40B4-BE49-F238E27FC236}">
                <a16:creationId xmlns:a16="http://schemas.microsoft.com/office/drawing/2014/main" id="{E8C3FB75-90A3-4585-95C9-B2D8D569785B}"/>
              </a:ext>
            </a:extLst>
          </p:cNvPr>
          <p:cNvSpPr txBox="1">
            <a:spLocks/>
          </p:cNvSpPr>
          <p:nvPr/>
        </p:nvSpPr>
        <p:spPr bwMode="auto">
          <a:xfrm>
            <a:off x="9910763" y="3282950"/>
            <a:ext cx="3429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?</a:t>
            </a:r>
          </a:p>
        </p:txBody>
      </p:sp>
      <p:sp>
        <p:nvSpPr>
          <p:cNvPr id="12297" name="Text Box 9">
            <a:extLst>
              <a:ext uri="{FF2B5EF4-FFF2-40B4-BE49-F238E27FC236}">
                <a16:creationId xmlns:a16="http://schemas.microsoft.com/office/drawing/2014/main" id="{4F60061C-CBA2-4D75-B1D0-630181829535}"/>
              </a:ext>
            </a:extLst>
          </p:cNvPr>
          <p:cNvSpPr txBox="1">
            <a:spLocks/>
          </p:cNvSpPr>
          <p:nvPr/>
        </p:nvSpPr>
        <p:spPr bwMode="auto">
          <a:xfrm>
            <a:off x="11104563" y="3460750"/>
            <a:ext cx="3429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?</a:t>
            </a:r>
          </a:p>
        </p:txBody>
      </p:sp>
      <p:sp>
        <p:nvSpPr>
          <p:cNvPr id="12298" name="Text Box 10">
            <a:extLst>
              <a:ext uri="{FF2B5EF4-FFF2-40B4-BE49-F238E27FC236}">
                <a16:creationId xmlns:a16="http://schemas.microsoft.com/office/drawing/2014/main" id="{1971E4F0-B17D-4292-91B8-5B072ABE158D}"/>
              </a:ext>
            </a:extLst>
          </p:cNvPr>
          <p:cNvSpPr txBox="1">
            <a:spLocks/>
          </p:cNvSpPr>
          <p:nvPr/>
        </p:nvSpPr>
        <p:spPr bwMode="auto">
          <a:xfrm>
            <a:off x="9656763" y="3825875"/>
            <a:ext cx="3429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/>
              <a:t>?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C75DF009-0ADD-6F44-8A61-367A06834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2265363"/>
            <a:ext cx="1109980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marL="444500" indent="-444500" algn="l" defTabSz="584200" rtl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1pPr>
            <a:lvl2pPr marL="889000" indent="-444500" algn="l" defTabSz="584200" rtl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2pPr>
            <a:lvl3pPr marL="1333500" indent="-444500" algn="l" defTabSz="584200" rtl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3pPr>
            <a:lvl4pPr marL="1778000" indent="-444500" algn="l" defTabSz="584200" rtl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4pPr>
            <a:lvl5pPr marL="2222500" indent="-444500" algn="l" defTabSz="584200" rtl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600"/>
              </a:spcBef>
              <a:buSzTx/>
              <a:buFontTx/>
              <a:buNone/>
            </a:pPr>
            <a:r>
              <a:rPr lang="en-US" altLang="en-US" sz="3200">
                <a:solidFill>
                  <a:srgbClr val="FF0000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Term: </a:t>
            </a:r>
            <a:r>
              <a:rPr lang="en-US" altLang="en-US" sz="3200">
                <a:latin typeface="Gill Sans" panose="020B0502020104020203" pitchFamily="34" charset="-79"/>
                <a:cs typeface="Gill Sans" panose="020B0502020104020203" pitchFamily="34" charset="-79"/>
              </a:rPr>
              <a:t>branch</a:t>
            </a:r>
            <a:endParaRPr lang="en-US" altLang="en-US" sz="3200" dirty="0">
              <a:latin typeface="Gill Sans" panose="020B0502020104020203" pitchFamily="34" charset="-79"/>
              <a:ea typeface="Helvetica" panose="020B0604020202020204" pitchFamily="34" charset="0"/>
              <a:cs typeface="Gill Sans" panose="020B0502020104020203" pitchFamily="34" charset="-79"/>
              <a:sym typeface="Helvetica" panose="020B0604020202020204" pitchFamily="34" charset="0"/>
            </a:endParaRP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86878E10-FAB8-604C-9184-98F3A7420866}"/>
              </a:ext>
            </a:extLst>
          </p:cNvPr>
          <p:cNvSpPr txBox="1">
            <a:spLocks/>
          </p:cNvSpPr>
          <p:nvPr/>
        </p:nvSpPr>
        <p:spPr bwMode="auto">
          <a:xfrm>
            <a:off x="952500" y="3763963"/>
            <a:ext cx="6140450" cy="162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3600"/>
              </a:spcBef>
            </a:pPr>
            <a:r>
              <a:rPr lang="en-US" altLang="en-US" sz="3200" dirty="0">
                <a:solidFill>
                  <a:srgbClr val="FF0000"/>
                </a:solidFill>
                <a:latin typeface="Gill Sans" panose="020B0502020104020203" pitchFamily="34" charset="-79"/>
                <a:ea typeface="Helvetica" panose="020B0604020202020204" pitchFamily="34" charset="0"/>
                <a:cs typeface="Gill Sans" panose="020B0502020104020203" pitchFamily="34" charset="-79"/>
                <a:sym typeface="Helvetica" panose="020B0604020202020204" pitchFamily="34" charset="0"/>
              </a:rPr>
              <a:t>Definition</a:t>
            </a:r>
            <a:r>
              <a:rPr lang="en-US" altLang="en-US" sz="3200" dirty="0">
                <a:solidFill>
                  <a:srgbClr val="FF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: </a:t>
            </a:r>
            <a:r>
              <a:rPr lang="en-US" alt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wooden stick, with an end splitting into other branches, OR terminating with a leaf</a:t>
            </a:r>
            <a:endParaRPr lang="en-US" altLang="en-US" sz="3200" dirty="0">
              <a:latin typeface="Gill Sans" panose="020B0502020104020203" pitchFamily="34" charset="-79"/>
              <a:ea typeface="Helvetica" panose="020B0604020202020204" pitchFamily="34" charset="0"/>
              <a:cs typeface="Gill Sans" panose="020B0502020104020203" pitchFamily="34" charset="-79"/>
              <a:sym typeface="Helvetica" panose="020B0604020202020204" pitchFamily="34" charset="0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AF3E2263-1E38-8048-8722-86B54ECB5D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444500"/>
            <a:ext cx="11099800" cy="1292225"/>
          </a:xfrm>
        </p:spPr>
        <p:txBody>
          <a:bodyPr/>
          <a:lstStyle/>
          <a:p>
            <a:pPr algn="l"/>
            <a:r>
              <a:rPr lang="en-US" altLang="en-US" sz="4400" dirty="0">
                <a:latin typeface="Gill Sans" panose="020B0502020104020203" pitchFamily="34" charset="-79"/>
                <a:cs typeface="Gill Sans" panose="020B0502020104020203" pitchFamily="34" charset="-79"/>
              </a:rPr>
              <a:t>Example: Trees (Direct Recursion)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4324</TotalTime>
  <Words>4261</Words>
  <Application>Microsoft Macintosh PowerPoint</Application>
  <PresentationFormat>Custom</PresentationFormat>
  <Paragraphs>1039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4" baseType="lpstr">
      <vt:lpstr>Arial</vt:lpstr>
      <vt:lpstr>Courier</vt:lpstr>
      <vt:lpstr>Gill Sans</vt:lpstr>
      <vt:lpstr>Gill Sans SemiBold</vt:lpstr>
      <vt:lpstr>Helvetica</vt:lpstr>
      <vt:lpstr>Helvetica Light</vt:lpstr>
      <vt:lpstr>Helvetica Neue</vt:lpstr>
      <vt:lpstr>Helvetica Neue Medium</vt:lpstr>
      <vt:lpstr>Menlo</vt:lpstr>
      <vt:lpstr>Times</vt:lpstr>
      <vt:lpstr>White</vt:lpstr>
      <vt:lpstr>220 / 319: Recursion The Art of Self Reference</vt:lpstr>
      <vt:lpstr>Goal: use self-reference is a meaningful way</vt:lpstr>
      <vt:lpstr>Goal: use self-reference is a meaningful way</vt:lpstr>
      <vt:lpstr>Learning Objectives</vt:lpstr>
      <vt:lpstr>What is Recursion?</vt:lpstr>
      <vt:lpstr>What is Recursion?</vt:lpstr>
      <vt:lpstr>Recursive structures are EVERYWHERE!</vt:lpstr>
      <vt:lpstr>Example: Trees (Direct Recursion)</vt:lpstr>
      <vt:lpstr>Example: Trees (Direct Recursion)</vt:lpstr>
      <vt:lpstr>Example: Trees (Direct Recursion)</vt:lpstr>
      <vt:lpstr>Example: Trees (Direct Recursion)</vt:lpstr>
      <vt:lpstr>PowerPoint Presentation</vt:lpstr>
      <vt:lpstr>Example: Directories (aka folders)</vt:lpstr>
      <vt:lpstr>Example: Directories (aka folders)</vt:lpstr>
      <vt:lpstr>Example: Directories (aka folders)</vt:lpstr>
      <vt:lpstr>Example: Directories (aka folders)</vt:lpstr>
      <vt:lpstr>Recursive Code</vt:lpstr>
      <vt:lpstr>Recursive Code</vt:lpstr>
      <vt:lpstr>Recursive Code</vt:lpstr>
      <vt:lpstr>Recursive Student Counting</vt:lpstr>
      <vt:lpstr>Recursive Student Counting</vt:lpstr>
      <vt:lpstr>Recursive Student Counting</vt:lpstr>
      <vt:lpstr>Recursive Student Counting</vt:lpstr>
      <vt:lpstr>Recursive Student Counting</vt:lpstr>
      <vt:lpstr>Practice: Reframing Factorials</vt:lpstr>
      <vt:lpstr>Example: Factorials</vt:lpstr>
      <vt:lpstr>Example: Factorials</vt:lpstr>
      <vt:lpstr>Example: Factorials</vt:lpstr>
      <vt:lpstr>Example: Factorials</vt:lpstr>
      <vt:lpstr>Example: Factorials</vt:lpstr>
      <vt:lpstr>Example: Factorials</vt:lpstr>
      <vt:lpstr>Example: Factorials</vt:lpstr>
      <vt:lpstr>Example: Factorials</vt:lpstr>
      <vt:lpstr>Example: Factorials</vt:lpstr>
      <vt:lpstr>Example: Factorials</vt:lpstr>
      <vt:lpstr>Example: Factorials</vt:lpstr>
      <vt:lpstr>Example: Factorials</vt:lpstr>
      <vt:lpstr>Example: Factorials</vt:lpstr>
      <vt:lpstr>Example: Factorials</vt:lpstr>
      <vt:lpstr>Tracing Factorial</vt:lpstr>
      <vt:lpstr>Deep Dive: Invocation State</vt:lpstr>
      <vt:lpstr>Deep Dive: Runtime Stack</vt:lpstr>
      <vt:lpstr>Deep Dive: Runtime Stack</vt:lpstr>
      <vt:lpstr>Deep Dive: Runtime Stack</vt:lpstr>
      <vt:lpstr>Deep Dive: Runtime Stack</vt:lpstr>
      <vt:lpstr>Deep Dive: Runtime Stack</vt:lpstr>
      <vt:lpstr>Deep Dive: Runtime Stack</vt:lpstr>
      <vt:lpstr>Deep Dive: Runtime Stack</vt:lpstr>
      <vt:lpstr>Deep Dive: Runtime Stack</vt:lpstr>
      <vt:lpstr>Deep Dive: Runtime Stack</vt:lpstr>
      <vt:lpstr>Deep Dive: Runtime Stack</vt:lpstr>
      <vt:lpstr>Deep Dive: Runtime Stack</vt:lpstr>
      <vt:lpstr>Deep Dive: Runtime Stack</vt:lpstr>
      <vt:lpstr>Deep Dive: Runtime Stack</vt:lpstr>
      <vt:lpstr>Deep Dive: Runtime Stack</vt:lpstr>
      <vt:lpstr>“Infinite” Recursion Bugs</vt:lpstr>
      <vt:lpstr>“Infinite” Recursion Bugs</vt:lpstr>
      <vt:lpstr>Let’s code</vt:lpstr>
      <vt:lpstr>Example: Recursive List Search</vt:lpstr>
      <vt:lpstr>Example: Pretty Print</vt:lpstr>
      <vt:lpstr>PowerPoint Presentation</vt:lpstr>
      <vt:lpstr>Summary: Recursive Information</vt:lpstr>
      <vt:lpstr>Summary: Recursive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220: Recursion The Art of Self Reference</dc:title>
  <cp:lastModifiedBy>MEENA SYAMKUMAR</cp:lastModifiedBy>
  <cp:revision>66</cp:revision>
  <dcterms:modified xsi:type="dcterms:W3CDTF">2022-03-25T11:53:49Z</dcterms:modified>
</cp:coreProperties>
</file>