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9" r:id="rId20"/>
    <p:sldId id="278" r:id="rId21"/>
    <p:sldId id="280" r:id="rId22"/>
    <p:sldId id="28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chapter14/" TargetMode="External"/><Relationship Id="rId2" Type="http://schemas.openxmlformats.org/officeDocument/2006/relationships/hyperlink" Target="https://automatetheboringstuff.com/2e/chapter16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JSON"/>
          <p:cNvSpPr txBox="1">
            <a:spLocks noGrp="1"/>
          </p:cNvSpPr>
          <p:nvPr>
            <p:ph type="ctrTitle"/>
          </p:nvPr>
        </p:nvSpPr>
        <p:spPr>
          <a:xfrm>
            <a:off x="210740" y="15748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JSON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A96485-ACDF-4642-A910-A37C0DD7261D}"/>
              </a:ext>
            </a:extLst>
          </p:cNvPr>
          <p:cNvSpPr txBox="1">
            <a:spLocks/>
          </p:cNvSpPr>
          <p:nvPr/>
        </p:nvSpPr>
        <p:spPr bwMode="auto">
          <a:xfrm>
            <a:off x="1270000" y="4909931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Cole Nelson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F9A0278-CB76-3545-8BC0-456B7FE3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015" y="8238133"/>
            <a:ext cx="4640694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 SemiBold" panose="020B0502020104020203" pitchFamily="34" charset="-79"/>
                <a:ea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Readings: </a:t>
            </a:r>
          </a:p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Chapter 16 of Sweigart book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8A88959-D808-8049-BF67-24F9F1617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362" y="8238133"/>
            <a:ext cx="4897438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 SemiBold" panose="020B0502020104020203" pitchFamily="34" charset="-79"/>
                <a:ea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Due: </a:t>
            </a:r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Quiz5</a:t>
            </a:r>
          </a:p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Self-report p5 / p6 plagiarism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0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0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1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1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1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1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1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16" name="Rectangle"/>
          <p:cNvSpPr/>
          <p:nvPr/>
        </p:nvSpPr>
        <p:spPr>
          <a:xfrm>
            <a:off x="-114300" y="12446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2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21" name="Rectangle"/>
          <p:cNvSpPr/>
          <p:nvPr/>
        </p:nvSpPr>
        <p:spPr>
          <a:xfrm>
            <a:off x="8204200" y="6055864"/>
            <a:ext cx="921743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strings are in quotes"/>
          <p:cNvSpPr txBox="1"/>
          <p:nvPr/>
        </p:nvSpPr>
        <p:spPr>
          <a:xfrm>
            <a:off x="3577108" y="4961560"/>
            <a:ext cx="3259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strings are in quotes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36" name="Rectangle"/>
          <p:cNvSpPr/>
          <p:nvPr/>
        </p:nvSpPr>
        <p:spPr>
          <a:xfrm>
            <a:off x="304800" y="11410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4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41" name="Square"/>
          <p:cNvSpPr/>
          <p:nvPr/>
        </p:nvSpPr>
        <p:spPr>
          <a:xfrm>
            <a:off x="9347200" y="6030464"/>
            <a:ext cx="420688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integers look like integers"/>
          <p:cNvSpPr txBox="1"/>
          <p:nvPr/>
        </p:nvSpPr>
        <p:spPr>
          <a:xfrm>
            <a:off x="3145358" y="4961560"/>
            <a:ext cx="412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integers look like integers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JSON</a:t>
            </a:r>
          </a:p>
        </p:txBody>
      </p:sp>
      <p:sp>
        <p:nvSpPr>
          <p:cNvPr id="346" name="Stands for JavaScript Object Not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Stands for </a:t>
            </a:r>
            <a:r>
              <a:rPr b="1" dirty="0"/>
              <a:t>JavaScript Object Notation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JavaScript is a language for web development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was developed </a:t>
            </a:r>
            <a:r>
              <a:rPr lang="en-US" dirty="0"/>
              <a:t>for </a:t>
            </a:r>
            <a:r>
              <a:rPr dirty="0"/>
              <a:t>JavaScript programs to store/share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looks like Python code because JavaScript is similar to Python</a:t>
            </a:r>
          </a:p>
          <a:p>
            <a:pPr marL="0" indent="0">
              <a:buSzTx/>
              <a:buNone/>
            </a:pPr>
            <a:r>
              <a:rPr dirty="0"/>
              <a:t>Minor JavaScript vs. Python differences:</a:t>
            </a:r>
          </a:p>
        </p:txBody>
      </p:sp>
      <p:graphicFrame>
        <p:nvGraphicFramePr>
          <p:cNvPr id="347" name="Table"/>
          <p:cNvGraphicFramePr/>
          <p:nvPr/>
        </p:nvGraphicFramePr>
        <p:xfrm>
          <a:off x="1511300" y="4940300"/>
          <a:ext cx="9698184" cy="2976162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323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Python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JSON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Booleans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No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Quotes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Single (‘) or double (“)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Only double (“)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Commas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Extra allowed: [1,2,]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 extra: [1,2]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Keys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Any type: {3: “three”}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 only: {“3”: “three”}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remember these!"/>
          <p:cNvSpPr txBox="1"/>
          <p:nvPr/>
        </p:nvSpPr>
        <p:spPr>
          <a:xfrm>
            <a:off x="5240163" y="8191499"/>
            <a:ext cx="2240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remember these!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51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52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53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57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59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0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61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6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6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6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67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95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96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97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401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403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04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405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407" name="Rectangle"/>
          <p:cNvSpPr/>
          <p:nvPr/>
        </p:nvSpPr>
        <p:spPr>
          <a:xfrm>
            <a:off x="381000" y="4350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409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410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18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read_json</a:t>
            </a:r>
            <a:r>
              <a:rPr dirty="0"/>
              <a:t>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return </a:t>
            </a:r>
            <a:r>
              <a:rPr dirty="0" err="1"/>
              <a:t>json.load</a:t>
            </a:r>
            <a:r>
              <a:rPr dirty="0"/>
              <a:t>(f) </a:t>
            </a:r>
            <a:r>
              <a:rPr dirty="0">
                <a:solidFill>
                  <a:srgbClr val="929292"/>
                </a:solidFill>
              </a:rPr>
              <a:t>#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</p:txBody>
      </p:sp>
      <p:sp>
        <p:nvSpPr>
          <p:cNvPr id="413" name="what about writing new files?"/>
          <p:cNvSpPr txBox="1"/>
          <p:nvPr/>
        </p:nvSpPr>
        <p:spPr>
          <a:xfrm>
            <a:off x="785267" y="5796382"/>
            <a:ext cx="4623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about writing new files?</a:t>
            </a:r>
          </a:p>
        </p:txBody>
      </p:sp>
      <p:sp>
        <p:nvSpPr>
          <p:cNvPr id="414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15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16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17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ata Structures and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8091786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 and Files</a:t>
            </a:r>
          </a:p>
        </p:txBody>
      </p:sp>
      <p:sp>
        <p:nvSpPr>
          <p:cNvPr id="421" name="Data Structures…"/>
          <p:cNvSpPr/>
          <p:nvPr/>
        </p:nvSpPr>
        <p:spPr>
          <a:xfrm>
            <a:off x="2796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Data Structures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[lists, dicts, etc]</a:t>
            </a:r>
          </a:p>
        </p:txBody>
      </p:sp>
      <p:sp>
        <p:nvSpPr>
          <p:cNvPr id="422" name="Files…"/>
          <p:cNvSpPr/>
          <p:nvPr/>
        </p:nvSpPr>
        <p:spPr>
          <a:xfrm>
            <a:off x="7495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Files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[CSVs, JSONs, etc]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5009091" y="2016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826" y="-5382"/>
                  <a:pt x="14026" y="-5400"/>
                  <a:pt x="21600" y="16147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5009091" y="4937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0"/>
                </a:moveTo>
                <a:cubicBezTo>
                  <a:pt x="14774" y="21582"/>
                  <a:pt x="7574" y="21600"/>
                  <a:pt x="0" y="5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parsing"/>
          <p:cNvSpPr txBox="1"/>
          <p:nvPr/>
        </p:nvSpPr>
        <p:spPr>
          <a:xfrm>
            <a:off x="5885060" y="6022942"/>
            <a:ext cx="12346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parsing</a:t>
            </a:r>
          </a:p>
        </p:txBody>
      </p:sp>
      <p:sp>
        <p:nvSpPr>
          <p:cNvPr id="426" name="serialization"/>
          <p:cNvSpPr txBox="1"/>
          <p:nvPr/>
        </p:nvSpPr>
        <p:spPr>
          <a:xfrm>
            <a:off x="5422750" y="1401669"/>
            <a:ext cx="2002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serialization</a:t>
            </a:r>
          </a:p>
        </p:txBody>
      </p:sp>
      <p:sp>
        <p:nvSpPr>
          <p:cNvPr id="427" name="why not just have data structures?"/>
          <p:cNvSpPr txBox="1"/>
          <p:nvPr/>
        </p:nvSpPr>
        <p:spPr>
          <a:xfrm>
            <a:off x="1701800" y="6934200"/>
            <a:ext cx="55058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data structures?</a:t>
            </a:r>
          </a:p>
        </p:txBody>
      </p:sp>
      <p:sp>
        <p:nvSpPr>
          <p:cNvPr id="428" name="because our data needs to live somewhere when our programs aren't running"/>
          <p:cNvSpPr txBox="1"/>
          <p:nvPr/>
        </p:nvSpPr>
        <p:spPr>
          <a:xfrm>
            <a:off x="2209800" y="7473949"/>
            <a:ext cx="89220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because our data needs to live somewhere when our programs aren't running</a:t>
            </a:r>
          </a:p>
        </p:txBody>
      </p:sp>
      <p:sp>
        <p:nvSpPr>
          <p:cNvPr id="429" name="why not just have files?"/>
          <p:cNvSpPr txBox="1"/>
          <p:nvPr/>
        </p:nvSpPr>
        <p:spPr>
          <a:xfrm>
            <a:off x="1701800" y="8077200"/>
            <a:ext cx="376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files?</a:t>
            </a:r>
          </a:p>
        </p:txBody>
      </p:sp>
      <p:sp>
        <p:nvSpPr>
          <p:cNvPr id="430" name="slow, and Python doesn't understand structure until it is parsed"/>
          <p:cNvSpPr txBox="1"/>
          <p:nvPr/>
        </p:nvSpPr>
        <p:spPr>
          <a:xfrm>
            <a:off x="2209800" y="8616949"/>
            <a:ext cx="7251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slow, and Python doesn't understand structure until it is parsed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52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5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5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5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6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61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62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66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65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69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70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71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75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77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8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79" name="Rectangle"/>
          <p:cNvSpPr/>
          <p:nvPr/>
        </p:nvSpPr>
        <p:spPr>
          <a:xfrm>
            <a:off x="491849" y="368732"/>
            <a:ext cx="12300502" cy="8832751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89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83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84" name="import json…"/>
          <p:cNvSpPr txBox="1"/>
          <p:nvPr/>
        </p:nvSpPr>
        <p:spPr>
          <a:xfrm>
            <a:off x="622300" y="1553241"/>
            <a:ext cx="8096252" cy="210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29292"/>
                </a:solidFill>
              </a:rPr>
              <a:t># data is a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write_json</a:t>
            </a:r>
            <a:r>
              <a:rPr dirty="0"/>
              <a:t>(path, data):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'w', encoding="utf-8") as f: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json.dump</a:t>
            </a:r>
            <a:r>
              <a:rPr dirty="0"/>
              <a:t>(data, f, indent=2)</a:t>
            </a:r>
          </a:p>
        </p:txBody>
      </p:sp>
      <p:sp>
        <p:nvSpPr>
          <p:cNvPr id="485" name="CTRL"/>
          <p:cNvSpPr/>
          <p:nvPr/>
        </p:nvSpPr>
        <p:spPr>
          <a:xfrm>
            <a:off x="1384300" y="4125362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86" name="C"/>
          <p:cNvSpPr/>
          <p:nvPr/>
        </p:nvSpPr>
        <p:spPr>
          <a:xfrm>
            <a:off x="3263900" y="4125362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7" name="+"/>
          <p:cNvSpPr txBox="1"/>
          <p:nvPr/>
        </p:nvSpPr>
        <p:spPr>
          <a:xfrm>
            <a:off x="2733015" y="4126022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88" name="don't need to understand…"/>
          <p:cNvSpPr txBox="1"/>
          <p:nvPr/>
        </p:nvSpPr>
        <p:spPr>
          <a:xfrm>
            <a:off x="1399356" y="4939643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Demo 1: Number Cou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: </a:t>
            </a:r>
            <a:r>
              <a:rPr lang="en-US" dirty="0"/>
              <a:t>Sum of numbers (simple JSON)</a:t>
            </a:r>
            <a:endParaRPr dirty="0"/>
          </a:p>
        </p:txBody>
      </p:sp>
      <p:sp>
        <p:nvSpPr>
          <p:cNvPr id="492" name="Goal: count the numbers in a list saved as a JSON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count the numbers in a list saved as a JSON file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Location of the </a:t>
            </a:r>
            <a:r>
              <a:rPr lang="en-US" dirty="0"/>
              <a:t>JSON </a:t>
            </a:r>
            <a:r>
              <a:rPr dirty="0"/>
              <a:t>file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sum</a:t>
            </a:r>
          </a:p>
          <a:p>
            <a:pPr marL="0" lvl="5" indent="0"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r>
              <a:rPr lang="en-US" dirty="0"/>
              <a:t>                      output 6</a:t>
            </a:r>
            <a:br>
              <a:rPr dirty="0"/>
            </a:br>
            <a:br>
              <a:rPr sz="2200" dirty="0"/>
            </a:br>
            <a:br>
              <a:rPr sz="2800" dirty="0"/>
            </a:br>
            <a:endParaRPr sz="2800" dirty="0"/>
          </a:p>
        </p:txBody>
      </p:sp>
      <p:sp>
        <p:nvSpPr>
          <p:cNvPr id="493" name="[1,2,3]"/>
          <p:cNvSpPr/>
          <p:nvPr/>
        </p:nvSpPr>
        <p:spPr>
          <a:xfrm>
            <a:off x="3349065" y="5870388"/>
            <a:ext cx="1591420" cy="9870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200" b="0"/>
            </a:lvl1pPr>
          </a:lstStyle>
          <a:p>
            <a:r>
              <a:rPr dirty="0"/>
              <a:t>[1,2,3]</a:t>
            </a:r>
          </a:p>
        </p:txBody>
      </p:sp>
      <p:sp>
        <p:nvSpPr>
          <p:cNvPr id="494" name="fileA.json"/>
          <p:cNvSpPr txBox="1"/>
          <p:nvPr/>
        </p:nvSpPr>
        <p:spPr>
          <a:xfrm>
            <a:off x="3238297" y="5304226"/>
            <a:ext cx="156773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f</a:t>
            </a:r>
            <a:r>
              <a:rPr dirty="0" err="1"/>
              <a:t>ileA.json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mo 3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: Score Tracker</a:t>
            </a:r>
          </a:p>
        </p:txBody>
      </p:sp>
      <p:sp>
        <p:nvSpPr>
          <p:cNvPr id="502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</a:t>
            </a:r>
            <a:r>
              <a:rPr b="1" dirty="0"/>
              <a:t>name</a:t>
            </a:r>
            <a:r>
              <a:rPr dirty="0"/>
              <a:t> and a </a:t>
            </a:r>
            <a:r>
              <a:rPr b="1" dirty="0"/>
              <a:t>score</a:t>
            </a:r>
            <a:r>
              <a:rPr dirty="0"/>
              <a:t> to record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Running average for that person</a:t>
            </a:r>
          </a:p>
          <a:p>
            <a:pPr marL="0" lvl="5" indent="0"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2200" dirty="0"/>
            </a:br>
            <a:r>
              <a:rPr lang="en-US" sz="2800" dirty="0"/>
              <a:t>"Enter player name and score":</a:t>
            </a:r>
            <a:r>
              <a:rPr sz="2800" dirty="0"/>
              <a:t> </a:t>
            </a:r>
            <a:r>
              <a:rPr sz="2800" b="1" dirty="0" err="1"/>
              <a:t>alice</a:t>
            </a:r>
            <a:r>
              <a:rPr sz="2800" b="1" dirty="0"/>
              <a:t> 10</a:t>
            </a:r>
            <a:br>
              <a:rPr sz="2800" b="1" dirty="0"/>
            </a:br>
            <a:r>
              <a:rPr sz="2800" dirty="0"/>
              <a:t>Alice Avg: 10</a:t>
            </a:r>
            <a:br>
              <a:rPr sz="2800" dirty="0"/>
            </a:br>
            <a:r>
              <a:rPr lang="en-US" sz="2800" dirty="0"/>
              <a:t>"Enter player name and score": </a:t>
            </a:r>
            <a:r>
              <a:rPr sz="2800" b="1" dirty="0" err="1"/>
              <a:t>alice</a:t>
            </a:r>
            <a:r>
              <a:rPr sz="2800" b="1" dirty="0"/>
              <a:t> 20</a:t>
            </a:r>
            <a:br>
              <a:rPr sz="2800" b="1" dirty="0"/>
            </a:br>
            <a:r>
              <a:rPr sz="2800" dirty="0"/>
              <a:t>Alice Avg: 15</a:t>
            </a:r>
            <a:br>
              <a:rPr sz="2800" dirty="0"/>
            </a:br>
            <a:r>
              <a:rPr lang="en-US" sz="2800" dirty="0"/>
              <a:t>"Enter player name and score":</a:t>
            </a:r>
            <a:r>
              <a:rPr sz="2800" b="1" dirty="0"/>
              <a:t> bob 13</a:t>
            </a:r>
            <a:br>
              <a:rPr sz="2800" b="1" dirty="0"/>
            </a:br>
            <a:r>
              <a:rPr sz="2800" dirty="0"/>
              <a:t>Bob Avg: 13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ractice with nesting..."/>
          <p:cNvSpPr txBox="1">
            <a:spLocks noGrp="1"/>
          </p:cNvSpPr>
          <p:nvPr>
            <p:ph type="title"/>
          </p:nvPr>
        </p:nvSpPr>
        <p:spPr>
          <a:xfrm>
            <a:off x="2637865" y="4216400"/>
            <a:ext cx="8424582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Worksheet practice with nesting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emo 2: FIFA 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 – Exploring </a:t>
            </a:r>
            <a:r>
              <a:rPr lang="en-US" dirty="0" err="1"/>
              <a:t>kiva.json</a:t>
            </a:r>
            <a:endParaRPr dirty="0"/>
          </a:p>
        </p:txBody>
      </p:sp>
      <p:sp>
        <p:nvSpPr>
          <p:cNvPr id="497" name="Goal: lookup stats about players…"/>
          <p:cNvSpPr txBox="1">
            <a:spLocks noGrp="1"/>
          </p:cNvSpPr>
          <p:nvPr>
            <p:ph type="body" idx="1"/>
          </p:nvPr>
        </p:nvSpPr>
        <p:spPr>
          <a:xfrm>
            <a:off x="952498" y="1426531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</a:t>
            </a:r>
            <a:r>
              <a:rPr lang="en-US" dirty="0"/>
              <a:t>explore a real-world JSON file</a:t>
            </a:r>
          </a:p>
        </p:txBody>
      </p:sp>
      <p:sp>
        <p:nvSpPr>
          <p:cNvPr id="498" name="{…"/>
          <p:cNvSpPr/>
          <p:nvPr/>
        </p:nvSpPr>
        <p:spPr>
          <a:xfrm>
            <a:off x="952499" y="2899617"/>
            <a:ext cx="11540877" cy="5834852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1600" b="0"/>
            </a:pPr>
            <a:r>
              <a:rPr lang="en-US" dirty="0"/>
              <a:t>{</a:t>
            </a:r>
          </a:p>
          <a:p>
            <a:pPr algn="l">
              <a:defRPr sz="1600" b="0"/>
            </a:pPr>
            <a:r>
              <a:rPr lang="en-US" dirty="0"/>
              <a:t>  "data": {</a:t>
            </a:r>
          </a:p>
          <a:p>
            <a:pPr algn="l">
              <a:defRPr sz="1600" b="0"/>
            </a:pPr>
            <a:r>
              <a:rPr lang="en-US" dirty="0"/>
              <a:t>    "lend": {</a:t>
            </a:r>
          </a:p>
          <a:p>
            <a:pPr algn="l">
              <a:defRPr sz="1600" b="0"/>
            </a:pPr>
            <a:r>
              <a:rPr lang="en-US" dirty="0"/>
              <a:t>      "loans": {</a:t>
            </a:r>
          </a:p>
          <a:p>
            <a:pPr algn="l">
              <a:defRPr sz="1600" b="0"/>
            </a:pPr>
            <a:r>
              <a:rPr lang="en-US" dirty="0"/>
              <a:t>        "values": [</a:t>
            </a:r>
          </a:p>
          <a:p>
            <a:pPr algn="l">
              <a:defRPr sz="1600" b="0"/>
            </a:pPr>
            <a:r>
              <a:rPr lang="en-US" dirty="0"/>
              <a:t>          {</a:t>
            </a:r>
          </a:p>
          <a:p>
            <a:pPr algn="l">
              <a:defRPr sz="1600" b="0"/>
            </a:pPr>
            <a:r>
              <a:rPr lang="en-US" dirty="0"/>
              <a:t>            "name": "</a:t>
            </a:r>
            <a:r>
              <a:rPr lang="en-US" dirty="0" err="1"/>
              <a:t>Polikseni</a:t>
            </a:r>
            <a:r>
              <a:rPr lang="en-US" dirty="0"/>
              <a:t>",</a:t>
            </a:r>
          </a:p>
          <a:p>
            <a:pPr algn="l">
              <a:defRPr sz="1600" b="0"/>
            </a:pPr>
            <a:r>
              <a:rPr lang="en-US" dirty="0"/>
              <a:t>            "description": "</a:t>
            </a:r>
            <a:r>
              <a:rPr lang="en-US" dirty="0" err="1"/>
              <a:t>Polikseni</a:t>
            </a:r>
            <a:r>
              <a:rPr lang="en-US" dirty="0"/>
              <a:t> is 70 years old and married. She and her husband are both retired and their main income is a retirement pension of $106 a month for </a:t>
            </a:r>
            <a:r>
              <a:rPr lang="en-US" dirty="0" err="1"/>
              <a:t>Polikseni</a:t>
            </a:r>
            <a:r>
              <a:rPr lang="en-US" dirty="0"/>
              <a:t> and disability income for her husband of $289 a month. &lt;</a:t>
            </a:r>
            <a:r>
              <a:rPr lang="en-US" dirty="0" err="1"/>
              <a:t>br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  <a:r>
              <a:rPr lang="en-US" dirty="0" err="1"/>
              <a:t>Polikseni's</a:t>
            </a:r>
            <a:r>
              <a:rPr lang="en-US" dirty="0"/>
              <a:t> husband, even though disabled, works in a very small shop as a watchmaker on short hours, just to provide additional income for his family and to feel useful. </a:t>
            </a:r>
            <a:r>
              <a:rPr lang="en-US" dirty="0" err="1"/>
              <a:t>Polikseni's</a:t>
            </a:r>
            <a:r>
              <a:rPr lang="en-US" dirty="0"/>
              <a:t> husband needs constant medical treatment due to his health problems. She requested another loan, which she will use to continue paying for the therapy her husband needs. With a part of the loan, she is going to pay the remainder of the previous loan.",</a:t>
            </a:r>
          </a:p>
          <a:p>
            <a:pPr algn="l">
              <a:defRPr sz="1600" b="0"/>
            </a:pPr>
            <a:r>
              <a:rPr lang="en-US" dirty="0"/>
              <a:t>            "</a:t>
            </a:r>
            <a:r>
              <a:rPr lang="en-US" dirty="0" err="1"/>
              <a:t>loanAmount</a:t>
            </a:r>
            <a:r>
              <a:rPr lang="en-US" dirty="0"/>
              <a:t>": "1325.00",</a:t>
            </a:r>
          </a:p>
          <a:p>
            <a:pPr algn="l">
              <a:defRPr sz="1600" b="0"/>
            </a:pPr>
            <a:r>
              <a:rPr lang="en-US" dirty="0"/>
              <a:t>            "geocode": {</a:t>
            </a:r>
          </a:p>
          <a:p>
            <a:pPr algn="l">
              <a:defRPr sz="1600" b="0"/>
            </a:pPr>
            <a:r>
              <a:rPr lang="en-US" dirty="0"/>
              <a:t>              "city": "</a:t>
            </a:r>
            <a:r>
              <a:rPr lang="en-US" dirty="0" err="1"/>
              <a:t>Korce</a:t>
            </a:r>
            <a:r>
              <a:rPr lang="en-US" dirty="0"/>
              <a:t>",</a:t>
            </a:r>
          </a:p>
          <a:p>
            <a:pPr algn="l">
              <a:defRPr sz="1600" b="0"/>
            </a:pPr>
            <a:r>
              <a:rPr lang="en-US" dirty="0"/>
              <a:t>              "country": {</a:t>
            </a:r>
          </a:p>
          <a:p>
            <a:pPr algn="l">
              <a:defRPr sz="1600" b="0"/>
            </a:pPr>
            <a:r>
              <a:rPr lang="en-US" dirty="0"/>
              <a:t>                "name": "Albania",</a:t>
            </a:r>
          </a:p>
          <a:p>
            <a:pPr algn="l">
              <a:defRPr sz="1600" b="0"/>
            </a:pPr>
            <a:r>
              <a:rPr lang="en-US" dirty="0"/>
              <a:t>                "region": "Eastern Europe",</a:t>
            </a:r>
          </a:p>
          <a:p>
            <a:pPr algn="l">
              <a:defRPr sz="1600" b="0"/>
            </a:pPr>
            <a:r>
              <a:rPr lang="en-US" dirty="0"/>
              <a:t>                "</a:t>
            </a:r>
            <a:r>
              <a:rPr lang="en-US" dirty="0" err="1"/>
              <a:t>fundsLentInCountry</a:t>
            </a:r>
            <a:r>
              <a:rPr lang="en-US" dirty="0"/>
              <a:t>": 9051250</a:t>
            </a:r>
          </a:p>
          <a:p>
            <a:pPr algn="l">
              <a:defRPr sz="1600" b="0"/>
            </a:pPr>
            <a:r>
              <a:rPr lang="en-US" dirty="0"/>
              <a:t>              }</a:t>
            </a:r>
          </a:p>
          <a:p>
            <a:pPr algn="l">
              <a:defRPr sz="1600" b="0"/>
            </a:pPr>
            <a:r>
              <a:rPr lang="en-US" dirty="0"/>
              <a:t>            }</a:t>
            </a:r>
          </a:p>
          <a:p>
            <a:pPr algn="l">
              <a:defRPr sz="1600" b="0"/>
            </a:pPr>
            <a:r>
              <a:rPr lang="en-US" dirty="0"/>
              <a:t>          }, …</a:t>
            </a:r>
          </a:p>
          <a:p>
            <a:pPr algn="l">
              <a:defRPr sz="1600" b="0"/>
            </a:pPr>
            <a:r>
              <a:rPr lang="en-US" dirty="0"/>
              <a:t>}</a:t>
            </a:r>
            <a:endParaRPr dirty="0"/>
          </a:p>
        </p:txBody>
      </p:sp>
      <p:sp>
        <p:nvSpPr>
          <p:cNvPr id="499" name="fifa.json"/>
          <p:cNvSpPr txBox="1"/>
          <p:nvPr/>
        </p:nvSpPr>
        <p:spPr>
          <a:xfrm>
            <a:off x="952499" y="2232104"/>
            <a:ext cx="14747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kiva</a:t>
            </a:r>
            <a:r>
              <a:rPr dirty="0" err="1"/>
              <a:t>.json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mo 4: Prime Cach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4: Prime Cache</a:t>
            </a:r>
          </a:p>
        </p:txBody>
      </p:sp>
      <p:sp>
        <p:nvSpPr>
          <p:cNvPr id="505" name="Goal: find number of primes less than N, cache previous return val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find number of primes less than N, cache previous return vals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integer 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How many primes are less than that number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Demo 5: Upper Autocomple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5: Upper Autocomplete</a:t>
            </a:r>
          </a:p>
        </p:txBody>
      </p:sp>
      <p:sp>
        <p:nvSpPr>
          <p:cNvPr id="508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486578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complete phrase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partial phrase ending with a *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upper case version of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Options to autocomplete </a:t>
            </a:r>
          </a:p>
        </p:txBody>
      </p:sp>
      <p:sp>
        <p:nvSpPr>
          <p:cNvPr id="509" name="Example:  prompt&gt; python shout.py msg: hi HI msg: hello HELLO msg: h* 1: hi 2: hello select: 1 HI"/>
          <p:cNvSpPr txBox="1"/>
          <p:nvPr/>
        </p:nvSpPr>
        <p:spPr>
          <a:xfrm>
            <a:off x="8065227" y="2973903"/>
            <a:ext cx="1984518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2200" dirty="0"/>
            </a:br>
            <a:r>
              <a:rPr sz="2800" dirty="0"/>
              <a:t>msg: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</a:t>
            </a:r>
            <a:br>
              <a:rPr sz="2800" dirty="0"/>
            </a:br>
            <a:r>
              <a:rPr sz="2800" dirty="0"/>
              <a:t>HI</a:t>
            </a:r>
            <a:br>
              <a:rPr sz="2800" dirty="0"/>
            </a:br>
            <a:r>
              <a:rPr sz="2800" dirty="0"/>
              <a:t>msg: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hello</a:t>
            </a:r>
            <a:br>
              <a:rPr sz="2800" dirty="0"/>
            </a:br>
            <a:r>
              <a:rPr sz="2800" dirty="0"/>
              <a:t>HELLO</a:t>
            </a:r>
            <a:br>
              <a:rPr sz="2800" dirty="0"/>
            </a:br>
            <a:r>
              <a:rPr sz="2800" dirty="0"/>
              <a:t>msg: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h*</a:t>
            </a:r>
            <a:br>
              <a:rPr sz="2800" dirty="0"/>
            </a:br>
            <a:r>
              <a:rPr sz="2800" dirty="0"/>
              <a:t>1: hi</a:t>
            </a:r>
            <a:br>
              <a:rPr sz="2800" dirty="0"/>
            </a:br>
            <a:r>
              <a:rPr sz="2800" dirty="0"/>
              <a:t>2: hello</a:t>
            </a:r>
            <a:br>
              <a:rPr sz="2800" dirty="0"/>
            </a:br>
            <a:r>
              <a:rPr sz="2800" dirty="0"/>
              <a:t>select: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br>
              <a:rPr sz="2800" dirty="0"/>
            </a:br>
            <a:r>
              <a:rPr sz="2800" dirty="0"/>
              <a:t>HI</a:t>
            </a:r>
          </a:p>
        </p:txBody>
      </p:sp>
      <p:sp>
        <p:nvSpPr>
          <p:cNvPr id="510" name="autocomplete must work…"/>
          <p:cNvSpPr txBox="1"/>
          <p:nvPr/>
        </p:nvSpPr>
        <p:spPr>
          <a:xfrm>
            <a:off x="2276450" y="7073900"/>
            <a:ext cx="33211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autocomplete must work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across multiple runs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Learning Objectives</a:t>
            </a:r>
          </a:p>
        </p:txBody>
      </p:sp>
      <p:sp>
        <p:nvSpPr>
          <p:cNvPr id="185" name="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JSON</a:t>
            </a:r>
            <a:r>
              <a:rPr lang="en-US" dirty="0"/>
              <a:t>: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interpret data format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differences with Python syntax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deserialize data from</a:t>
            </a:r>
            <a:r>
              <a:rPr dirty="0"/>
              <a:t> JSON files</a:t>
            </a:r>
            <a:r>
              <a:rPr lang="en-US" dirty="0"/>
              <a:t> to use in Python program (read)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serialize data into</a:t>
            </a:r>
            <a:r>
              <a:rPr dirty="0"/>
              <a:t> JSON files</a:t>
            </a:r>
            <a:r>
              <a:rPr lang="en-US" dirty="0"/>
              <a:t> for long term storage (write)</a:t>
            </a:r>
            <a:endParaRPr dirty="0"/>
          </a:p>
        </p:txBody>
      </p:sp>
      <p:sp>
        <p:nvSpPr>
          <p:cNvPr id="186" name="Read: Sweigart Ch 14…"/>
          <p:cNvSpPr/>
          <p:nvPr/>
        </p:nvSpPr>
        <p:spPr>
          <a:xfrm>
            <a:off x="1676400" y="4531593"/>
            <a:ext cx="9652000" cy="183872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Read: Sweigart Ch 1</a:t>
            </a:r>
            <a:r>
              <a:rPr lang="en-US" dirty="0"/>
              <a:t>6</a:t>
            </a:r>
            <a:endParaRPr dirty="0"/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800" b="0" dirty="0">
                <a:sym typeface="Gill Sans Light"/>
                <a:hlinkClick r:id="rId2"/>
              </a:rPr>
              <a:t>https://automatetheboringstuff.com/2e/chapter16/</a:t>
            </a: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“JSON and APIs” to the end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8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9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19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9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19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19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195" name="We can use CSV files to store…"/>
          <p:cNvSpPr txBox="1"/>
          <p:nvPr/>
        </p:nvSpPr>
        <p:spPr>
          <a:xfrm>
            <a:off x="3788742" y="6959600"/>
            <a:ext cx="54273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can use CSV files to store</a:t>
            </a:r>
          </a:p>
          <a:p>
            <a:r>
              <a:t>data we would want in lists of lists</a:t>
            </a:r>
          </a:p>
        </p:txBody>
      </p:sp>
      <p:sp>
        <p:nvSpPr>
          <p:cNvPr id="196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9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0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0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0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0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0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05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06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07" name="?"/>
          <p:cNvSpPr txBox="1"/>
          <p:nvPr/>
        </p:nvSpPr>
        <p:spPr>
          <a:xfrm>
            <a:off x="8913452" y="5575300"/>
            <a:ext cx="61349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?</a:t>
            </a:r>
          </a:p>
        </p:txBody>
      </p:sp>
      <p:sp>
        <p:nvSpPr>
          <p:cNvPr id="208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12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13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14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15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16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17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18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9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0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21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22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46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47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48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49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50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51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52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3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54" name="Rectangle"/>
          <p:cNvSpPr/>
          <p:nvPr/>
        </p:nvSpPr>
        <p:spPr>
          <a:xfrm>
            <a:off x="304800" y="12807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6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59" name="Rectangle"/>
          <p:cNvSpPr/>
          <p:nvPr/>
        </p:nvSpPr>
        <p:spPr>
          <a:xfrm>
            <a:off x="7556500" y="5410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dicts use curly braces"/>
          <p:cNvSpPr txBox="1"/>
          <p:nvPr/>
        </p:nvSpPr>
        <p:spPr>
          <a:xfrm>
            <a:off x="3502620" y="4961560"/>
            <a:ext cx="340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dicts use curly braces</a:t>
            </a:r>
          </a:p>
        </p:txBody>
      </p:sp>
      <p:sp>
        <p:nvSpPr>
          <p:cNvPr id="261" name="Rectangle"/>
          <p:cNvSpPr/>
          <p:nvPr/>
        </p:nvSpPr>
        <p:spPr>
          <a:xfrm>
            <a:off x="7556500" y="7696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67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68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69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70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71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72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73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4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75" name="Rectangle"/>
          <p:cNvSpPr/>
          <p:nvPr/>
        </p:nvSpPr>
        <p:spPr>
          <a:xfrm>
            <a:off x="558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7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8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80" name="Rectangle"/>
          <p:cNvSpPr/>
          <p:nvPr/>
        </p:nvSpPr>
        <p:spPr>
          <a:xfrm>
            <a:off x="8178800" y="6055864"/>
            <a:ext cx="921016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keys are separated from…"/>
          <p:cNvSpPr txBox="1"/>
          <p:nvPr/>
        </p:nvSpPr>
        <p:spPr>
          <a:xfrm>
            <a:off x="3228925" y="4783760"/>
            <a:ext cx="39561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keys are separated from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values with a colon</a:t>
            </a:r>
          </a:p>
        </p:txBody>
      </p:sp>
      <p:sp>
        <p:nvSpPr>
          <p:cNvPr id="282" name="Rectangle"/>
          <p:cNvSpPr/>
          <p:nvPr/>
        </p:nvSpPr>
        <p:spPr>
          <a:xfrm>
            <a:off x="9309100" y="6055864"/>
            <a:ext cx="485545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8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8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9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9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9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9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9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96" name="Rectangle"/>
          <p:cNvSpPr/>
          <p:nvPr/>
        </p:nvSpPr>
        <p:spPr>
          <a:xfrm>
            <a:off x="114300" y="11918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0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01" name="Rectangle"/>
          <p:cNvSpPr/>
          <p:nvPr/>
        </p:nvSpPr>
        <p:spPr>
          <a:xfrm>
            <a:off x="9766300" y="6424270"/>
            <a:ext cx="352674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lists use square brackets"/>
          <p:cNvSpPr txBox="1"/>
          <p:nvPr/>
        </p:nvSpPr>
        <p:spPr>
          <a:xfrm>
            <a:off x="3260625" y="4961560"/>
            <a:ext cx="3892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lists use square brackets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2101</Words>
  <Application>Microsoft Macintosh PowerPoint</Application>
  <PresentationFormat>Custom</PresentationFormat>
  <Paragraphs>417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Courier</vt:lpstr>
      <vt:lpstr>Gill Sans</vt:lpstr>
      <vt:lpstr>Gill Sans Light</vt:lpstr>
      <vt:lpstr>Gill Sans SemiBold</vt:lpstr>
      <vt:lpstr>White</vt:lpstr>
      <vt:lpstr>[220 / 319] JSON</vt:lpstr>
      <vt:lpstr>Worksheet practice with nesting</vt:lpstr>
      <vt:lpstr>Learning Objectives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JSON</vt:lpstr>
      <vt:lpstr>Reading JSON Files</vt:lpstr>
      <vt:lpstr>Reading JSON Files</vt:lpstr>
      <vt:lpstr>Data Structures and Files</vt:lpstr>
      <vt:lpstr>Writing JSON Files</vt:lpstr>
      <vt:lpstr>Writing JSON Files</vt:lpstr>
      <vt:lpstr>Example: Sum of numbers (simple JSON)</vt:lpstr>
      <vt:lpstr>Example: Score Tracker</vt:lpstr>
      <vt:lpstr>Example – Exploring kiva.json</vt:lpstr>
      <vt:lpstr>Challenge - Demo 4: Prime Cache</vt:lpstr>
      <vt:lpstr>Challenge - Demo 5: Upper 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JSON</dc:title>
  <cp:lastModifiedBy>MEENA SYAMKUMAR</cp:lastModifiedBy>
  <cp:revision>31</cp:revision>
  <dcterms:modified xsi:type="dcterms:W3CDTF">2022-03-11T12:06:53Z</dcterms:modified>
</cp:coreProperties>
</file>