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42" r:id="rId18"/>
    <p:sldId id="341" r:id="rId19"/>
    <p:sldId id="339" r:id="rId20"/>
    <p:sldId id="340" r:id="rId21"/>
    <p:sldId id="278" r:id="rId22"/>
    <p:sldId id="279" r:id="rId23"/>
    <p:sldId id="30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Copying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Copying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7CFD28C-0B06-064C-AB71-EAE20FBC12B5}"/>
              </a:ext>
            </a:extLst>
          </p:cNvPr>
          <p:cNvSpPr txBox="1">
            <a:spLocks/>
          </p:cNvSpPr>
          <p:nvPr/>
        </p:nvSpPr>
        <p:spPr bwMode="auto">
          <a:xfrm>
            <a:off x="1270000" y="53213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cs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cs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Cole Nelson</a:t>
            </a:r>
          </a:p>
          <a:p>
            <a:pPr>
              <a:spcBef>
                <a:spcPct val="0"/>
              </a:spcBef>
              <a:buSzTx/>
              <a:buNone/>
            </a:pP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D9141BA-269B-F047-B26C-521DDB75F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578" y="8346132"/>
            <a:ext cx="5757987" cy="102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000" b="0" dirty="0">
                <a:solidFill>
                  <a:srgbClr val="FF9300"/>
                </a:solidFill>
                <a:latin typeface="Gill Sans SemiBold" panose="020B0502020104020203" pitchFamily="34" charset="-79"/>
                <a:ea typeface="Gill Sans SemiBold" panose="020B0502020104020203" pitchFamily="34" charset="-79"/>
                <a:cs typeface="Gill Sans SemiBold" panose="020B0502020104020203" pitchFamily="34" charset="-79"/>
                <a:sym typeface="Gill Sans SemiBold" panose="020B0502020104020203" pitchFamily="34" charset="-79"/>
              </a:rPr>
              <a:t>Readings: </a:t>
            </a:r>
          </a:p>
          <a:p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Parts of Chapter 4 of Sweigart book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60E6CF6-962B-8A43-AFFE-8D1B5B2AD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7260" y="8115300"/>
            <a:ext cx="3954609" cy="14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 SemiBold" panose="020B0502020104020203" pitchFamily="34" charset="-79"/>
                <a:cs typeface="Gill Sans" panose="020B0502020104020203" pitchFamily="34" charset="-79"/>
                <a:sym typeface="Gill Sans SemiBold" panose="020B0502020104020203" pitchFamily="34" charset="-79"/>
              </a:rPr>
              <a:t>Due: P7</a:t>
            </a:r>
          </a:p>
          <a:p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Grade will be posted: P6</a:t>
            </a:r>
          </a:p>
          <a:p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Quiz6 will be posted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48" name="x = [&quot;A&quot;,&quot;B&quot;,&quot;C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6323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 "B", 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)</a:t>
            </a:r>
          </a:p>
        </p:txBody>
      </p:sp>
      <p:sp>
        <p:nvSpPr>
          <p:cNvPr id="249" name="x"/>
          <p:cNvSpPr txBox="1"/>
          <p:nvPr/>
        </p:nvSpPr>
        <p:spPr>
          <a:xfrm>
            <a:off x="3836888" y="646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50" name="y"/>
          <p:cNvSpPr txBox="1"/>
          <p:nvPr/>
        </p:nvSpPr>
        <p:spPr>
          <a:xfrm>
            <a:off x="3841799" y="731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51" name="Square"/>
          <p:cNvSpPr/>
          <p:nvPr/>
        </p:nvSpPr>
        <p:spPr>
          <a:xfrm>
            <a:off x="4292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Square"/>
          <p:cNvSpPr/>
          <p:nvPr/>
        </p:nvSpPr>
        <p:spPr>
          <a:xfrm>
            <a:off x="4292600" y="726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&quot;A&quot;"/>
          <p:cNvSpPr/>
          <p:nvPr/>
        </p:nvSpPr>
        <p:spPr>
          <a:xfrm>
            <a:off x="6324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54" name="&quot;B&quot;"/>
          <p:cNvSpPr/>
          <p:nvPr/>
        </p:nvSpPr>
        <p:spPr>
          <a:xfrm>
            <a:off x="69215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55" name="&quot;C&quot;"/>
          <p:cNvSpPr/>
          <p:nvPr/>
        </p:nvSpPr>
        <p:spPr>
          <a:xfrm>
            <a:off x="75184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56" name="Line"/>
          <p:cNvSpPr/>
          <p:nvPr/>
        </p:nvSpPr>
        <p:spPr>
          <a:xfrm flipV="1">
            <a:off x="4592009" y="6908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7" name="Line"/>
          <p:cNvSpPr/>
          <p:nvPr/>
        </p:nvSpPr>
        <p:spPr>
          <a:xfrm flipV="1">
            <a:off x="4592009" y="655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8" name="Arrow"/>
          <p:cNvSpPr/>
          <p:nvPr/>
        </p:nvSpPr>
        <p:spPr>
          <a:xfrm>
            <a:off x="1257300" y="3556000"/>
            <a:ext cx="618282" cy="61828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x = [&quot;A&quot;,&quot;B&quot;,&quot;C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6323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 "B", 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)</a:t>
            </a:r>
          </a:p>
        </p:txBody>
      </p:sp>
      <p:sp>
        <p:nvSpPr>
          <p:cNvPr id="261" name="Rectangle"/>
          <p:cNvSpPr/>
          <p:nvPr/>
        </p:nvSpPr>
        <p:spPr>
          <a:xfrm>
            <a:off x="3332807" y="7188200"/>
            <a:ext cx="1683693" cy="8382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Rectangle"/>
          <p:cNvSpPr/>
          <p:nvPr/>
        </p:nvSpPr>
        <p:spPr>
          <a:xfrm>
            <a:off x="3332807" y="6248400"/>
            <a:ext cx="1683693" cy="8382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64" name="x"/>
          <p:cNvSpPr txBox="1"/>
          <p:nvPr/>
        </p:nvSpPr>
        <p:spPr>
          <a:xfrm>
            <a:off x="3836888" y="646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65" name="y"/>
          <p:cNvSpPr txBox="1"/>
          <p:nvPr/>
        </p:nvSpPr>
        <p:spPr>
          <a:xfrm>
            <a:off x="3841799" y="731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66" name="Square"/>
          <p:cNvSpPr/>
          <p:nvPr/>
        </p:nvSpPr>
        <p:spPr>
          <a:xfrm>
            <a:off x="4292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Square"/>
          <p:cNvSpPr/>
          <p:nvPr/>
        </p:nvSpPr>
        <p:spPr>
          <a:xfrm>
            <a:off x="4292600" y="726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8" name="&quot;A&quot;"/>
          <p:cNvSpPr/>
          <p:nvPr/>
        </p:nvSpPr>
        <p:spPr>
          <a:xfrm>
            <a:off x="6324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69" name="&quot;B&quot;"/>
          <p:cNvSpPr/>
          <p:nvPr/>
        </p:nvSpPr>
        <p:spPr>
          <a:xfrm>
            <a:off x="69215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70" name="&quot;C&quot;"/>
          <p:cNvSpPr/>
          <p:nvPr/>
        </p:nvSpPr>
        <p:spPr>
          <a:xfrm>
            <a:off x="75184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71" name="Line"/>
          <p:cNvSpPr/>
          <p:nvPr/>
        </p:nvSpPr>
        <p:spPr>
          <a:xfrm flipV="1">
            <a:off x="4592009" y="6908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 flipV="1">
            <a:off x="4592009" y="655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Arrow"/>
          <p:cNvSpPr/>
          <p:nvPr/>
        </p:nvSpPr>
        <p:spPr>
          <a:xfrm>
            <a:off x="1257300" y="3556000"/>
            <a:ext cx="618282" cy="61828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global frame"/>
          <p:cNvSpPr txBox="1"/>
          <p:nvPr/>
        </p:nvSpPr>
        <p:spPr>
          <a:xfrm>
            <a:off x="1543174" y="6411190"/>
            <a:ext cx="162133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 frame</a:t>
            </a:r>
          </a:p>
        </p:txBody>
      </p:sp>
      <p:sp>
        <p:nvSpPr>
          <p:cNvPr id="275" name="f frame"/>
          <p:cNvSpPr txBox="1"/>
          <p:nvPr/>
        </p:nvSpPr>
        <p:spPr>
          <a:xfrm>
            <a:off x="2116261" y="7300190"/>
            <a:ext cx="9831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 frame</a:t>
            </a:r>
          </a:p>
        </p:txBody>
      </p:sp>
      <p:sp>
        <p:nvSpPr>
          <p:cNvPr id="276" name="Line"/>
          <p:cNvSpPr/>
          <p:nvPr/>
        </p:nvSpPr>
        <p:spPr>
          <a:xfrm flipV="1">
            <a:off x="5422900" y="5688700"/>
            <a:ext cx="1" cy="2813763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heap"/>
          <p:cNvSpPr txBox="1"/>
          <p:nvPr/>
        </p:nvSpPr>
        <p:spPr>
          <a:xfrm>
            <a:off x="6793061" y="5511799"/>
            <a:ext cx="862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heap</a:t>
            </a:r>
          </a:p>
        </p:txBody>
      </p:sp>
      <p:sp>
        <p:nvSpPr>
          <p:cNvPr id="278" name="stack"/>
          <p:cNvSpPr txBox="1"/>
          <p:nvPr/>
        </p:nvSpPr>
        <p:spPr>
          <a:xfrm>
            <a:off x="2859484" y="5522264"/>
            <a:ext cx="9318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Example 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1</a:t>
            </a:r>
          </a:p>
        </p:txBody>
      </p:sp>
      <p:sp>
        <p:nvSpPr>
          <p:cNvPr id="281" name="x = {}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 = {}</a:t>
            </a:r>
          </a:p>
          <a:p>
            <a:pPr marL="0" lvl="5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["WI"] = "Madison"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["WI"])</a:t>
            </a:r>
          </a:p>
        </p:txBody>
      </p:sp>
      <p:sp>
        <p:nvSpPr>
          <p:cNvPr id="282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84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xample 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2</a:t>
            </a:r>
          </a:p>
        </p:txBody>
      </p:sp>
      <p:sp>
        <p:nvSpPr>
          <p:cNvPr id="287" name="def foo(nums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foo(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rPr dirty="0"/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rPr dirty="0" err="1"/>
              <a:t>.append</a:t>
            </a:r>
            <a:r>
              <a:rPr dirty="0"/>
              <a:t>(3)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print(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rPr dirty="0"/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  <a:r>
              <a:rPr dirty="0"/>
              <a:t> = [1,2]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foo(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rPr dirty="0"/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  <a:r>
              <a:rPr dirty="0"/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rPr dirty="0"/>
              <a:t>)</a:t>
            </a:r>
          </a:p>
        </p:txBody>
      </p:sp>
      <p:sp>
        <p:nvSpPr>
          <p:cNvPr id="288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90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Example 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3</a:t>
            </a:r>
          </a:p>
        </p:txBody>
      </p:sp>
      <p:sp>
        <p:nvSpPr>
          <p:cNvPr id="293" name="x = [&quot;aaa&quot;, &quot;bbb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 = ["</a:t>
            </a:r>
            <a:r>
              <a:rPr dirty="0" err="1"/>
              <a:t>aaa</a:t>
            </a:r>
            <a:r>
              <a:rPr dirty="0"/>
              <a:t>", "</a:t>
            </a:r>
            <a:r>
              <a:rPr dirty="0" err="1"/>
              <a:t>bbb</a:t>
            </a:r>
            <a:r>
              <a:rPr dirty="0"/>
              <a:t>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[:]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 err="1"/>
              <a:t>.pop</a:t>
            </a:r>
            <a:r>
              <a:rPr dirty="0"/>
              <a:t>(0)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 err="1"/>
              <a:t>len</a:t>
            </a:r>
            <a:r>
              <a:rPr dirty="0"/>
              <a:t>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))</a:t>
            </a:r>
          </a:p>
        </p:txBody>
      </p:sp>
      <p:sp>
        <p:nvSpPr>
          <p:cNvPr id="294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96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Worksheet Problems 2-6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Problems 2-6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01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from recordclass import recordclass…"/>
          <p:cNvSpPr txBox="1"/>
          <p:nvPr/>
        </p:nvSpPr>
        <p:spPr>
          <a:xfrm>
            <a:off x="1447322" y="400407"/>
            <a:ext cx="895116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alice</a:t>
            </a:r>
            <a:r>
              <a:rPr dirty="0"/>
              <a:t>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"Alice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10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30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bob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"Bob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8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25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team = [</a:t>
            </a:r>
            <a:r>
              <a:rPr lang="en-US" dirty="0" err="1"/>
              <a:t>alice</a:t>
            </a:r>
            <a:r>
              <a:rPr lang="en-US" dirty="0"/>
              <a:t>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players = {"A": </a:t>
            </a:r>
            <a:r>
              <a:rPr lang="en-US" dirty="0" err="1"/>
              <a:t>alice</a:t>
            </a:r>
            <a:r>
              <a:rPr lang="en-US" dirty="0"/>
              <a:t>, "B": bob}</a:t>
            </a:r>
          </a:p>
        </p:txBody>
      </p:sp>
      <p:sp>
        <p:nvSpPr>
          <p:cNvPr id="932" name="Arrow"/>
          <p:cNvSpPr/>
          <p:nvPr/>
        </p:nvSpPr>
        <p:spPr>
          <a:xfrm>
            <a:off x="544977" y="222811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471753" y="2294218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" name="State:">
            <a:extLst>
              <a:ext uri="{FF2B5EF4-FFF2-40B4-BE49-F238E27FC236}">
                <a16:creationId xmlns:a16="http://schemas.microsoft.com/office/drawing/2014/main" id="{872D686F-DC3B-5C4D-93E3-6FF84DD238E2}"/>
              </a:ext>
            </a:extLst>
          </p:cNvPr>
          <p:cNvSpPr txBox="1"/>
          <p:nvPr/>
        </p:nvSpPr>
        <p:spPr>
          <a:xfrm>
            <a:off x="1556983" y="2471815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" name="alice">
            <a:extLst>
              <a:ext uri="{FF2B5EF4-FFF2-40B4-BE49-F238E27FC236}">
                <a16:creationId xmlns:a16="http://schemas.microsoft.com/office/drawing/2014/main" id="{84DD0C69-64AF-AE46-86EC-DE9A1882C9CE}"/>
              </a:ext>
            </a:extLst>
          </p:cNvPr>
          <p:cNvSpPr txBox="1"/>
          <p:nvPr/>
        </p:nvSpPr>
        <p:spPr>
          <a:xfrm>
            <a:off x="1639947" y="3627515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4AC1DE5C-C047-B24C-846B-C89193C6D5BB}"/>
              </a:ext>
            </a:extLst>
          </p:cNvPr>
          <p:cNvSpPr/>
          <p:nvPr/>
        </p:nvSpPr>
        <p:spPr>
          <a:xfrm>
            <a:off x="2794936" y="3640216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" name="references">
            <a:extLst>
              <a:ext uri="{FF2B5EF4-FFF2-40B4-BE49-F238E27FC236}">
                <a16:creationId xmlns:a16="http://schemas.microsoft.com/office/drawing/2014/main" id="{D2F9D7E5-B269-F64E-B4DD-ADB2B661FBD3}"/>
              </a:ext>
            </a:extLst>
          </p:cNvPr>
          <p:cNvSpPr txBox="1"/>
          <p:nvPr/>
        </p:nvSpPr>
        <p:spPr>
          <a:xfrm>
            <a:off x="2358472" y="3013455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5" name="objects">
            <a:extLst>
              <a:ext uri="{FF2B5EF4-FFF2-40B4-BE49-F238E27FC236}">
                <a16:creationId xmlns:a16="http://schemas.microsoft.com/office/drawing/2014/main" id="{CAF77AD3-5196-3B43-BA79-C126CD370FE7}"/>
              </a:ext>
            </a:extLst>
          </p:cNvPr>
          <p:cNvSpPr txBox="1"/>
          <p:nvPr/>
        </p:nvSpPr>
        <p:spPr>
          <a:xfrm>
            <a:off x="7173186" y="3013455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A84A9231-8D77-6E49-9104-0CB3180F3974}"/>
              </a:ext>
            </a:extLst>
          </p:cNvPr>
          <p:cNvSpPr/>
          <p:nvPr/>
        </p:nvSpPr>
        <p:spPr>
          <a:xfrm>
            <a:off x="7607676" y="3667187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740E6E86-87CF-104A-A755-43307E8AA07D}"/>
              </a:ext>
            </a:extLst>
          </p:cNvPr>
          <p:cNvSpPr/>
          <p:nvPr/>
        </p:nvSpPr>
        <p:spPr>
          <a:xfrm>
            <a:off x="7607677" y="4162487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4" name="a">
            <a:extLst>
              <a:ext uri="{FF2B5EF4-FFF2-40B4-BE49-F238E27FC236}">
                <a16:creationId xmlns:a16="http://schemas.microsoft.com/office/drawing/2014/main" id="{EC0DF8E2-99EC-AB42-B3E7-186611483DD6}"/>
              </a:ext>
            </a:extLst>
          </p:cNvPr>
          <p:cNvSpPr txBox="1"/>
          <p:nvPr/>
        </p:nvSpPr>
        <p:spPr>
          <a:xfrm>
            <a:off x="6714050" y="3742375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CEAAF7F4-E63E-1D47-A812-47A33DAAE202}"/>
              </a:ext>
            </a:extLst>
          </p:cNvPr>
          <p:cNvSpPr txBox="1"/>
          <p:nvPr/>
        </p:nvSpPr>
        <p:spPr>
          <a:xfrm>
            <a:off x="6661151" y="4191234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46" name="z">
            <a:extLst>
              <a:ext uri="{FF2B5EF4-FFF2-40B4-BE49-F238E27FC236}">
                <a16:creationId xmlns:a16="http://schemas.microsoft.com/office/drawing/2014/main" id="{2955DF51-0290-3448-AFC3-090479A673A8}"/>
              </a:ext>
            </a:extLst>
          </p:cNvPr>
          <p:cNvSpPr txBox="1"/>
          <p:nvPr/>
        </p:nvSpPr>
        <p:spPr>
          <a:xfrm>
            <a:off x="6909616" y="4703294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5AC90FA2-2947-E44D-80D2-E1599F0C7F7A}"/>
              </a:ext>
            </a:extLst>
          </p:cNvPr>
          <p:cNvSpPr/>
          <p:nvPr/>
        </p:nvSpPr>
        <p:spPr>
          <a:xfrm>
            <a:off x="7607676" y="4670487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8" name="dict">
            <a:extLst>
              <a:ext uri="{FF2B5EF4-FFF2-40B4-BE49-F238E27FC236}">
                <a16:creationId xmlns:a16="http://schemas.microsoft.com/office/drawing/2014/main" id="{A52C8DED-E27D-4646-8D20-F88196322FDD}"/>
              </a:ext>
            </a:extLst>
          </p:cNvPr>
          <p:cNvSpPr txBox="1"/>
          <p:nvPr/>
        </p:nvSpPr>
        <p:spPr>
          <a:xfrm>
            <a:off x="7624889" y="5212697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49" name="Connection Line">
            <a:extLst>
              <a:ext uri="{FF2B5EF4-FFF2-40B4-BE49-F238E27FC236}">
                <a16:creationId xmlns:a16="http://schemas.microsoft.com/office/drawing/2014/main" id="{CD31A6C7-CEB2-514A-8419-3651F8551BF1}"/>
              </a:ext>
            </a:extLst>
          </p:cNvPr>
          <p:cNvSpPr/>
          <p:nvPr/>
        </p:nvSpPr>
        <p:spPr>
          <a:xfrm>
            <a:off x="7790888" y="378221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0" name="&quot;zebra&quot;">
            <a:extLst>
              <a:ext uri="{FF2B5EF4-FFF2-40B4-BE49-F238E27FC236}">
                <a16:creationId xmlns:a16="http://schemas.microsoft.com/office/drawing/2014/main" id="{6D73C8A2-2BF4-EA4B-8274-F2FE1B51D8E5}"/>
              </a:ext>
            </a:extLst>
          </p:cNvPr>
          <p:cNvSpPr txBox="1"/>
          <p:nvPr/>
        </p:nvSpPr>
        <p:spPr>
          <a:xfrm>
            <a:off x="9003665" y="3761440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Alice</a:t>
            </a:r>
            <a:r>
              <a:rPr dirty="0"/>
              <a:t>"</a:t>
            </a:r>
          </a:p>
        </p:txBody>
      </p:sp>
      <p:sp>
        <p:nvSpPr>
          <p:cNvPr id="51" name="Connection Line">
            <a:extLst>
              <a:ext uri="{FF2B5EF4-FFF2-40B4-BE49-F238E27FC236}">
                <a16:creationId xmlns:a16="http://schemas.microsoft.com/office/drawing/2014/main" id="{4F562774-3EAD-D74A-AF78-0896DEAAA102}"/>
              </a:ext>
            </a:extLst>
          </p:cNvPr>
          <p:cNvSpPr/>
          <p:nvPr/>
        </p:nvSpPr>
        <p:spPr>
          <a:xfrm>
            <a:off x="7839677" y="432912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" name="&quot;zebra&quot;">
            <a:extLst>
              <a:ext uri="{FF2B5EF4-FFF2-40B4-BE49-F238E27FC236}">
                <a16:creationId xmlns:a16="http://schemas.microsoft.com/office/drawing/2014/main" id="{703FFD1C-59CA-FB4A-AFC3-4DA823175186}"/>
              </a:ext>
            </a:extLst>
          </p:cNvPr>
          <p:cNvSpPr txBox="1"/>
          <p:nvPr/>
        </p:nvSpPr>
        <p:spPr>
          <a:xfrm>
            <a:off x="9055307" y="4273213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53" name="Connection Line">
            <a:extLst>
              <a:ext uri="{FF2B5EF4-FFF2-40B4-BE49-F238E27FC236}">
                <a16:creationId xmlns:a16="http://schemas.microsoft.com/office/drawing/2014/main" id="{6EB58BFE-8702-064B-8A9E-AAF27426C162}"/>
              </a:ext>
            </a:extLst>
          </p:cNvPr>
          <p:cNvSpPr/>
          <p:nvPr/>
        </p:nvSpPr>
        <p:spPr>
          <a:xfrm>
            <a:off x="7839677" y="477804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" name="&quot;zebra&quot;">
            <a:extLst>
              <a:ext uri="{FF2B5EF4-FFF2-40B4-BE49-F238E27FC236}">
                <a16:creationId xmlns:a16="http://schemas.microsoft.com/office/drawing/2014/main" id="{F5B52F71-470D-9F44-9F56-AAFE125FD4D1}"/>
              </a:ext>
            </a:extLst>
          </p:cNvPr>
          <p:cNvSpPr txBox="1"/>
          <p:nvPr/>
        </p:nvSpPr>
        <p:spPr>
          <a:xfrm>
            <a:off x="9057848" y="4737699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30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CD9EC9CA-80AD-3C48-828A-F39E48724082}"/>
              </a:ext>
            </a:extLst>
          </p:cNvPr>
          <p:cNvSpPr/>
          <p:nvPr/>
        </p:nvSpPr>
        <p:spPr>
          <a:xfrm>
            <a:off x="3400865" y="3751323"/>
            <a:ext cx="4206810" cy="30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1537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from recordclass import recordclass…"/>
          <p:cNvSpPr txBox="1"/>
          <p:nvPr/>
        </p:nvSpPr>
        <p:spPr>
          <a:xfrm>
            <a:off x="1447322" y="400407"/>
            <a:ext cx="895116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alice</a:t>
            </a:r>
            <a:r>
              <a:rPr dirty="0"/>
              <a:t>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"Alice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10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30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bob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"Bob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8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25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team = [</a:t>
            </a:r>
            <a:r>
              <a:rPr lang="en-US" dirty="0" err="1"/>
              <a:t>alice</a:t>
            </a:r>
            <a:r>
              <a:rPr lang="en-US" dirty="0"/>
              <a:t>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players = {"A": </a:t>
            </a:r>
            <a:r>
              <a:rPr lang="en-US" dirty="0" err="1"/>
              <a:t>alice</a:t>
            </a:r>
            <a:r>
              <a:rPr lang="en-US" dirty="0"/>
              <a:t>, "B": bob}</a:t>
            </a:r>
          </a:p>
        </p:txBody>
      </p:sp>
      <p:sp>
        <p:nvSpPr>
          <p:cNvPr id="932" name="Arrow"/>
          <p:cNvSpPr/>
          <p:nvPr/>
        </p:nvSpPr>
        <p:spPr>
          <a:xfrm>
            <a:off x="471753" y="672637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471753" y="2294218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" name="State:">
            <a:extLst>
              <a:ext uri="{FF2B5EF4-FFF2-40B4-BE49-F238E27FC236}">
                <a16:creationId xmlns:a16="http://schemas.microsoft.com/office/drawing/2014/main" id="{872D686F-DC3B-5C4D-93E3-6FF84DD238E2}"/>
              </a:ext>
            </a:extLst>
          </p:cNvPr>
          <p:cNvSpPr txBox="1"/>
          <p:nvPr/>
        </p:nvSpPr>
        <p:spPr>
          <a:xfrm>
            <a:off x="1556983" y="2471815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" name="alice">
            <a:extLst>
              <a:ext uri="{FF2B5EF4-FFF2-40B4-BE49-F238E27FC236}">
                <a16:creationId xmlns:a16="http://schemas.microsoft.com/office/drawing/2014/main" id="{84DD0C69-64AF-AE46-86EC-DE9A1882C9CE}"/>
              </a:ext>
            </a:extLst>
          </p:cNvPr>
          <p:cNvSpPr txBox="1"/>
          <p:nvPr/>
        </p:nvSpPr>
        <p:spPr>
          <a:xfrm>
            <a:off x="1639947" y="3627515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4AC1DE5C-C047-B24C-846B-C89193C6D5BB}"/>
              </a:ext>
            </a:extLst>
          </p:cNvPr>
          <p:cNvSpPr/>
          <p:nvPr/>
        </p:nvSpPr>
        <p:spPr>
          <a:xfrm>
            <a:off x="2794936" y="3640216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" name="references">
            <a:extLst>
              <a:ext uri="{FF2B5EF4-FFF2-40B4-BE49-F238E27FC236}">
                <a16:creationId xmlns:a16="http://schemas.microsoft.com/office/drawing/2014/main" id="{D2F9D7E5-B269-F64E-B4DD-ADB2B661FBD3}"/>
              </a:ext>
            </a:extLst>
          </p:cNvPr>
          <p:cNvSpPr txBox="1"/>
          <p:nvPr/>
        </p:nvSpPr>
        <p:spPr>
          <a:xfrm>
            <a:off x="2358472" y="3013455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5" name="objects">
            <a:extLst>
              <a:ext uri="{FF2B5EF4-FFF2-40B4-BE49-F238E27FC236}">
                <a16:creationId xmlns:a16="http://schemas.microsoft.com/office/drawing/2014/main" id="{CAF77AD3-5196-3B43-BA79-C126CD370FE7}"/>
              </a:ext>
            </a:extLst>
          </p:cNvPr>
          <p:cNvSpPr txBox="1"/>
          <p:nvPr/>
        </p:nvSpPr>
        <p:spPr>
          <a:xfrm>
            <a:off x="7173186" y="3013455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6" name="bob">
            <a:extLst>
              <a:ext uri="{FF2B5EF4-FFF2-40B4-BE49-F238E27FC236}">
                <a16:creationId xmlns:a16="http://schemas.microsoft.com/office/drawing/2014/main" id="{EC1C3E88-EF13-BA4D-A531-B91F47DE94CB}"/>
              </a:ext>
            </a:extLst>
          </p:cNvPr>
          <p:cNvSpPr txBox="1"/>
          <p:nvPr/>
        </p:nvSpPr>
        <p:spPr>
          <a:xfrm>
            <a:off x="1639947" y="4389515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" name="Rectangle">
            <a:extLst>
              <a:ext uri="{FF2B5EF4-FFF2-40B4-BE49-F238E27FC236}">
                <a16:creationId xmlns:a16="http://schemas.microsoft.com/office/drawing/2014/main" id="{C1076BE9-0B2C-F443-836E-38D0EA432632}"/>
              </a:ext>
            </a:extLst>
          </p:cNvPr>
          <p:cNvSpPr/>
          <p:nvPr/>
        </p:nvSpPr>
        <p:spPr>
          <a:xfrm>
            <a:off x="2794936" y="4402216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A84A9231-8D77-6E49-9104-0CB3180F3974}"/>
              </a:ext>
            </a:extLst>
          </p:cNvPr>
          <p:cNvSpPr/>
          <p:nvPr/>
        </p:nvSpPr>
        <p:spPr>
          <a:xfrm>
            <a:off x="7607676" y="3667187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740E6E86-87CF-104A-A755-43307E8AA07D}"/>
              </a:ext>
            </a:extLst>
          </p:cNvPr>
          <p:cNvSpPr/>
          <p:nvPr/>
        </p:nvSpPr>
        <p:spPr>
          <a:xfrm>
            <a:off x="7607677" y="4162487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4" name="a">
            <a:extLst>
              <a:ext uri="{FF2B5EF4-FFF2-40B4-BE49-F238E27FC236}">
                <a16:creationId xmlns:a16="http://schemas.microsoft.com/office/drawing/2014/main" id="{EC0DF8E2-99EC-AB42-B3E7-186611483DD6}"/>
              </a:ext>
            </a:extLst>
          </p:cNvPr>
          <p:cNvSpPr txBox="1"/>
          <p:nvPr/>
        </p:nvSpPr>
        <p:spPr>
          <a:xfrm>
            <a:off x="6714050" y="3742375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CEAAF7F4-E63E-1D47-A812-47A33DAAE202}"/>
              </a:ext>
            </a:extLst>
          </p:cNvPr>
          <p:cNvSpPr txBox="1"/>
          <p:nvPr/>
        </p:nvSpPr>
        <p:spPr>
          <a:xfrm>
            <a:off x="6661151" y="4191234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46" name="z">
            <a:extLst>
              <a:ext uri="{FF2B5EF4-FFF2-40B4-BE49-F238E27FC236}">
                <a16:creationId xmlns:a16="http://schemas.microsoft.com/office/drawing/2014/main" id="{2955DF51-0290-3448-AFC3-090479A673A8}"/>
              </a:ext>
            </a:extLst>
          </p:cNvPr>
          <p:cNvSpPr txBox="1"/>
          <p:nvPr/>
        </p:nvSpPr>
        <p:spPr>
          <a:xfrm>
            <a:off x="6909616" y="4703294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5AC90FA2-2947-E44D-80D2-E1599F0C7F7A}"/>
              </a:ext>
            </a:extLst>
          </p:cNvPr>
          <p:cNvSpPr/>
          <p:nvPr/>
        </p:nvSpPr>
        <p:spPr>
          <a:xfrm>
            <a:off x="7607676" y="4670487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8" name="dict">
            <a:extLst>
              <a:ext uri="{FF2B5EF4-FFF2-40B4-BE49-F238E27FC236}">
                <a16:creationId xmlns:a16="http://schemas.microsoft.com/office/drawing/2014/main" id="{A52C8DED-E27D-4646-8D20-F88196322FDD}"/>
              </a:ext>
            </a:extLst>
          </p:cNvPr>
          <p:cNvSpPr txBox="1"/>
          <p:nvPr/>
        </p:nvSpPr>
        <p:spPr>
          <a:xfrm>
            <a:off x="7624889" y="5212697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49" name="Connection Line">
            <a:extLst>
              <a:ext uri="{FF2B5EF4-FFF2-40B4-BE49-F238E27FC236}">
                <a16:creationId xmlns:a16="http://schemas.microsoft.com/office/drawing/2014/main" id="{CD31A6C7-CEB2-514A-8419-3651F8551BF1}"/>
              </a:ext>
            </a:extLst>
          </p:cNvPr>
          <p:cNvSpPr/>
          <p:nvPr/>
        </p:nvSpPr>
        <p:spPr>
          <a:xfrm>
            <a:off x="7790888" y="378221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0" name="&quot;zebra&quot;">
            <a:extLst>
              <a:ext uri="{FF2B5EF4-FFF2-40B4-BE49-F238E27FC236}">
                <a16:creationId xmlns:a16="http://schemas.microsoft.com/office/drawing/2014/main" id="{6D73C8A2-2BF4-EA4B-8274-F2FE1B51D8E5}"/>
              </a:ext>
            </a:extLst>
          </p:cNvPr>
          <p:cNvSpPr txBox="1"/>
          <p:nvPr/>
        </p:nvSpPr>
        <p:spPr>
          <a:xfrm>
            <a:off x="9003665" y="3761440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Alice</a:t>
            </a:r>
            <a:r>
              <a:rPr dirty="0"/>
              <a:t>"</a:t>
            </a:r>
          </a:p>
        </p:txBody>
      </p:sp>
      <p:sp>
        <p:nvSpPr>
          <p:cNvPr id="51" name="Connection Line">
            <a:extLst>
              <a:ext uri="{FF2B5EF4-FFF2-40B4-BE49-F238E27FC236}">
                <a16:creationId xmlns:a16="http://schemas.microsoft.com/office/drawing/2014/main" id="{4F562774-3EAD-D74A-AF78-0896DEAAA102}"/>
              </a:ext>
            </a:extLst>
          </p:cNvPr>
          <p:cNvSpPr/>
          <p:nvPr/>
        </p:nvSpPr>
        <p:spPr>
          <a:xfrm>
            <a:off x="7839677" y="432912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" name="&quot;zebra&quot;">
            <a:extLst>
              <a:ext uri="{FF2B5EF4-FFF2-40B4-BE49-F238E27FC236}">
                <a16:creationId xmlns:a16="http://schemas.microsoft.com/office/drawing/2014/main" id="{703FFD1C-59CA-FB4A-AFC3-4DA823175186}"/>
              </a:ext>
            </a:extLst>
          </p:cNvPr>
          <p:cNvSpPr txBox="1"/>
          <p:nvPr/>
        </p:nvSpPr>
        <p:spPr>
          <a:xfrm>
            <a:off x="9055307" y="4273213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53" name="Connection Line">
            <a:extLst>
              <a:ext uri="{FF2B5EF4-FFF2-40B4-BE49-F238E27FC236}">
                <a16:creationId xmlns:a16="http://schemas.microsoft.com/office/drawing/2014/main" id="{6EB58BFE-8702-064B-8A9E-AAF27426C162}"/>
              </a:ext>
            </a:extLst>
          </p:cNvPr>
          <p:cNvSpPr/>
          <p:nvPr/>
        </p:nvSpPr>
        <p:spPr>
          <a:xfrm>
            <a:off x="7839677" y="477804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" name="&quot;zebra&quot;">
            <a:extLst>
              <a:ext uri="{FF2B5EF4-FFF2-40B4-BE49-F238E27FC236}">
                <a16:creationId xmlns:a16="http://schemas.microsoft.com/office/drawing/2014/main" id="{F5B52F71-470D-9F44-9F56-AAFE125FD4D1}"/>
              </a:ext>
            </a:extLst>
          </p:cNvPr>
          <p:cNvSpPr txBox="1"/>
          <p:nvPr/>
        </p:nvSpPr>
        <p:spPr>
          <a:xfrm>
            <a:off x="9057848" y="4737699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30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CD9EC9CA-80AD-3C48-828A-F39E48724082}"/>
              </a:ext>
            </a:extLst>
          </p:cNvPr>
          <p:cNvSpPr/>
          <p:nvPr/>
        </p:nvSpPr>
        <p:spPr>
          <a:xfrm>
            <a:off x="3400865" y="3751323"/>
            <a:ext cx="4206810" cy="30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id="{B20887AE-E236-ED4E-AC97-E82F5E825614}"/>
              </a:ext>
            </a:extLst>
          </p:cNvPr>
          <p:cNvSpPr/>
          <p:nvPr/>
        </p:nvSpPr>
        <p:spPr>
          <a:xfrm>
            <a:off x="7624890" y="5629465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137DFAFA-A5BB-054C-A930-FF828BF8C178}"/>
              </a:ext>
            </a:extLst>
          </p:cNvPr>
          <p:cNvSpPr/>
          <p:nvPr/>
        </p:nvSpPr>
        <p:spPr>
          <a:xfrm>
            <a:off x="7624891" y="6124765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0" name="a">
            <a:extLst>
              <a:ext uri="{FF2B5EF4-FFF2-40B4-BE49-F238E27FC236}">
                <a16:creationId xmlns:a16="http://schemas.microsoft.com/office/drawing/2014/main" id="{9A6C8008-0390-E04B-A268-19CB57FA0254}"/>
              </a:ext>
            </a:extLst>
          </p:cNvPr>
          <p:cNvSpPr txBox="1"/>
          <p:nvPr/>
        </p:nvSpPr>
        <p:spPr>
          <a:xfrm>
            <a:off x="6731264" y="5704653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1" name="b">
            <a:extLst>
              <a:ext uri="{FF2B5EF4-FFF2-40B4-BE49-F238E27FC236}">
                <a16:creationId xmlns:a16="http://schemas.microsoft.com/office/drawing/2014/main" id="{1BA0E73C-19BD-D84F-B604-9AE7AF0F3FCE}"/>
              </a:ext>
            </a:extLst>
          </p:cNvPr>
          <p:cNvSpPr txBox="1"/>
          <p:nvPr/>
        </p:nvSpPr>
        <p:spPr>
          <a:xfrm>
            <a:off x="6678365" y="6153512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56" name="z">
            <a:extLst>
              <a:ext uri="{FF2B5EF4-FFF2-40B4-BE49-F238E27FC236}">
                <a16:creationId xmlns:a16="http://schemas.microsoft.com/office/drawing/2014/main" id="{AFF1629B-3614-FE44-8C9E-E0B8170F1A8A}"/>
              </a:ext>
            </a:extLst>
          </p:cNvPr>
          <p:cNvSpPr txBox="1"/>
          <p:nvPr/>
        </p:nvSpPr>
        <p:spPr>
          <a:xfrm>
            <a:off x="6926830" y="6665572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57" name="Rectangle">
            <a:extLst>
              <a:ext uri="{FF2B5EF4-FFF2-40B4-BE49-F238E27FC236}">
                <a16:creationId xmlns:a16="http://schemas.microsoft.com/office/drawing/2014/main" id="{8B1D1D05-3F91-B64D-B67B-84B5D4327F27}"/>
              </a:ext>
            </a:extLst>
          </p:cNvPr>
          <p:cNvSpPr/>
          <p:nvPr/>
        </p:nvSpPr>
        <p:spPr>
          <a:xfrm>
            <a:off x="7624890" y="6632765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59" name="Connection Line">
            <a:extLst>
              <a:ext uri="{FF2B5EF4-FFF2-40B4-BE49-F238E27FC236}">
                <a16:creationId xmlns:a16="http://schemas.microsoft.com/office/drawing/2014/main" id="{31D31A03-FDCC-AA47-AF9B-D587CF5C93D9}"/>
              </a:ext>
            </a:extLst>
          </p:cNvPr>
          <p:cNvSpPr/>
          <p:nvPr/>
        </p:nvSpPr>
        <p:spPr>
          <a:xfrm>
            <a:off x="7808102" y="5744495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0" name="&quot;zebra&quot;">
            <a:extLst>
              <a:ext uri="{FF2B5EF4-FFF2-40B4-BE49-F238E27FC236}">
                <a16:creationId xmlns:a16="http://schemas.microsoft.com/office/drawing/2014/main" id="{7653D933-F478-C54F-8662-05BE41C355AE}"/>
              </a:ext>
            </a:extLst>
          </p:cNvPr>
          <p:cNvSpPr txBox="1"/>
          <p:nvPr/>
        </p:nvSpPr>
        <p:spPr>
          <a:xfrm>
            <a:off x="9020879" y="5723718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Bob</a:t>
            </a:r>
            <a:r>
              <a:rPr dirty="0"/>
              <a:t>"</a:t>
            </a:r>
          </a:p>
        </p:txBody>
      </p:sp>
      <p:sp>
        <p:nvSpPr>
          <p:cNvPr id="61" name="Connection Line">
            <a:extLst>
              <a:ext uri="{FF2B5EF4-FFF2-40B4-BE49-F238E27FC236}">
                <a16:creationId xmlns:a16="http://schemas.microsoft.com/office/drawing/2014/main" id="{4C131937-F462-2D44-A008-AE02032667F9}"/>
              </a:ext>
            </a:extLst>
          </p:cNvPr>
          <p:cNvSpPr/>
          <p:nvPr/>
        </p:nvSpPr>
        <p:spPr>
          <a:xfrm>
            <a:off x="7856891" y="6291400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" name="&quot;zebra&quot;">
            <a:extLst>
              <a:ext uri="{FF2B5EF4-FFF2-40B4-BE49-F238E27FC236}">
                <a16:creationId xmlns:a16="http://schemas.microsoft.com/office/drawing/2014/main" id="{E5CE4E1F-65DA-BE44-B4EA-67CD41B6775E}"/>
              </a:ext>
            </a:extLst>
          </p:cNvPr>
          <p:cNvSpPr txBox="1"/>
          <p:nvPr/>
        </p:nvSpPr>
        <p:spPr>
          <a:xfrm>
            <a:off x="9072521" y="6235491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63" name="Connection Line">
            <a:extLst>
              <a:ext uri="{FF2B5EF4-FFF2-40B4-BE49-F238E27FC236}">
                <a16:creationId xmlns:a16="http://schemas.microsoft.com/office/drawing/2014/main" id="{D8DDB51D-731E-6848-A95F-3F2EAA83D231}"/>
              </a:ext>
            </a:extLst>
          </p:cNvPr>
          <p:cNvSpPr/>
          <p:nvPr/>
        </p:nvSpPr>
        <p:spPr>
          <a:xfrm>
            <a:off x="7856891" y="6740320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" name="&quot;zebra&quot;">
            <a:extLst>
              <a:ext uri="{FF2B5EF4-FFF2-40B4-BE49-F238E27FC236}">
                <a16:creationId xmlns:a16="http://schemas.microsoft.com/office/drawing/2014/main" id="{40A70EDE-C6E1-A24F-9D39-E0B82F843000}"/>
              </a:ext>
            </a:extLst>
          </p:cNvPr>
          <p:cNvSpPr txBox="1"/>
          <p:nvPr/>
        </p:nvSpPr>
        <p:spPr>
          <a:xfrm>
            <a:off x="9075062" y="6699977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25</a:t>
            </a:r>
            <a:endParaRPr dirty="0"/>
          </a:p>
        </p:txBody>
      </p:sp>
      <p:sp>
        <p:nvSpPr>
          <p:cNvPr id="65" name="Line">
            <a:extLst>
              <a:ext uri="{FF2B5EF4-FFF2-40B4-BE49-F238E27FC236}">
                <a16:creationId xmlns:a16="http://schemas.microsoft.com/office/drawing/2014/main" id="{99E42379-819A-BD44-9FCA-81E767D51460}"/>
              </a:ext>
            </a:extLst>
          </p:cNvPr>
          <p:cNvSpPr/>
          <p:nvPr/>
        </p:nvSpPr>
        <p:spPr>
          <a:xfrm>
            <a:off x="3418079" y="4663159"/>
            <a:ext cx="4206810" cy="10813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" name="dict">
            <a:extLst>
              <a:ext uri="{FF2B5EF4-FFF2-40B4-BE49-F238E27FC236}">
                <a16:creationId xmlns:a16="http://schemas.microsoft.com/office/drawing/2014/main" id="{8417A703-3F3F-4B44-9036-F8F75DAA3407}"/>
              </a:ext>
            </a:extLst>
          </p:cNvPr>
          <p:cNvSpPr txBox="1"/>
          <p:nvPr/>
        </p:nvSpPr>
        <p:spPr>
          <a:xfrm>
            <a:off x="7642104" y="7076333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</p:spTree>
    <p:extLst>
      <p:ext uri="{BB962C8B-B14F-4D97-AF65-F5344CB8AC3E}">
        <p14:creationId xmlns:p14="http://schemas.microsoft.com/office/powerpoint/2010/main" val="38615124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from recordclass import recordclass…"/>
          <p:cNvSpPr txBox="1"/>
          <p:nvPr/>
        </p:nvSpPr>
        <p:spPr>
          <a:xfrm>
            <a:off x="1447322" y="400407"/>
            <a:ext cx="895116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alice</a:t>
            </a:r>
            <a:r>
              <a:rPr dirty="0"/>
              <a:t>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"Alice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10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30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bob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"Bob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8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25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team = [</a:t>
            </a:r>
            <a:r>
              <a:rPr lang="en-US" dirty="0" err="1"/>
              <a:t>alice</a:t>
            </a:r>
            <a:r>
              <a:rPr lang="en-US" dirty="0"/>
              <a:t>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players = {"A": </a:t>
            </a:r>
            <a:r>
              <a:rPr lang="en-US" dirty="0" err="1"/>
              <a:t>alice</a:t>
            </a:r>
            <a:r>
              <a:rPr lang="en-US" dirty="0"/>
              <a:t>, "B": bob}</a:t>
            </a:r>
          </a:p>
        </p:txBody>
      </p:sp>
      <p:sp>
        <p:nvSpPr>
          <p:cNvPr id="932" name="Arrow"/>
          <p:cNvSpPr/>
          <p:nvPr/>
        </p:nvSpPr>
        <p:spPr>
          <a:xfrm>
            <a:off x="471753" y="96194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471753" y="2294218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" name="State:">
            <a:extLst>
              <a:ext uri="{FF2B5EF4-FFF2-40B4-BE49-F238E27FC236}">
                <a16:creationId xmlns:a16="http://schemas.microsoft.com/office/drawing/2014/main" id="{872D686F-DC3B-5C4D-93E3-6FF84DD238E2}"/>
              </a:ext>
            </a:extLst>
          </p:cNvPr>
          <p:cNvSpPr txBox="1"/>
          <p:nvPr/>
        </p:nvSpPr>
        <p:spPr>
          <a:xfrm>
            <a:off x="1556983" y="2471815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" name="alice">
            <a:extLst>
              <a:ext uri="{FF2B5EF4-FFF2-40B4-BE49-F238E27FC236}">
                <a16:creationId xmlns:a16="http://schemas.microsoft.com/office/drawing/2014/main" id="{84DD0C69-64AF-AE46-86EC-DE9A1882C9CE}"/>
              </a:ext>
            </a:extLst>
          </p:cNvPr>
          <p:cNvSpPr txBox="1"/>
          <p:nvPr/>
        </p:nvSpPr>
        <p:spPr>
          <a:xfrm>
            <a:off x="1639947" y="3627515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4AC1DE5C-C047-B24C-846B-C89193C6D5BB}"/>
              </a:ext>
            </a:extLst>
          </p:cNvPr>
          <p:cNvSpPr/>
          <p:nvPr/>
        </p:nvSpPr>
        <p:spPr>
          <a:xfrm>
            <a:off x="2794936" y="3640216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" name="references">
            <a:extLst>
              <a:ext uri="{FF2B5EF4-FFF2-40B4-BE49-F238E27FC236}">
                <a16:creationId xmlns:a16="http://schemas.microsoft.com/office/drawing/2014/main" id="{D2F9D7E5-B269-F64E-B4DD-ADB2B661FBD3}"/>
              </a:ext>
            </a:extLst>
          </p:cNvPr>
          <p:cNvSpPr txBox="1"/>
          <p:nvPr/>
        </p:nvSpPr>
        <p:spPr>
          <a:xfrm>
            <a:off x="2358472" y="3013455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5" name="objects">
            <a:extLst>
              <a:ext uri="{FF2B5EF4-FFF2-40B4-BE49-F238E27FC236}">
                <a16:creationId xmlns:a16="http://schemas.microsoft.com/office/drawing/2014/main" id="{CAF77AD3-5196-3B43-BA79-C126CD370FE7}"/>
              </a:ext>
            </a:extLst>
          </p:cNvPr>
          <p:cNvSpPr txBox="1"/>
          <p:nvPr/>
        </p:nvSpPr>
        <p:spPr>
          <a:xfrm>
            <a:off x="7173186" y="3013455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6" name="bob">
            <a:extLst>
              <a:ext uri="{FF2B5EF4-FFF2-40B4-BE49-F238E27FC236}">
                <a16:creationId xmlns:a16="http://schemas.microsoft.com/office/drawing/2014/main" id="{EC1C3E88-EF13-BA4D-A531-B91F47DE94CB}"/>
              </a:ext>
            </a:extLst>
          </p:cNvPr>
          <p:cNvSpPr txBox="1"/>
          <p:nvPr/>
        </p:nvSpPr>
        <p:spPr>
          <a:xfrm>
            <a:off x="1639947" y="4389515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" name="Rectangle">
            <a:extLst>
              <a:ext uri="{FF2B5EF4-FFF2-40B4-BE49-F238E27FC236}">
                <a16:creationId xmlns:a16="http://schemas.microsoft.com/office/drawing/2014/main" id="{C1076BE9-0B2C-F443-836E-38D0EA432632}"/>
              </a:ext>
            </a:extLst>
          </p:cNvPr>
          <p:cNvSpPr/>
          <p:nvPr/>
        </p:nvSpPr>
        <p:spPr>
          <a:xfrm>
            <a:off x="2794936" y="4402216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A84A9231-8D77-6E49-9104-0CB3180F3974}"/>
              </a:ext>
            </a:extLst>
          </p:cNvPr>
          <p:cNvSpPr/>
          <p:nvPr/>
        </p:nvSpPr>
        <p:spPr>
          <a:xfrm>
            <a:off x="7607676" y="3667187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740E6E86-87CF-104A-A755-43307E8AA07D}"/>
              </a:ext>
            </a:extLst>
          </p:cNvPr>
          <p:cNvSpPr/>
          <p:nvPr/>
        </p:nvSpPr>
        <p:spPr>
          <a:xfrm>
            <a:off x="7607677" y="4162487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4" name="a">
            <a:extLst>
              <a:ext uri="{FF2B5EF4-FFF2-40B4-BE49-F238E27FC236}">
                <a16:creationId xmlns:a16="http://schemas.microsoft.com/office/drawing/2014/main" id="{EC0DF8E2-99EC-AB42-B3E7-186611483DD6}"/>
              </a:ext>
            </a:extLst>
          </p:cNvPr>
          <p:cNvSpPr txBox="1"/>
          <p:nvPr/>
        </p:nvSpPr>
        <p:spPr>
          <a:xfrm>
            <a:off x="6714050" y="3742375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CEAAF7F4-E63E-1D47-A812-47A33DAAE202}"/>
              </a:ext>
            </a:extLst>
          </p:cNvPr>
          <p:cNvSpPr txBox="1"/>
          <p:nvPr/>
        </p:nvSpPr>
        <p:spPr>
          <a:xfrm>
            <a:off x="6661151" y="4191234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46" name="z">
            <a:extLst>
              <a:ext uri="{FF2B5EF4-FFF2-40B4-BE49-F238E27FC236}">
                <a16:creationId xmlns:a16="http://schemas.microsoft.com/office/drawing/2014/main" id="{2955DF51-0290-3448-AFC3-090479A673A8}"/>
              </a:ext>
            </a:extLst>
          </p:cNvPr>
          <p:cNvSpPr txBox="1"/>
          <p:nvPr/>
        </p:nvSpPr>
        <p:spPr>
          <a:xfrm>
            <a:off x="6909616" y="4703294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5AC90FA2-2947-E44D-80D2-E1599F0C7F7A}"/>
              </a:ext>
            </a:extLst>
          </p:cNvPr>
          <p:cNvSpPr/>
          <p:nvPr/>
        </p:nvSpPr>
        <p:spPr>
          <a:xfrm>
            <a:off x="7607676" y="4670487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8" name="dict">
            <a:extLst>
              <a:ext uri="{FF2B5EF4-FFF2-40B4-BE49-F238E27FC236}">
                <a16:creationId xmlns:a16="http://schemas.microsoft.com/office/drawing/2014/main" id="{A52C8DED-E27D-4646-8D20-F88196322FDD}"/>
              </a:ext>
            </a:extLst>
          </p:cNvPr>
          <p:cNvSpPr txBox="1"/>
          <p:nvPr/>
        </p:nvSpPr>
        <p:spPr>
          <a:xfrm>
            <a:off x="7624889" y="5212697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49" name="Connection Line">
            <a:extLst>
              <a:ext uri="{FF2B5EF4-FFF2-40B4-BE49-F238E27FC236}">
                <a16:creationId xmlns:a16="http://schemas.microsoft.com/office/drawing/2014/main" id="{CD31A6C7-CEB2-514A-8419-3651F8551BF1}"/>
              </a:ext>
            </a:extLst>
          </p:cNvPr>
          <p:cNvSpPr/>
          <p:nvPr/>
        </p:nvSpPr>
        <p:spPr>
          <a:xfrm>
            <a:off x="7790888" y="378221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0" name="&quot;zebra&quot;">
            <a:extLst>
              <a:ext uri="{FF2B5EF4-FFF2-40B4-BE49-F238E27FC236}">
                <a16:creationId xmlns:a16="http://schemas.microsoft.com/office/drawing/2014/main" id="{6D73C8A2-2BF4-EA4B-8274-F2FE1B51D8E5}"/>
              </a:ext>
            </a:extLst>
          </p:cNvPr>
          <p:cNvSpPr txBox="1"/>
          <p:nvPr/>
        </p:nvSpPr>
        <p:spPr>
          <a:xfrm>
            <a:off x="9003665" y="3761440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Alice</a:t>
            </a:r>
            <a:r>
              <a:rPr dirty="0"/>
              <a:t>"</a:t>
            </a:r>
          </a:p>
        </p:txBody>
      </p:sp>
      <p:sp>
        <p:nvSpPr>
          <p:cNvPr id="51" name="Connection Line">
            <a:extLst>
              <a:ext uri="{FF2B5EF4-FFF2-40B4-BE49-F238E27FC236}">
                <a16:creationId xmlns:a16="http://schemas.microsoft.com/office/drawing/2014/main" id="{4F562774-3EAD-D74A-AF78-0896DEAAA102}"/>
              </a:ext>
            </a:extLst>
          </p:cNvPr>
          <p:cNvSpPr/>
          <p:nvPr/>
        </p:nvSpPr>
        <p:spPr>
          <a:xfrm>
            <a:off x="7839677" y="432912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" name="&quot;zebra&quot;">
            <a:extLst>
              <a:ext uri="{FF2B5EF4-FFF2-40B4-BE49-F238E27FC236}">
                <a16:creationId xmlns:a16="http://schemas.microsoft.com/office/drawing/2014/main" id="{703FFD1C-59CA-FB4A-AFC3-4DA823175186}"/>
              </a:ext>
            </a:extLst>
          </p:cNvPr>
          <p:cNvSpPr txBox="1"/>
          <p:nvPr/>
        </p:nvSpPr>
        <p:spPr>
          <a:xfrm>
            <a:off x="9055307" y="4273213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53" name="Connection Line">
            <a:extLst>
              <a:ext uri="{FF2B5EF4-FFF2-40B4-BE49-F238E27FC236}">
                <a16:creationId xmlns:a16="http://schemas.microsoft.com/office/drawing/2014/main" id="{6EB58BFE-8702-064B-8A9E-AAF27426C162}"/>
              </a:ext>
            </a:extLst>
          </p:cNvPr>
          <p:cNvSpPr/>
          <p:nvPr/>
        </p:nvSpPr>
        <p:spPr>
          <a:xfrm>
            <a:off x="7839677" y="477804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" name="&quot;zebra&quot;">
            <a:extLst>
              <a:ext uri="{FF2B5EF4-FFF2-40B4-BE49-F238E27FC236}">
                <a16:creationId xmlns:a16="http://schemas.microsoft.com/office/drawing/2014/main" id="{F5B52F71-470D-9F44-9F56-AAFE125FD4D1}"/>
              </a:ext>
            </a:extLst>
          </p:cNvPr>
          <p:cNvSpPr txBox="1"/>
          <p:nvPr/>
        </p:nvSpPr>
        <p:spPr>
          <a:xfrm>
            <a:off x="9057848" y="4737699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30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CD9EC9CA-80AD-3C48-828A-F39E48724082}"/>
              </a:ext>
            </a:extLst>
          </p:cNvPr>
          <p:cNvSpPr/>
          <p:nvPr/>
        </p:nvSpPr>
        <p:spPr>
          <a:xfrm>
            <a:off x="3400865" y="3751323"/>
            <a:ext cx="4206810" cy="30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id="{B20887AE-E236-ED4E-AC97-E82F5E825614}"/>
              </a:ext>
            </a:extLst>
          </p:cNvPr>
          <p:cNvSpPr/>
          <p:nvPr/>
        </p:nvSpPr>
        <p:spPr>
          <a:xfrm>
            <a:off x="7624890" y="5629465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137DFAFA-A5BB-054C-A930-FF828BF8C178}"/>
              </a:ext>
            </a:extLst>
          </p:cNvPr>
          <p:cNvSpPr/>
          <p:nvPr/>
        </p:nvSpPr>
        <p:spPr>
          <a:xfrm>
            <a:off x="7624891" y="6124765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0" name="a">
            <a:extLst>
              <a:ext uri="{FF2B5EF4-FFF2-40B4-BE49-F238E27FC236}">
                <a16:creationId xmlns:a16="http://schemas.microsoft.com/office/drawing/2014/main" id="{9A6C8008-0390-E04B-A268-19CB57FA0254}"/>
              </a:ext>
            </a:extLst>
          </p:cNvPr>
          <p:cNvSpPr txBox="1"/>
          <p:nvPr/>
        </p:nvSpPr>
        <p:spPr>
          <a:xfrm>
            <a:off x="6731264" y="5704653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1" name="b">
            <a:extLst>
              <a:ext uri="{FF2B5EF4-FFF2-40B4-BE49-F238E27FC236}">
                <a16:creationId xmlns:a16="http://schemas.microsoft.com/office/drawing/2014/main" id="{1BA0E73C-19BD-D84F-B604-9AE7AF0F3FCE}"/>
              </a:ext>
            </a:extLst>
          </p:cNvPr>
          <p:cNvSpPr txBox="1"/>
          <p:nvPr/>
        </p:nvSpPr>
        <p:spPr>
          <a:xfrm>
            <a:off x="6678365" y="6153512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56" name="z">
            <a:extLst>
              <a:ext uri="{FF2B5EF4-FFF2-40B4-BE49-F238E27FC236}">
                <a16:creationId xmlns:a16="http://schemas.microsoft.com/office/drawing/2014/main" id="{AFF1629B-3614-FE44-8C9E-E0B8170F1A8A}"/>
              </a:ext>
            </a:extLst>
          </p:cNvPr>
          <p:cNvSpPr txBox="1"/>
          <p:nvPr/>
        </p:nvSpPr>
        <p:spPr>
          <a:xfrm>
            <a:off x="6926830" y="6665572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57" name="Rectangle">
            <a:extLst>
              <a:ext uri="{FF2B5EF4-FFF2-40B4-BE49-F238E27FC236}">
                <a16:creationId xmlns:a16="http://schemas.microsoft.com/office/drawing/2014/main" id="{8B1D1D05-3F91-B64D-B67B-84B5D4327F27}"/>
              </a:ext>
            </a:extLst>
          </p:cNvPr>
          <p:cNvSpPr/>
          <p:nvPr/>
        </p:nvSpPr>
        <p:spPr>
          <a:xfrm>
            <a:off x="7624890" y="6632765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59" name="Connection Line">
            <a:extLst>
              <a:ext uri="{FF2B5EF4-FFF2-40B4-BE49-F238E27FC236}">
                <a16:creationId xmlns:a16="http://schemas.microsoft.com/office/drawing/2014/main" id="{31D31A03-FDCC-AA47-AF9B-D587CF5C93D9}"/>
              </a:ext>
            </a:extLst>
          </p:cNvPr>
          <p:cNvSpPr/>
          <p:nvPr/>
        </p:nvSpPr>
        <p:spPr>
          <a:xfrm>
            <a:off x="7808102" y="5744495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0" name="&quot;zebra&quot;">
            <a:extLst>
              <a:ext uri="{FF2B5EF4-FFF2-40B4-BE49-F238E27FC236}">
                <a16:creationId xmlns:a16="http://schemas.microsoft.com/office/drawing/2014/main" id="{7653D933-F478-C54F-8662-05BE41C355AE}"/>
              </a:ext>
            </a:extLst>
          </p:cNvPr>
          <p:cNvSpPr txBox="1"/>
          <p:nvPr/>
        </p:nvSpPr>
        <p:spPr>
          <a:xfrm>
            <a:off x="9020879" y="5723718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Bob</a:t>
            </a:r>
            <a:r>
              <a:rPr dirty="0"/>
              <a:t>"</a:t>
            </a:r>
          </a:p>
        </p:txBody>
      </p:sp>
      <p:sp>
        <p:nvSpPr>
          <p:cNvPr id="61" name="Connection Line">
            <a:extLst>
              <a:ext uri="{FF2B5EF4-FFF2-40B4-BE49-F238E27FC236}">
                <a16:creationId xmlns:a16="http://schemas.microsoft.com/office/drawing/2014/main" id="{4C131937-F462-2D44-A008-AE02032667F9}"/>
              </a:ext>
            </a:extLst>
          </p:cNvPr>
          <p:cNvSpPr/>
          <p:nvPr/>
        </p:nvSpPr>
        <p:spPr>
          <a:xfrm>
            <a:off x="7856891" y="6291400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" name="&quot;zebra&quot;">
            <a:extLst>
              <a:ext uri="{FF2B5EF4-FFF2-40B4-BE49-F238E27FC236}">
                <a16:creationId xmlns:a16="http://schemas.microsoft.com/office/drawing/2014/main" id="{E5CE4E1F-65DA-BE44-B4EA-67CD41B6775E}"/>
              </a:ext>
            </a:extLst>
          </p:cNvPr>
          <p:cNvSpPr txBox="1"/>
          <p:nvPr/>
        </p:nvSpPr>
        <p:spPr>
          <a:xfrm>
            <a:off x="9072521" y="6235491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63" name="Connection Line">
            <a:extLst>
              <a:ext uri="{FF2B5EF4-FFF2-40B4-BE49-F238E27FC236}">
                <a16:creationId xmlns:a16="http://schemas.microsoft.com/office/drawing/2014/main" id="{D8DDB51D-731E-6848-A95F-3F2EAA83D231}"/>
              </a:ext>
            </a:extLst>
          </p:cNvPr>
          <p:cNvSpPr/>
          <p:nvPr/>
        </p:nvSpPr>
        <p:spPr>
          <a:xfrm>
            <a:off x="7856891" y="6740320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" name="&quot;zebra&quot;">
            <a:extLst>
              <a:ext uri="{FF2B5EF4-FFF2-40B4-BE49-F238E27FC236}">
                <a16:creationId xmlns:a16="http://schemas.microsoft.com/office/drawing/2014/main" id="{40A70EDE-C6E1-A24F-9D39-E0B82F843000}"/>
              </a:ext>
            </a:extLst>
          </p:cNvPr>
          <p:cNvSpPr txBox="1"/>
          <p:nvPr/>
        </p:nvSpPr>
        <p:spPr>
          <a:xfrm>
            <a:off x="9075062" y="6699977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25</a:t>
            </a:r>
            <a:endParaRPr dirty="0"/>
          </a:p>
        </p:txBody>
      </p:sp>
      <p:sp>
        <p:nvSpPr>
          <p:cNvPr id="65" name="Line">
            <a:extLst>
              <a:ext uri="{FF2B5EF4-FFF2-40B4-BE49-F238E27FC236}">
                <a16:creationId xmlns:a16="http://schemas.microsoft.com/office/drawing/2014/main" id="{99E42379-819A-BD44-9FCA-81E767D51460}"/>
              </a:ext>
            </a:extLst>
          </p:cNvPr>
          <p:cNvSpPr/>
          <p:nvPr/>
        </p:nvSpPr>
        <p:spPr>
          <a:xfrm>
            <a:off x="3418079" y="4663159"/>
            <a:ext cx="4206810" cy="10813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" name="team">
            <a:extLst>
              <a:ext uri="{FF2B5EF4-FFF2-40B4-BE49-F238E27FC236}">
                <a16:creationId xmlns:a16="http://schemas.microsoft.com/office/drawing/2014/main" id="{29EA3D42-E2BE-1048-994B-4915244ACEA5}"/>
              </a:ext>
            </a:extLst>
          </p:cNvPr>
          <p:cNvSpPr txBox="1"/>
          <p:nvPr/>
        </p:nvSpPr>
        <p:spPr>
          <a:xfrm>
            <a:off x="1556983" y="7333378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68" name="Rectangle">
            <a:extLst>
              <a:ext uri="{FF2B5EF4-FFF2-40B4-BE49-F238E27FC236}">
                <a16:creationId xmlns:a16="http://schemas.microsoft.com/office/drawing/2014/main" id="{027B2039-6D80-6A41-8621-D5BC96CD7266}"/>
              </a:ext>
            </a:extLst>
          </p:cNvPr>
          <p:cNvSpPr/>
          <p:nvPr/>
        </p:nvSpPr>
        <p:spPr>
          <a:xfrm>
            <a:off x="2834692" y="7346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" name="Rectangle">
            <a:extLst>
              <a:ext uri="{FF2B5EF4-FFF2-40B4-BE49-F238E27FC236}">
                <a16:creationId xmlns:a16="http://schemas.microsoft.com/office/drawing/2014/main" id="{C940C4BD-14A8-374F-B54C-D4FAA05F20E2}"/>
              </a:ext>
            </a:extLst>
          </p:cNvPr>
          <p:cNvSpPr/>
          <p:nvPr/>
        </p:nvSpPr>
        <p:spPr>
          <a:xfrm>
            <a:off x="7533692" y="7600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9870EA29-7958-914F-95AF-832801D4799B}"/>
              </a:ext>
            </a:extLst>
          </p:cNvPr>
          <p:cNvSpPr/>
          <p:nvPr/>
        </p:nvSpPr>
        <p:spPr>
          <a:xfrm>
            <a:off x="8130592" y="7600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" name="Line">
            <a:extLst>
              <a:ext uri="{FF2B5EF4-FFF2-40B4-BE49-F238E27FC236}">
                <a16:creationId xmlns:a16="http://schemas.microsoft.com/office/drawing/2014/main" id="{9A362792-1B4D-394E-87E5-C961339C8727}"/>
              </a:ext>
            </a:extLst>
          </p:cNvPr>
          <p:cNvSpPr/>
          <p:nvPr/>
        </p:nvSpPr>
        <p:spPr>
          <a:xfrm>
            <a:off x="3164892" y="7594624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" name="Connection Line">
            <a:extLst>
              <a:ext uri="{FF2B5EF4-FFF2-40B4-BE49-F238E27FC236}">
                <a16:creationId xmlns:a16="http://schemas.microsoft.com/office/drawing/2014/main" id="{D01F22B2-42D2-644E-9DF4-22CEA8FCC0D7}"/>
              </a:ext>
            </a:extLst>
          </p:cNvPr>
          <p:cNvSpPr/>
          <p:nvPr/>
        </p:nvSpPr>
        <p:spPr>
          <a:xfrm>
            <a:off x="7374754" y="4540903"/>
            <a:ext cx="512962" cy="3240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4" name="what DID NOT happen: team contains the alice and bob variables">
            <a:extLst>
              <a:ext uri="{FF2B5EF4-FFF2-40B4-BE49-F238E27FC236}">
                <a16:creationId xmlns:a16="http://schemas.microsoft.com/office/drawing/2014/main" id="{C5FA1F86-84EE-4945-AB94-24B7703011F0}"/>
              </a:ext>
            </a:extLst>
          </p:cNvPr>
          <p:cNvSpPr txBox="1"/>
          <p:nvPr/>
        </p:nvSpPr>
        <p:spPr>
          <a:xfrm>
            <a:off x="472236" y="8086242"/>
            <a:ext cx="946338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what DID NOT happen:</a:t>
            </a:r>
            <a:r>
              <a:rPr dirty="0"/>
              <a:t> </a:t>
            </a:r>
            <a:r>
              <a:rPr b="0" dirty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team</a:t>
            </a:r>
            <a:r>
              <a:rPr b="0" dirty="0"/>
              <a:t> contains the </a:t>
            </a:r>
            <a:r>
              <a:rPr b="0" dirty="0" err="1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b="0" dirty="0"/>
              <a:t> and </a:t>
            </a:r>
            <a:r>
              <a:rPr b="0" dirty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b="0" dirty="0"/>
              <a:t> variables</a:t>
            </a:r>
          </a:p>
        </p:txBody>
      </p:sp>
      <p:sp>
        <p:nvSpPr>
          <p:cNvPr id="75" name="what DID happen: team contains references to the objects referenced by bob and alice">
            <a:extLst>
              <a:ext uri="{FF2B5EF4-FFF2-40B4-BE49-F238E27FC236}">
                <a16:creationId xmlns:a16="http://schemas.microsoft.com/office/drawing/2014/main" id="{0F703AD9-842B-DF4C-887E-83038B391D32}"/>
              </a:ext>
            </a:extLst>
          </p:cNvPr>
          <p:cNvSpPr txBox="1"/>
          <p:nvPr/>
        </p:nvSpPr>
        <p:spPr>
          <a:xfrm>
            <a:off x="472236" y="8721242"/>
            <a:ext cx="119516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what DID happen:</a:t>
            </a:r>
            <a:r>
              <a:rPr dirty="0"/>
              <a:t> </a:t>
            </a:r>
            <a:r>
              <a:rPr b="0" dirty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team</a:t>
            </a:r>
            <a:r>
              <a:rPr b="0" dirty="0"/>
              <a:t> contains references to the objects referenced by </a:t>
            </a:r>
            <a:r>
              <a:rPr b="0" dirty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b="0" dirty="0"/>
              <a:t> and </a:t>
            </a:r>
            <a:r>
              <a:rPr b="0" dirty="0" err="1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alice</a:t>
            </a:r>
            <a:endParaRPr b="0" dirty="0">
              <a:solidFill>
                <a:schemeClr val="accent1">
                  <a:lumOff val="-13575"/>
                </a:schemeClr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6" name="dict">
            <a:extLst>
              <a:ext uri="{FF2B5EF4-FFF2-40B4-BE49-F238E27FC236}">
                <a16:creationId xmlns:a16="http://schemas.microsoft.com/office/drawing/2014/main" id="{8417A703-3F3F-4B44-9036-F8F75DAA3407}"/>
              </a:ext>
            </a:extLst>
          </p:cNvPr>
          <p:cNvSpPr txBox="1"/>
          <p:nvPr/>
        </p:nvSpPr>
        <p:spPr>
          <a:xfrm>
            <a:off x="7642104" y="7076333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DC58813C-E1DD-EB4B-B1EB-A11342E9C7B6}"/>
              </a:ext>
            </a:extLst>
          </p:cNvPr>
          <p:cNvCxnSpPr/>
          <p:nvPr/>
        </p:nvCxnSpPr>
        <p:spPr>
          <a:xfrm rot="16200000" flipV="1">
            <a:off x="7660462" y="6949125"/>
            <a:ext cx="1430518" cy="289800"/>
          </a:xfrm>
          <a:prstGeom prst="curved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dict">
            <a:extLst>
              <a:ext uri="{FF2B5EF4-FFF2-40B4-BE49-F238E27FC236}">
                <a16:creationId xmlns:a16="http://schemas.microsoft.com/office/drawing/2014/main" id="{449A4D70-664D-5B42-9816-DAB3CD217114}"/>
              </a:ext>
            </a:extLst>
          </p:cNvPr>
          <p:cNvSpPr txBox="1"/>
          <p:nvPr/>
        </p:nvSpPr>
        <p:spPr>
          <a:xfrm>
            <a:off x="8816533" y="7545436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lang="en-US" dirty="0"/>
              <a:t>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2576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st yourself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Test yourself!</a:t>
            </a:r>
          </a:p>
        </p:txBody>
      </p:sp>
      <p:sp>
        <p:nvSpPr>
          <p:cNvPr id="123" name="A"/>
          <p:cNvSpPr/>
          <p:nvPr/>
        </p:nvSpPr>
        <p:spPr>
          <a:xfrm>
            <a:off x="1130300" y="159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4" name="C"/>
          <p:cNvSpPr/>
          <p:nvPr/>
        </p:nvSpPr>
        <p:spPr>
          <a:xfrm>
            <a:off x="1130300" y="7054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5" name="what do variables contain?"/>
          <p:cNvSpPr txBox="1"/>
          <p:nvPr/>
        </p:nvSpPr>
        <p:spPr>
          <a:xfrm>
            <a:off x="2184400" y="1816422"/>
            <a:ext cx="3365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what do variables contain?</a:t>
            </a:r>
          </a:p>
        </p:txBody>
      </p:sp>
      <p:sp>
        <p:nvSpPr>
          <p:cNvPr id="126" name="1"/>
          <p:cNvSpPr/>
          <p:nvPr/>
        </p:nvSpPr>
        <p:spPr>
          <a:xfrm>
            <a:off x="2501900" y="2368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7" name="2"/>
          <p:cNvSpPr/>
          <p:nvPr/>
        </p:nvSpPr>
        <p:spPr>
          <a:xfrm>
            <a:off x="2501900" y="3130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8" name="objects"/>
          <p:cNvSpPr txBox="1"/>
          <p:nvPr/>
        </p:nvSpPr>
        <p:spPr>
          <a:xfrm>
            <a:off x="3263391" y="2466268"/>
            <a:ext cx="999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objects</a:t>
            </a:r>
          </a:p>
        </p:txBody>
      </p:sp>
      <p:sp>
        <p:nvSpPr>
          <p:cNvPr id="129" name="references to objects"/>
          <p:cNvSpPr txBox="1"/>
          <p:nvPr/>
        </p:nvSpPr>
        <p:spPr>
          <a:xfrm>
            <a:off x="3263391" y="3228268"/>
            <a:ext cx="2728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references to objects</a:t>
            </a:r>
          </a:p>
        </p:txBody>
      </p:sp>
      <p:sp>
        <p:nvSpPr>
          <p:cNvPr id="130" name="which of the following live inside frames?"/>
          <p:cNvSpPr txBox="1"/>
          <p:nvPr/>
        </p:nvSpPr>
        <p:spPr>
          <a:xfrm>
            <a:off x="2184400" y="7277422"/>
            <a:ext cx="5138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which of the following live inside frames?</a:t>
            </a:r>
          </a:p>
        </p:txBody>
      </p:sp>
      <p:sp>
        <p:nvSpPr>
          <p:cNvPr id="131" name="1"/>
          <p:cNvSpPr/>
          <p:nvPr/>
        </p:nvSpPr>
        <p:spPr>
          <a:xfrm>
            <a:off x="2501900" y="7817977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2" name="2"/>
          <p:cNvSpPr/>
          <p:nvPr/>
        </p:nvSpPr>
        <p:spPr>
          <a:xfrm>
            <a:off x="2501900" y="8579977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3" name="objects"/>
          <p:cNvSpPr txBox="1"/>
          <p:nvPr/>
        </p:nvSpPr>
        <p:spPr>
          <a:xfrm>
            <a:off x="3263391" y="7927268"/>
            <a:ext cx="999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objects</a:t>
            </a:r>
          </a:p>
        </p:txBody>
      </p:sp>
      <p:sp>
        <p:nvSpPr>
          <p:cNvPr id="134" name="variables"/>
          <p:cNvSpPr txBox="1"/>
          <p:nvPr/>
        </p:nvSpPr>
        <p:spPr>
          <a:xfrm>
            <a:off x="3263391" y="8689268"/>
            <a:ext cx="11779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variables</a:t>
            </a:r>
          </a:p>
        </p:txBody>
      </p:sp>
      <p:sp>
        <p:nvSpPr>
          <p:cNvPr id="135" name="B"/>
          <p:cNvSpPr/>
          <p:nvPr/>
        </p:nvSpPr>
        <p:spPr>
          <a:xfrm>
            <a:off x="1130300" y="413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36" name="how should we label the…"/>
          <p:cNvSpPr txBox="1"/>
          <p:nvPr/>
        </p:nvSpPr>
        <p:spPr>
          <a:xfrm>
            <a:off x="2184400" y="4305622"/>
            <a:ext cx="320814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how should we label the</a:t>
            </a:r>
          </a:p>
          <a:p>
            <a:pPr algn="l">
              <a:defRPr b="0"/>
            </a:pPr>
            <a:r>
              <a:t>blanks in the hierarchy?</a:t>
            </a:r>
          </a:p>
        </p:txBody>
      </p:sp>
      <p:sp>
        <p:nvSpPr>
          <p:cNvPr id="137" name="1"/>
          <p:cNvSpPr/>
          <p:nvPr/>
        </p:nvSpPr>
        <p:spPr>
          <a:xfrm>
            <a:off x="2501900" y="5277977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8" name="2"/>
          <p:cNvSpPr/>
          <p:nvPr/>
        </p:nvSpPr>
        <p:spPr>
          <a:xfrm>
            <a:off x="2501900" y="6039977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9" name="namedtuple, tuple"/>
          <p:cNvSpPr txBox="1"/>
          <p:nvPr/>
        </p:nvSpPr>
        <p:spPr>
          <a:xfrm>
            <a:off x="3263391" y="5387268"/>
            <a:ext cx="22985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namedtuple, tuple</a:t>
            </a:r>
          </a:p>
        </p:txBody>
      </p:sp>
      <p:sp>
        <p:nvSpPr>
          <p:cNvPr id="140" name="tuple, namedtuple"/>
          <p:cNvSpPr txBox="1"/>
          <p:nvPr/>
        </p:nvSpPr>
        <p:spPr>
          <a:xfrm>
            <a:off x="3263391" y="6149268"/>
            <a:ext cx="22985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tuple, namedtuple</a:t>
            </a:r>
          </a:p>
        </p:txBody>
      </p:sp>
      <p:sp>
        <p:nvSpPr>
          <p:cNvPr id="141" name="????"/>
          <p:cNvSpPr/>
          <p:nvPr/>
        </p:nvSpPr>
        <p:spPr>
          <a:xfrm>
            <a:off x="7303416" y="3958020"/>
            <a:ext cx="2054903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42" name="Person"/>
          <p:cNvSpPr/>
          <p:nvPr/>
        </p:nvSpPr>
        <p:spPr>
          <a:xfrm>
            <a:off x="6619082" y="4991443"/>
            <a:ext cx="1328735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143" name="Hurricane"/>
          <p:cNvSpPr/>
          <p:nvPr/>
        </p:nvSpPr>
        <p:spPr>
          <a:xfrm>
            <a:off x="8312743" y="4991443"/>
            <a:ext cx="1560248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144" name="Line"/>
          <p:cNvSpPr/>
          <p:nvPr/>
        </p:nvSpPr>
        <p:spPr>
          <a:xfrm flipH="1">
            <a:off x="7387280" y="447546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8775699" y="4474418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????"/>
          <p:cNvSpPr/>
          <p:nvPr/>
        </p:nvSpPr>
        <p:spPr>
          <a:xfrm>
            <a:off x="10469835" y="3959068"/>
            <a:ext cx="2054903" cy="469428"/>
          </a:xfrm>
          <a:prstGeom prst="roundRect">
            <a:avLst>
              <a:gd name="adj" fmla="val 301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69078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" name="Circle"/>
          <p:cNvSpPr/>
          <p:nvPr/>
        </p:nvSpPr>
        <p:spPr>
          <a:xfrm>
            <a:off x="6597649" y="6037908"/>
            <a:ext cx="469901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Line"/>
          <p:cNvSpPr/>
          <p:nvPr/>
        </p:nvSpPr>
        <p:spPr>
          <a:xfrm>
            <a:off x="75047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Circle"/>
          <p:cNvSpPr/>
          <p:nvPr/>
        </p:nvSpPr>
        <p:spPr>
          <a:xfrm>
            <a:off x="7486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 flipH="1">
            <a:off x="86858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Circle"/>
          <p:cNvSpPr/>
          <p:nvPr/>
        </p:nvSpPr>
        <p:spPr>
          <a:xfrm>
            <a:off x="8375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>
            <a:off x="92827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Circle"/>
          <p:cNvSpPr/>
          <p:nvPr/>
        </p:nvSpPr>
        <p:spPr>
          <a:xfrm>
            <a:off x="9264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 flipH="1">
            <a:off x="10844854" y="4456861"/>
            <a:ext cx="314723" cy="15713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Circle"/>
          <p:cNvSpPr/>
          <p:nvPr/>
        </p:nvSpPr>
        <p:spPr>
          <a:xfrm>
            <a:off x="10534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11536112" y="4441547"/>
            <a:ext cx="1" cy="15866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Circle"/>
          <p:cNvSpPr/>
          <p:nvPr/>
        </p:nvSpPr>
        <p:spPr>
          <a:xfrm>
            <a:off x="11296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11863930" y="4434338"/>
            <a:ext cx="357982" cy="15938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Circle"/>
          <p:cNvSpPr/>
          <p:nvPr/>
        </p:nvSpPr>
        <p:spPr>
          <a:xfrm>
            <a:off x="12058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Rounded Rectangle"/>
          <p:cNvSpPr/>
          <p:nvPr/>
        </p:nvSpPr>
        <p:spPr>
          <a:xfrm>
            <a:off x="6360604" y="5803900"/>
            <a:ext cx="6369745" cy="876945"/>
          </a:xfrm>
          <a:prstGeom prst="roundRect">
            <a:avLst>
              <a:gd name="adj" fmla="val 21723"/>
            </a:avLst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2" name="objects"/>
          <p:cNvSpPr txBox="1"/>
          <p:nvPr/>
        </p:nvSpPr>
        <p:spPr>
          <a:xfrm>
            <a:off x="9162826" y="6724649"/>
            <a:ext cx="76530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from recordclass import recordclass…"/>
          <p:cNvSpPr txBox="1"/>
          <p:nvPr/>
        </p:nvSpPr>
        <p:spPr>
          <a:xfrm>
            <a:off x="1447322" y="400407"/>
            <a:ext cx="895116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alice</a:t>
            </a:r>
            <a:r>
              <a:rPr dirty="0"/>
              <a:t>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"Alice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10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30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bob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"Bob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8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25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team = [</a:t>
            </a:r>
            <a:r>
              <a:rPr lang="en-US" dirty="0" err="1"/>
              <a:t>alice</a:t>
            </a:r>
            <a:r>
              <a:rPr lang="en-US" dirty="0"/>
              <a:t>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players = {"A": </a:t>
            </a:r>
            <a:r>
              <a:rPr lang="en-US" dirty="0" err="1"/>
              <a:t>alice</a:t>
            </a:r>
            <a:r>
              <a:rPr lang="en-US" dirty="0"/>
              <a:t>, "B": bob}</a:t>
            </a:r>
          </a:p>
        </p:txBody>
      </p:sp>
      <p:sp>
        <p:nvSpPr>
          <p:cNvPr id="932" name="Arrow"/>
          <p:cNvSpPr/>
          <p:nvPr/>
        </p:nvSpPr>
        <p:spPr>
          <a:xfrm>
            <a:off x="471753" y="96194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471753" y="2294218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" name="State:">
            <a:extLst>
              <a:ext uri="{FF2B5EF4-FFF2-40B4-BE49-F238E27FC236}">
                <a16:creationId xmlns:a16="http://schemas.microsoft.com/office/drawing/2014/main" id="{872D686F-DC3B-5C4D-93E3-6FF84DD238E2}"/>
              </a:ext>
            </a:extLst>
          </p:cNvPr>
          <p:cNvSpPr txBox="1"/>
          <p:nvPr/>
        </p:nvSpPr>
        <p:spPr>
          <a:xfrm>
            <a:off x="1556983" y="2471815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" name="alice">
            <a:extLst>
              <a:ext uri="{FF2B5EF4-FFF2-40B4-BE49-F238E27FC236}">
                <a16:creationId xmlns:a16="http://schemas.microsoft.com/office/drawing/2014/main" id="{84DD0C69-64AF-AE46-86EC-DE9A1882C9CE}"/>
              </a:ext>
            </a:extLst>
          </p:cNvPr>
          <p:cNvSpPr txBox="1"/>
          <p:nvPr/>
        </p:nvSpPr>
        <p:spPr>
          <a:xfrm>
            <a:off x="1639947" y="3627515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4AC1DE5C-C047-B24C-846B-C89193C6D5BB}"/>
              </a:ext>
            </a:extLst>
          </p:cNvPr>
          <p:cNvSpPr/>
          <p:nvPr/>
        </p:nvSpPr>
        <p:spPr>
          <a:xfrm>
            <a:off x="2794936" y="3640216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" name="references">
            <a:extLst>
              <a:ext uri="{FF2B5EF4-FFF2-40B4-BE49-F238E27FC236}">
                <a16:creationId xmlns:a16="http://schemas.microsoft.com/office/drawing/2014/main" id="{D2F9D7E5-B269-F64E-B4DD-ADB2B661FBD3}"/>
              </a:ext>
            </a:extLst>
          </p:cNvPr>
          <p:cNvSpPr txBox="1"/>
          <p:nvPr/>
        </p:nvSpPr>
        <p:spPr>
          <a:xfrm>
            <a:off x="2358472" y="3013455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5" name="objects">
            <a:extLst>
              <a:ext uri="{FF2B5EF4-FFF2-40B4-BE49-F238E27FC236}">
                <a16:creationId xmlns:a16="http://schemas.microsoft.com/office/drawing/2014/main" id="{CAF77AD3-5196-3B43-BA79-C126CD370FE7}"/>
              </a:ext>
            </a:extLst>
          </p:cNvPr>
          <p:cNvSpPr txBox="1"/>
          <p:nvPr/>
        </p:nvSpPr>
        <p:spPr>
          <a:xfrm>
            <a:off x="7173186" y="3013455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6" name="bob">
            <a:extLst>
              <a:ext uri="{FF2B5EF4-FFF2-40B4-BE49-F238E27FC236}">
                <a16:creationId xmlns:a16="http://schemas.microsoft.com/office/drawing/2014/main" id="{EC1C3E88-EF13-BA4D-A531-B91F47DE94CB}"/>
              </a:ext>
            </a:extLst>
          </p:cNvPr>
          <p:cNvSpPr txBox="1"/>
          <p:nvPr/>
        </p:nvSpPr>
        <p:spPr>
          <a:xfrm>
            <a:off x="1639947" y="4389515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" name="Rectangle">
            <a:extLst>
              <a:ext uri="{FF2B5EF4-FFF2-40B4-BE49-F238E27FC236}">
                <a16:creationId xmlns:a16="http://schemas.microsoft.com/office/drawing/2014/main" id="{C1076BE9-0B2C-F443-836E-38D0EA432632}"/>
              </a:ext>
            </a:extLst>
          </p:cNvPr>
          <p:cNvSpPr/>
          <p:nvPr/>
        </p:nvSpPr>
        <p:spPr>
          <a:xfrm>
            <a:off x="2794936" y="4402216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A84A9231-8D77-6E49-9104-0CB3180F3974}"/>
              </a:ext>
            </a:extLst>
          </p:cNvPr>
          <p:cNvSpPr/>
          <p:nvPr/>
        </p:nvSpPr>
        <p:spPr>
          <a:xfrm>
            <a:off x="7607676" y="3667187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740E6E86-87CF-104A-A755-43307E8AA07D}"/>
              </a:ext>
            </a:extLst>
          </p:cNvPr>
          <p:cNvSpPr/>
          <p:nvPr/>
        </p:nvSpPr>
        <p:spPr>
          <a:xfrm>
            <a:off x="7607677" y="4162487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4" name="a">
            <a:extLst>
              <a:ext uri="{FF2B5EF4-FFF2-40B4-BE49-F238E27FC236}">
                <a16:creationId xmlns:a16="http://schemas.microsoft.com/office/drawing/2014/main" id="{EC0DF8E2-99EC-AB42-B3E7-186611483DD6}"/>
              </a:ext>
            </a:extLst>
          </p:cNvPr>
          <p:cNvSpPr txBox="1"/>
          <p:nvPr/>
        </p:nvSpPr>
        <p:spPr>
          <a:xfrm>
            <a:off x="6714050" y="3742375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CEAAF7F4-E63E-1D47-A812-47A33DAAE202}"/>
              </a:ext>
            </a:extLst>
          </p:cNvPr>
          <p:cNvSpPr txBox="1"/>
          <p:nvPr/>
        </p:nvSpPr>
        <p:spPr>
          <a:xfrm>
            <a:off x="6661151" y="4191234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46" name="z">
            <a:extLst>
              <a:ext uri="{FF2B5EF4-FFF2-40B4-BE49-F238E27FC236}">
                <a16:creationId xmlns:a16="http://schemas.microsoft.com/office/drawing/2014/main" id="{2955DF51-0290-3448-AFC3-090479A673A8}"/>
              </a:ext>
            </a:extLst>
          </p:cNvPr>
          <p:cNvSpPr txBox="1"/>
          <p:nvPr/>
        </p:nvSpPr>
        <p:spPr>
          <a:xfrm>
            <a:off x="6909616" y="4703294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5AC90FA2-2947-E44D-80D2-E1599F0C7F7A}"/>
              </a:ext>
            </a:extLst>
          </p:cNvPr>
          <p:cNvSpPr/>
          <p:nvPr/>
        </p:nvSpPr>
        <p:spPr>
          <a:xfrm>
            <a:off x="7607676" y="4670487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8" name="dict">
            <a:extLst>
              <a:ext uri="{FF2B5EF4-FFF2-40B4-BE49-F238E27FC236}">
                <a16:creationId xmlns:a16="http://schemas.microsoft.com/office/drawing/2014/main" id="{A52C8DED-E27D-4646-8D20-F88196322FDD}"/>
              </a:ext>
            </a:extLst>
          </p:cNvPr>
          <p:cNvSpPr txBox="1"/>
          <p:nvPr/>
        </p:nvSpPr>
        <p:spPr>
          <a:xfrm>
            <a:off x="7624889" y="5212697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49" name="Connection Line">
            <a:extLst>
              <a:ext uri="{FF2B5EF4-FFF2-40B4-BE49-F238E27FC236}">
                <a16:creationId xmlns:a16="http://schemas.microsoft.com/office/drawing/2014/main" id="{CD31A6C7-CEB2-514A-8419-3651F8551BF1}"/>
              </a:ext>
            </a:extLst>
          </p:cNvPr>
          <p:cNvSpPr/>
          <p:nvPr/>
        </p:nvSpPr>
        <p:spPr>
          <a:xfrm>
            <a:off x="7790888" y="378221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0" name="&quot;zebra&quot;">
            <a:extLst>
              <a:ext uri="{FF2B5EF4-FFF2-40B4-BE49-F238E27FC236}">
                <a16:creationId xmlns:a16="http://schemas.microsoft.com/office/drawing/2014/main" id="{6D73C8A2-2BF4-EA4B-8274-F2FE1B51D8E5}"/>
              </a:ext>
            </a:extLst>
          </p:cNvPr>
          <p:cNvSpPr txBox="1"/>
          <p:nvPr/>
        </p:nvSpPr>
        <p:spPr>
          <a:xfrm>
            <a:off x="9003665" y="3761440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Alice</a:t>
            </a:r>
            <a:r>
              <a:rPr dirty="0"/>
              <a:t>"</a:t>
            </a:r>
          </a:p>
        </p:txBody>
      </p:sp>
      <p:sp>
        <p:nvSpPr>
          <p:cNvPr id="51" name="Connection Line">
            <a:extLst>
              <a:ext uri="{FF2B5EF4-FFF2-40B4-BE49-F238E27FC236}">
                <a16:creationId xmlns:a16="http://schemas.microsoft.com/office/drawing/2014/main" id="{4F562774-3EAD-D74A-AF78-0896DEAAA102}"/>
              </a:ext>
            </a:extLst>
          </p:cNvPr>
          <p:cNvSpPr/>
          <p:nvPr/>
        </p:nvSpPr>
        <p:spPr>
          <a:xfrm>
            <a:off x="7839677" y="432912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" name="&quot;zebra&quot;">
            <a:extLst>
              <a:ext uri="{FF2B5EF4-FFF2-40B4-BE49-F238E27FC236}">
                <a16:creationId xmlns:a16="http://schemas.microsoft.com/office/drawing/2014/main" id="{703FFD1C-59CA-FB4A-AFC3-4DA823175186}"/>
              </a:ext>
            </a:extLst>
          </p:cNvPr>
          <p:cNvSpPr txBox="1"/>
          <p:nvPr/>
        </p:nvSpPr>
        <p:spPr>
          <a:xfrm>
            <a:off x="9055307" y="4273213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53" name="Connection Line">
            <a:extLst>
              <a:ext uri="{FF2B5EF4-FFF2-40B4-BE49-F238E27FC236}">
                <a16:creationId xmlns:a16="http://schemas.microsoft.com/office/drawing/2014/main" id="{6EB58BFE-8702-064B-8A9E-AAF27426C162}"/>
              </a:ext>
            </a:extLst>
          </p:cNvPr>
          <p:cNvSpPr/>
          <p:nvPr/>
        </p:nvSpPr>
        <p:spPr>
          <a:xfrm>
            <a:off x="7839677" y="477804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" name="&quot;zebra&quot;">
            <a:extLst>
              <a:ext uri="{FF2B5EF4-FFF2-40B4-BE49-F238E27FC236}">
                <a16:creationId xmlns:a16="http://schemas.microsoft.com/office/drawing/2014/main" id="{F5B52F71-470D-9F44-9F56-AAFE125FD4D1}"/>
              </a:ext>
            </a:extLst>
          </p:cNvPr>
          <p:cNvSpPr txBox="1"/>
          <p:nvPr/>
        </p:nvSpPr>
        <p:spPr>
          <a:xfrm>
            <a:off x="9057848" y="4737699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30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CD9EC9CA-80AD-3C48-828A-F39E48724082}"/>
              </a:ext>
            </a:extLst>
          </p:cNvPr>
          <p:cNvSpPr/>
          <p:nvPr/>
        </p:nvSpPr>
        <p:spPr>
          <a:xfrm>
            <a:off x="3400865" y="3751323"/>
            <a:ext cx="4206810" cy="30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id="{B20887AE-E236-ED4E-AC97-E82F5E825614}"/>
              </a:ext>
            </a:extLst>
          </p:cNvPr>
          <p:cNvSpPr/>
          <p:nvPr/>
        </p:nvSpPr>
        <p:spPr>
          <a:xfrm>
            <a:off x="7624890" y="5629465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137DFAFA-A5BB-054C-A930-FF828BF8C178}"/>
              </a:ext>
            </a:extLst>
          </p:cNvPr>
          <p:cNvSpPr/>
          <p:nvPr/>
        </p:nvSpPr>
        <p:spPr>
          <a:xfrm>
            <a:off x="7624891" y="6124765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0" name="a">
            <a:extLst>
              <a:ext uri="{FF2B5EF4-FFF2-40B4-BE49-F238E27FC236}">
                <a16:creationId xmlns:a16="http://schemas.microsoft.com/office/drawing/2014/main" id="{9A6C8008-0390-E04B-A268-19CB57FA0254}"/>
              </a:ext>
            </a:extLst>
          </p:cNvPr>
          <p:cNvSpPr txBox="1"/>
          <p:nvPr/>
        </p:nvSpPr>
        <p:spPr>
          <a:xfrm>
            <a:off x="6731264" y="5704653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1" name="b">
            <a:extLst>
              <a:ext uri="{FF2B5EF4-FFF2-40B4-BE49-F238E27FC236}">
                <a16:creationId xmlns:a16="http://schemas.microsoft.com/office/drawing/2014/main" id="{1BA0E73C-19BD-D84F-B604-9AE7AF0F3FCE}"/>
              </a:ext>
            </a:extLst>
          </p:cNvPr>
          <p:cNvSpPr txBox="1"/>
          <p:nvPr/>
        </p:nvSpPr>
        <p:spPr>
          <a:xfrm>
            <a:off x="6678365" y="6153512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56" name="z">
            <a:extLst>
              <a:ext uri="{FF2B5EF4-FFF2-40B4-BE49-F238E27FC236}">
                <a16:creationId xmlns:a16="http://schemas.microsoft.com/office/drawing/2014/main" id="{AFF1629B-3614-FE44-8C9E-E0B8170F1A8A}"/>
              </a:ext>
            </a:extLst>
          </p:cNvPr>
          <p:cNvSpPr txBox="1"/>
          <p:nvPr/>
        </p:nvSpPr>
        <p:spPr>
          <a:xfrm>
            <a:off x="6926830" y="6665572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57" name="Rectangle">
            <a:extLst>
              <a:ext uri="{FF2B5EF4-FFF2-40B4-BE49-F238E27FC236}">
                <a16:creationId xmlns:a16="http://schemas.microsoft.com/office/drawing/2014/main" id="{8B1D1D05-3F91-B64D-B67B-84B5D4327F27}"/>
              </a:ext>
            </a:extLst>
          </p:cNvPr>
          <p:cNvSpPr/>
          <p:nvPr/>
        </p:nvSpPr>
        <p:spPr>
          <a:xfrm>
            <a:off x="7624890" y="6632765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58" name="dict">
            <a:extLst>
              <a:ext uri="{FF2B5EF4-FFF2-40B4-BE49-F238E27FC236}">
                <a16:creationId xmlns:a16="http://schemas.microsoft.com/office/drawing/2014/main" id="{2743FA40-DF81-3B41-B197-4990E23170F3}"/>
              </a:ext>
            </a:extLst>
          </p:cNvPr>
          <p:cNvSpPr txBox="1"/>
          <p:nvPr/>
        </p:nvSpPr>
        <p:spPr>
          <a:xfrm>
            <a:off x="7642104" y="7076333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59" name="Connection Line">
            <a:extLst>
              <a:ext uri="{FF2B5EF4-FFF2-40B4-BE49-F238E27FC236}">
                <a16:creationId xmlns:a16="http://schemas.microsoft.com/office/drawing/2014/main" id="{31D31A03-FDCC-AA47-AF9B-D587CF5C93D9}"/>
              </a:ext>
            </a:extLst>
          </p:cNvPr>
          <p:cNvSpPr/>
          <p:nvPr/>
        </p:nvSpPr>
        <p:spPr>
          <a:xfrm>
            <a:off x="7808102" y="5744495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0" name="&quot;zebra&quot;">
            <a:extLst>
              <a:ext uri="{FF2B5EF4-FFF2-40B4-BE49-F238E27FC236}">
                <a16:creationId xmlns:a16="http://schemas.microsoft.com/office/drawing/2014/main" id="{7653D933-F478-C54F-8662-05BE41C355AE}"/>
              </a:ext>
            </a:extLst>
          </p:cNvPr>
          <p:cNvSpPr txBox="1"/>
          <p:nvPr/>
        </p:nvSpPr>
        <p:spPr>
          <a:xfrm>
            <a:off x="9020879" y="5723718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Bob</a:t>
            </a:r>
            <a:r>
              <a:rPr dirty="0"/>
              <a:t>"</a:t>
            </a:r>
          </a:p>
        </p:txBody>
      </p:sp>
      <p:sp>
        <p:nvSpPr>
          <p:cNvPr id="61" name="Connection Line">
            <a:extLst>
              <a:ext uri="{FF2B5EF4-FFF2-40B4-BE49-F238E27FC236}">
                <a16:creationId xmlns:a16="http://schemas.microsoft.com/office/drawing/2014/main" id="{4C131937-F462-2D44-A008-AE02032667F9}"/>
              </a:ext>
            </a:extLst>
          </p:cNvPr>
          <p:cNvSpPr/>
          <p:nvPr/>
        </p:nvSpPr>
        <p:spPr>
          <a:xfrm>
            <a:off x="7856891" y="6291400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" name="&quot;zebra&quot;">
            <a:extLst>
              <a:ext uri="{FF2B5EF4-FFF2-40B4-BE49-F238E27FC236}">
                <a16:creationId xmlns:a16="http://schemas.microsoft.com/office/drawing/2014/main" id="{E5CE4E1F-65DA-BE44-B4EA-67CD41B6775E}"/>
              </a:ext>
            </a:extLst>
          </p:cNvPr>
          <p:cNvSpPr txBox="1"/>
          <p:nvPr/>
        </p:nvSpPr>
        <p:spPr>
          <a:xfrm>
            <a:off x="9072521" y="6235491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63" name="Connection Line">
            <a:extLst>
              <a:ext uri="{FF2B5EF4-FFF2-40B4-BE49-F238E27FC236}">
                <a16:creationId xmlns:a16="http://schemas.microsoft.com/office/drawing/2014/main" id="{D8DDB51D-731E-6848-A95F-3F2EAA83D231}"/>
              </a:ext>
            </a:extLst>
          </p:cNvPr>
          <p:cNvSpPr/>
          <p:nvPr/>
        </p:nvSpPr>
        <p:spPr>
          <a:xfrm>
            <a:off x="7856891" y="6740320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" name="&quot;zebra&quot;">
            <a:extLst>
              <a:ext uri="{FF2B5EF4-FFF2-40B4-BE49-F238E27FC236}">
                <a16:creationId xmlns:a16="http://schemas.microsoft.com/office/drawing/2014/main" id="{40A70EDE-C6E1-A24F-9D39-E0B82F843000}"/>
              </a:ext>
            </a:extLst>
          </p:cNvPr>
          <p:cNvSpPr txBox="1"/>
          <p:nvPr/>
        </p:nvSpPr>
        <p:spPr>
          <a:xfrm>
            <a:off x="9075062" y="6699977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25</a:t>
            </a:r>
            <a:endParaRPr dirty="0"/>
          </a:p>
        </p:txBody>
      </p:sp>
      <p:sp>
        <p:nvSpPr>
          <p:cNvPr id="65" name="Line">
            <a:extLst>
              <a:ext uri="{FF2B5EF4-FFF2-40B4-BE49-F238E27FC236}">
                <a16:creationId xmlns:a16="http://schemas.microsoft.com/office/drawing/2014/main" id="{99E42379-819A-BD44-9FCA-81E767D51460}"/>
              </a:ext>
            </a:extLst>
          </p:cNvPr>
          <p:cNvSpPr/>
          <p:nvPr/>
        </p:nvSpPr>
        <p:spPr>
          <a:xfrm>
            <a:off x="3418079" y="4663159"/>
            <a:ext cx="4206810" cy="10813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" name="team">
            <a:extLst>
              <a:ext uri="{FF2B5EF4-FFF2-40B4-BE49-F238E27FC236}">
                <a16:creationId xmlns:a16="http://schemas.microsoft.com/office/drawing/2014/main" id="{29EA3D42-E2BE-1048-994B-4915244ACEA5}"/>
              </a:ext>
            </a:extLst>
          </p:cNvPr>
          <p:cNvSpPr txBox="1"/>
          <p:nvPr/>
        </p:nvSpPr>
        <p:spPr>
          <a:xfrm>
            <a:off x="1556983" y="7333378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68" name="Rectangle">
            <a:extLst>
              <a:ext uri="{FF2B5EF4-FFF2-40B4-BE49-F238E27FC236}">
                <a16:creationId xmlns:a16="http://schemas.microsoft.com/office/drawing/2014/main" id="{027B2039-6D80-6A41-8621-D5BC96CD7266}"/>
              </a:ext>
            </a:extLst>
          </p:cNvPr>
          <p:cNvSpPr/>
          <p:nvPr/>
        </p:nvSpPr>
        <p:spPr>
          <a:xfrm>
            <a:off x="2834692" y="7346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" name="Rectangle">
            <a:extLst>
              <a:ext uri="{FF2B5EF4-FFF2-40B4-BE49-F238E27FC236}">
                <a16:creationId xmlns:a16="http://schemas.microsoft.com/office/drawing/2014/main" id="{C940C4BD-14A8-374F-B54C-D4FAA05F20E2}"/>
              </a:ext>
            </a:extLst>
          </p:cNvPr>
          <p:cNvSpPr/>
          <p:nvPr/>
        </p:nvSpPr>
        <p:spPr>
          <a:xfrm>
            <a:off x="7533692" y="7600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9870EA29-7958-914F-95AF-832801D4799B}"/>
              </a:ext>
            </a:extLst>
          </p:cNvPr>
          <p:cNvSpPr/>
          <p:nvPr/>
        </p:nvSpPr>
        <p:spPr>
          <a:xfrm>
            <a:off x="8130592" y="7600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" name="Line">
            <a:extLst>
              <a:ext uri="{FF2B5EF4-FFF2-40B4-BE49-F238E27FC236}">
                <a16:creationId xmlns:a16="http://schemas.microsoft.com/office/drawing/2014/main" id="{9A362792-1B4D-394E-87E5-C961339C8727}"/>
              </a:ext>
            </a:extLst>
          </p:cNvPr>
          <p:cNvSpPr/>
          <p:nvPr/>
        </p:nvSpPr>
        <p:spPr>
          <a:xfrm>
            <a:off x="3164892" y="7594624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" name="Connection Line">
            <a:extLst>
              <a:ext uri="{FF2B5EF4-FFF2-40B4-BE49-F238E27FC236}">
                <a16:creationId xmlns:a16="http://schemas.microsoft.com/office/drawing/2014/main" id="{D01F22B2-42D2-644E-9DF4-22CEA8FCC0D7}"/>
              </a:ext>
            </a:extLst>
          </p:cNvPr>
          <p:cNvSpPr/>
          <p:nvPr/>
        </p:nvSpPr>
        <p:spPr>
          <a:xfrm>
            <a:off x="7374754" y="4540903"/>
            <a:ext cx="512962" cy="3240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6" name="A">
            <a:extLst>
              <a:ext uri="{FF2B5EF4-FFF2-40B4-BE49-F238E27FC236}">
                <a16:creationId xmlns:a16="http://schemas.microsoft.com/office/drawing/2014/main" id="{EA553908-DCF1-1D4A-A8A2-CFF91392AE96}"/>
              </a:ext>
            </a:extLst>
          </p:cNvPr>
          <p:cNvSpPr/>
          <p:nvPr/>
        </p:nvSpPr>
        <p:spPr>
          <a:xfrm>
            <a:off x="7533692" y="8544284"/>
            <a:ext cx="399505" cy="435659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7" name="Rectangle">
            <a:extLst>
              <a:ext uri="{FF2B5EF4-FFF2-40B4-BE49-F238E27FC236}">
                <a16:creationId xmlns:a16="http://schemas.microsoft.com/office/drawing/2014/main" id="{D758CD0B-86F1-AC41-AC82-7BF13E9E5EA6}"/>
              </a:ext>
            </a:extLst>
          </p:cNvPr>
          <p:cNvSpPr/>
          <p:nvPr/>
        </p:nvSpPr>
        <p:spPr>
          <a:xfrm>
            <a:off x="7914692" y="8544284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" name="B">
            <a:extLst>
              <a:ext uri="{FF2B5EF4-FFF2-40B4-BE49-F238E27FC236}">
                <a16:creationId xmlns:a16="http://schemas.microsoft.com/office/drawing/2014/main" id="{15515870-6FF4-4B43-BD64-5FCF7804BF27}"/>
              </a:ext>
            </a:extLst>
          </p:cNvPr>
          <p:cNvSpPr/>
          <p:nvPr/>
        </p:nvSpPr>
        <p:spPr>
          <a:xfrm>
            <a:off x="7533692" y="8976084"/>
            <a:ext cx="399505" cy="435659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9" name="Rectangle">
            <a:extLst>
              <a:ext uri="{FF2B5EF4-FFF2-40B4-BE49-F238E27FC236}">
                <a16:creationId xmlns:a16="http://schemas.microsoft.com/office/drawing/2014/main" id="{FD27BB63-F897-1746-9C44-43B0CE2E0A77}"/>
              </a:ext>
            </a:extLst>
          </p:cNvPr>
          <p:cNvSpPr/>
          <p:nvPr/>
        </p:nvSpPr>
        <p:spPr>
          <a:xfrm>
            <a:off x="7914692" y="8976084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" name="players">
            <a:extLst>
              <a:ext uri="{FF2B5EF4-FFF2-40B4-BE49-F238E27FC236}">
                <a16:creationId xmlns:a16="http://schemas.microsoft.com/office/drawing/2014/main" id="{AA536FED-3170-BF4C-910B-45AC8176B119}"/>
              </a:ext>
            </a:extLst>
          </p:cNvPr>
          <p:cNvSpPr txBox="1"/>
          <p:nvPr/>
        </p:nvSpPr>
        <p:spPr>
          <a:xfrm>
            <a:off x="1256201" y="8023583"/>
            <a:ext cx="14485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players</a:t>
            </a:r>
          </a:p>
        </p:txBody>
      </p:sp>
      <p:sp>
        <p:nvSpPr>
          <p:cNvPr id="81" name="Rectangle">
            <a:extLst>
              <a:ext uri="{FF2B5EF4-FFF2-40B4-BE49-F238E27FC236}">
                <a16:creationId xmlns:a16="http://schemas.microsoft.com/office/drawing/2014/main" id="{C44FAE13-FBCE-6F41-B111-AD6D93D9D4D3}"/>
              </a:ext>
            </a:extLst>
          </p:cNvPr>
          <p:cNvSpPr/>
          <p:nvPr/>
        </p:nvSpPr>
        <p:spPr>
          <a:xfrm>
            <a:off x="2834692" y="8036284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" name="Line">
            <a:extLst>
              <a:ext uri="{FF2B5EF4-FFF2-40B4-BE49-F238E27FC236}">
                <a16:creationId xmlns:a16="http://schemas.microsoft.com/office/drawing/2014/main" id="{2E38049B-9D58-C34E-890F-957E2C1B0E9F}"/>
              </a:ext>
            </a:extLst>
          </p:cNvPr>
          <p:cNvSpPr/>
          <p:nvPr/>
        </p:nvSpPr>
        <p:spPr>
          <a:xfrm>
            <a:off x="3164891" y="8284829"/>
            <a:ext cx="4363189" cy="2863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" name="Connection Line">
            <a:extLst>
              <a:ext uri="{FF2B5EF4-FFF2-40B4-BE49-F238E27FC236}">
                <a16:creationId xmlns:a16="http://schemas.microsoft.com/office/drawing/2014/main" id="{47F7923B-6416-4641-B2E8-0A69D6846F12}"/>
              </a:ext>
            </a:extLst>
          </p:cNvPr>
          <p:cNvSpPr/>
          <p:nvPr/>
        </p:nvSpPr>
        <p:spPr>
          <a:xfrm>
            <a:off x="6294440" y="4375229"/>
            <a:ext cx="1739817" cy="4386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42" h="21600" extrusionOk="0">
                <a:moveTo>
                  <a:pt x="16842" y="21600"/>
                </a:moveTo>
                <a:cubicBezTo>
                  <a:pt x="-1229" y="14534"/>
                  <a:pt x="-4758" y="7334"/>
                  <a:pt x="625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4" name="Connection Line">
            <a:extLst>
              <a:ext uri="{FF2B5EF4-FFF2-40B4-BE49-F238E27FC236}">
                <a16:creationId xmlns:a16="http://schemas.microsoft.com/office/drawing/2014/main" id="{C243B688-C31F-514E-B574-729B2B12F04F}"/>
              </a:ext>
            </a:extLst>
          </p:cNvPr>
          <p:cNvSpPr/>
          <p:nvPr/>
        </p:nvSpPr>
        <p:spPr>
          <a:xfrm>
            <a:off x="8168964" y="7137497"/>
            <a:ext cx="45719" cy="2025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34" h="21600" extrusionOk="0">
                <a:moveTo>
                  <a:pt x="0" y="21600"/>
                </a:moveTo>
                <a:cubicBezTo>
                  <a:pt x="16377" y="11650"/>
                  <a:pt x="21600" y="4450"/>
                  <a:pt x="1566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5" name="reference">
            <a:extLst>
              <a:ext uri="{FF2B5EF4-FFF2-40B4-BE49-F238E27FC236}">
                <a16:creationId xmlns:a16="http://schemas.microsoft.com/office/drawing/2014/main" id="{3BE720E6-5456-264F-BF3F-2E958AA6125A}"/>
              </a:ext>
            </a:extLst>
          </p:cNvPr>
          <p:cNvSpPr txBox="1"/>
          <p:nvPr/>
        </p:nvSpPr>
        <p:spPr>
          <a:xfrm>
            <a:off x="5489214" y="8023583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86" name="reference">
            <a:extLst>
              <a:ext uri="{FF2B5EF4-FFF2-40B4-BE49-F238E27FC236}">
                <a16:creationId xmlns:a16="http://schemas.microsoft.com/office/drawing/2014/main" id="{F17313FE-FE61-E647-859B-E32336CFD3F2}"/>
              </a:ext>
            </a:extLst>
          </p:cNvPr>
          <p:cNvSpPr txBox="1"/>
          <p:nvPr/>
        </p:nvSpPr>
        <p:spPr>
          <a:xfrm>
            <a:off x="8230819" y="8125448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reference</a:t>
            </a:r>
          </a:p>
        </p:txBody>
      </p:sp>
      <p:sp>
        <p:nvSpPr>
          <p:cNvPr id="87" name="Two kinds of reference:…">
            <a:extLst>
              <a:ext uri="{FF2B5EF4-FFF2-40B4-BE49-F238E27FC236}">
                <a16:creationId xmlns:a16="http://schemas.microsoft.com/office/drawing/2014/main" id="{EDB7729F-843D-5846-8850-881CFDBA2805}"/>
              </a:ext>
            </a:extLst>
          </p:cNvPr>
          <p:cNvSpPr txBox="1"/>
          <p:nvPr/>
        </p:nvSpPr>
        <p:spPr>
          <a:xfrm>
            <a:off x="3251528" y="8585199"/>
            <a:ext cx="384884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Two kinds of reference: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variable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item in list, dict, </a:t>
            </a:r>
            <a:r>
              <a:rPr dirty="0" err="1"/>
              <a:t>etc</a:t>
            </a:r>
            <a:endParaRPr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F3EA8840-26A1-1B48-984E-D9463C80E27E}"/>
              </a:ext>
            </a:extLst>
          </p:cNvPr>
          <p:cNvCxnSpPr>
            <a:endCxn id="30" idx="3"/>
          </p:cNvCxnSpPr>
          <p:nvPr/>
        </p:nvCxnSpPr>
        <p:spPr>
          <a:xfrm rot="16200000" flipV="1">
            <a:off x="7660462" y="6949125"/>
            <a:ext cx="1430518" cy="289800"/>
          </a:xfrm>
          <a:prstGeom prst="curved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dict">
            <a:extLst>
              <a:ext uri="{FF2B5EF4-FFF2-40B4-BE49-F238E27FC236}">
                <a16:creationId xmlns:a16="http://schemas.microsoft.com/office/drawing/2014/main" id="{A8DAF529-2E1D-F143-8212-DA3E03C5F16F}"/>
              </a:ext>
            </a:extLst>
          </p:cNvPr>
          <p:cNvSpPr txBox="1"/>
          <p:nvPr/>
        </p:nvSpPr>
        <p:spPr>
          <a:xfrm>
            <a:off x="7774633" y="9345195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89" name="dict">
            <a:extLst>
              <a:ext uri="{FF2B5EF4-FFF2-40B4-BE49-F238E27FC236}">
                <a16:creationId xmlns:a16="http://schemas.microsoft.com/office/drawing/2014/main" id="{EA630CE2-ED01-F24B-8ADB-0E4E16A2C2E8}"/>
              </a:ext>
            </a:extLst>
          </p:cNvPr>
          <p:cNvSpPr txBox="1"/>
          <p:nvPr/>
        </p:nvSpPr>
        <p:spPr>
          <a:xfrm>
            <a:off x="8816533" y="7545436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lang="en-US" dirty="0"/>
              <a:t>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19998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29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hree Levels of Cop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Three Levels of Copy</a:t>
            </a:r>
          </a:p>
        </p:txBody>
      </p:sp>
      <p:sp>
        <p:nvSpPr>
          <p:cNvPr id="432" name="import copy…"/>
          <p:cNvSpPr txBox="1">
            <a:spLocks noGrp="1"/>
          </p:cNvSpPr>
          <p:nvPr>
            <p:ph type="body" idx="1"/>
          </p:nvPr>
        </p:nvSpPr>
        <p:spPr>
          <a:xfrm>
            <a:off x="1104900" y="3683396"/>
            <a:ext cx="11099800" cy="5330281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import copy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x = [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name":"A</a:t>
            </a:r>
            <a:r>
              <a:rPr lang="en-US" dirty="0"/>
              <a:t>", "score":88},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name":"B</a:t>
            </a:r>
            <a:r>
              <a:rPr lang="en-US" dirty="0"/>
              <a:t>", "score":111},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name":"C</a:t>
            </a:r>
            <a:r>
              <a:rPr lang="en-US" dirty="0"/>
              <a:t>", "score":100}]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 uncomment one of these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x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</a:t>
            </a:r>
            <a:r>
              <a:rPr lang="en-US" dirty="0" err="1"/>
              <a:t>copy.copy</a:t>
            </a:r>
            <a:r>
              <a:rPr lang="en-US" dirty="0"/>
              <a:t>(x)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</a:t>
            </a:r>
            <a:r>
              <a:rPr lang="en-US" dirty="0" err="1"/>
              <a:t>copy.deepcopy</a:t>
            </a:r>
            <a:r>
              <a:rPr lang="en-US" dirty="0"/>
              <a:t>(x)</a:t>
            </a:r>
          </a:p>
        </p:txBody>
      </p:sp>
      <p:sp>
        <p:nvSpPr>
          <p:cNvPr id="433" name="Line"/>
          <p:cNvSpPr/>
          <p:nvPr/>
        </p:nvSpPr>
        <p:spPr>
          <a:xfrm flipH="1">
            <a:off x="2713640" y="6912807"/>
            <a:ext cx="4560055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reference copy [fastest, most dangerous]"/>
          <p:cNvSpPr txBox="1"/>
          <p:nvPr/>
        </p:nvSpPr>
        <p:spPr>
          <a:xfrm>
            <a:off x="7282384" y="6658806"/>
            <a:ext cx="5118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 copy [fastest, most dangerous]</a:t>
            </a:r>
          </a:p>
        </p:txBody>
      </p:sp>
      <p:sp>
        <p:nvSpPr>
          <p:cNvPr id="435" name="Line"/>
          <p:cNvSpPr/>
          <p:nvPr/>
        </p:nvSpPr>
        <p:spPr>
          <a:xfrm flipH="1">
            <a:off x="4999640" y="7331907"/>
            <a:ext cx="2260488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shallow copy"/>
          <p:cNvSpPr txBox="1"/>
          <p:nvPr/>
        </p:nvSpPr>
        <p:spPr>
          <a:xfrm>
            <a:off x="7289699" y="7077906"/>
            <a:ext cx="16936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shallow copy</a:t>
            </a:r>
          </a:p>
        </p:txBody>
      </p:sp>
      <p:sp>
        <p:nvSpPr>
          <p:cNvPr id="437" name="Line"/>
          <p:cNvSpPr/>
          <p:nvPr/>
        </p:nvSpPr>
        <p:spPr>
          <a:xfrm flipH="1">
            <a:off x="5761640" y="7763707"/>
            <a:ext cx="1507093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8" name="deep copy [slowest, safest]"/>
          <p:cNvSpPr txBox="1"/>
          <p:nvPr/>
        </p:nvSpPr>
        <p:spPr>
          <a:xfrm>
            <a:off x="7293611" y="7509706"/>
            <a:ext cx="33968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deep copy [slowest, safest]</a:t>
            </a:r>
          </a:p>
        </p:txBody>
      </p:sp>
      <p:sp>
        <p:nvSpPr>
          <p:cNvPr id="439" name="When should we…"/>
          <p:cNvSpPr txBox="1"/>
          <p:nvPr/>
        </p:nvSpPr>
        <p:spPr>
          <a:xfrm>
            <a:off x="7680225" y="2861755"/>
            <a:ext cx="450235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When should we</a:t>
            </a:r>
          </a:p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use which one?</a:t>
            </a:r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413792"/>
            <a:ext cx="2164384" cy="1002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hree Levels of Cop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Shallow copy of depth level 2</a:t>
            </a:r>
            <a:endParaRPr dirty="0"/>
          </a:p>
        </p:txBody>
      </p:sp>
      <p:sp>
        <p:nvSpPr>
          <p:cNvPr id="432" name="import copy…"/>
          <p:cNvSpPr txBox="1">
            <a:spLocks noGrp="1"/>
          </p:cNvSpPr>
          <p:nvPr>
            <p:ph type="body" idx="1"/>
          </p:nvPr>
        </p:nvSpPr>
        <p:spPr>
          <a:xfrm>
            <a:off x="1104900" y="3683396"/>
            <a:ext cx="11099800" cy="5330281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import copy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x = [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name":"A</a:t>
            </a:r>
            <a:r>
              <a:rPr lang="en-US" dirty="0"/>
              <a:t>", "score":88},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name":"B</a:t>
            </a:r>
            <a:r>
              <a:rPr lang="en-US" dirty="0"/>
              <a:t>", "score":111},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name":"C</a:t>
            </a:r>
            <a:r>
              <a:rPr lang="en-US" dirty="0"/>
              <a:t>", "score":100}]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y = </a:t>
            </a:r>
            <a:r>
              <a:rPr lang="en-US" dirty="0" err="1"/>
              <a:t>copy.copy</a:t>
            </a:r>
            <a:r>
              <a:rPr lang="en-US" dirty="0"/>
              <a:t>(x)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for </a:t>
            </a:r>
            <a:r>
              <a:rPr lang="en-US" dirty="0" err="1"/>
              <a:t>idx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(x)):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y[</a:t>
            </a:r>
            <a:r>
              <a:rPr lang="en-US" dirty="0" err="1"/>
              <a:t>idx</a:t>
            </a:r>
            <a:r>
              <a:rPr lang="en-US" dirty="0"/>
              <a:t>] = </a:t>
            </a:r>
            <a:r>
              <a:rPr lang="en-US" dirty="0" err="1"/>
              <a:t>copy.copy</a:t>
            </a:r>
            <a:r>
              <a:rPr lang="en-US" dirty="0"/>
              <a:t>(x[</a:t>
            </a:r>
            <a:r>
              <a:rPr lang="en-US" dirty="0" err="1"/>
              <a:t>idx</a:t>
            </a:r>
            <a:r>
              <a:rPr lang="en-US" dirty="0"/>
              <a:t>])</a:t>
            </a:r>
          </a:p>
        </p:txBody>
      </p:sp>
      <p:sp>
        <p:nvSpPr>
          <p:cNvPr id="435" name="Line"/>
          <p:cNvSpPr/>
          <p:nvPr/>
        </p:nvSpPr>
        <p:spPr>
          <a:xfrm flipH="1">
            <a:off x="4675706" y="6546137"/>
            <a:ext cx="4087182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shallow copy"/>
          <p:cNvSpPr txBox="1"/>
          <p:nvPr/>
        </p:nvSpPr>
        <p:spPr>
          <a:xfrm>
            <a:off x="8813335" y="6317537"/>
            <a:ext cx="16936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shallow copy</a:t>
            </a:r>
          </a:p>
        </p:txBody>
      </p:sp>
      <p:sp>
        <p:nvSpPr>
          <p:cNvPr id="439" name="When should we…"/>
          <p:cNvSpPr txBox="1"/>
          <p:nvPr/>
        </p:nvSpPr>
        <p:spPr>
          <a:xfrm>
            <a:off x="6936194" y="2821095"/>
            <a:ext cx="599042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Using shallow copy to </a:t>
            </a:r>
          </a:p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copy other depth levels</a:t>
            </a:r>
            <a:endParaRPr dirty="0"/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413792"/>
            <a:ext cx="2164384" cy="100225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Line">
            <a:extLst>
              <a:ext uri="{FF2B5EF4-FFF2-40B4-BE49-F238E27FC236}">
                <a16:creationId xmlns:a16="http://schemas.microsoft.com/office/drawing/2014/main" id="{74C3708F-587E-F741-82CB-C70376C8535E}"/>
              </a:ext>
            </a:extLst>
          </p:cNvPr>
          <p:cNvSpPr/>
          <p:nvPr/>
        </p:nvSpPr>
        <p:spPr>
          <a:xfrm flipH="1">
            <a:off x="6502400" y="7364099"/>
            <a:ext cx="2260488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" name="shallow copy">
            <a:extLst>
              <a:ext uri="{FF2B5EF4-FFF2-40B4-BE49-F238E27FC236}">
                <a16:creationId xmlns:a16="http://schemas.microsoft.com/office/drawing/2014/main" id="{F6CE9476-648C-0248-9F93-63777A47C2A0}"/>
              </a:ext>
            </a:extLst>
          </p:cNvPr>
          <p:cNvSpPr txBox="1"/>
          <p:nvPr/>
        </p:nvSpPr>
        <p:spPr>
          <a:xfrm>
            <a:off x="8813335" y="7128137"/>
            <a:ext cx="373018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shallow copy</a:t>
            </a:r>
            <a:r>
              <a:rPr lang="en-US" dirty="0"/>
              <a:t> of depth level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65948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4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44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445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6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8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0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1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52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53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454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5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56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57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458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9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60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61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467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8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9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5" name="Depending on the use case,…"/>
          <p:cNvSpPr txBox="1"/>
          <p:nvPr/>
        </p:nvSpPr>
        <p:spPr>
          <a:xfrm>
            <a:off x="7658571" y="3167980"/>
            <a:ext cx="4317058" cy="116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Depending on the use case,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are </a:t>
            </a:r>
            <a:r>
              <a:rPr b="1"/>
              <a:t>three ways</a:t>
            </a:r>
            <a:r>
              <a:t> we might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"copy" the player’s data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72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73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474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5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7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8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0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81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82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483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4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85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86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487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8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9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90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499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0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1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5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496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  <p:sp>
        <p:nvSpPr>
          <p:cNvPr id="497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504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505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06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7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9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11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12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13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14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15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16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17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18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19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20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21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22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31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32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33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7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528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529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36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7" name="Arrow"/>
          <p:cNvSpPr/>
          <p:nvPr/>
        </p:nvSpPr>
        <p:spPr>
          <a:xfrm>
            <a:off x="520700" y="3280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40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41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2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3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46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47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48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49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50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51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52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53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54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55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56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57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64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5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6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1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2" name="Arrow"/>
          <p:cNvSpPr/>
          <p:nvPr/>
        </p:nvSpPr>
        <p:spPr>
          <a:xfrm>
            <a:off x="520700" y="3661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69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70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1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6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75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76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77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78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79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80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81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82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83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84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85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86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97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8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9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0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Arrow"/>
          <p:cNvSpPr/>
          <p:nvPr/>
        </p:nvSpPr>
        <p:spPr>
          <a:xfrm>
            <a:off x="520700" y="32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2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593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5" name="There is no risk of max_score…"/>
          <p:cNvSpPr txBox="1"/>
          <p:nvPr/>
        </p:nvSpPr>
        <p:spPr>
          <a:xfrm>
            <a:off x="8603311" y="5156199"/>
            <a:ext cx="39305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is no risk of max_score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accidentally corrupting players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since it only reads people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83" y="2257795"/>
            <a:ext cx="6851317" cy="299745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66" name="Practice objects/references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Practice objects/references!</a:t>
            </a:r>
          </a:p>
          <a:p>
            <a:pPr marL="0" indent="0">
              <a:buSzTx/>
              <a:buNone/>
            </a:pPr>
            <a:r>
              <a:rPr dirty="0"/>
              <a:t>Levels of 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Making a new 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Shallow copy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Deep copy</a:t>
            </a:r>
          </a:p>
        </p:txBody>
      </p:sp>
      <p:sp>
        <p:nvSpPr>
          <p:cNvPr id="167" name="Read:…"/>
          <p:cNvSpPr/>
          <p:nvPr/>
        </p:nvSpPr>
        <p:spPr>
          <a:xfrm>
            <a:off x="1330697" y="6788497"/>
            <a:ext cx="10343406" cy="17179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800" b="0">
                <a:solidFill>
                  <a:srgbClr val="FFFFFF"/>
                </a:solidFill>
              </a:defRPr>
            </a:pPr>
            <a:r>
              <a:rPr dirty="0"/>
              <a:t>Read:</a:t>
            </a:r>
          </a:p>
          <a:p>
            <a:pPr marL="812799" indent="-507999" algn="l">
              <a:buSzPct val="87000"/>
              <a:buChar char="✦"/>
              <a:defRPr sz="2800" b="0">
                <a:solidFill>
                  <a:srgbClr val="FFFFFF"/>
                </a:solidFill>
              </a:defRPr>
            </a:pPr>
            <a:r>
              <a:rPr dirty="0" err="1"/>
              <a:t>Sweigart</a:t>
            </a:r>
            <a:r>
              <a:rPr dirty="0"/>
              <a:t> Ch 4 ("References" to the end)</a:t>
            </a:r>
            <a:br>
              <a:rPr dirty="0"/>
            </a:br>
            <a:r>
              <a:rPr dirty="0"/>
              <a:t>https://</a:t>
            </a:r>
            <a:r>
              <a:rPr dirty="0" err="1"/>
              <a:t>automatetheboringstuff.com</a:t>
            </a:r>
            <a:r>
              <a:rPr dirty="0"/>
              <a:t>/chapter4/</a:t>
            </a:r>
          </a:p>
        </p:txBody>
      </p:sp>
      <p:sp>
        <p:nvSpPr>
          <p:cNvPr id="168" name="https://www.copymachinesdirect.com/copier-leasing.php"/>
          <p:cNvSpPr txBox="1"/>
          <p:nvPr/>
        </p:nvSpPr>
        <p:spPr>
          <a:xfrm>
            <a:off x="7153875" y="5311254"/>
            <a:ext cx="355513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https://www.copymachinesdirect.com/copier-leasing.php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03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04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1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9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0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11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12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13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4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15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16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17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8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19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20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632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3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4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24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Arrow"/>
          <p:cNvSpPr/>
          <p:nvPr/>
        </p:nvSpPr>
        <p:spPr>
          <a:xfrm>
            <a:off x="520700" y="32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627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5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29" name="There is no risk of max_score…"/>
          <p:cNvSpPr txBox="1"/>
          <p:nvPr/>
        </p:nvSpPr>
        <p:spPr>
          <a:xfrm>
            <a:off x="8603311" y="5156199"/>
            <a:ext cx="39305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is no risk of max_score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accidentally corrupting players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since it only reads people</a:t>
            </a:r>
          </a:p>
        </p:txBody>
      </p:sp>
      <p:sp>
        <p:nvSpPr>
          <p:cNvPr id="630" name=".…"/>
          <p:cNvSpPr txBox="1"/>
          <p:nvPr/>
        </p:nvSpPr>
        <p:spPr>
          <a:xfrm>
            <a:off x="716221" y="1289049"/>
            <a:ext cx="2903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38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39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6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4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45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46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47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48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49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50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51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52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53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54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55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667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8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9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59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0" name="Arrow"/>
          <p:cNvSpPr/>
          <p:nvPr/>
        </p:nvSpPr>
        <p:spPr>
          <a:xfrm>
            <a:off x="520700" y="2315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1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662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0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4" name="highest"/>
          <p:cNvSpPr txBox="1"/>
          <p:nvPr/>
        </p:nvSpPr>
        <p:spPr>
          <a:xfrm>
            <a:off x="1031354" y="7861299"/>
            <a:ext cx="1239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highest</a:t>
            </a:r>
          </a:p>
        </p:txBody>
      </p:sp>
      <p:sp>
        <p:nvSpPr>
          <p:cNvPr id="665" name="111"/>
          <p:cNvSpPr/>
          <p:nvPr/>
        </p:nvSpPr>
        <p:spPr>
          <a:xfrm>
            <a:off x="2286000" y="7848600"/>
            <a:ext cx="65600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73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74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79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0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81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82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83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4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85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86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87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8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89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90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05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6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7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94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5" name="Arrow"/>
          <p:cNvSpPr/>
          <p:nvPr/>
        </p:nvSpPr>
        <p:spPr>
          <a:xfrm>
            <a:off x="520700" y="3915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t>people</a:t>
            </a:r>
          </a:p>
        </p:txBody>
      </p:sp>
      <p:sp>
        <p:nvSpPr>
          <p:cNvPr id="697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8" name="highest"/>
          <p:cNvSpPr txBox="1"/>
          <p:nvPr/>
        </p:nvSpPr>
        <p:spPr>
          <a:xfrm>
            <a:off x="1031354" y="7861299"/>
            <a:ext cx="1239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t>highest</a:t>
            </a:r>
          </a:p>
        </p:txBody>
      </p:sp>
      <p:sp>
        <p:nvSpPr>
          <p:cNvPr id="699" name="111"/>
          <p:cNvSpPr/>
          <p:nvPr/>
        </p:nvSpPr>
        <p:spPr>
          <a:xfrm>
            <a:off x="2286000" y="7848600"/>
            <a:ext cx="656007" cy="482600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00" name="m"/>
          <p:cNvSpPr txBox="1"/>
          <p:nvPr/>
        </p:nvSpPr>
        <p:spPr>
          <a:xfrm>
            <a:off x="1696938" y="8877299"/>
            <a:ext cx="4161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</a:t>
            </a:r>
          </a:p>
        </p:txBody>
      </p:sp>
      <p:sp>
        <p:nvSpPr>
          <p:cNvPr id="701" name="111"/>
          <p:cNvSpPr/>
          <p:nvPr/>
        </p:nvSpPr>
        <p:spPr>
          <a:xfrm>
            <a:off x="2286000" y="8864600"/>
            <a:ext cx="65600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02" name="Line"/>
          <p:cNvSpPr/>
          <p:nvPr/>
        </p:nvSpPr>
        <p:spPr>
          <a:xfrm flipV="1">
            <a:off x="1026465" y="6584950"/>
            <a:ext cx="1866901" cy="1866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Line"/>
          <p:cNvSpPr/>
          <p:nvPr/>
        </p:nvSpPr>
        <p:spPr>
          <a:xfrm flipH="1" flipV="1">
            <a:off x="1026465" y="6584950"/>
            <a:ext cx="1866901" cy="1866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710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711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12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3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4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6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17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18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19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0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21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22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23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4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25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26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27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8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37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8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9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2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3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734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735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42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3" name="Arrow"/>
          <p:cNvSpPr/>
          <p:nvPr/>
        </p:nvSpPr>
        <p:spPr>
          <a:xfrm>
            <a:off x="520700" y="24681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46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47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9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0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9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52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53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54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55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56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57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58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59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60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61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62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63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70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71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72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67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8" name="Arrow"/>
          <p:cNvSpPr/>
          <p:nvPr/>
        </p:nvSpPr>
        <p:spPr>
          <a:xfrm>
            <a:off x="520700" y="286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75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76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7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8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9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2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81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82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83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84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85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86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87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88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89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90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91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92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03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4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5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96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7" name="Arrow"/>
          <p:cNvSpPr/>
          <p:nvPr/>
        </p:nvSpPr>
        <p:spPr>
          <a:xfrm>
            <a:off x="520700" y="3472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8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799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6" name="Connection Line"/>
          <p:cNvSpPr/>
          <p:nvPr/>
        </p:nvSpPr>
        <p:spPr>
          <a:xfrm>
            <a:off x="2519891" y="446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1" name="Need to make a new list…"/>
          <p:cNvSpPr txBox="1"/>
          <p:nvPr/>
        </p:nvSpPr>
        <p:spPr>
          <a:xfrm>
            <a:off x="8936256" y="4254500"/>
            <a:ext cx="35245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Need to make a new list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we don’t corrupt players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09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10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1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2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3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6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15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16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17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18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19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20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21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22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23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24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25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26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37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8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9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0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Arrow"/>
          <p:cNvSpPr/>
          <p:nvPr/>
        </p:nvSpPr>
        <p:spPr>
          <a:xfrm>
            <a:off x="520700" y="753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2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833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0" name="Connection Line"/>
          <p:cNvSpPr/>
          <p:nvPr/>
        </p:nvSpPr>
        <p:spPr>
          <a:xfrm>
            <a:off x="2519891" y="446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5" name="Need to make a new list…"/>
          <p:cNvSpPr txBox="1"/>
          <p:nvPr/>
        </p:nvSpPr>
        <p:spPr>
          <a:xfrm>
            <a:off x="8936256" y="4254500"/>
            <a:ext cx="35245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Need to make a new list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we don’t corrupt players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43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44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6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49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0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51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52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53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4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55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56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57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8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59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60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74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75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76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64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5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866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7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68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0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Arrow"/>
          <p:cNvSpPr/>
          <p:nvPr/>
        </p:nvSpPr>
        <p:spPr>
          <a:xfrm>
            <a:off x="520700" y="753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2" name="copy makes a new list…"/>
          <p:cNvSpPr txBox="1"/>
          <p:nvPr/>
        </p:nvSpPr>
        <p:spPr>
          <a:xfrm>
            <a:off x="925537" y="8144967"/>
            <a:ext cx="318016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copy makes a new list…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80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81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2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3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4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4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86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87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88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89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90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91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92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93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94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95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96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97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915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6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7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1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2" name="Arrow"/>
          <p:cNvSpPr/>
          <p:nvPr/>
        </p:nvSpPr>
        <p:spPr>
          <a:xfrm>
            <a:off x="520700" y="1172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3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04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6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7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8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9" name="Connection Line"/>
          <p:cNvSpPr/>
          <p:nvPr/>
        </p:nvSpPr>
        <p:spPr>
          <a:xfrm>
            <a:off x="4594804" y="6102644"/>
            <a:ext cx="6054279" cy="175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75" extrusionOk="0">
                <a:moveTo>
                  <a:pt x="0" y="8107"/>
                </a:moveTo>
                <a:cubicBezTo>
                  <a:pt x="7019" y="-5025"/>
                  <a:pt x="14219" y="-2202"/>
                  <a:pt x="21600" y="16575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0" name="Connection Line"/>
          <p:cNvSpPr/>
          <p:nvPr/>
        </p:nvSpPr>
        <p:spPr>
          <a:xfrm>
            <a:off x="4179970" y="6160892"/>
            <a:ext cx="3840263" cy="17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06" extrusionOk="0">
                <a:moveTo>
                  <a:pt x="0" y="7844"/>
                </a:moveTo>
                <a:cubicBezTo>
                  <a:pt x="4660" y="-4994"/>
                  <a:pt x="11860" y="-2073"/>
                  <a:pt x="21600" y="16606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1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2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913" name="end of players…"/>
          <p:cNvSpPr txBox="1"/>
          <p:nvPr/>
        </p:nvSpPr>
        <p:spPr>
          <a:xfrm>
            <a:off x="10740745" y="6624755"/>
            <a:ext cx="19149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end of players</a:t>
            </a:r>
          </a:p>
          <a:p>
            <a:pPr>
              <a:defRPr b="0"/>
            </a:pPr>
            <a:r>
              <a:t>end of people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71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24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925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6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7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8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8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30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1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932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33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934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5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936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37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938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9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940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41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959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0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1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45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6" name="Arrow"/>
          <p:cNvSpPr/>
          <p:nvPr/>
        </p:nvSpPr>
        <p:spPr>
          <a:xfrm>
            <a:off x="520700" y="1515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7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48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2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0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1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2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3" name="Connection Line"/>
          <p:cNvSpPr/>
          <p:nvPr/>
        </p:nvSpPr>
        <p:spPr>
          <a:xfrm>
            <a:off x="4594804" y="6688640"/>
            <a:ext cx="3420517" cy="1249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4" name="Connection Line"/>
          <p:cNvSpPr/>
          <p:nvPr/>
        </p:nvSpPr>
        <p:spPr>
          <a:xfrm>
            <a:off x="4179970" y="6127003"/>
            <a:ext cx="6488113" cy="175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5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6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957" name="end of players…"/>
          <p:cNvSpPr txBox="1"/>
          <p:nvPr/>
        </p:nvSpPr>
        <p:spPr>
          <a:xfrm>
            <a:off x="10607098" y="6624755"/>
            <a:ext cx="21822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end of players</a:t>
            </a:r>
          </a:p>
          <a:p>
            <a:pPr>
              <a:defRPr b="0"/>
            </a:pPr>
            <a:r>
              <a:t>middle of people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68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969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0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1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3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74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75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976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77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978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79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980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81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982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83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984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85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04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5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6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89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0" name="Arrow"/>
          <p:cNvSpPr/>
          <p:nvPr/>
        </p:nvSpPr>
        <p:spPr>
          <a:xfrm>
            <a:off x="520700" y="1515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1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92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7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94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8" name="Connection Line"/>
          <p:cNvSpPr/>
          <p:nvPr/>
        </p:nvSpPr>
        <p:spPr>
          <a:xfrm>
            <a:off x="4594804" y="6688640"/>
            <a:ext cx="3420517" cy="1249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9" name="Connection Line"/>
          <p:cNvSpPr/>
          <p:nvPr/>
        </p:nvSpPr>
        <p:spPr>
          <a:xfrm>
            <a:off x="4179970" y="6127003"/>
            <a:ext cx="6488113" cy="175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10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0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1001" name="Arrow"/>
          <p:cNvSpPr/>
          <p:nvPr/>
        </p:nvSpPr>
        <p:spPr>
          <a:xfrm rot="5400000">
            <a:off x="3775113" y="6041046"/>
            <a:ext cx="681407" cy="681407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2" name="middle"/>
          <p:cNvSpPr txBox="1"/>
          <p:nvPr/>
        </p:nvSpPr>
        <p:spPr>
          <a:xfrm>
            <a:off x="3647454" y="5551089"/>
            <a:ext cx="93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middle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101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1014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15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6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7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8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9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20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1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22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23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24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5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26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27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28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9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30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31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40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41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42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35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6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1037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1038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45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46" name="Arrow"/>
          <p:cNvSpPr/>
          <p:nvPr/>
        </p:nvSpPr>
        <p:spPr>
          <a:xfrm>
            <a:off x="520700" y="359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49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0" name="Arrow"/>
          <p:cNvSpPr/>
          <p:nvPr/>
        </p:nvSpPr>
        <p:spPr>
          <a:xfrm>
            <a:off x="520700" y="7663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1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52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3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4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5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2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57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58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59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0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61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62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63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4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65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66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67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8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73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74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75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78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9" name="Arrow"/>
          <p:cNvSpPr/>
          <p:nvPr/>
        </p:nvSpPr>
        <p:spPr>
          <a:xfrm>
            <a:off x="520700" y="7663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0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81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2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3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4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8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86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87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88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89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90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91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92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93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94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95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96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97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09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10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11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01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02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3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4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5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2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07" name="deepcopy makes…"/>
          <p:cNvSpPr txBox="1"/>
          <p:nvPr/>
        </p:nvSpPr>
        <p:spPr>
          <a:xfrm>
            <a:off x="3384029" y="6807200"/>
            <a:ext cx="2225576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deepcopy makes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new list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15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6" name="Arrow"/>
          <p:cNvSpPr/>
          <p:nvPr/>
        </p:nvSpPr>
        <p:spPr>
          <a:xfrm>
            <a:off x="520700" y="1934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7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118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9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0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1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0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23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24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25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26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127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28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29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30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31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32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33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34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61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2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3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38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39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0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1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2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4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44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45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46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47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148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49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50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51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52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53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54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55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65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6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7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59" name="AND new…"/>
          <p:cNvSpPr txBox="1"/>
          <p:nvPr/>
        </p:nvSpPr>
        <p:spPr>
          <a:xfrm>
            <a:off x="312615" y="6272681"/>
            <a:ext cx="15397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AND new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dictionaries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70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1" name="Arrow"/>
          <p:cNvSpPr/>
          <p:nvPr/>
        </p:nvSpPr>
        <p:spPr>
          <a:xfrm>
            <a:off x="520700" y="2850827"/>
            <a:ext cx="681407" cy="681407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2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173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4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5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6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6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78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79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80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1" name="9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98</a:t>
            </a:r>
          </a:p>
        </p:txBody>
      </p:sp>
      <p:sp>
        <p:nvSpPr>
          <p:cNvPr id="1182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83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84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5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86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87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88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9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17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8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9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93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94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5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6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7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0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99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0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01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02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203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4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05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06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07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8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09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10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21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22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23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4" name="Oval"/>
          <p:cNvSpPr/>
          <p:nvPr/>
        </p:nvSpPr>
        <p:spPr>
          <a:xfrm>
            <a:off x="10277292" y="8602320"/>
            <a:ext cx="685480" cy="42296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5" name="Oval"/>
          <p:cNvSpPr/>
          <p:nvPr/>
        </p:nvSpPr>
        <p:spPr>
          <a:xfrm>
            <a:off x="2668673" y="8604250"/>
            <a:ext cx="685480" cy="42295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226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7" name="Arrow"/>
          <p:cNvSpPr/>
          <p:nvPr/>
        </p:nvSpPr>
        <p:spPr>
          <a:xfrm>
            <a:off x="520700" y="3587427"/>
            <a:ext cx="681407" cy="681407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8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229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0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1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2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3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34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35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36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37" name="9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98</a:t>
            </a:r>
          </a:p>
        </p:txBody>
      </p:sp>
      <p:sp>
        <p:nvSpPr>
          <p:cNvPr id="1238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39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40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41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42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43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44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45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74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5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6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49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250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1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2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3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7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55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56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57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58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259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60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61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62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63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64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65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66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78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9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80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0" name="prints 10"/>
          <p:cNvSpPr txBox="1"/>
          <p:nvPr/>
        </p:nvSpPr>
        <p:spPr>
          <a:xfrm>
            <a:off x="6469461" y="2750887"/>
            <a:ext cx="12148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prints 10</a:t>
            </a:r>
          </a:p>
        </p:txBody>
      </p:sp>
      <p:sp>
        <p:nvSpPr>
          <p:cNvPr id="1271" name="Oval"/>
          <p:cNvSpPr/>
          <p:nvPr/>
        </p:nvSpPr>
        <p:spPr>
          <a:xfrm>
            <a:off x="10277292" y="8602320"/>
            <a:ext cx="685480" cy="42296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2" name="Oval"/>
          <p:cNvSpPr/>
          <p:nvPr/>
        </p:nvSpPr>
        <p:spPr>
          <a:xfrm>
            <a:off x="2668673" y="8604250"/>
            <a:ext cx="685480" cy="42295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83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orksheet Problem 1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 1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Worksheet Problems 7-11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Problems 7-11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76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79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180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81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82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185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186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187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YES"/>
          <p:cNvSpPr txBox="1"/>
          <p:nvPr/>
        </p:nvSpPr>
        <p:spPr>
          <a:xfrm>
            <a:off x="1547027" y="3879850"/>
            <a:ext cx="13394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YES</a:t>
            </a:r>
          </a:p>
        </p:txBody>
      </p:sp>
      <p:sp>
        <p:nvSpPr>
          <p:cNvPr id="190" name="y should reference…"/>
          <p:cNvSpPr txBox="1"/>
          <p:nvPr/>
        </p:nvSpPr>
        <p:spPr>
          <a:xfrm>
            <a:off x="9121526" y="3825533"/>
            <a:ext cx="2864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y should reference</a:t>
            </a:r>
          </a:p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whatever x references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93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194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95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96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7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8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199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00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01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YES"/>
          <p:cNvSpPr txBox="1"/>
          <p:nvPr/>
        </p:nvSpPr>
        <p:spPr>
          <a:xfrm>
            <a:off x="1547027" y="3879850"/>
            <a:ext cx="13394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YES</a:t>
            </a:r>
          </a:p>
        </p:txBody>
      </p:sp>
      <p:sp>
        <p:nvSpPr>
          <p:cNvPr id="204" name="x"/>
          <p:cNvSpPr txBox="1"/>
          <p:nvPr/>
        </p:nvSpPr>
        <p:spPr>
          <a:xfrm>
            <a:off x="3836888" y="5702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05" name="y"/>
          <p:cNvSpPr txBox="1"/>
          <p:nvPr/>
        </p:nvSpPr>
        <p:spPr>
          <a:xfrm>
            <a:off x="3841799" y="6553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06" name="Square"/>
          <p:cNvSpPr/>
          <p:nvPr/>
        </p:nvSpPr>
        <p:spPr>
          <a:xfrm>
            <a:off x="42926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Square"/>
          <p:cNvSpPr/>
          <p:nvPr/>
        </p:nvSpPr>
        <p:spPr>
          <a:xfrm>
            <a:off x="4292600" y="6504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&quot;A&quot;"/>
          <p:cNvSpPr/>
          <p:nvPr/>
        </p:nvSpPr>
        <p:spPr>
          <a:xfrm>
            <a:off x="63246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09" name="&quot;B&quot;"/>
          <p:cNvSpPr/>
          <p:nvPr/>
        </p:nvSpPr>
        <p:spPr>
          <a:xfrm>
            <a:off x="69215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10" name="&quot;C&quot;"/>
          <p:cNvSpPr/>
          <p:nvPr/>
        </p:nvSpPr>
        <p:spPr>
          <a:xfrm>
            <a:off x="75184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4592009" y="5794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NO"/>
          <p:cNvSpPr txBox="1"/>
          <p:nvPr/>
        </p:nvSpPr>
        <p:spPr>
          <a:xfrm>
            <a:off x="1624418" y="5911850"/>
            <a:ext cx="11846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13" name="x"/>
          <p:cNvSpPr txBox="1"/>
          <p:nvPr/>
        </p:nvSpPr>
        <p:spPr>
          <a:xfrm>
            <a:off x="3836888" y="773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14" name="y"/>
          <p:cNvSpPr txBox="1"/>
          <p:nvPr/>
        </p:nvSpPr>
        <p:spPr>
          <a:xfrm>
            <a:off x="3841799" y="858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15" name="Square"/>
          <p:cNvSpPr/>
          <p:nvPr/>
        </p:nvSpPr>
        <p:spPr>
          <a:xfrm>
            <a:off x="42926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Square"/>
          <p:cNvSpPr/>
          <p:nvPr/>
        </p:nvSpPr>
        <p:spPr>
          <a:xfrm>
            <a:off x="4292600" y="853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7" name="&quot;A&quot;"/>
          <p:cNvSpPr/>
          <p:nvPr/>
        </p:nvSpPr>
        <p:spPr>
          <a:xfrm>
            <a:off x="63246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18" name="&quot;B&quot;"/>
          <p:cNvSpPr/>
          <p:nvPr/>
        </p:nvSpPr>
        <p:spPr>
          <a:xfrm>
            <a:off x="69215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19" name="&quot;C&quot;"/>
          <p:cNvSpPr/>
          <p:nvPr/>
        </p:nvSpPr>
        <p:spPr>
          <a:xfrm>
            <a:off x="75184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20" name="Line"/>
          <p:cNvSpPr/>
          <p:nvPr/>
        </p:nvSpPr>
        <p:spPr>
          <a:xfrm flipH="1" flipV="1">
            <a:off x="4062131" y="8177063"/>
            <a:ext cx="529879" cy="738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4592009" y="782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2" name="NO"/>
          <p:cNvSpPr txBox="1"/>
          <p:nvPr/>
        </p:nvSpPr>
        <p:spPr>
          <a:xfrm>
            <a:off x="1624418" y="7943850"/>
            <a:ext cx="11846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23" name="&quot;A&quot;"/>
          <p:cNvSpPr/>
          <p:nvPr/>
        </p:nvSpPr>
        <p:spPr>
          <a:xfrm>
            <a:off x="63246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24" name="&quot;B&quot;"/>
          <p:cNvSpPr/>
          <p:nvPr/>
        </p:nvSpPr>
        <p:spPr>
          <a:xfrm>
            <a:off x="69215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25" name="&quot;C&quot;"/>
          <p:cNvSpPr/>
          <p:nvPr/>
        </p:nvSpPr>
        <p:spPr>
          <a:xfrm>
            <a:off x="75184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26" name="Line"/>
          <p:cNvSpPr/>
          <p:nvPr/>
        </p:nvSpPr>
        <p:spPr>
          <a:xfrm flipV="1">
            <a:off x="4592009" y="6807001"/>
            <a:ext cx="1627734" cy="763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27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5346700"/>
            <a:ext cx="12339738" cy="76200"/>
          </a:xfrm>
          <a:prstGeom prst="rect">
            <a:avLst/>
          </a:prstGeom>
        </p:spPr>
      </p:pic>
      <p:pic>
        <p:nvPicPr>
          <p:cNvPr id="229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7378700"/>
            <a:ext cx="12339738" cy="76200"/>
          </a:xfrm>
          <a:prstGeom prst="rect">
            <a:avLst/>
          </a:prstGeom>
        </p:spPr>
      </p:pic>
      <p:sp>
        <p:nvSpPr>
          <p:cNvPr id="231" name="no code could ever…"/>
          <p:cNvSpPr txBox="1"/>
          <p:nvPr/>
        </p:nvSpPr>
        <p:spPr>
          <a:xfrm>
            <a:off x="9259490" y="8143533"/>
            <a:ext cx="25884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 code could ever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make this happen</a:t>
            </a:r>
          </a:p>
        </p:txBody>
      </p:sp>
      <p:sp>
        <p:nvSpPr>
          <p:cNvPr id="232" name="y should reference…"/>
          <p:cNvSpPr txBox="1"/>
          <p:nvPr/>
        </p:nvSpPr>
        <p:spPr>
          <a:xfrm>
            <a:off x="9121526" y="3825533"/>
            <a:ext cx="2864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y should reference</a:t>
            </a:r>
          </a:p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whatever x references</a:t>
            </a:r>
          </a:p>
        </p:txBody>
      </p:sp>
      <p:sp>
        <p:nvSpPr>
          <p:cNvPr id="233" name="different code would…"/>
          <p:cNvSpPr txBox="1"/>
          <p:nvPr/>
        </p:nvSpPr>
        <p:spPr>
          <a:xfrm>
            <a:off x="9173988" y="5984533"/>
            <a:ext cx="27594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different code would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needed to do this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36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237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38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39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0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42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43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44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2972</Words>
  <Application>Microsoft Macintosh PowerPoint</Application>
  <PresentationFormat>Custom</PresentationFormat>
  <Paragraphs>782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Courier</vt:lpstr>
      <vt:lpstr>Gill Sans</vt:lpstr>
      <vt:lpstr>Gill Sans Light</vt:lpstr>
      <vt:lpstr>Gill Sans SemiBold</vt:lpstr>
      <vt:lpstr>Menlo</vt:lpstr>
      <vt:lpstr>White</vt:lpstr>
      <vt:lpstr>[220 / 319] Copying</vt:lpstr>
      <vt:lpstr>Test yourself!</vt:lpstr>
      <vt:lpstr>Learning Objectives Today</vt:lpstr>
      <vt:lpstr>Today's Outline</vt:lpstr>
      <vt:lpstr>Worksheet Problem 1</vt:lpstr>
      <vt:lpstr>What does assignment ACTUALLY do?</vt:lpstr>
      <vt:lpstr>What does assignment ACTUALLY do?</vt:lpstr>
      <vt:lpstr>What does assignment ACTUALLY do?</vt:lpstr>
      <vt:lpstr>What does assignment ACTUALLY do?</vt:lpstr>
      <vt:lpstr>What does assignment ACTUALLY do?</vt:lpstr>
      <vt:lpstr>What does assignment ACTUALLY do?</vt:lpstr>
      <vt:lpstr>Example 1</vt:lpstr>
      <vt:lpstr>Example 2</vt:lpstr>
      <vt:lpstr>Example 3</vt:lpstr>
      <vt:lpstr>Worksheet Problems 2-6</vt:lpstr>
      <vt:lpstr>Today's Outline</vt:lpstr>
      <vt:lpstr>PowerPoint Presentation</vt:lpstr>
      <vt:lpstr>PowerPoint Presentation</vt:lpstr>
      <vt:lpstr>PowerPoint Presentation</vt:lpstr>
      <vt:lpstr>PowerPoint Presentation</vt:lpstr>
      <vt:lpstr>Today's Outline</vt:lpstr>
      <vt:lpstr>Three Levels of Copy</vt:lpstr>
      <vt:lpstr>Shallow copy of depth level 2</vt:lpstr>
      <vt:lpstr>Example: Player Scores</vt:lpstr>
      <vt:lpstr>Example: Player Scores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Today's Outline</vt:lpstr>
      <vt:lpstr>Worksheet Problems 7-11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Copying</dc:title>
  <cp:lastModifiedBy>MEENA SYAMKUMAR</cp:lastModifiedBy>
  <cp:revision>20</cp:revision>
  <dcterms:modified xsi:type="dcterms:W3CDTF">2022-03-23T11:44:05Z</dcterms:modified>
</cp:coreProperties>
</file>