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339" r:id="rId14"/>
    <p:sldId id="340" r:id="rId15"/>
    <p:sldId id="278" r:id="rId16"/>
    <p:sldId id="279" r:id="rId17"/>
    <p:sldId id="308" r:id="rId18"/>
    <p:sldId id="280" r:id="rId19"/>
    <p:sldId id="281" r:id="rId20"/>
    <p:sldId id="282" r:id="rId21"/>
    <p:sldId id="287" r:id="rId22"/>
    <p:sldId id="288" r:id="rId23"/>
    <p:sldId id="289" r:id="rId24"/>
    <p:sldId id="293" r:id="rId25"/>
    <p:sldId id="295" r:id="rId26"/>
    <p:sldId id="296" r:id="rId27"/>
    <p:sldId id="297" r:id="rId28"/>
    <p:sldId id="298" r:id="rId29"/>
    <p:sldId id="301" r:id="rId30"/>
    <p:sldId id="302" r:id="rId31"/>
    <p:sldId id="303" r:id="rId32"/>
    <p:sldId id="304" r:id="rId33"/>
    <p:sldId id="305" r:id="rId34"/>
    <p:sldId id="306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Copying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CFD28C-0B06-064C-AB71-EAE20FBC12B5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Cole Nelson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D9141BA-269B-F047-B26C-521DDB75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578" y="8346132"/>
            <a:ext cx="5757987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Readings: </a:t>
            </a:r>
          </a:p>
          <a:p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Parts of Chapter 4 of Sweigart book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60E6CF6-962B-8A43-AFFE-8D1B5B2A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260" y="8115300"/>
            <a:ext cx="3954609" cy="14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 SemiBold" panose="020B0502020104020203" pitchFamily="34" charset="-79"/>
                <a:cs typeface="Gill Sans" panose="020B0502020104020203" pitchFamily="34" charset="-79"/>
                <a:sym typeface="Gill Sans SemiBold" panose="020B0502020104020203" pitchFamily="34" charset="-79"/>
              </a:rPr>
              <a:t>Due: P7</a:t>
            </a:r>
          </a:p>
          <a:p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Grade will be posted: P6</a:t>
            </a:r>
          </a:p>
          <a:p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Quiz6 will be posted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</a:t>
            </a:r>
          </a:p>
        </p:txBody>
      </p:sp>
      <p:sp>
        <p:nvSpPr>
          <p:cNvPr id="293" name="x = [&quot;aaa&quot;, &quot;bbb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["</a:t>
            </a:r>
            <a:r>
              <a:rPr dirty="0" err="1"/>
              <a:t>aaa</a:t>
            </a:r>
            <a:r>
              <a:rPr dirty="0"/>
              <a:t>", "</a:t>
            </a:r>
            <a:r>
              <a:rPr dirty="0" err="1"/>
              <a:t>bbb</a:t>
            </a:r>
            <a:r>
              <a:rPr dirty="0"/>
              <a:t>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[:]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 err="1"/>
              <a:t>.pop</a:t>
            </a:r>
            <a:r>
              <a:rPr dirty="0"/>
              <a:t>(0)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 err="1"/>
              <a:t>len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))</a:t>
            </a:r>
          </a:p>
        </p:txBody>
      </p:sp>
      <p:sp>
        <p:nvSpPr>
          <p:cNvPr id="294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6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sheet Problems 2-6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2-6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0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from recordclass import recordclass…"/>
          <p:cNvSpPr txBox="1"/>
          <p:nvPr/>
        </p:nvSpPr>
        <p:spPr>
          <a:xfrm>
            <a:off x="1447322" y="400407"/>
            <a:ext cx="895116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team = [</a:t>
            </a:r>
            <a:r>
              <a:rPr lang="en-US" dirty="0" err="1"/>
              <a:t>alice</a:t>
            </a:r>
            <a:r>
              <a:rPr lang="en-US" dirty="0"/>
              <a:t>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players = {"A": </a:t>
            </a:r>
            <a:r>
              <a:rPr lang="en-US" dirty="0" err="1"/>
              <a:t>alice</a:t>
            </a:r>
            <a:r>
              <a:rPr lang="en-US" dirty="0"/>
              <a:t>, "B": bob}</a:t>
            </a:r>
          </a:p>
        </p:txBody>
      </p:sp>
      <p:sp>
        <p:nvSpPr>
          <p:cNvPr id="932" name="Arrow"/>
          <p:cNvSpPr/>
          <p:nvPr/>
        </p:nvSpPr>
        <p:spPr>
          <a:xfrm>
            <a:off x="471753" y="96194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471753" y="2294218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2471815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3627515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3640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3013455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3013455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4389515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4402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36671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41624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3742375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4191234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4703294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4670487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5212697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378221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3761440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432912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4273213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477804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4737699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3751323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56294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61247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5704653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6153512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6665572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6632765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5744495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5723718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629140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6235491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674032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6699977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4663159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team">
            <a:extLst>
              <a:ext uri="{FF2B5EF4-FFF2-40B4-BE49-F238E27FC236}">
                <a16:creationId xmlns:a16="http://schemas.microsoft.com/office/drawing/2014/main" id="{29EA3D42-E2BE-1048-994B-4915244ACEA5}"/>
              </a:ext>
            </a:extLst>
          </p:cNvPr>
          <p:cNvSpPr txBox="1"/>
          <p:nvPr/>
        </p:nvSpPr>
        <p:spPr>
          <a:xfrm>
            <a:off x="1556983" y="7333378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027B2039-6D80-6A41-8621-D5BC96CD7266}"/>
              </a:ext>
            </a:extLst>
          </p:cNvPr>
          <p:cNvSpPr/>
          <p:nvPr/>
        </p:nvSpPr>
        <p:spPr>
          <a:xfrm>
            <a:off x="2834692" y="7346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C940C4BD-14A8-374F-B54C-D4FAA05F20E2}"/>
              </a:ext>
            </a:extLst>
          </p:cNvPr>
          <p:cNvSpPr/>
          <p:nvPr/>
        </p:nvSpPr>
        <p:spPr>
          <a:xfrm>
            <a:off x="75336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9870EA29-7958-914F-95AF-832801D4799B}"/>
              </a:ext>
            </a:extLst>
          </p:cNvPr>
          <p:cNvSpPr/>
          <p:nvPr/>
        </p:nvSpPr>
        <p:spPr>
          <a:xfrm>
            <a:off x="81305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9A362792-1B4D-394E-87E5-C961339C8727}"/>
              </a:ext>
            </a:extLst>
          </p:cNvPr>
          <p:cNvSpPr/>
          <p:nvPr/>
        </p:nvSpPr>
        <p:spPr>
          <a:xfrm>
            <a:off x="3164892" y="7594624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" name="Connection Line">
            <a:extLst>
              <a:ext uri="{FF2B5EF4-FFF2-40B4-BE49-F238E27FC236}">
                <a16:creationId xmlns:a16="http://schemas.microsoft.com/office/drawing/2014/main" id="{D01F22B2-42D2-644E-9DF4-22CEA8FCC0D7}"/>
              </a:ext>
            </a:extLst>
          </p:cNvPr>
          <p:cNvSpPr/>
          <p:nvPr/>
        </p:nvSpPr>
        <p:spPr>
          <a:xfrm>
            <a:off x="7374754" y="4540903"/>
            <a:ext cx="512962" cy="324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4" name="what DID NOT happen: team contains the alice and bob variables">
            <a:extLst>
              <a:ext uri="{FF2B5EF4-FFF2-40B4-BE49-F238E27FC236}">
                <a16:creationId xmlns:a16="http://schemas.microsoft.com/office/drawing/2014/main" id="{C5FA1F86-84EE-4945-AB94-24B7703011F0}"/>
              </a:ext>
            </a:extLst>
          </p:cNvPr>
          <p:cNvSpPr txBox="1"/>
          <p:nvPr/>
        </p:nvSpPr>
        <p:spPr>
          <a:xfrm>
            <a:off x="472236" y="8086242"/>
            <a:ext cx="94633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DID NOT happen:</a:t>
            </a:r>
            <a:r>
              <a:rPr dirty="0"/>
              <a:t>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 dirty="0"/>
              <a:t> contains the </a:t>
            </a:r>
            <a:r>
              <a:rPr b="0" dirty="0" err="1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b="0" dirty="0"/>
              <a:t> and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 dirty="0"/>
              <a:t> variables</a:t>
            </a:r>
          </a:p>
        </p:txBody>
      </p:sp>
      <p:sp>
        <p:nvSpPr>
          <p:cNvPr id="75" name="what DID happen: team contains references to the objects referenced by bob and alice">
            <a:extLst>
              <a:ext uri="{FF2B5EF4-FFF2-40B4-BE49-F238E27FC236}">
                <a16:creationId xmlns:a16="http://schemas.microsoft.com/office/drawing/2014/main" id="{0F703AD9-842B-DF4C-887E-83038B391D32}"/>
              </a:ext>
            </a:extLst>
          </p:cNvPr>
          <p:cNvSpPr txBox="1"/>
          <p:nvPr/>
        </p:nvSpPr>
        <p:spPr>
          <a:xfrm>
            <a:off x="472236" y="8721242"/>
            <a:ext cx="119516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what DID happen:</a:t>
            </a:r>
            <a:r>
              <a:rPr dirty="0"/>
              <a:t>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 dirty="0"/>
              <a:t> contains references to the objects referenced by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 dirty="0"/>
              <a:t> and </a:t>
            </a:r>
            <a:r>
              <a:rPr b="0" dirty="0" err="1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endParaRPr b="0" dirty="0">
              <a:solidFill>
                <a:schemeClr val="accent1">
                  <a:lumOff val="-13575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" name="dict">
            <a:extLst>
              <a:ext uri="{FF2B5EF4-FFF2-40B4-BE49-F238E27FC236}">
                <a16:creationId xmlns:a16="http://schemas.microsoft.com/office/drawing/2014/main" id="{8417A703-3F3F-4B44-9036-F8F75DAA3407}"/>
              </a:ext>
            </a:extLst>
          </p:cNvPr>
          <p:cNvSpPr txBox="1"/>
          <p:nvPr/>
        </p:nvSpPr>
        <p:spPr>
          <a:xfrm>
            <a:off x="7642104" y="7076333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DC58813C-E1DD-EB4B-B1EB-A11342E9C7B6}"/>
              </a:ext>
            </a:extLst>
          </p:cNvPr>
          <p:cNvCxnSpPr/>
          <p:nvPr/>
        </p:nvCxnSpPr>
        <p:spPr>
          <a:xfrm rot="16200000" flipV="1">
            <a:off x="7660462" y="6949125"/>
            <a:ext cx="1430518" cy="289800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dict">
            <a:extLst>
              <a:ext uri="{FF2B5EF4-FFF2-40B4-BE49-F238E27FC236}">
                <a16:creationId xmlns:a16="http://schemas.microsoft.com/office/drawing/2014/main" id="{449A4D70-664D-5B42-9816-DAB3CD217114}"/>
              </a:ext>
            </a:extLst>
          </p:cNvPr>
          <p:cNvSpPr txBox="1"/>
          <p:nvPr/>
        </p:nvSpPr>
        <p:spPr>
          <a:xfrm>
            <a:off x="8816533" y="7545436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576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from recordclass import recordclass…"/>
          <p:cNvSpPr txBox="1"/>
          <p:nvPr/>
        </p:nvSpPr>
        <p:spPr>
          <a:xfrm>
            <a:off x="1447322" y="400407"/>
            <a:ext cx="895116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team = [</a:t>
            </a:r>
            <a:r>
              <a:rPr lang="en-US" dirty="0" err="1"/>
              <a:t>alice</a:t>
            </a:r>
            <a:r>
              <a:rPr lang="en-US" dirty="0"/>
              <a:t>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players = {"A": </a:t>
            </a:r>
            <a:r>
              <a:rPr lang="en-US" dirty="0" err="1"/>
              <a:t>alice</a:t>
            </a:r>
            <a:r>
              <a:rPr lang="en-US" dirty="0"/>
              <a:t>, "B": bob}</a:t>
            </a:r>
          </a:p>
        </p:txBody>
      </p:sp>
      <p:sp>
        <p:nvSpPr>
          <p:cNvPr id="932" name="Arrow"/>
          <p:cNvSpPr/>
          <p:nvPr/>
        </p:nvSpPr>
        <p:spPr>
          <a:xfrm>
            <a:off x="471753" y="96194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471753" y="2294218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2471815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3627515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3640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3013455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3013455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4389515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4402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36671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41624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3742375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4191234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4703294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4670487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5212697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378221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3761440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432912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4273213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477804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4737699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3751323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56294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61247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5704653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6153512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6665572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6632765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4" y="7076333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5744495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5723718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629140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6235491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674032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6699977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4663159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team">
            <a:extLst>
              <a:ext uri="{FF2B5EF4-FFF2-40B4-BE49-F238E27FC236}">
                <a16:creationId xmlns:a16="http://schemas.microsoft.com/office/drawing/2014/main" id="{29EA3D42-E2BE-1048-994B-4915244ACEA5}"/>
              </a:ext>
            </a:extLst>
          </p:cNvPr>
          <p:cNvSpPr txBox="1"/>
          <p:nvPr/>
        </p:nvSpPr>
        <p:spPr>
          <a:xfrm>
            <a:off x="1556983" y="7333378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027B2039-6D80-6A41-8621-D5BC96CD7266}"/>
              </a:ext>
            </a:extLst>
          </p:cNvPr>
          <p:cNvSpPr/>
          <p:nvPr/>
        </p:nvSpPr>
        <p:spPr>
          <a:xfrm>
            <a:off x="2834692" y="7346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C940C4BD-14A8-374F-B54C-D4FAA05F20E2}"/>
              </a:ext>
            </a:extLst>
          </p:cNvPr>
          <p:cNvSpPr/>
          <p:nvPr/>
        </p:nvSpPr>
        <p:spPr>
          <a:xfrm>
            <a:off x="75336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9870EA29-7958-914F-95AF-832801D4799B}"/>
              </a:ext>
            </a:extLst>
          </p:cNvPr>
          <p:cNvSpPr/>
          <p:nvPr/>
        </p:nvSpPr>
        <p:spPr>
          <a:xfrm>
            <a:off x="81305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9A362792-1B4D-394E-87E5-C961339C8727}"/>
              </a:ext>
            </a:extLst>
          </p:cNvPr>
          <p:cNvSpPr/>
          <p:nvPr/>
        </p:nvSpPr>
        <p:spPr>
          <a:xfrm>
            <a:off x="3164892" y="7594624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" name="Connection Line">
            <a:extLst>
              <a:ext uri="{FF2B5EF4-FFF2-40B4-BE49-F238E27FC236}">
                <a16:creationId xmlns:a16="http://schemas.microsoft.com/office/drawing/2014/main" id="{D01F22B2-42D2-644E-9DF4-22CEA8FCC0D7}"/>
              </a:ext>
            </a:extLst>
          </p:cNvPr>
          <p:cNvSpPr/>
          <p:nvPr/>
        </p:nvSpPr>
        <p:spPr>
          <a:xfrm>
            <a:off x="7374754" y="4540903"/>
            <a:ext cx="512962" cy="324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" name="A">
            <a:extLst>
              <a:ext uri="{FF2B5EF4-FFF2-40B4-BE49-F238E27FC236}">
                <a16:creationId xmlns:a16="http://schemas.microsoft.com/office/drawing/2014/main" id="{EA553908-DCF1-1D4A-A8A2-CFF91392AE96}"/>
              </a:ext>
            </a:extLst>
          </p:cNvPr>
          <p:cNvSpPr/>
          <p:nvPr/>
        </p:nvSpPr>
        <p:spPr>
          <a:xfrm>
            <a:off x="7533692" y="8544284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7" name="Rectangle">
            <a:extLst>
              <a:ext uri="{FF2B5EF4-FFF2-40B4-BE49-F238E27FC236}">
                <a16:creationId xmlns:a16="http://schemas.microsoft.com/office/drawing/2014/main" id="{D758CD0B-86F1-AC41-AC82-7BF13E9E5EA6}"/>
              </a:ext>
            </a:extLst>
          </p:cNvPr>
          <p:cNvSpPr/>
          <p:nvPr/>
        </p:nvSpPr>
        <p:spPr>
          <a:xfrm>
            <a:off x="7914692" y="85442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" name="B">
            <a:extLst>
              <a:ext uri="{FF2B5EF4-FFF2-40B4-BE49-F238E27FC236}">
                <a16:creationId xmlns:a16="http://schemas.microsoft.com/office/drawing/2014/main" id="{15515870-6FF4-4B43-BD64-5FCF7804BF27}"/>
              </a:ext>
            </a:extLst>
          </p:cNvPr>
          <p:cNvSpPr/>
          <p:nvPr/>
        </p:nvSpPr>
        <p:spPr>
          <a:xfrm>
            <a:off x="7533692" y="8976084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FD27BB63-F897-1746-9C44-43B0CE2E0A77}"/>
              </a:ext>
            </a:extLst>
          </p:cNvPr>
          <p:cNvSpPr/>
          <p:nvPr/>
        </p:nvSpPr>
        <p:spPr>
          <a:xfrm>
            <a:off x="7914692" y="89760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" name="players">
            <a:extLst>
              <a:ext uri="{FF2B5EF4-FFF2-40B4-BE49-F238E27FC236}">
                <a16:creationId xmlns:a16="http://schemas.microsoft.com/office/drawing/2014/main" id="{AA536FED-3170-BF4C-910B-45AC8176B119}"/>
              </a:ext>
            </a:extLst>
          </p:cNvPr>
          <p:cNvSpPr txBox="1"/>
          <p:nvPr/>
        </p:nvSpPr>
        <p:spPr>
          <a:xfrm>
            <a:off x="1256201" y="8023583"/>
            <a:ext cx="14485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players</a:t>
            </a:r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C44FAE13-FBCE-6F41-B111-AD6D93D9D4D3}"/>
              </a:ext>
            </a:extLst>
          </p:cNvPr>
          <p:cNvSpPr/>
          <p:nvPr/>
        </p:nvSpPr>
        <p:spPr>
          <a:xfrm>
            <a:off x="2834692" y="80362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2E38049B-9D58-C34E-890F-957E2C1B0E9F}"/>
              </a:ext>
            </a:extLst>
          </p:cNvPr>
          <p:cNvSpPr/>
          <p:nvPr/>
        </p:nvSpPr>
        <p:spPr>
          <a:xfrm>
            <a:off x="3164891" y="8284829"/>
            <a:ext cx="4363189" cy="286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" name="Connection Line">
            <a:extLst>
              <a:ext uri="{FF2B5EF4-FFF2-40B4-BE49-F238E27FC236}">
                <a16:creationId xmlns:a16="http://schemas.microsoft.com/office/drawing/2014/main" id="{47F7923B-6416-4641-B2E8-0A69D6846F12}"/>
              </a:ext>
            </a:extLst>
          </p:cNvPr>
          <p:cNvSpPr/>
          <p:nvPr/>
        </p:nvSpPr>
        <p:spPr>
          <a:xfrm>
            <a:off x="6294440" y="4375229"/>
            <a:ext cx="1739817" cy="4386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42" h="21600" extrusionOk="0">
                <a:moveTo>
                  <a:pt x="16842" y="21600"/>
                </a:moveTo>
                <a:cubicBezTo>
                  <a:pt x="-1229" y="14534"/>
                  <a:pt x="-4758" y="7334"/>
                  <a:pt x="625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C243B688-C31F-514E-B574-729B2B12F04F}"/>
              </a:ext>
            </a:extLst>
          </p:cNvPr>
          <p:cNvSpPr/>
          <p:nvPr/>
        </p:nvSpPr>
        <p:spPr>
          <a:xfrm>
            <a:off x="8168964" y="7137497"/>
            <a:ext cx="45719" cy="2025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34" h="21600" extrusionOk="0">
                <a:moveTo>
                  <a:pt x="0" y="21600"/>
                </a:moveTo>
                <a:cubicBezTo>
                  <a:pt x="16377" y="11650"/>
                  <a:pt x="21600" y="4450"/>
                  <a:pt x="1566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5" name="reference">
            <a:extLst>
              <a:ext uri="{FF2B5EF4-FFF2-40B4-BE49-F238E27FC236}">
                <a16:creationId xmlns:a16="http://schemas.microsoft.com/office/drawing/2014/main" id="{3BE720E6-5456-264F-BF3F-2E958AA6125A}"/>
              </a:ext>
            </a:extLst>
          </p:cNvPr>
          <p:cNvSpPr txBox="1"/>
          <p:nvPr/>
        </p:nvSpPr>
        <p:spPr>
          <a:xfrm>
            <a:off x="5489214" y="8023583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86" name="reference">
            <a:extLst>
              <a:ext uri="{FF2B5EF4-FFF2-40B4-BE49-F238E27FC236}">
                <a16:creationId xmlns:a16="http://schemas.microsoft.com/office/drawing/2014/main" id="{F17313FE-FE61-E647-859B-E32336CFD3F2}"/>
              </a:ext>
            </a:extLst>
          </p:cNvPr>
          <p:cNvSpPr txBox="1"/>
          <p:nvPr/>
        </p:nvSpPr>
        <p:spPr>
          <a:xfrm>
            <a:off x="8230819" y="8125448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reference</a:t>
            </a:r>
          </a:p>
        </p:txBody>
      </p:sp>
      <p:sp>
        <p:nvSpPr>
          <p:cNvPr id="87" name="Two kinds of reference:…">
            <a:extLst>
              <a:ext uri="{FF2B5EF4-FFF2-40B4-BE49-F238E27FC236}">
                <a16:creationId xmlns:a16="http://schemas.microsoft.com/office/drawing/2014/main" id="{EDB7729F-843D-5846-8850-881CFDBA2805}"/>
              </a:ext>
            </a:extLst>
          </p:cNvPr>
          <p:cNvSpPr txBox="1"/>
          <p:nvPr/>
        </p:nvSpPr>
        <p:spPr>
          <a:xfrm>
            <a:off x="3251528" y="8585199"/>
            <a:ext cx="38488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Two kinds of reference: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variable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item in list, dict, </a:t>
            </a:r>
            <a:r>
              <a:rPr dirty="0" err="1"/>
              <a:t>etc</a:t>
            </a:r>
            <a:endParaRPr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3EA8840-26A1-1B48-984E-D9463C80E27E}"/>
              </a:ext>
            </a:extLst>
          </p:cNvPr>
          <p:cNvCxnSpPr>
            <a:endCxn id="30" idx="3"/>
          </p:cNvCxnSpPr>
          <p:nvPr/>
        </p:nvCxnSpPr>
        <p:spPr>
          <a:xfrm rot="16200000" flipV="1">
            <a:off x="7660462" y="6949125"/>
            <a:ext cx="1430518" cy="289800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dict">
            <a:extLst>
              <a:ext uri="{FF2B5EF4-FFF2-40B4-BE49-F238E27FC236}">
                <a16:creationId xmlns:a16="http://schemas.microsoft.com/office/drawing/2014/main" id="{A8DAF529-2E1D-F143-8212-DA3E03C5F16F}"/>
              </a:ext>
            </a:extLst>
          </p:cNvPr>
          <p:cNvSpPr txBox="1"/>
          <p:nvPr/>
        </p:nvSpPr>
        <p:spPr>
          <a:xfrm>
            <a:off x="7774633" y="9345195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89" name="dict">
            <a:extLst>
              <a:ext uri="{FF2B5EF4-FFF2-40B4-BE49-F238E27FC236}">
                <a16:creationId xmlns:a16="http://schemas.microsoft.com/office/drawing/2014/main" id="{EA630CE2-ED01-F24B-8ADB-0E4E16A2C2E8}"/>
              </a:ext>
            </a:extLst>
          </p:cNvPr>
          <p:cNvSpPr txBox="1"/>
          <p:nvPr/>
        </p:nvSpPr>
        <p:spPr>
          <a:xfrm>
            <a:off x="8816533" y="7545436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1999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29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 uncomment one of these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x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copy.deepcopy</a:t>
            </a:r>
            <a:r>
              <a:rPr lang="en-US" dirty="0"/>
              <a:t>(x)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2713640" y="6912807"/>
            <a:ext cx="456005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282384" y="6658806"/>
            <a:ext cx="511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999640" y="7331907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7289699" y="7077906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5761640" y="7763707"/>
            <a:ext cx="1507093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293611" y="7509706"/>
            <a:ext cx="33968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7680225" y="2861755"/>
            <a:ext cx="450235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Shallow copy of depth level 2</a:t>
            </a:r>
            <a:endParaRPr dirty="0"/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for </a:t>
            </a:r>
            <a:r>
              <a:rPr lang="en-US" dirty="0" err="1"/>
              <a:t>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(x)):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y[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lang="en-US" dirty="0" err="1"/>
              <a:t>copy.copy</a:t>
            </a:r>
            <a:r>
              <a:rPr lang="en-US" dirty="0"/>
              <a:t>(x[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675706" y="6546137"/>
            <a:ext cx="4087182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8813335" y="6317537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6936194" y="2821095"/>
            <a:ext cx="599042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Using shallow copy to 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copy other depth levels</a:t>
            </a:r>
            <a:endParaRPr dirty="0"/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Line">
            <a:extLst>
              <a:ext uri="{FF2B5EF4-FFF2-40B4-BE49-F238E27FC236}">
                <a16:creationId xmlns:a16="http://schemas.microsoft.com/office/drawing/2014/main" id="{74C3708F-587E-F741-82CB-C70376C8535E}"/>
              </a:ext>
            </a:extLst>
          </p:cNvPr>
          <p:cNvSpPr/>
          <p:nvPr/>
        </p:nvSpPr>
        <p:spPr>
          <a:xfrm flipH="1">
            <a:off x="6502400" y="7364099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shallow copy">
            <a:extLst>
              <a:ext uri="{FF2B5EF4-FFF2-40B4-BE49-F238E27FC236}">
                <a16:creationId xmlns:a16="http://schemas.microsoft.com/office/drawing/2014/main" id="{F6CE9476-648C-0248-9F93-63777A47C2A0}"/>
              </a:ext>
            </a:extLst>
          </p:cNvPr>
          <p:cNvSpPr txBox="1"/>
          <p:nvPr/>
        </p:nvSpPr>
        <p:spPr>
          <a:xfrm>
            <a:off x="8813335" y="7128137"/>
            <a:ext cx="3730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  <a:r>
              <a:rPr lang="en-US" dirty="0"/>
              <a:t> of depth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6594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7658571" y="3167980"/>
            <a:ext cx="4317058" cy="11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are </a:t>
            </a:r>
            <a:r>
              <a:rPr b="1"/>
              <a:t>three ways</a:t>
            </a:r>
            <a:r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0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1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C"/>
          <p:cNvSpPr/>
          <p:nvPr/>
        </p:nvSpPr>
        <p:spPr>
          <a:xfrm>
            <a:off x="1130300" y="7054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5" name="what do variables contain?"/>
          <p:cNvSpPr txBox="1"/>
          <p:nvPr/>
        </p:nvSpPr>
        <p:spPr>
          <a:xfrm>
            <a:off x="2184400" y="1816422"/>
            <a:ext cx="3365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what do variables contain?</a:t>
            </a:r>
          </a:p>
        </p:txBody>
      </p:sp>
      <p:sp>
        <p:nvSpPr>
          <p:cNvPr id="126" name="1"/>
          <p:cNvSpPr/>
          <p:nvPr/>
        </p:nvSpPr>
        <p:spPr>
          <a:xfrm>
            <a:off x="2501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7" name="2"/>
          <p:cNvSpPr/>
          <p:nvPr/>
        </p:nvSpPr>
        <p:spPr>
          <a:xfrm>
            <a:off x="2501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8" name="objects"/>
          <p:cNvSpPr txBox="1"/>
          <p:nvPr/>
        </p:nvSpPr>
        <p:spPr>
          <a:xfrm>
            <a:off x="3263391" y="2466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29" name="references to objects"/>
          <p:cNvSpPr txBox="1"/>
          <p:nvPr/>
        </p:nvSpPr>
        <p:spPr>
          <a:xfrm>
            <a:off x="3263391" y="3228268"/>
            <a:ext cx="2728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references to objects</a:t>
            </a:r>
          </a:p>
        </p:txBody>
      </p:sp>
      <p:sp>
        <p:nvSpPr>
          <p:cNvPr id="130" name="which of the following live inside frames?"/>
          <p:cNvSpPr txBox="1"/>
          <p:nvPr/>
        </p:nvSpPr>
        <p:spPr>
          <a:xfrm>
            <a:off x="2184400" y="7277422"/>
            <a:ext cx="5138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which of the following live inside frames?</a:t>
            </a:r>
          </a:p>
        </p:txBody>
      </p:sp>
      <p:sp>
        <p:nvSpPr>
          <p:cNvPr id="131" name="1"/>
          <p:cNvSpPr/>
          <p:nvPr/>
        </p:nvSpPr>
        <p:spPr>
          <a:xfrm>
            <a:off x="2501900" y="781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501900" y="857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3" name="objects"/>
          <p:cNvSpPr txBox="1"/>
          <p:nvPr/>
        </p:nvSpPr>
        <p:spPr>
          <a:xfrm>
            <a:off x="3263391" y="7927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34" name="variables"/>
          <p:cNvSpPr txBox="1"/>
          <p:nvPr/>
        </p:nvSpPr>
        <p:spPr>
          <a:xfrm>
            <a:off x="3263391" y="8689268"/>
            <a:ext cx="117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variables</a:t>
            </a:r>
          </a:p>
        </p:txBody>
      </p:sp>
      <p:sp>
        <p:nvSpPr>
          <p:cNvPr id="135" name="B"/>
          <p:cNvSpPr/>
          <p:nvPr/>
        </p:nvSpPr>
        <p:spPr>
          <a:xfrm>
            <a:off x="1130300" y="413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36" name="how should we label the…"/>
          <p:cNvSpPr txBox="1"/>
          <p:nvPr/>
        </p:nvSpPr>
        <p:spPr>
          <a:xfrm>
            <a:off x="2184400" y="4305622"/>
            <a:ext cx="32081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how should we label the</a:t>
            </a:r>
          </a:p>
          <a:p>
            <a:pPr algn="l">
              <a:defRPr b="0"/>
            </a:pPr>
            <a:r>
              <a:t>blanks in the hierarchy?</a:t>
            </a:r>
          </a:p>
        </p:txBody>
      </p:sp>
      <p:sp>
        <p:nvSpPr>
          <p:cNvPr id="137" name="1"/>
          <p:cNvSpPr/>
          <p:nvPr/>
        </p:nvSpPr>
        <p:spPr>
          <a:xfrm>
            <a:off x="2501900" y="527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2501900" y="603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namedtuple, tuple"/>
          <p:cNvSpPr txBox="1"/>
          <p:nvPr/>
        </p:nvSpPr>
        <p:spPr>
          <a:xfrm>
            <a:off x="3263391" y="5387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namedtuple, tuple</a:t>
            </a:r>
          </a:p>
        </p:txBody>
      </p:sp>
      <p:sp>
        <p:nvSpPr>
          <p:cNvPr id="140" name="tuple, namedtuple"/>
          <p:cNvSpPr txBox="1"/>
          <p:nvPr/>
        </p:nvSpPr>
        <p:spPr>
          <a:xfrm>
            <a:off x="3263391" y="6149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tuple, namedtuple</a:t>
            </a:r>
          </a:p>
        </p:txBody>
      </p:sp>
      <p:sp>
        <p:nvSpPr>
          <p:cNvPr id="141" name="????"/>
          <p:cNvSpPr/>
          <p:nvPr/>
        </p:nvSpPr>
        <p:spPr>
          <a:xfrm>
            <a:off x="7303416" y="3958020"/>
            <a:ext cx="2054903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2" name="Person"/>
          <p:cNvSpPr/>
          <p:nvPr/>
        </p:nvSpPr>
        <p:spPr>
          <a:xfrm>
            <a:off x="6619082" y="4991443"/>
            <a:ext cx="1328735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43" name="Hurricane"/>
          <p:cNvSpPr/>
          <p:nvPr/>
        </p:nvSpPr>
        <p:spPr>
          <a:xfrm>
            <a:off x="8312743" y="4991443"/>
            <a:ext cx="1560248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7387280" y="44754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775699" y="4474418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????"/>
          <p:cNvSpPr/>
          <p:nvPr/>
        </p:nvSpPr>
        <p:spPr>
          <a:xfrm>
            <a:off x="10469835" y="3959068"/>
            <a:ext cx="2054903" cy="469428"/>
          </a:xfrm>
          <a:prstGeom prst="roundRect">
            <a:avLst>
              <a:gd name="adj" fmla="val 301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6907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6597649" y="6037908"/>
            <a:ext cx="469901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504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ircle"/>
          <p:cNvSpPr/>
          <p:nvPr/>
        </p:nvSpPr>
        <p:spPr>
          <a:xfrm>
            <a:off x="748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8685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Circle"/>
          <p:cNvSpPr/>
          <p:nvPr/>
        </p:nvSpPr>
        <p:spPr>
          <a:xfrm>
            <a:off x="8375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282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926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10844854" y="4456861"/>
            <a:ext cx="314723" cy="1571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053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1536112" y="4441547"/>
            <a:ext cx="1" cy="1586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1129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11863930" y="4434338"/>
            <a:ext cx="357982" cy="1593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12058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Rounded Rectangle"/>
          <p:cNvSpPr/>
          <p:nvPr/>
        </p:nvSpPr>
        <p:spPr>
          <a:xfrm>
            <a:off x="6360604" y="5803900"/>
            <a:ext cx="6369745" cy="876945"/>
          </a:xfrm>
          <a:prstGeom prst="roundRect">
            <a:avLst>
              <a:gd name="adj" fmla="val 21723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objects"/>
          <p:cNvSpPr txBox="1"/>
          <p:nvPr/>
        </p:nvSpPr>
        <p:spPr>
          <a:xfrm>
            <a:off x="9162826" y="6724649"/>
            <a:ext cx="7653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504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505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06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2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13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4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15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6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7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8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19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20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21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22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31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3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528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529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4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Arrow"/>
          <p:cNvSpPr/>
          <p:nvPr/>
        </p:nvSpPr>
        <p:spPr>
          <a:xfrm>
            <a:off x="520700" y="2315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4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31" name="There is no risk of max_score…">
            <a:extLst>
              <a:ext uri="{FF2B5EF4-FFF2-40B4-BE49-F238E27FC236}">
                <a16:creationId xmlns:a16="http://schemas.microsoft.com/office/drawing/2014/main" id="{99BAFF9B-7E81-B947-98E3-3295968389BC}"/>
              </a:ext>
            </a:extLst>
          </p:cNvPr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There is no risk of </a:t>
            </a:r>
            <a:r>
              <a:rPr dirty="0" err="1"/>
              <a:t>max_score</a:t>
            </a:r>
            <a:endParaRPr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Arrow"/>
          <p:cNvSpPr/>
          <p:nvPr/>
        </p:nvSpPr>
        <p:spPr>
          <a:xfrm>
            <a:off x="520700" y="3915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1696938" y="8877299"/>
            <a:ext cx="416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2286000" y="8864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17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5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8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9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0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4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6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6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7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1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Arrow"/>
          <p:cNvSpPr/>
          <p:nvPr/>
        </p:nvSpPr>
        <p:spPr>
          <a:xfrm>
            <a:off x="520700" y="1172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8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4594804" y="6102644"/>
            <a:ext cx="6054279" cy="175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4179970" y="6160892"/>
            <a:ext cx="3840263" cy="17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10740745" y="6624755"/>
            <a:ext cx="19149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end of people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0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1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6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0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4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5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10607098" y="6624755"/>
            <a:ext cx="2182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middle of people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1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4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1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9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10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3775113" y="6041046"/>
            <a:ext cx="681407" cy="68140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iddle"/>
          <p:cNvSpPr txBox="1"/>
          <p:nvPr/>
        </p:nvSpPr>
        <p:spPr>
          <a:xfrm>
            <a:off x="3647454" y="5551089"/>
            <a:ext cx="93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middle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9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1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2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35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6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2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8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6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1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5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7" name="deepcopy makes…"/>
          <p:cNvSpPr txBox="1"/>
          <p:nvPr/>
        </p:nvSpPr>
        <p:spPr>
          <a:xfrm>
            <a:off x="3384029" y="6807200"/>
            <a:ext cx="2225576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new list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3" y="2257795"/>
            <a:ext cx="6851317" cy="29974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66" name="Practice objects/references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Practice objects/references!</a:t>
            </a:r>
          </a:p>
          <a:p>
            <a:pPr marL="0" indent="0">
              <a:buSzTx/>
              <a:buNone/>
            </a:pPr>
            <a:r>
              <a:rPr dirty="0"/>
              <a:t>Levels of 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Making a new 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Shallow copy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Deep copy</a:t>
            </a:r>
          </a:p>
        </p:txBody>
      </p:sp>
      <p:sp>
        <p:nvSpPr>
          <p:cNvPr id="167" name="Read:…"/>
          <p:cNvSpPr/>
          <p:nvPr/>
        </p:nvSpPr>
        <p:spPr>
          <a:xfrm>
            <a:off x="1330697" y="6788497"/>
            <a:ext cx="10343406" cy="17179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 b="0">
                <a:solidFill>
                  <a:srgbClr val="FFFFFF"/>
                </a:solidFill>
              </a:defRPr>
            </a:pPr>
            <a:r>
              <a:rPr dirty="0"/>
              <a:t>Read:</a:t>
            </a:r>
          </a:p>
          <a:p>
            <a:pPr marL="812799" indent="-507999" algn="l">
              <a:buSzPct val="87000"/>
              <a:buChar char="✦"/>
              <a:defRPr sz="2800" b="0">
                <a:solidFill>
                  <a:srgbClr val="FFFFFF"/>
                </a:solidFill>
              </a:defRPr>
            </a:pPr>
            <a:r>
              <a:rPr dirty="0" err="1"/>
              <a:t>Sweigart</a:t>
            </a:r>
            <a:r>
              <a:rPr dirty="0"/>
              <a:t> Ch 4 ("References" to the end)</a:t>
            </a:r>
            <a:br>
              <a:rPr dirty="0"/>
            </a:br>
            <a:r>
              <a:rPr dirty="0"/>
              <a:t>https://</a:t>
            </a:r>
            <a:r>
              <a:rPr dirty="0" err="1"/>
              <a:t>automatetheboringstuff.com</a:t>
            </a:r>
            <a:r>
              <a:rPr dirty="0"/>
              <a:t>/chapter4/</a:t>
            </a:r>
          </a:p>
        </p:txBody>
      </p:sp>
      <p:sp>
        <p:nvSpPr>
          <p:cNvPr id="168" name="https://www.copymachinesdirect.com/copier-leasing.php"/>
          <p:cNvSpPr txBox="1"/>
          <p:nvPr/>
        </p:nvSpPr>
        <p:spPr>
          <a:xfrm>
            <a:off x="7153875" y="5311254"/>
            <a:ext cx="35551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https://www.copymachinesdirect.com/copier-leasing.php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>
            <a:off x="520700" y="1934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7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0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1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3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2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3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0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1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6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7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9" name="AND new…"/>
          <p:cNvSpPr txBox="1"/>
          <p:nvPr/>
        </p:nvSpPr>
        <p:spPr>
          <a:xfrm>
            <a:off x="312615" y="6272681"/>
            <a:ext cx="15397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1" name="Arrow"/>
          <p:cNvSpPr/>
          <p:nvPr/>
        </p:nvSpPr>
        <p:spPr>
          <a:xfrm>
            <a:off x="520700" y="28508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4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5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6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8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8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9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3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6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7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9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2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3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4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5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Arrow"/>
          <p:cNvSpPr/>
          <p:nvPr/>
        </p:nvSpPr>
        <p:spPr>
          <a:xfrm>
            <a:off x="520700" y="35874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8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0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1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2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5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6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1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7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0" name="prints 10"/>
          <p:cNvSpPr txBox="1"/>
          <p:nvPr/>
        </p:nvSpPr>
        <p:spPr>
          <a:xfrm>
            <a:off x="6469461" y="2750887"/>
            <a:ext cx="12148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2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3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Worksheet Problems 7-1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7-11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sheet Problem 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 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93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94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5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6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99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00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204" name="x"/>
          <p:cNvSpPr txBox="1"/>
          <p:nvPr/>
        </p:nvSpPr>
        <p:spPr>
          <a:xfrm>
            <a:off x="3836888" y="5702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5" name="y"/>
          <p:cNvSpPr txBox="1"/>
          <p:nvPr/>
        </p:nvSpPr>
        <p:spPr>
          <a:xfrm>
            <a:off x="3841799" y="6553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6" name="Square"/>
          <p:cNvSpPr/>
          <p:nvPr/>
        </p:nvSpPr>
        <p:spPr>
          <a:xfrm>
            <a:off x="4292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Square"/>
          <p:cNvSpPr/>
          <p:nvPr/>
        </p:nvSpPr>
        <p:spPr>
          <a:xfrm>
            <a:off x="4292600" y="6504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&quot;A&quot;"/>
          <p:cNvSpPr/>
          <p:nvPr/>
        </p:nvSpPr>
        <p:spPr>
          <a:xfrm>
            <a:off x="6324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09" name="&quot;B&quot;"/>
          <p:cNvSpPr/>
          <p:nvPr/>
        </p:nvSpPr>
        <p:spPr>
          <a:xfrm>
            <a:off x="69215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0" name="&quot;C&quot;"/>
          <p:cNvSpPr/>
          <p:nvPr/>
        </p:nvSpPr>
        <p:spPr>
          <a:xfrm>
            <a:off x="75184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4592009" y="5794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NO"/>
          <p:cNvSpPr txBox="1"/>
          <p:nvPr/>
        </p:nvSpPr>
        <p:spPr>
          <a:xfrm>
            <a:off x="1624418" y="5911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13" name="x"/>
          <p:cNvSpPr txBox="1"/>
          <p:nvPr/>
        </p:nvSpPr>
        <p:spPr>
          <a:xfrm>
            <a:off x="3836888" y="773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14" name="y"/>
          <p:cNvSpPr txBox="1"/>
          <p:nvPr/>
        </p:nvSpPr>
        <p:spPr>
          <a:xfrm>
            <a:off x="3841799" y="858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15" name="Square"/>
          <p:cNvSpPr/>
          <p:nvPr/>
        </p:nvSpPr>
        <p:spPr>
          <a:xfrm>
            <a:off x="4292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>
            <a:off x="4292600" y="853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&quot;A&quot;"/>
          <p:cNvSpPr/>
          <p:nvPr/>
        </p:nvSpPr>
        <p:spPr>
          <a:xfrm>
            <a:off x="6324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18" name="&quot;B&quot;"/>
          <p:cNvSpPr/>
          <p:nvPr/>
        </p:nvSpPr>
        <p:spPr>
          <a:xfrm>
            <a:off x="69215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9" name="&quot;C&quot;"/>
          <p:cNvSpPr/>
          <p:nvPr/>
        </p:nvSpPr>
        <p:spPr>
          <a:xfrm>
            <a:off x="75184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0" name="Line"/>
          <p:cNvSpPr/>
          <p:nvPr/>
        </p:nvSpPr>
        <p:spPr>
          <a:xfrm flipH="1" flipV="1">
            <a:off x="4062131" y="8177063"/>
            <a:ext cx="529879" cy="738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4592009" y="782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NO"/>
          <p:cNvSpPr txBox="1"/>
          <p:nvPr/>
        </p:nvSpPr>
        <p:spPr>
          <a:xfrm>
            <a:off x="1624418" y="7943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23" name="&quot;A&quot;"/>
          <p:cNvSpPr/>
          <p:nvPr/>
        </p:nvSpPr>
        <p:spPr>
          <a:xfrm>
            <a:off x="63246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24" name="&quot;B&quot;"/>
          <p:cNvSpPr/>
          <p:nvPr/>
        </p:nvSpPr>
        <p:spPr>
          <a:xfrm>
            <a:off x="69215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25" name="&quot;C&quot;"/>
          <p:cNvSpPr/>
          <p:nvPr/>
        </p:nvSpPr>
        <p:spPr>
          <a:xfrm>
            <a:off x="75184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6" name="Line"/>
          <p:cNvSpPr/>
          <p:nvPr/>
        </p:nvSpPr>
        <p:spPr>
          <a:xfrm flipV="1">
            <a:off x="4592009" y="6807001"/>
            <a:ext cx="1627734" cy="76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5346700"/>
            <a:ext cx="12339738" cy="76200"/>
          </a:xfrm>
          <a:prstGeom prst="rect">
            <a:avLst/>
          </a:prstGeom>
        </p:spPr>
      </p:pic>
      <p:pic>
        <p:nvPicPr>
          <p:cNvPr id="22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7378700"/>
            <a:ext cx="12339738" cy="76200"/>
          </a:xfrm>
          <a:prstGeom prst="rect">
            <a:avLst/>
          </a:prstGeom>
        </p:spPr>
      </p:pic>
      <p:sp>
        <p:nvSpPr>
          <p:cNvPr id="231" name="no code could ever…"/>
          <p:cNvSpPr txBox="1"/>
          <p:nvPr/>
        </p:nvSpPr>
        <p:spPr>
          <a:xfrm>
            <a:off x="9259490" y="8143533"/>
            <a:ext cx="25884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 code could ever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this happen</a:t>
            </a:r>
          </a:p>
        </p:txBody>
      </p:sp>
      <p:sp>
        <p:nvSpPr>
          <p:cNvPr id="232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  <p:sp>
        <p:nvSpPr>
          <p:cNvPr id="233" name="different code would…"/>
          <p:cNvSpPr txBox="1"/>
          <p:nvPr/>
        </p:nvSpPr>
        <p:spPr>
          <a:xfrm>
            <a:off x="9173988" y="5984533"/>
            <a:ext cx="2759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different code would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needed to do this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61" name="Rectangle"/>
          <p:cNvSpPr/>
          <p:nvPr/>
        </p:nvSpPr>
        <p:spPr>
          <a:xfrm>
            <a:off x="3332807" y="71882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3332807" y="62484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64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66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69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70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global frame"/>
          <p:cNvSpPr txBox="1"/>
          <p:nvPr/>
        </p:nvSpPr>
        <p:spPr>
          <a:xfrm>
            <a:off x="1543174" y="6411190"/>
            <a:ext cx="16213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 frame</a:t>
            </a:r>
          </a:p>
        </p:txBody>
      </p:sp>
      <p:sp>
        <p:nvSpPr>
          <p:cNvPr id="275" name="f frame"/>
          <p:cNvSpPr txBox="1"/>
          <p:nvPr/>
        </p:nvSpPr>
        <p:spPr>
          <a:xfrm>
            <a:off x="2116261" y="7300190"/>
            <a:ext cx="983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 frame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22900" y="5688700"/>
            <a:ext cx="1" cy="281376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heap"/>
          <p:cNvSpPr txBox="1"/>
          <p:nvPr/>
        </p:nvSpPr>
        <p:spPr>
          <a:xfrm>
            <a:off x="6793061" y="5511799"/>
            <a:ext cx="862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heap</a:t>
            </a:r>
          </a:p>
        </p:txBody>
      </p:sp>
      <p:sp>
        <p:nvSpPr>
          <p:cNvPr id="278" name="stack"/>
          <p:cNvSpPr txBox="1"/>
          <p:nvPr/>
        </p:nvSpPr>
        <p:spPr>
          <a:xfrm>
            <a:off x="2859484" y="5522264"/>
            <a:ext cx="9318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</a:t>
            </a:r>
          </a:p>
        </p:txBody>
      </p:sp>
      <p:sp>
        <p:nvSpPr>
          <p:cNvPr id="281" name="x = {}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{}</a:t>
            </a:r>
          </a:p>
          <a:p>
            <a:pPr marL="0" lvl="5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["WI"] = "Madison"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["WI"])</a:t>
            </a:r>
          </a:p>
        </p:txBody>
      </p:sp>
      <p:sp>
        <p:nvSpPr>
          <p:cNvPr id="282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84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</a:t>
            </a:r>
          </a:p>
        </p:txBody>
      </p:sp>
      <p:sp>
        <p:nvSpPr>
          <p:cNvPr id="287" name="def foo(nums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foo(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 err="1"/>
              <a:t>.append</a:t>
            </a:r>
            <a:r>
              <a:rPr dirty="0"/>
              <a:t>(3)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print(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 = [1,2]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foo(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</p:txBody>
      </p:sp>
      <p:sp>
        <p:nvSpPr>
          <p:cNvPr id="288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0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2037</Words>
  <Application>Microsoft Macintosh PowerPoint</Application>
  <PresentationFormat>Custom</PresentationFormat>
  <Paragraphs>584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Courier</vt:lpstr>
      <vt:lpstr>Gill Sans</vt:lpstr>
      <vt:lpstr>Gill Sans Light</vt:lpstr>
      <vt:lpstr>Gill Sans SemiBold</vt:lpstr>
      <vt:lpstr>Menlo</vt:lpstr>
      <vt:lpstr>White</vt:lpstr>
      <vt:lpstr>[220 / 319] Copying</vt:lpstr>
      <vt:lpstr>Test yourself!</vt:lpstr>
      <vt:lpstr>Learning Objectives Today</vt:lpstr>
      <vt:lpstr>Today's Outline</vt:lpstr>
      <vt:lpstr>Worksheet Problem 1</vt:lpstr>
      <vt:lpstr>What does assignment ACTUALLY do?</vt:lpstr>
      <vt:lpstr>What does assignment ACTUALLY do?</vt:lpstr>
      <vt:lpstr>Example 1</vt:lpstr>
      <vt:lpstr>Example 2</vt:lpstr>
      <vt:lpstr>Example 3</vt:lpstr>
      <vt:lpstr>Worksheet Problems 2-6</vt:lpstr>
      <vt:lpstr>Today's Outline</vt:lpstr>
      <vt:lpstr>PowerPoint Presentation</vt:lpstr>
      <vt:lpstr>PowerPoint Presentation</vt:lpstr>
      <vt:lpstr>Today's Outline</vt:lpstr>
      <vt:lpstr>Three Levels of Copy</vt:lpstr>
      <vt:lpstr>Shallow copy of depth level 2</vt:lpstr>
      <vt:lpstr>Example: Player Scores</vt:lpstr>
      <vt:lpstr>Example: Player Scores</vt:lpstr>
      <vt:lpstr>Example: Player Scores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Today's Outline</vt:lpstr>
      <vt:lpstr>Worksheet Problems 7-11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Copying</dc:title>
  <cp:lastModifiedBy>MEENA SYAMKUMAR</cp:lastModifiedBy>
  <cp:revision>21</cp:revision>
  <dcterms:modified xsi:type="dcterms:W3CDTF">2022-03-23T11:46:08Z</dcterms:modified>
</cp:coreProperties>
</file>