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307" r:id="rId24"/>
    <p:sldId id="278" r:id="rId25"/>
    <p:sldId id="279" r:id="rId26"/>
    <p:sldId id="308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02"/>
  </p:normalViewPr>
  <p:slideViewPr>
    <p:cSldViewPr snapToGrid="0" snapToObjects="1">
      <p:cViewPr varScale="1">
        <p:scale>
          <a:sx n="61" d="100"/>
          <a:sy n="61" d="100"/>
        </p:scale>
        <p:origin x="176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1pPr>
    <a:lvl2pPr indent="228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2pPr>
    <a:lvl3pPr indent="457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3pPr>
    <a:lvl4pPr indent="685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4pPr>
    <a:lvl5pPr indent="9144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5pPr>
    <a:lvl6pPr indent="11430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6pPr>
    <a:lvl7pPr indent="1371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7pPr>
    <a:lvl8pPr indent="1600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8pPr>
    <a:lvl9pPr indent="1828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0849"/>
            <a:ext cx="10464800" cy="6223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263" y="9296400"/>
            <a:ext cx="317501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9pPr>
    </p:titleStyle>
    <p:bodyStyle>
      <a:lvl1pPr marL="508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9525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1397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[301] Copying"/>
          <p:cNvSpPr txBox="1">
            <a:spLocks noGrp="1"/>
          </p:cNvSpPr>
          <p:nvPr>
            <p:ph type="ctrTitle"/>
          </p:nvPr>
        </p:nvSpPr>
        <p:spPr>
          <a:xfrm>
            <a:off x="210740" y="1638300"/>
            <a:ext cx="12583320" cy="3302000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dirty="0"/>
              <a:t>[</a:t>
            </a:r>
            <a:r>
              <a:rPr lang="en-US" dirty="0"/>
              <a:t>220 / 319</a:t>
            </a:r>
            <a:r>
              <a:rPr dirty="0"/>
              <a:t>] Copying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7CFD28C-0B06-064C-AB71-EAE20FBC12B5}"/>
              </a:ext>
            </a:extLst>
          </p:cNvPr>
          <p:cNvSpPr txBox="1">
            <a:spLocks/>
          </p:cNvSpPr>
          <p:nvPr/>
        </p:nvSpPr>
        <p:spPr bwMode="auto">
          <a:xfrm>
            <a:off x="1270000" y="5321300"/>
            <a:ext cx="10464800" cy="11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>
            <a:lvl1pPr>
              <a:spcBef>
                <a:spcPts val="4200"/>
              </a:spcBef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952500" indent="-508000">
              <a:spcBef>
                <a:spcPts val="4200"/>
              </a:spcBef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397000" indent="-508000">
              <a:spcBef>
                <a:spcPts val="4200"/>
              </a:spcBef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778000" indent="-444500">
              <a:spcBef>
                <a:spcPts val="4200"/>
              </a:spcBef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222500" indent="-444500">
              <a:spcBef>
                <a:spcPts val="4200"/>
              </a:spcBef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679700" indent="-444500" defTabSz="584200" eaLnBrk="0" fontAlgn="base" hangingPunct="0">
              <a:spcBef>
                <a:spcPts val="4200"/>
              </a:spcBef>
              <a:spcAft>
                <a:spcPct val="0"/>
              </a:spcAft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3136900" indent="-444500" defTabSz="584200" eaLnBrk="0" fontAlgn="base" hangingPunct="0">
              <a:spcBef>
                <a:spcPts val="4200"/>
              </a:spcBef>
              <a:spcAft>
                <a:spcPct val="0"/>
              </a:spcAft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594100" indent="-444500" defTabSz="584200" eaLnBrk="0" fontAlgn="base" hangingPunct="0">
              <a:spcBef>
                <a:spcPts val="4200"/>
              </a:spcBef>
              <a:spcAft>
                <a:spcPct val="0"/>
              </a:spcAft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4051300" indent="-444500" defTabSz="584200" eaLnBrk="0" fontAlgn="base" hangingPunct="0">
              <a:spcBef>
                <a:spcPts val="4200"/>
              </a:spcBef>
              <a:spcAft>
                <a:spcPct val="0"/>
              </a:spcAft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ctr" eaLnBrk="1">
              <a:spcBef>
                <a:spcPct val="0"/>
              </a:spcBef>
              <a:buSzTx/>
              <a:buFontTx/>
              <a:buNone/>
            </a:pPr>
            <a:r>
              <a:rPr lang="en-US" altLang="en-US" sz="3700" b="0" dirty="0"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rPr>
              <a:t>Meena </a:t>
            </a:r>
            <a:r>
              <a:rPr lang="en-US" altLang="en-US" sz="3700" b="0" dirty="0" err="1"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rPr>
              <a:t>Syamkumar</a:t>
            </a:r>
            <a:endParaRPr lang="en-US" altLang="en-US" sz="3700" b="0" dirty="0">
              <a:latin typeface="Gill Sans" panose="020B0502020104020203" pitchFamily="34" charset="-79"/>
              <a:ea typeface="Gill Sans" panose="020B0502020104020203" pitchFamily="34" charset="-79"/>
              <a:cs typeface="Gill Sans" panose="020B0502020104020203" pitchFamily="34" charset="-79"/>
              <a:sym typeface="Gill Sans" panose="020B0502020104020203" pitchFamily="34" charset="-79"/>
            </a:endParaRPr>
          </a:p>
          <a:p>
            <a:pPr algn="ctr" eaLnBrk="1">
              <a:spcBef>
                <a:spcPct val="0"/>
              </a:spcBef>
              <a:buSzTx/>
              <a:buFontTx/>
              <a:buNone/>
            </a:pPr>
            <a:r>
              <a:rPr lang="en-US" altLang="en-US" sz="3700" b="0" dirty="0"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rPr>
              <a:t>Andy </a:t>
            </a:r>
            <a:r>
              <a:rPr lang="en-US" altLang="en-US" sz="3700" b="0" dirty="0" err="1"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rPr>
              <a:t>Kuemmel</a:t>
            </a:r>
            <a:endParaRPr lang="en-US" altLang="en-US" sz="3700" b="0" dirty="0">
              <a:latin typeface="Gill Sans" panose="020B0502020104020203" pitchFamily="34" charset="-79"/>
              <a:ea typeface="Gill Sans" panose="020B0502020104020203" pitchFamily="34" charset="-79"/>
              <a:cs typeface="Gill Sans" panose="020B0502020104020203" pitchFamily="34" charset="-79"/>
              <a:sym typeface="Gill Sans" panose="020B0502020104020203" pitchFamily="34" charset="-79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What does assignment ACTUALLY do?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What does assignment ACTUALLY do?</a:t>
            </a:r>
          </a:p>
        </p:txBody>
      </p:sp>
      <p:sp>
        <p:nvSpPr>
          <p:cNvPr id="248" name="x = [&quot;A&quot;,&quot;B&quot;,&quot;C&quot;]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6323808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spcBef>
                <a:spcPts val="0"/>
              </a:spcBef>
              <a:buSzTx/>
              <a:buNone/>
              <a:defRPr strike="sngStrike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  <a:r>
              <a:t> = ["A","B","C"]</a:t>
            </a:r>
          </a:p>
          <a:p>
            <a:pPr marL="0" lvl="5" indent="0">
              <a:spcBef>
                <a:spcPts val="0"/>
              </a:spcBef>
              <a:buSzTx/>
              <a:buNone/>
              <a:defRPr strike="sngStrike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y</a:t>
            </a:r>
            <a:r>
              <a:t> =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def f(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y</a:t>
            </a:r>
            <a:r>
              <a:t>):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  pass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  <a:r>
              <a:t> = ["A", "B", "C"]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f(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  <a:r>
              <a:t>)</a:t>
            </a:r>
          </a:p>
        </p:txBody>
      </p:sp>
      <p:sp>
        <p:nvSpPr>
          <p:cNvPr id="249" name="x"/>
          <p:cNvSpPr txBox="1"/>
          <p:nvPr/>
        </p:nvSpPr>
        <p:spPr>
          <a:xfrm>
            <a:off x="3836888" y="64642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</a:t>
            </a:r>
          </a:p>
        </p:txBody>
      </p:sp>
      <p:sp>
        <p:nvSpPr>
          <p:cNvPr id="250" name="y"/>
          <p:cNvSpPr txBox="1"/>
          <p:nvPr/>
        </p:nvSpPr>
        <p:spPr>
          <a:xfrm>
            <a:off x="3841799" y="73151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</a:t>
            </a:r>
          </a:p>
        </p:txBody>
      </p:sp>
      <p:sp>
        <p:nvSpPr>
          <p:cNvPr id="251" name="Square"/>
          <p:cNvSpPr/>
          <p:nvPr/>
        </p:nvSpPr>
        <p:spPr>
          <a:xfrm>
            <a:off x="4292600" y="6390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2" name="Square"/>
          <p:cNvSpPr/>
          <p:nvPr/>
        </p:nvSpPr>
        <p:spPr>
          <a:xfrm>
            <a:off x="4292600" y="72664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3" name="&quot;A&quot;"/>
          <p:cNvSpPr/>
          <p:nvPr/>
        </p:nvSpPr>
        <p:spPr>
          <a:xfrm>
            <a:off x="6324600" y="6390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"A"</a:t>
            </a:r>
          </a:p>
        </p:txBody>
      </p:sp>
      <p:sp>
        <p:nvSpPr>
          <p:cNvPr id="254" name="&quot;B&quot;"/>
          <p:cNvSpPr/>
          <p:nvPr/>
        </p:nvSpPr>
        <p:spPr>
          <a:xfrm>
            <a:off x="6921500" y="6390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"B"</a:t>
            </a:r>
          </a:p>
        </p:txBody>
      </p:sp>
      <p:sp>
        <p:nvSpPr>
          <p:cNvPr id="255" name="&quot;C&quot;"/>
          <p:cNvSpPr/>
          <p:nvPr/>
        </p:nvSpPr>
        <p:spPr>
          <a:xfrm>
            <a:off x="7518400" y="6390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"C"</a:t>
            </a:r>
          </a:p>
        </p:txBody>
      </p:sp>
      <p:sp>
        <p:nvSpPr>
          <p:cNvPr id="256" name="Line"/>
          <p:cNvSpPr/>
          <p:nvPr/>
        </p:nvSpPr>
        <p:spPr>
          <a:xfrm flipV="1">
            <a:off x="4592009" y="6908055"/>
            <a:ext cx="1661965" cy="73734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7" name="Line"/>
          <p:cNvSpPr/>
          <p:nvPr/>
        </p:nvSpPr>
        <p:spPr>
          <a:xfrm flipV="1">
            <a:off x="4592009" y="6556275"/>
            <a:ext cx="1635573" cy="20012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8" name="Arrow"/>
          <p:cNvSpPr/>
          <p:nvPr/>
        </p:nvSpPr>
        <p:spPr>
          <a:xfrm>
            <a:off x="1257300" y="3556000"/>
            <a:ext cx="618282" cy="618282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x = [&quot;A&quot;,&quot;B&quot;,&quot;C&quot;]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6323808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spcBef>
                <a:spcPts val="0"/>
              </a:spcBef>
              <a:buSzTx/>
              <a:buNone/>
              <a:defRPr strike="sngStrike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  <a:r>
              <a:t> = ["A","B","C"]</a:t>
            </a:r>
          </a:p>
          <a:p>
            <a:pPr marL="0" lvl="5" indent="0">
              <a:spcBef>
                <a:spcPts val="0"/>
              </a:spcBef>
              <a:buSzTx/>
              <a:buNone/>
              <a:defRPr strike="sngStrike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y</a:t>
            </a:r>
            <a:r>
              <a:t> =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def f(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y</a:t>
            </a:r>
            <a:r>
              <a:t>):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  pass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  <a:r>
              <a:t> = ["A", "B", "C"]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f(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  <a:r>
              <a:t>)</a:t>
            </a:r>
          </a:p>
        </p:txBody>
      </p:sp>
      <p:sp>
        <p:nvSpPr>
          <p:cNvPr id="261" name="Rectangle"/>
          <p:cNvSpPr/>
          <p:nvPr/>
        </p:nvSpPr>
        <p:spPr>
          <a:xfrm>
            <a:off x="3332807" y="7188200"/>
            <a:ext cx="1683693" cy="838200"/>
          </a:xfrm>
          <a:prstGeom prst="rect">
            <a:avLst/>
          </a:prstGeom>
          <a:solidFill>
            <a:srgbClr val="D6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2" name="Rectangle"/>
          <p:cNvSpPr/>
          <p:nvPr/>
        </p:nvSpPr>
        <p:spPr>
          <a:xfrm>
            <a:off x="3332807" y="6248400"/>
            <a:ext cx="1683693" cy="838200"/>
          </a:xfrm>
          <a:prstGeom prst="rect">
            <a:avLst/>
          </a:prstGeom>
          <a:solidFill>
            <a:srgbClr val="D6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3" name="What does assignment ACTUALLY do?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What does assignment ACTUALLY do?</a:t>
            </a:r>
          </a:p>
        </p:txBody>
      </p:sp>
      <p:sp>
        <p:nvSpPr>
          <p:cNvPr id="264" name="x"/>
          <p:cNvSpPr txBox="1"/>
          <p:nvPr/>
        </p:nvSpPr>
        <p:spPr>
          <a:xfrm>
            <a:off x="3836888" y="64642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</a:t>
            </a:r>
          </a:p>
        </p:txBody>
      </p:sp>
      <p:sp>
        <p:nvSpPr>
          <p:cNvPr id="265" name="y"/>
          <p:cNvSpPr txBox="1"/>
          <p:nvPr/>
        </p:nvSpPr>
        <p:spPr>
          <a:xfrm>
            <a:off x="3841799" y="73151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</a:t>
            </a:r>
          </a:p>
        </p:txBody>
      </p:sp>
      <p:sp>
        <p:nvSpPr>
          <p:cNvPr id="266" name="Square"/>
          <p:cNvSpPr/>
          <p:nvPr/>
        </p:nvSpPr>
        <p:spPr>
          <a:xfrm>
            <a:off x="4292600" y="6390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7" name="Square"/>
          <p:cNvSpPr/>
          <p:nvPr/>
        </p:nvSpPr>
        <p:spPr>
          <a:xfrm>
            <a:off x="4292600" y="72664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8" name="&quot;A&quot;"/>
          <p:cNvSpPr/>
          <p:nvPr/>
        </p:nvSpPr>
        <p:spPr>
          <a:xfrm>
            <a:off x="6324600" y="6390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"A"</a:t>
            </a:r>
          </a:p>
        </p:txBody>
      </p:sp>
      <p:sp>
        <p:nvSpPr>
          <p:cNvPr id="269" name="&quot;B&quot;"/>
          <p:cNvSpPr/>
          <p:nvPr/>
        </p:nvSpPr>
        <p:spPr>
          <a:xfrm>
            <a:off x="6921500" y="6390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"B"</a:t>
            </a:r>
          </a:p>
        </p:txBody>
      </p:sp>
      <p:sp>
        <p:nvSpPr>
          <p:cNvPr id="270" name="&quot;C&quot;"/>
          <p:cNvSpPr/>
          <p:nvPr/>
        </p:nvSpPr>
        <p:spPr>
          <a:xfrm>
            <a:off x="7518400" y="6390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"C"</a:t>
            </a:r>
          </a:p>
        </p:txBody>
      </p:sp>
      <p:sp>
        <p:nvSpPr>
          <p:cNvPr id="271" name="Line"/>
          <p:cNvSpPr/>
          <p:nvPr/>
        </p:nvSpPr>
        <p:spPr>
          <a:xfrm flipV="1">
            <a:off x="4592009" y="6908055"/>
            <a:ext cx="1661965" cy="73734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2" name="Line"/>
          <p:cNvSpPr/>
          <p:nvPr/>
        </p:nvSpPr>
        <p:spPr>
          <a:xfrm flipV="1">
            <a:off x="4592009" y="6556275"/>
            <a:ext cx="1635573" cy="20012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3" name="Arrow"/>
          <p:cNvSpPr/>
          <p:nvPr/>
        </p:nvSpPr>
        <p:spPr>
          <a:xfrm>
            <a:off x="1257300" y="3556000"/>
            <a:ext cx="618282" cy="618282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4" name="global frame"/>
          <p:cNvSpPr txBox="1"/>
          <p:nvPr/>
        </p:nvSpPr>
        <p:spPr>
          <a:xfrm>
            <a:off x="1543174" y="6411190"/>
            <a:ext cx="162133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global frame</a:t>
            </a:r>
          </a:p>
        </p:txBody>
      </p:sp>
      <p:sp>
        <p:nvSpPr>
          <p:cNvPr id="275" name="f frame"/>
          <p:cNvSpPr txBox="1"/>
          <p:nvPr/>
        </p:nvSpPr>
        <p:spPr>
          <a:xfrm>
            <a:off x="2116261" y="7300190"/>
            <a:ext cx="9831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f frame</a:t>
            </a:r>
          </a:p>
        </p:txBody>
      </p:sp>
      <p:sp>
        <p:nvSpPr>
          <p:cNvPr id="276" name="Line"/>
          <p:cNvSpPr/>
          <p:nvPr/>
        </p:nvSpPr>
        <p:spPr>
          <a:xfrm flipV="1">
            <a:off x="5422900" y="5688700"/>
            <a:ext cx="1" cy="2813763"/>
          </a:xfrm>
          <a:prstGeom prst="line">
            <a:avLst/>
          </a:prstGeom>
          <a:ln w="381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7" name="heap"/>
          <p:cNvSpPr txBox="1"/>
          <p:nvPr/>
        </p:nvSpPr>
        <p:spPr>
          <a:xfrm>
            <a:off x="6793061" y="5511799"/>
            <a:ext cx="8624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heap</a:t>
            </a:r>
          </a:p>
        </p:txBody>
      </p:sp>
      <p:sp>
        <p:nvSpPr>
          <p:cNvPr id="278" name="stack"/>
          <p:cNvSpPr txBox="1"/>
          <p:nvPr/>
        </p:nvSpPr>
        <p:spPr>
          <a:xfrm>
            <a:off x="2859484" y="5522264"/>
            <a:ext cx="93181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Example 1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 1</a:t>
            </a:r>
          </a:p>
        </p:txBody>
      </p:sp>
      <p:sp>
        <p:nvSpPr>
          <p:cNvPr id="281" name="x = {}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  <a:r>
              <a:rPr dirty="0"/>
              <a:t> = {}</a:t>
            </a:r>
          </a:p>
          <a:p>
            <a:pPr marL="0" lvl="5" indent="0"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y</a:t>
            </a:r>
            <a:r>
              <a:rPr dirty="0"/>
              <a:t> =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y</a:t>
            </a:r>
            <a:r>
              <a:rPr dirty="0"/>
              <a:t>["WI"] = "Madison"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print(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  <a:r>
              <a:rPr dirty="0"/>
              <a:t>["WI"])</a:t>
            </a:r>
          </a:p>
        </p:txBody>
      </p:sp>
      <p:sp>
        <p:nvSpPr>
          <p:cNvPr id="282" name="Weightlifting"/>
          <p:cNvSpPr/>
          <p:nvPr/>
        </p:nvSpPr>
        <p:spPr>
          <a:xfrm>
            <a:off x="8319423" y="7466704"/>
            <a:ext cx="4327840" cy="17860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641" y="0"/>
                </a:moveTo>
                <a:cubicBezTo>
                  <a:pt x="4436" y="0"/>
                  <a:pt x="4268" y="407"/>
                  <a:pt x="4268" y="904"/>
                </a:cubicBezTo>
                <a:lnTo>
                  <a:pt x="4268" y="3980"/>
                </a:lnTo>
                <a:cubicBezTo>
                  <a:pt x="4241" y="3967"/>
                  <a:pt x="4214" y="3952"/>
                  <a:pt x="4187" y="3952"/>
                </a:cubicBezTo>
                <a:lnTo>
                  <a:pt x="2605" y="3952"/>
                </a:lnTo>
                <a:cubicBezTo>
                  <a:pt x="2400" y="3952"/>
                  <a:pt x="2232" y="4358"/>
                  <a:pt x="2232" y="4856"/>
                </a:cubicBezTo>
                <a:lnTo>
                  <a:pt x="2232" y="9450"/>
                </a:lnTo>
                <a:lnTo>
                  <a:pt x="557" y="9450"/>
                </a:lnTo>
                <a:cubicBezTo>
                  <a:pt x="249" y="9450"/>
                  <a:pt x="0" y="10054"/>
                  <a:pt x="0" y="10800"/>
                </a:cubicBezTo>
                <a:cubicBezTo>
                  <a:pt x="0" y="11546"/>
                  <a:pt x="249" y="12150"/>
                  <a:pt x="557" y="12150"/>
                </a:cubicBezTo>
                <a:lnTo>
                  <a:pt x="2232" y="12150"/>
                </a:lnTo>
                <a:lnTo>
                  <a:pt x="2232" y="16744"/>
                </a:lnTo>
                <a:cubicBezTo>
                  <a:pt x="2232" y="17242"/>
                  <a:pt x="2400" y="17648"/>
                  <a:pt x="2605" y="17648"/>
                </a:cubicBezTo>
                <a:lnTo>
                  <a:pt x="4187" y="17648"/>
                </a:lnTo>
                <a:cubicBezTo>
                  <a:pt x="4214" y="17648"/>
                  <a:pt x="4241" y="17633"/>
                  <a:pt x="4268" y="17620"/>
                </a:cubicBezTo>
                <a:lnTo>
                  <a:pt x="4268" y="20696"/>
                </a:lnTo>
                <a:cubicBezTo>
                  <a:pt x="4268" y="21193"/>
                  <a:pt x="4436" y="21600"/>
                  <a:pt x="4641" y="21600"/>
                </a:cubicBezTo>
                <a:lnTo>
                  <a:pt x="6218" y="21600"/>
                </a:lnTo>
                <a:cubicBezTo>
                  <a:pt x="6423" y="21600"/>
                  <a:pt x="6591" y="21193"/>
                  <a:pt x="6591" y="20696"/>
                </a:cubicBezTo>
                <a:lnTo>
                  <a:pt x="6591" y="12150"/>
                </a:lnTo>
                <a:lnTo>
                  <a:pt x="10800" y="12150"/>
                </a:lnTo>
                <a:lnTo>
                  <a:pt x="15004" y="12150"/>
                </a:lnTo>
                <a:lnTo>
                  <a:pt x="15004" y="20696"/>
                </a:lnTo>
                <a:cubicBezTo>
                  <a:pt x="15004" y="21193"/>
                  <a:pt x="15170" y="21600"/>
                  <a:pt x="15375" y="21600"/>
                </a:cubicBezTo>
                <a:lnTo>
                  <a:pt x="16959" y="21600"/>
                </a:lnTo>
                <a:cubicBezTo>
                  <a:pt x="17164" y="21600"/>
                  <a:pt x="17332" y="21193"/>
                  <a:pt x="17332" y="20696"/>
                </a:cubicBezTo>
                <a:lnTo>
                  <a:pt x="17332" y="17620"/>
                </a:lnTo>
                <a:cubicBezTo>
                  <a:pt x="17359" y="17633"/>
                  <a:pt x="17386" y="17648"/>
                  <a:pt x="17413" y="17648"/>
                </a:cubicBezTo>
                <a:lnTo>
                  <a:pt x="18995" y="17648"/>
                </a:lnTo>
                <a:cubicBezTo>
                  <a:pt x="19200" y="17648"/>
                  <a:pt x="19368" y="17242"/>
                  <a:pt x="19368" y="16744"/>
                </a:cubicBezTo>
                <a:lnTo>
                  <a:pt x="19368" y="12150"/>
                </a:lnTo>
                <a:lnTo>
                  <a:pt x="21043" y="12150"/>
                </a:lnTo>
                <a:cubicBezTo>
                  <a:pt x="21351" y="12150"/>
                  <a:pt x="21600" y="11546"/>
                  <a:pt x="21600" y="10800"/>
                </a:cubicBezTo>
                <a:cubicBezTo>
                  <a:pt x="21600" y="10054"/>
                  <a:pt x="21351" y="9450"/>
                  <a:pt x="21043" y="9450"/>
                </a:cubicBezTo>
                <a:lnTo>
                  <a:pt x="19368" y="9450"/>
                </a:lnTo>
                <a:lnTo>
                  <a:pt x="19368" y="4856"/>
                </a:lnTo>
                <a:cubicBezTo>
                  <a:pt x="19368" y="4358"/>
                  <a:pt x="19200" y="3952"/>
                  <a:pt x="18995" y="3952"/>
                </a:cubicBezTo>
                <a:lnTo>
                  <a:pt x="17413" y="3952"/>
                </a:lnTo>
                <a:cubicBezTo>
                  <a:pt x="17386" y="3952"/>
                  <a:pt x="17359" y="3967"/>
                  <a:pt x="17332" y="3980"/>
                </a:cubicBezTo>
                <a:lnTo>
                  <a:pt x="17332" y="904"/>
                </a:lnTo>
                <a:cubicBezTo>
                  <a:pt x="17332" y="407"/>
                  <a:pt x="17164" y="0"/>
                  <a:pt x="16959" y="0"/>
                </a:cubicBezTo>
                <a:lnTo>
                  <a:pt x="15382" y="0"/>
                </a:lnTo>
                <a:cubicBezTo>
                  <a:pt x="15177" y="0"/>
                  <a:pt x="15009" y="407"/>
                  <a:pt x="15009" y="904"/>
                </a:cubicBezTo>
                <a:lnTo>
                  <a:pt x="15009" y="9450"/>
                </a:lnTo>
                <a:lnTo>
                  <a:pt x="10800" y="9450"/>
                </a:lnTo>
                <a:lnTo>
                  <a:pt x="6596" y="9450"/>
                </a:lnTo>
                <a:lnTo>
                  <a:pt x="6596" y="904"/>
                </a:lnTo>
                <a:cubicBezTo>
                  <a:pt x="6596" y="407"/>
                  <a:pt x="6430" y="0"/>
                  <a:pt x="6225" y="0"/>
                </a:cubicBezTo>
                <a:lnTo>
                  <a:pt x="4641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3" name="interactive"/>
          <p:cNvSpPr txBox="1"/>
          <p:nvPr/>
        </p:nvSpPr>
        <p:spPr>
          <a:xfrm>
            <a:off x="9779831" y="7772399"/>
            <a:ext cx="14070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interactive</a:t>
            </a:r>
          </a:p>
        </p:txBody>
      </p:sp>
      <p:sp>
        <p:nvSpPr>
          <p:cNvPr id="284" name="exercises"/>
          <p:cNvSpPr txBox="1"/>
          <p:nvPr/>
        </p:nvSpPr>
        <p:spPr>
          <a:xfrm>
            <a:off x="9861538" y="8407399"/>
            <a:ext cx="124360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exercises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Example 2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 2</a:t>
            </a:r>
          </a:p>
        </p:txBody>
      </p:sp>
      <p:sp>
        <p:nvSpPr>
          <p:cNvPr id="287" name="def foo(nums):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def foo(</a:t>
            </a:r>
            <a:r>
              <a:rPr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nums</a:t>
            </a:r>
            <a:r>
              <a:rPr dirty="0"/>
              <a:t>):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</a:t>
            </a:r>
            <a:r>
              <a:rPr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nums</a:t>
            </a:r>
            <a:r>
              <a:rPr dirty="0" err="1"/>
              <a:t>.append</a:t>
            </a:r>
            <a:r>
              <a:rPr dirty="0"/>
              <a:t>(3)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print(</a:t>
            </a:r>
            <a:r>
              <a:rPr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nums</a:t>
            </a:r>
            <a:r>
              <a:rPr dirty="0"/>
              <a:t>)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items</a:t>
            </a:r>
            <a:r>
              <a:rPr dirty="0"/>
              <a:t> = [1,2]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numbers</a:t>
            </a:r>
            <a:r>
              <a:rPr dirty="0"/>
              <a:t> =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items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foo(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numbers</a:t>
            </a:r>
            <a:r>
              <a:rPr dirty="0"/>
              <a:t>)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print(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items</a:t>
            </a:r>
            <a:r>
              <a:rPr dirty="0"/>
              <a:t>)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print(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numbers</a:t>
            </a:r>
            <a:r>
              <a:rPr dirty="0"/>
              <a:t>)</a:t>
            </a:r>
          </a:p>
        </p:txBody>
      </p:sp>
      <p:sp>
        <p:nvSpPr>
          <p:cNvPr id="288" name="Weightlifting"/>
          <p:cNvSpPr/>
          <p:nvPr/>
        </p:nvSpPr>
        <p:spPr>
          <a:xfrm>
            <a:off x="8319423" y="7466704"/>
            <a:ext cx="4327840" cy="17860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641" y="0"/>
                </a:moveTo>
                <a:cubicBezTo>
                  <a:pt x="4436" y="0"/>
                  <a:pt x="4268" y="407"/>
                  <a:pt x="4268" y="904"/>
                </a:cubicBezTo>
                <a:lnTo>
                  <a:pt x="4268" y="3980"/>
                </a:lnTo>
                <a:cubicBezTo>
                  <a:pt x="4241" y="3967"/>
                  <a:pt x="4214" y="3952"/>
                  <a:pt x="4187" y="3952"/>
                </a:cubicBezTo>
                <a:lnTo>
                  <a:pt x="2605" y="3952"/>
                </a:lnTo>
                <a:cubicBezTo>
                  <a:pt x="2400" y="3952"/>
                  <a:pt x="2232" y="4358"/>
                  <a:pt x="2232" y="4856"/>
                </a:cubicBezTo>
                <a:lnTo>
                  <a:pt x="2232" y="9450"/>
                </a:lnTo>
                <a:lnTo>
                  <a:pt x="557" y="9450"/>
                </a:lnTo>
                <a:cubicBezTo>
                  <a:pt x="249" y="9450"/>
                  <a:pt x="0" y="10054"/>
                  <a:pt x="0" y="10800"/>
                </a:cubicBezTo>
                <a:cubicBezTo>
                  <a:pt x="0" y="11546"/>
                  <a:pt x="249" y="12150"/>
                  <a:pt x="557" y="12150"/>
                </a:cubicBezTo>
                <a:lnTo>
                  <a:pt x="2232" y="12150"/>
                </a:lnTo>
                <a:lnTo>
                  <a:pt x="2232" y="16744"/>
                </a:lnTo>
                <a:cubicBezTo>
                  <a:pt x="2232" y="17242"/>
                  <a:pt x="2400" y="17648"/>
                  <a:pt x="2605" y="17648"/>
                </a:cubicBezTo>
                <a:lnTo>
                  <a:pt x="4187" y="17648"/>
                </a:lnTo>
                <a:cubicBezTo>
                  <a:pt x="4214" y="17648"/>
                  <a:pt x="4241" y="17633"/>
                  <a:pt x="4268" y="17620"/>
                </a:cubicBezTo>
                <a:lnTo>
                  <a:pt x="4268" y="20696"/>
                </a:lnTo>
                <a:cubicBezTo>
                  <a:pt x="4268" y="21193"/>
                  <a:pt x="4436" y="21600"/>
                  <a:pt x="4641" y="21600"/>
                </a:cubicBezTo>
                <a:lnTo>
                  <a:pt x="6218" y="21600"/>
                </a:lnTo>
                <a:cubicBezTo>
                  <a:pt x="6423" y="21600"/>
                  <a:pt x="6591" y="21193"/>
                  <a:pt x="6591" y="20696"/>
                </a:cubicBezTo>
                <a:lnTo>
                  <a:pt x="6591" y="12150"/>
                </a:lnTo>
                <a:lnTo>
                  <a:pt x="10800" y="12150"/>
                </a:lnTo>
                <a:lnTo>
                  <a:pt x="15004" y="12150"/>
                </a:lnTo>
                <a:lnTo>
                  <a:pt x="15004" y="20696"/>
                </a:lnTo>
                <a:cubicBezTo>
                  <a:pt x="15004" y="21193"/>
                  <a:pt x="15170" y="21600"/>
                  <a:pt x="15375" y="21600"/>
                </a:cubicBezTo>
                <a:lnTo>
                  <a:pt x="16959" y="21600"/>
                </a:lnTo>
                <a:cubicBezTo>
                  <a:pt x="17164" y="21600"/>
                  <a:pt x="17332" y="21193"/>
                  <a:pt x="17332" y="20696"/>
                </a:cubicBezTo>
                <a:lnTo>
                  <a:pt x="17332" y="17620"/>
                </a:lnTo>
                <a:cubicBezTo>
                  <a:pt x="17359" y="17633"/>
                  <a:pt x="17386" y="17648"/>
                  <a:pt x="17413" y="17648"/>
                </a:cubicBezTo>
                <a:lnTo>
                  <a:pt x="18995" y="17648"/>
                </a:lnTo>
                <a:cubicBezTo>
                  <a:pt x="19200" y="17648"/>
                  <a:pt x="19368" y="17242"/>
                  <a:pt x="19368" y="16744"/>
                </a:cubicBezTo>
                <a:lnTo>
                  <a:pt x="19368" y="12150"/>
                </a:lnTo>
                <a:lnTo>
                  <a:pt x="21043" y="12150"/>
                </a:lnTo>
                <a:cubicBezTo>
                  <a:pt x="21351" y="12150"/>
                  <a:pt x="21600" y="11546"/>
                  <a:pt x="21600" y="10800"/>
                </a:cubicBezTo>
                <a:cubicBezTo>
                  <a:pt x="21600" y="10054"/>
                  <a:pt x="21351" y="9450"/>
                  <a:pt x="21043" y="9450"/>
                </a:cubicBezTo>
                <a:lnTo>
                  <a:pt x="19368" y="9450"/>
                </a:lnTo>
                <a:lnTo>
                  <a:pt x="19368" y="4856"/>
                </a:lnTo>
                <a:cubicBezTo>
                  <a:pt x="19368" y="4358"/>
                  <a:pt x="19200" y="3952"/>
                  <a:pt x="18995" y="3952"/>
                </a:cubicBezTo>
                <a:lnTo>
                  <a:pt x="17413" y="3952"/>
                </a:lnTo>
                <a:cubicBezTo>
                  <a:pt x="17386" y="3952"/>
                  <a:pt x="17359" y="3967"/>
                  <a:pt x="17332" y="3980"/>
                </a:cubicBezTo>
                <a:lnTo>
                  <a:pt x="17332" y="904"/>
                </a:lnTo>
                <a:cubicBezTo>
                  <a:pt x="17332" y="407"/>
                  <a:pt x="17164" y="0"/>
                  <a:pt x="16959" y="0"/>
                </a:cubicBezTo>
                <a:lnTo>
                  <a:pt x="15382" y="0"/>
                </a:lnTo>
                <a:cubicBezTo>
                  <a:pt x="15177" y="0"/>
                  <a:pt x="15009" y="407"/>
                  <a:pt x="15009" y="904"/>
                </a:cubicBezTo>
                <a:lnTo>
                  <a:pt x="15009" y="9450"/>
                </a:lnTo>
                <a:lnTo>
                  <a:pt x="10800" y="9450"/>
                </a:lnTo>
                <a:lnTo>
                  <a:pt x="6596" y="9450"/>
                </a:lnTo>
                <a:lnTo>
                  <a:pt x="6596" y="904"/>
                </a:lnTo>
                <a:cubicBezTo>
                  <a:pt x="6596" y="407"/>
                  <a:pt x="6430" y="0"/>
                  <a:pt x="6225" y="0"/>
                </a:cubicBezTo>
                <a:lnTo>
                  <a:pt x="4641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9" name="interactive"/>
          <p:cNvSpPr txBox="1"/>
          <p:nvPr/>
        </p:nvSpPr>
        <p:spPr>
          <a:xfrm>
            <a:off x="9779831" y="7772399"/>
            <a:ext cx="14070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interactive</a:t>
            </a:r>
          </a:p>
        </p:txBody>
      </p:sp>
      <p:sp>
        <p:nvSpPr>
          <p:cNvPr id="290" name="exercises"/>
          <p:cNvSpPr txBox="1"/>
          <p:nvPr/>
        </p:nvSpPr>
        <p:spPr>
          <a:xfrm>
            <a:off x="9861538" y="8407399"/>
            <a:ext cx="124360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exercises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Example 3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 3</a:t>
            </a:r>
          </a:p>
        </p:txBody>
      </p:sp>
      <p:sp>
        <p:nvSpPr>
          <p:cNvPr id="293" name="x = [&quot;aaa&quot;, &quot;bbb&quot;]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  <a:r>
              <a:rPr dirty="0"/>
              <a:t> = ["</a:t>
            </a:r>
            <a:r>
              <a:rPr dirty="0" err="1"/>
              <a:t>aaa</a:t>
            </a:r>
            <a:r>
              <a:rPr dirty="0"/>
              <a:t>", "</a:t>
            </a:r>
            <a:r>
              <a:rPr dirty="0" err="1"/>
              <a:t>bbb</a:t>
            </a:r>
            <a:r>
              <a:rPr dirty="0"/>
              <a:t>"]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y</a:t>
            </a:r>
            <a:r>
              <a:rPr dirty="0"/>
              <a:t> =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  <a:r>
              <a:rPr dirty="0"/>
              <a:t>[:]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  <a:r>
              <a:rPr dirty="0" err="1"/>
              <a:t>.pop</a:t>
            </a:r>
            <a:r>
              <a:rPr dirty="0"/>
              <a:t>(0)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print(</a:t>
            </a:r>
            <a:r>
              <a:rPr dirty="0" err="1"/>
              <a:t>len</a:t>
            </a:r>
            <a:r>
              <a:rPr dirty="0"/>
              <a:t>(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y</a:t>
            </a:r>
            <a:r>
              <a:rPr dirty="0"/>
              <a:t>))</a:t>
            </a:r>
          </a:p>
        </p:txBody>
      </p:sp>
      <p:sp>
        <p:nvSpPr>
          <p:cNvPr id="294" name="Weightlifting"/>
          <p:cNvSpPr/>
          <p:nvPr/>
        </p:nvSpPr>
        <p:spPr>
          <a:xfrm>
            <a:off x="8319423" y="7466704"/>
            <a:ext cx="4327840" cy="17860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641" y="0"/>
                </a:moveTo>
                <a:cubicBezTo>
                  <a:pt x="4436" y="0"/>
                  <a:pt x="4268" y="407"/>
                  <a:pt x="4268" y="904"/>
                </a:cubicBezTo>
                <a:lnTo>
                  <a:pt x="4268" y="3980"/>
                </a:lnTo>
                <a:cubicBezTo>
                  <a:pt x="4241" y="3967"/>
                  <a:pt x="4214" y="3952"/>
                  <a:pt x="4187" y="3952"/>
                </a:cubicBezTo>
                <a:lnTo>
                  <a:pt x="2605" y="3952"/>
                </a:lnTo>
                <a:cubicBezTo>
                  <a:pt x="2400" y="3952"/>
                  <a:pt x="2232" y="4358"/>
                  <a:pt x="2232" y="4856"/>
                </a:cubicBezTo>
                <a:lnTo>
                  <a:pt x="2232" y="9450"/>
                </a:lnTo>
                <a:lnTo>
                  <a:pt x="557" y="9450"/>
                </a:lnTo>
                <a:cubicBezTo>
                  <a:pt x="249" y="9450"/>
                  <a:pt x="0" y="10054"/>
                  <a:pt x="0" y="10800"/>
                </a:cubicBezTo>
                <a:cubicBezTo>
                  <a:pt x="0" y="11546"/>
                  <a:pt x="249" y="12150"/>
                  <a:pt x="557" y="12150"/>
                </a:cubicBezTo>
                <a:lnTo>
                  <a:pt x="2232" y="12150"/>
                </a:lnTo>
                <a:lnTo>
                  <a:pt x="2232" y="16744"/>
                </a:lnTo>
                <a:cubicBezTo>
                  <a:pt x="2232" y="17242"/>
                  <a:pt x="2400" y="17648"/>
                  <a:pt x="2605" y="17648"/>
                </a:cubicBezTo>
                <a:lnTo>
                  <a:pt x="4187" y="17648"/>
                </a:lnTo>
                <a:cubicBezTo>
                  <a:pt x="4214" y="17648"/>
                  <a:pt x="4241" y="17633"/>
                  <a:pt x="4268" y="17620"/>
                </a:cubicBezTo>
                <a:lnTo>
                  <a:pt x="4268" y="20696"/>
                </a:lnTo>
                <a:cubicBezTo>
                  <a:pt x="4268" y="21193"/>
                  <a:pt x="4436" y="21600"/>
                  <a:pt x="4641" y="21600"/>
                </a:cubicBezTo>
                <a:lnTo>
                  <a:pt x="6218" y="21600"/>
                </a:lnTo>
                <a:cubicBezTo>
                  <a:pt x="6423" y="21600"/>
                  <a:pt x="6591" y="21193"/>
                  <a:pt x="6591" y="20696"/>
                </a:cubicBezTo>
                <a:lnTo>
                  <a:pt x="6591" y="12150"/>
                </a:lnTo>
                <a:lnTo>
                  <a:pt x="10800" y="12150"/>
                </a:lnTo>
                <a:lnTo>
                  <a:pt x="15004" y="12150"/>
                </a:lnTo>
                <a:lnTo>
                  <a:pt x="15004" y="20696"/>
                </a:lnTo>
                <a:cubicBezTo>
                  <a:pt x="15004" y="21193"/>
                  <a:pt x="15170" y="21600"/>
                  <a:pt x="15375" y="21600"/>
                </a:cubicBezTo>
                <a:lnTo>
                  <a:pt x="16959" y="21600"/>
                </a:lnTo>
                <a:cubicBezTo>
                  <a:pt x="17164" y="21600"/>
                  <a:pt x="17332" y="21193"/>
                  <a:pt x="17332" y="20696"/>
                </a:cubicBezTo>
                <a:lnTo>
                  <a:pt x="17332" y="17620"/>
                </a:lnTo>
                <a:cubicBezTo>
                  <a:pt x="17359" y="17633"/>
                  <a:pt x="17386" y="17648"/>
                  <a:pt x="17413" y="17648"/>
                </a:cubicBezTo>
                <a:lnTo>
                  <a:pt x="18995" y="17648"/>
                </a:lnTo>
                <a:cubicBezTo>
                  <a:pt x="19200" y="17648"/>
                  <a:pt x="19368" y="17242"/>
                  <a:pt x="19368" y="16744"/>
                </a:cubicBezTo>
                <a:lnTo>
                  <a:pt x="19368" y="12150"/>
                </a:lnTo>
                <a:lnTo>
                  <a:pt x="21043" y="12150"/>
                </a:lnTo>
                <a:cubicBezTo>
                  <a:pt x="21351" y="12150"/>
                  <a:pt x="21600" y="11546"/>
                  <a:pt x="21600" y="10800"/>
                </a:cubicBezTo>
                <a:cubicBezTo>
                  <a:pt x="21600" y="10054"/>
                  <a:pt x="21351" y="9450"/>
                  <a:pt x="21043" y="9450"/>
                </a:cubicBezTo>
                <a:lnTo>
                  <a:pt x="19368" y="9450"/>
                </a:lnTo>
                <a:lnTo>
                  <a:pt x="19368" y="4856"/>
                </a:lnTo>
                <a:cubicBezTo>
                  <a:pt x="19368" y="4358"/>
                  <a:pt x="19200" y="3952"/>
                  <a:pt x="18995" y="3952"/>
                </a:cubicBezTo>
                <a:lnTo>
                  <a:pt x="17413" y="3952"/>
                </a:lnTo>
                <a:cubicBezTo>
                  <a:pt x="17386" y="3952"/>
                  <a:pt x="17359" y="3967"/>
                  <a:pt x="17332" y="3980"/>
                </a:cubicBezTo>
                <a:lnTo>
                  <a:pt x="17332" y="904"/>
                </a:lnTo>
                <a:cubicBezTo>
                  <a:pt x="17332" y="407"/>
                  <a:pt x="17164" y="0"/>
                  <a:pt x="16959" y="0"/>
                </a:cubicBezTo>
                <a:lnTo>
                  <a:pt x="15382" y="0"/>
                </a:lnTo>
                <a:cubicBezTo>
                  <a:pt x="15177" y="0"/>
                  <a:pt x="15009" y="407"/>
                  <a:pt x="15009" y="904"/>
                </a:cubicBezTo>
                <a:lnTo>
                  <a:pt x="15009" y="9450"/>
                </a:lnTo>
                <a:lnTo>
                  <a:pt x="10800" y="9450"/>
                </a:lnTo>
                <a:lnTo>
                  <a:pt x="6596" y="9450"/>
                </a:lnTo>
                <a:lnTo>
                  <a:pt x="6596" y="904"/>
                </a:lnTo>
                <a:cubicBezTo>
                  <a:pt x="6596" y="407"/>
                  <a:pt x="6430" y="0"/>
                  <a:pt x="6225" y="0"/>
                </a:cubicBezTo>
                <a:lnTo>
                  <a:pt x="4641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5" name="interactive"/>
          <p:cNvSpPr txBox="1"/>
          <p:nvPr/>
        </p:nvSpPr>
        <p:spPr>
          <a:xfrm>
            <a:off x="9779831" y="7772399"/>
            <a:ext cx="14070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interactive</a:t>
            </a:r>
          </a:p>
        </p:txBody>
      </p:sp>
      <p:sp>
        <p:nvSpPr>
          <p:cNvPr id="296" name="exercises"/>
          <p:cNvSpPr txBox="1"/>
          <p:nvPr/>
        </p:nvSpPr>
        <p:spPr>
          <a:xfrm>
            <a:off x="9861538" y="8407399"/>
            <a:ext cx="124360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exercises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Worksheet Problems 2-6"/>
          <p:cNvSpPr txBox="1">
            <a:spLocks noGrp="1"/>
          </p:cNvSpPr>
          <p:nvPr>
            <p:ph type="title"/>
          </p:nvPr>
        </p:nvSpPr>
        <p:spPr>
          <a:xfrm>
            <a:off x="952500" y="4425627"/>
            <a:ext cx="11099800" cy="902346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t>Worksheet Problems 2-6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301" name="Review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</a:pPr>
            <a:r>
              <a:t>Review</a:t>
            </a:r>
          </a:p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More references</a:t>
            </a:r>
          </a:p>
          <a:p>
            <a:pPr marL="0" lvl="5" indent="0">
              <a:buSzTx/>
              <a:buNone/>
            </a:pPr>
            <a:r>
              <a:t>Copying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reference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shallow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deep</a:t>
            </a:r>
          </a:p>
          <a:p>
            <a:pPr marL="0" lvl="5" indent="0">
              <a:buSzTx/>
              <a:buNone/>
            </a:pPr>
            <a:r>
              <a:t>Worksheet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tate:"/>
          <p:cNvSpPr txBox="1"/>
          <p:nvPr/>
        </p:nvSpPr>
        <p:spPr>
          <a:xfrm>
            <a:off x="2152947" y="3987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304" name="from recordclass import recordclass…"/>
          <p:cNvSpPr txBox="1"/>
          <p:nvPr/>
        </p:nvSpPr>
        <p:spPr>
          <a:xfrm>
            <a:off x="1321816" y="129972"/>
            <a:ext cx="11009916" cy="342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 b="1"/>
              <a:t>from </a:t>
            </a:r>
            <a:r>
              <a:t>recordclass </a:t>
            </a:r>
            <a:r>
              <a:rPr b="1"/>
              <a:t>import </a:t>
            </a:r>
            <a:r>
              <a:t>recordclass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Person </a:t>
            </a:r>
            <a:r>
              <a:rPr b="1"/>
              <a:t>= </a:t>
            </a:r>
            <a:r>
              <a:t>recordclass(</a:t>
            </a:r>
            <a:r>
              <a:rPr b="1">
                <a:solidFill>
                  <a:srgbClr val="008080"/>
                </a:solidFill>
              </a:rPr>
              <a:t>"Person"</a:t>
            </a:r>
            <a:r>
              <a:t>, [</a:t>
            </a:r>
            <a:r>
              <a:rPr b="1">
                <a:solidFill>
                  <a:srgbClr val="008080"/>
                </a:solidFill>
              </a:rPr>
              <a:t>"name"</a:t>
            </a:r>
            <a:r>
              <a:t>, </a:t>
            </a:r>
            <a:r>
              <a:rPr b="1">
                <a:solidFill>
                  <a:srgbClr val="008080"/>
                </a:solidFill>
              </a:rPr>
              <a:t>"score"</a:t>
            </a:r>
            <a:r>
              <a:t>, </a:t>
            </a:r>
            <a:r>
              <a:rPr b="1">
                <a:solidFill>
                  <a:srgbClr val="008080"/>
                </a:solidFill>
              </a:rPr>
              <a:t>"age"</a:t>
            </a:r>
            <a:r>
              <a:t>])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alice </a:t>
            </a:r>
            <a:r>
              <a:rPr b="1"/>
              <a:t>= </a:t>
            </a:r>
            <a:r>
              <a:t>Person(</a:t>
            </a:r>
            <a:r>
              <a:rPr>
                <a:solidFill>
                  <a:srgbClr val="661E99"/>
                </a:solidFill>
              </a:rPr>
              <a:t>name</a:t>
            </a:r>
            <a:r>
              <a:rPr b="1"/>
              <a:t>=</a:t>
            </a:r>
            <a:r>
              <a:rPr b="1">
                <a:solidFill>
                  <a:srgbClr val="008080"/>
                </a:solidFill>
              </a:rPr>
              <a:t>"Alice"</a:t>
            </a:r>
            <a:r>
              <a:t>, </a:t>
            </a:r>
            <a:r>
              <a:rPr>
                <a:solidFill>
                  <a:srgbClr val="661E99"/>
                </a:solidFill>
              </a:rPr>
              <a:t>score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10</a:t>
            </a:r>
            <a:r>
              <a:t>, </a:t>
            </a:r>
            <a:r>
              <a:rPr>
                <a:solidFill>
                  <a:srgbClr val="661E99"/>
                </a:solidFill>
              </a:rPr>
              <a:t>age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30</a:t>
            </a:r>
            <a:r>
              <a:t>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bob </a:t>
            </a:r>
            <a:r>
              <a:rPr b="1"/>
              <a:t>= </a:t>
            </a:r>
            <a:r>
              <a:t>Person(</a:t>
            </a:r>
            <a:r>
              <a:rPr>
                <a:solidFill>
                  <a:srgbClr val="661E99"/>
                </a:solidFill>
              </a:rPr>
              <a:t>name</a:t>
            </a:r>
            <a:r>
              <a:rPr b="1"/>
              <a:t>=</a:t>
            </a:r>
            <a:r>
              <a:rPr b="1">
                <a:solidFill>
                  <a:srgbClr val="008080"/>
                </a:solidFill>
              </a:rPr>
              <a:t>"Bob"</a:t>
            </a:r>
            <a:r>
              <a:t>, </a:t>
            </a:r>
            <a:r>
              <a:rPr>
                <a:solidFill>
                  <a:srgbClr val="661E99"/>
                </a:solidFill>
              </a:rPr>
              <a:t>score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8</a:t>
            </a:r>
            <a:r>
              <a:t>, </a:t>
            </a:r>
            <a:r>
              <a:rPr>
                <a:solidFill>
                  <a:srgbClr val="661E99"/>
                </a:solidFill>
              </a:rPr>
              <a:t>age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25</a:t>
            </a:r>
            <a:r>
              <a:t>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team = [alice, bob]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players = {"A": alice, "B": bob}</a:t>
            </a:r>
          </a:p>
        </p:txBody>
      </p:sp>
      <p:sp>
        <p:nvSpPr>
          <p:cNvPr id="305" name="Arrow"/>
          <p:cNvSpPr/>
          <p:nvPr/>
        </p:nvSpPr>
        <p:spPr>
          <a:xfrm>
            <a:off x="266700" y="1390650"/>
            <a:ext cx="902345" cy="902345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06" name="Line"/>
          <p:cNvSpPr/>
          <p:nvPr/>
        </p:nvSpPr>
        <p:spPr>
          <a:xfrm>
            <a:off x="346247" y="3721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07" name="references"/>
          <p:cNvSpPr txBox="1"/>
          <p:nvPr/>
        </p:nvSpPr>
        <p:spPr>
          <a:xfrm>
            <a:off x="2954436" y="4529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308" name="objects"/>
          <p:cNvSpPr txBox="1"/>
          <p:nvPr/>
        </p:nvSpPr>
        <p:spPr>
          <a:xfrm>
            <a:off x="7769150" y="4529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tate:"/>
          <p:cNvSpPr txBox="1"/>
          <p:nvPr/>
        </p:nvSpPr>
        <p:spPr>
          <a:xfrm>
            <a:off x="2152947" y="3987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311" name="alice"/>
          <p:cNvSpPr txBox="1"/>
          <p:nvPr/>
        </p:nvSpPr>
        <p:spPr>
          <a:xfrm>
            <a:off x="2235911" y="5143499"/>
            <a:ext cx="10410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/>
            <a:r>
              <a:t>alice</a:t>
            </a:r>
          </a:p>
        </p:txBody>
      </p:sp>
      <p:sp>
        <p:nvSpPr>
          <p:cNvPr id="312" name="Rectangle"/>
          <p:cNvSpPr/>
          <p:nvPr/>
        </p:nvSpPr>
        <p:spPr>
          <a:xfrm>
            <a:off x="3390900" y="5156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3" name="from recordclass import recordclass…"/>
          <p:cNvSpPr txBox="1"/>
          <p:nvPr/>
        </p:nvSpPr>
        <p:spPr>
          <a:xfrm>
            <a:off x="1321816" y="129972"/>
            <a:ext cx="11009916" cy="342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 b="1"/>
              <a:t>from </a:t>
            </a:r>
            <a:r>
              <a:t>recordclass </a:t>
            </a:r>
            <a:r>
              <a:rPr b="1"/>
              <a:t>import </a:t>
            </a:r>
            <a:r>
              <a:t>recordclass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Person </a:t>
            </a:r>
            <a:r>
              <a:rPr b="1"/>
              <a:t>= </a:t>
            </a:r>
            <a:r>
              <a:t>recordclass(</a:t>
            </a:r>
            <a:r>
              <a:rPr b="1">
                <a:solidFill>
                  <a:srgbClr val="008080"/>
                </a:solidFill>
              </a:rPr>
              <a:t>"Person"</a:t>
            </a:r>
            <a:r>
              <a:t>, [</a:t>
            </a:r>
            <a:r>
              <a:rPr b="1">
                <a:solidFill>
                  <a:srgbClr val="008080"/>
                </a:solidFill>
              </a:rPr>
              <a:t>"name"</a:t>
            </a:r>
            <a:r>
              <a:t>, </a:t>
            </a:r>
            <a:r>
              <a:rPr b="1">
                <a:solidFill>
                  <a:srgbClr val="008080"/>
                </a:solidFill>
              </a:rPr>
              <a:t>"score"</a:t>
            </a:r>
            <a:r>
              <a:t>, </a:t>
            </a:r>
            <a:r>
              <a:rPr b="1">
                <a:solidFill>
                  <a:srgbClr val="008080"/>
                </a:solidFill>
              </a:rPr>
              <a:t>"age"</a:t>
            </a:r>
            <a:r>
              <a:t>])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alice </a:t>
            </a:r>
            <a:r>
              <a:rPr b="1"/>
              <a:t>= </a:t>
            </a:r>
            <a:r>
              <a:t>Person(</a:t>
            </a:r>
            <a:r>
              <a:rPr>
                <a:solidFill>
                  <a:srgbClr val="661E99"/>
                </a:solidFill>
              </a:rPr>
              <a:t>name</a:t>
            </a:r>
            <a:r>
              <a:rPr b="1"/>
              <a:t>=</a:t>
            </a:r>
            <a:r>
              <a:rPr b="1">
                <a:solidFill>
                  <a:srgbClr val="008080"/>
                </a:solidFill>
              </a:rPr>
              <a:t>"Alice"</a:t>
            </a:r>
            <a:r>
              <a:t>, </a:t>
            </a:r>
            <a:r>
              <a:rPr>
                <a:solidFill>
                  <a:srgbClr val="661E99"/>
                </a:solidFill>
              </a:rPr>
              <a:t>score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10</a:t>
            </a:r>
            <a:r>
              <a:t>, </a:t>
            </a:r>
            <a:r>
              <a:rPr>
                <a:solidFill>
                  <a:srgbClr val="661E99"/>
                </a:solidFill>
              </a:rPr>
              <a:t>age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30</a:t>
            </a:r>
            <a:r>
              <a:t>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bob </a:t>
            </a:r>
            <a:r>
              <a:rPr b="1"/>
              <a:t>= </a:t>
            </a:r>
            <a:r>
              <a:t>Person(</a:t>
            </a:r>
            <a:r>
              <a:rPr>
                <a:solidFill>
                  <a:srgbClr val="661E99"/>
                </a:solidFill>
              </a:rPr>
              <a:t>name</a:t>
            </a:r>
            <a:r>
              <a:rPr b="1"/>
              <a:t>=</a:t>
            </a:r>
            <a:r>
              <a:rPr b="1">
                <a:solidFill>
                  <a:srgbClr val="008080"/>
                </a:solidFill>
              </a:rPr>
              <a:t>"Bob"</a:t>
            </a:r>
            <a:r>
              <a:t>, </a:t>
            </a:r>
            <a:r>
              <a:rPr>
                <a:solidFill>
                  <a:srgbClr val="661E99"/>
                </a:solidFill>
              </a:rPr>
              <a:t>score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8</a:t>
            </a:r>
            <a:r>
              <a:t>, </a:t>
            </a:r>
            <a:r>
              <a:rPr>
                <a:solidFill>
                  <a:srgbClr val="661E99"/>
                </a:solidFill>
              </a:rPr>
              <a:t>age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25</a:t>
            </a:r>
            <a:r>
              <a:t>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team = [alice, bob]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players = {"A": alice, "B": bob}</a:t>
            </a:r>
          </a:p>
        </p:txBody>
      </p:sp>
      <p:sp>
        <p:nvSpPr>
          <p:cNvPr id="314" name="Arrow"/>
          <p:cNvSpPr/>
          <p:nvPr/>
        </p:nvSpPr>
        <p:spPr>
          <a:xfrm>
            <a:off x="266700" y="1746250"/>
            <a:ext cx="902345" cy="902345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5" name="Line"/>
          <p:cNvSpPr/>
          <p:nvPr/>
        </p:nvSpPr>
        <p:spPr>
          <a:xfrm>
            <a:off x="346247" y="3721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6" name="references"/>
          <p:cNvSpPr txBox="1"/>
          <p:nvPr/>
        </p:nvSpPr>
        <p:spPr>
          <a:xfrm>
            <a:off x="2954436" y="4529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317" name="objects"/>
          <p:cNvSpPr txBox="1"/>
          <p:nvPr/>
        </p:nvSpPr>
        <p:spPr>
          <a:xfrm>
            <a:off x="7769150" y="4529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318" name="name:Alice | score:10 | age:30"/>
          <p:cNvSpPr/>
          <p:nvPr/>
        </p:nvSpPr>
        <p:spPr>
          <a:xfrm>
            <a:off x="7581900" y="5130800"/>
            <a:ext cx="4103886" cy="574775"/>
          </a:xfrm>
          <a:prstGeom prst="rect">
            <a:avLst/>
          </a:prstGeom>
          <a:solidFill>
            <a:schemeClr val="accent6">
              <a:hueOff val="-146070"/>
              <a:satOff val="-10048"/>
              <a:lumOff val="-30626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name:Alice | score:10 | age:30</a:t>
            </a:r>
          </a:p>
        </p:txBody>
      </p:sp>
      <p:sp>
        <p:nvSpPr>
          <p:cNvPr id="319" name="Line"/>
          <p:cNvSpPr/>
          <p:nvPr/>
        </p:nvSpPr>
        <p:spPr>
          <a:xfrm>
            <a:off x="3721100" y="5404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tate:"/>
          <p:cNvSpPr txBox="1"/>
          <p:nvPr/>
        </p:nvSpPr>
        <p:spPr>
          <a:xfrm>
            <a:off x="2152947" y="3987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322" name="alice"/>
          <p:cNvSpPr txBox="1"/>
          <p:nvPr/>
        </p:nvSpPr>
        <p:spPr>
          <a:xfrm>
            <a:off x="2235911" y="5143499"/>
            <a:ext cx="10410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/>
            <a:r>
              <a:t>alice</a:t>
            </a:r>
          </a:p>
        </p:txBody>
      </p:sp>
      <p:sp>
        <p:nvSpPr>
          <p:cNvPr id="323" name="Rectangle"/>
          <p:cNvSpPr/>
          <p:nvPr/>
        </p:nvSpPr>
        <p:spPr>
          <a:xfrm>
            <a:off x="3390900" y="5156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4" name="from recordclass import recordclass…"/>
          <p:cNvSpPr txBox="1"/>
          <p:nvPr/>
        </p:nvSpPr>
        <p:spPr>
          <a:xfrm>
            <a:off x="1321816" y="129972"/>
            <a:ext cx="11009916" cy="342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 b="1"/>
              <a:t>from </a:t>
            </a:r>
            <a:r>
              <a:t>recordclass </a:t>
            </a:r>
            <a:r>
              <a:rPr b="1"/>
              <a:t>import </a:t>
            </a:r>
            <a:r>
              <a:t>recordclass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Person </a:t>
            </a:r>
            <a:r>
              <a:rPr b="1"/>
              <a:t>= </a:t>
            </a:r>
            <a:r>
              <a:t>recordclass(</a:t>
            </a:r>
            <a:r>
              <a:rPr b="1">
                <a:solidFill>
                  <a:srgbClr val="008080"/>
                </a:solidFill>
              </a:rPr>
              <a:t>"Person"</a:t>
            </a:r>
            <a:r>
              <a:t>, [</a:t>
            </a:r>
            <a:r>
              <a:rPr b="1">
                <a:solidFill>
                  <a:srgbClr val="008080"/>
                </a:solidFill>
              </a:rPr>
              <a:t>"name"</a:t>
            </a:r>
            <a:r>
              <a:t>, </a:t>
            </a:r>
            <a:r>
              <a:rPr b="1">
                <a:solidFill>
                  <a:srgbClr val="008080"/>
                </a:solidFill>
              </a:rPr>
              <a:t>"score"</a:t>
            </a:r>
            <a:r>
              <a:t>, </a:t>
            </a:r>
            <a:r>
              <a:rPr b="1">
                <a:solidFill>
                  <a:srgbClr val="008080"/>
                </a:solidFill>
              </a:rPr>
              <a:t>"age"</a:t>
            </a:r>
            <a:r>
              <a:t>])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alice </a:t>
            </a:r>
            <a:r>
              <a:rPr b="1"/>
              <a:t>= </a:t>
            </a:r>
            <a:r>
              <a:t>Person(</a:t>
            </a:r>
            <a:r>
              <a:rPr>
                <a:solidFill>
                  <a:srgbClr val="661E99"/>
                </a:solidFill>
              </a:rPr>
              <a:t>name</a:t>
            </a:r>
            <a:r>
              <a:rPr b="1"/>
              <a:t>=</a:t>
            </a:r>
            <a:r>
              <a:rPr b="1">
                <a:solidFill>
                  <a:srgbClr val="008080"/>
                </a:solidFill>
              </a:rPr>
              <a:t>"Alice"</a:t>
            </a:r>
            <a:r>
              <a:t>, </a:t>
            </a:r>
            <a:r>
              <a:rPr>
                <a:solidFill>
                  <a:srgbClr val="661E99"/>
                </a:solidFill>
              </a:rPr>
              <a:t>score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10</a:t>
            </a:r>
            <a:r>
              <a:t>, </a:t>
            </a:r>
            <a:r>
              <a:rPr>
                <a:solidFill>
                  <a:srgbClr val="661E99"/>
                </a:solidFill>
              </a:rPr>
              <a:t>age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30</a:t>
            </a:r>
            <a:r>
              <a:t>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bob </a:t>
            </a:r>
            <a:r>
              <a:rPr b="1"/>
              <a:t>= </a:t>
            </a:r>
            <a:r>
              <a:t>Person(</a:t>
            </a:r>
            <a:r>
              <a:rPr>
                <a:solidFill>
                  <a:srgbClr val="661E99"/>
                </a:solidFill>
              </a:rPr>
              <a:t>name</a:t>
            </a:r>
            <a:r>
              <a:rPr b="1"/>
              <a:t>=</a:t>
            </a:r>
            <a:r>
              <a:rPr b="1">
                <a:solidFill>
                  <a:srgbClr val="008080"/>
                </a:solidFill>
              </a:rPr>
              <a:t>"Bob"</a:t>
            </a:r>
            <a:r>
              <a:t>, </a:t>
            </a:r>
            <a:r>
              <a:rPr>
                <a:solidFill>
                  <a:srgbClr val="661E99"/>
                </a:solidFill>
              </a:rPr>
              <a:t>score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8</a:t>
            </a:r>
            <a:r>
              <a:t>, </a:t>
            </a:r>
            <a:r>
              <a:rPr>
                <a:solidFill>
                  <a:srgbClr val="661E99"/>
                </a:solidFill>
              </a:rPr>
              <a:t>age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25</a:t>
            </a:r>
            <a:r>
              <a:t>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team = [alice, bob]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players = {"A": alice, "B": bob}</a:t>
            </a:r>
          </a:p>
        </p:txBody>
      </p:sp>
      <p:sp>
        <p:nvSpPr>
          <p:cNvPr id="325" name="Arrow"/>
          <p:cNvSpPr/>
          <p:nvPr/>
        </p:nvSpPr>
        <p:spPr>
          <a:xfrm>
            <a:off x="266700" y="2089150"/>
            <a:ext cx="902345" cy="902345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6" name="Line"/>
          <p:cNvSpPr/>
          <p:nvPr/>
        </p:nvSpPr>
        <p:spPr>
          <a:xfrm>
            <a:off x="346247" y="3721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7" name="references"/>
          <p:cNvSpPr txBox="1"/>
          <p:nvPr/>
        </p:nvSpPr>
        <p:spPr>
          <a:xfrm>
            <a:off x="2954436" y="4529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328" name="objects"/>
          <p:cNvSpPr txBox="1"/>
          <p:nvPr/>
        </p:nvSpPr>
        <p:spPr>
          <a:xfrm>
            <a:off x="7769150" y="4529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329" name="bob"/>
          <p:cNvSpPr txBox="1"/>
          <p:nvPr/>
        </p:nvSpPr>
        <p:spPr>
          <a:xfrm>
            <a:off x="2235911" y="5905499"/>
            <a:ext cx="92645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/>
            <a:r>
              <a:t>bob</a:t>
            </a:r>
          </a:p>
        </p:txBody>
      </p:sp>
      <p:sp>
        <p:nvSpPr>
          <p:cNvPr id="330" name="Rectangle"/>
          <p:cNvSpPr/>
          <p:nvPr/>
        </p:nvSpPr>
        <p:spPr>
          <a:xfrm>
            <a:off x="3390900" y="5918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1" name="name:Alice | score:10 | age:30"/>
          <p:cNvSpPr/>
          <p:nvPr/>
        </p:nvSpPr>
        <p:spPr>
          <a:xfrm>
            <a:off x="7581900" y="5130800"/>
            <a:ext cx="4103886" cy="574775"/>
          </a:xfrm>
          <a:prstGeom prst="rect">
            <a:avLst/>
          </a:prstGeom>
          <a:solidFill>
            <a:schemeClr val="accent6">
              <a:hueOff val="-146070"/>
              <a:satOff val="-10048"/>
              <a:lumOff val="-30626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name:Alice | score:10 | age:30</a:t>
            </a:r>
          </a:p>
        </p:txBody>
      </p:sp>
      <p:sp>
        <p:nvSpPr>
          <p:cNvPr id="332" name="Line"/>
          <p:cNvSpPr/>
          <p:nvPr/>
        </p:nvSpPr>
        <p:spPr>
          <a:xfrm>
            <a:off x="3721100" y="5404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3" name="name:Bob | score:8 | age:25"/>
          <p:cNvSpPr/>
          <p:nvPr/>
        </p:nvSpPr>
        <p:spPr>
          <a:xfrm>
            <a:off x="7581900" y="5892800"/>
            <a:ext cx="4103886" cy="574775"/>
          </a:xfrm>
          <a:prstGeom prst="rect">
            <a:avLst/>
          </a:prstGeom>
          <a:solidFill>
            <a:schemeClr val="accent6">
              <a:hueOff val="-146070"/>
              <a:satOff val="-10048"/>
              <a:lumOff val="-30626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name:Bob | score:8 | age:25</a:t>
            </a:r>
          </a:p>
        </p:txBody>
      </p:sp>
      <p:sp>
        <p:nvSpPr>
          <p:cNvPr id="334" name="Line"/>
          <p:cNvSpPr/>
          <p:nvPr/>
        </p:nvSpPr>
        <p:spPr>
          <a:xfrm>
            <a:off x="3721100" y="6166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st yourself!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Test yourself!</a:t>
            </a:r>
          </a:p>
        </p:txBody>
      </p:sp>
      <p:sp>
        <p:nvSpPr>
          <p:cNvPr id="123" name="A"/>
          <p:cNvSpPr/>
          <p:nvPr/>
        </p:nvSpPr>
        <p:spPr>
          <a:xfrm>
            <a:off x="1130300" y="1593850"/>
            <a:ext cx="902345" cy="90234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4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124" name="C"/>
          <p:cNvSpPr/>
          <p:nvPr/>
        </p:nvSpPr>
        <p:spPr>
          <a:xfrm>
            <a:off x="1130300" y="7054850"/>
            <a:ext cx="902345" cy="90234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4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125" name="what do variables contain?"/>
          <p:cNvSpPr txBox="1"/>
          <p:nvPr/>
        </p:nvSpPr>
        <p:spPr>
          <a:xfrm>
            <a:off x="2184400" y="1816422"/>
            <a:ext cx="33651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r>
              <a:t>what do variables contain?</a:t>
            </a:r>
          </a:p>
        </p:txBody>
      </p:sp>
      <p:sp>
        <p:nvSpPr>
          <p:cNvPr id="126" name="1"/>
          <p:cNvSpPr/>
          <p:nvPr/>
        </p:nvSpPr>
        <p:spPr>
          <a:xfrm>
            <a:off x="2501900" y="2368550"/>
            <a:ext cx="652637" cy="652637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127" name="2"/>
          <p:cNvSpPr/>
          <p:nvPr/>
        </p:nvSpPr>
        <p:spPr>
          <a:xfrm>
            <a:off x="2501900" y="3130550"/>
            <a:ext cx="652637" cy="652637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128" name="objects"/>
          <p:cNvSpPr txBox="1"/>
          <p:nvPr/>
        </p:nvSpPr>
        <p:spPr>
          <a:xfrm>
            <a:off x="3263391" y="2466268"/>
            <a:ext cx="99997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r>
              <a:t>objects</a:t>
            </a:r>
          </a:p>
        </p:txBody>
      </p:sp>
      <p:sp>
        <p:nvSpPr>
          <p:cNvPr id="129" name="references to objects"/>
          <p:cNvSpPr txBox="1"/>
          <p:nvPr/>
        </p:nvSpPr>
        <p:spPr>
          <a:xfrm>
            <a:off x="3263391" y="3228268"/>
            <a:ext cx="272861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r>
              <a:t>references to objects</a:t>
            </a:r>
          </a:p>
        </p:txBody>
      </p:sp>
      <p:sp>
        <p:nvSpPr>
          <p:cNvPr id="130" name="which of the following live inside frames?"/>
          <p:cNvSpPr txBox="1"/>
          <p:nvPr/>
        </p:nvSpPr>
        <p:spPr>
          <a:xfrm>
            <a:off x="2184400" y="7277422"/>
            <a:ext cx="5138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r>
              <a:t>which of the following live inside frames?</a:t>
            </a:r>
          </a:p>
        </p:txBody>
      </p:sp>
      <p:sp>
        <p:nvSpPr>
          <p:cNvPr id="131" name="1"/>
          <p:cNvSpPr/>
          <p:nvPr/>
        </p:nvSpPr>
        <p:spPr>
          <a:xfrm>
            <a:off x="2501900" y="7817977"/>
            <a:ext cx="652637" cy="652637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132" name="2"/>
          <p:cNvSpPr/>
          <p:nvPr/>
        </p:nvSpPr>
        <p:spPr>
          <a:xfrm>
            <a:off x="2501900" y="8579977"/>
            <a:ext cx="652637" cy="652637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133" name="objects"/>
          <p:cNvSpPr txBox="1"/>
          <p:nvPr/>
        </p:nvSpPr>
        <p:spPr>
          <a:xfrm>
            <a:off x="3263391" y="7927268"/>
            <a:ext cx="99997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r>
              <a:t>objects</a:t>
            </a:r>
          </a:p>
        </p:txBody>
      </p:sp>
      <p:sp>
        <p:nvSpPr>
          <p:cNvPr id="134" name="variables"/>
          <p:cNvSpPr txBox="1"/>
          <p:nvPr/>
        </p:nvSpPr>
        <p:spPr>
          <a:xfrm>
            <a:off x="3263391" y="8689268"/>
            <a:ext cx="11779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r>
              <a:t>variables</a:t>
            </a:r>
          </a:p>
        </p:txBody>
      </p:sp>
      <p:sp>
        <p:nvSpPr>
          <p:cNvPr id="135" name="B"/>
          <p:cNvSpPr/>
          <p:nvPr/>
        </p:nvSpPr>
        <p:spPr>
          <a:xfrm>
            <a:off x="1130300" y="4133850"/>
            <a:ext cx="902345" cy="90234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4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136" name="how should we label the…"/>
          <p:cNvSpPr txBox="1"/>
          <p:nvPr/>
        </p:nvSpPr>
        <p:spPr>
          <a:xfrm>
            <a:off x="2184400" y="4305622"/>
            <a:ext cx="320814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t>how should we label the</a:t>
            </a:r>
          </a:p>
          <a:p>
            <a:pPr algn="l">
              <a:defRPr b="0"/>
            </a:pPr>
            <a:r>
              <a:t>blanks in the hierarchy?</a:t>
            </a:r>
          </a:p>
        </p:txBody>
      </p:sp>
      <p:sp>
        <p:nvSpPr>
          <p:cNvPr id="137" name="1"/>
          <p:cNvSpPr/>
          <p:nvPr/>
        </p:nvSpPr>
        <p:spPr>
          <a:xfrm>
            <a:off x="2501900" y="5277977"/>
            <a:ext cx="652637" cy="652637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138" name="2"/>
          <p:cNvSpPr/>
          <p:nvPr/>
        </p:nvSpPr>
        <p:spPr>
          <a:xfrm>
            <a:off x="2501900" y="6039977"/>
            <a:ext cx="652637" cy="652637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139" name="namedtuple, tuple"/>
          <p:cNvSpPr txBox="1"/>
          <p:nvPr/>
        </p:nvSpPr>
        <p:spPr>
          <a:xfrm>
            <a:off x="3263391" y="5387268"/>
            <a:ext cx="229850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r>
              <a:t>namedtuple, tuple</a:t>
            </a:r>
          </a:p>
        </p:txBody>
      </p:sp>
      <p:sp>
        <p:nvSpPr>
          <p:cNvPr id="140" name="tuple, namedtuple"/>
          <p:cNvSpPr txBox="1"/>
          <p:nvPr/>
        </p:nvSpPr>
        <p:spPr>
          <a:xfrm>
            <a:off x="3263391" y="6149268"/>
            <a:ext cx="229850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r>
              <a:t>tuple, namedtuple</a:t>
            </a:r>
          </a:p>
        </p:txBody>
      </p:sp>
      <p:sp>
        <p:nvSpPr>
          <p:cNvPr id="141" name="????"/>
          <p:cNvSpPr/>
          <p:nvPr/>
        </p:nvSpPr>
        <p:spPr>
          <a:xfrm>
            <a:off x="7303416" y="3958020"/>
            <a:ext cx="2054903" cy="471523"/>
          </a:xfrm>
          <a:prstGeom prst="roundRect">
            <a:avLst>
              <a:gd name="adj" fmla="val 30015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????</a:t>
            </a:r>
          </a:p>
        </p:txBody>
      </p:sp>
      <p:sp>
        <p:nvSpPr>
          <p:cNvPr id="142" name="Person"/>
          <p:cNvSpPr/>
          <p:nvPr/>
        </p:nvSpPr>
        <p:spPr>
          <a:xfrm>
            <a:off x="6619082" y="4991443"/>
            <a:ext cx="1328735" cy="471522"/>
          </a:xfrm>
          <a:prstGeom prst="roundRect">
            <a:avLst>
              <a:gd name="adj" fmla="val 21995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Person</a:t>
            </a:r>
          </a:p>
        </p:txBody>
      </p:sp>
      <p:sp>
        <p:nvSpPr>
          <p:cNvPr id="143" name="Hurricane"/>
          <p:cNvSpPr/>
          <p:nvPr/>
        </p:nvSpPr>
        <p:spPr>
          <a:xfrm>
            <a:off x="8312743" y="4991443"/>
            <a:ext cx="1560248" cy="471522"/>
          </a:xfrm>
          <a:prstGeom prst="roundRect">
            <a:avLst>
              <a:gd name="adj" fmla="val 21995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Hurricane</a:t>
            </a:r>
          </a:p>
        </p:txBody>
      </p:sp>
      <p:sp>
        <p:nvSpPr>
          <p:cNvPr id="144" name="Line"/>
          <p:cNvSpPr/>
          <p:nvPr/>
        </p:nvSpPr>
        <p:spPr>
          <a:xfrm flipH="1">
            <a:off x="7387280" y="4475465"/>
            <a:ext cx="351533" cy="469207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5" name="Line"/>
          <p:cNvSpPr/>
          <p:nvPr/>
        </p:nvSpPr>
        <p:spPr>
          <a:xfrm>
            <a:off x="8775699" y="4474418"/>
            <a:ext cx="351534" cy="469206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6" name="????"/>
          <p:cNvSpPr/>
          <p:nvPr/>
        </p:nvSpPr>
        <p:spPr>
          <a:xfrm>
            <a:off x="10469835" y="3959068"/>
            <a:ext cx="2054903" cy="469428"/>
          </a:xfrm>
          <a:prstGeom prst="roundRect">
            <a:avLst>
              <a:gd name="adj" fmla="val 30149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????</a:t>
            </a:r>
          </a:p>
        </p:txBody>
      </p:sp>
      <p:sp>
        <p:nvSpPr>
          <p:cNvPr id="147" name="Line"/>
          <p:cNvSpPr/>
          <p:nvPr/>
        </p:nvSpPr>
        <p:spPr>
          <a:xfrm flipH="1">
            <a:off x="6907854" y="5514235"/>
            <a:ext cx="145158" cy="51395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8" name="Circle"/>
          <p:cNvSpPr/>
          <p:nvPr/>
        </p:nvSpPr>
        <p:spPr>
          <a:xfrm>
            <a:off x="6597649" y="6037908"/>
            <a:ext cx="469901" cy="469901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9" name="Line"/>
          <p:cNvSpPr/>
          <p:nvPr/>
        </p:nvSpPr>
        <p:spPr>
          <a:xfrm>
            <a:off x="7504754" y="5514235"/>
            <a:ext cx="145158" cy="51395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0" name="Circle"/>
          <p:cNvSpPr/>
          <p:nvPr/>
        </p:nvSpPr>
        <p:spPr>
          <a:xfrm>
            <a:off x="7486650" y="6037908"/>
            <a:ext cx="469900" cy="469901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1" name="Line"/>
          <p:cNvSpPr/>
          <p:nvPr/>
        </p:nvSpPr>
        <p:spPr>
          <a:xfrm flipH="1">
            <a:off x="8685854" y="5514235"/>
            <a:ext cx="145158" cy="51395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2" name="Circle"/>
          <p:cNvSpPr/>
          <p:nvPr/>
        </p:nvSpPr>
        <p:spPr>
          <a:xfrm>
            <a:off x="8375650" y="6037908"/>
            <a:ext cx="469900" cy="469901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3" name="Line"/>
          <p:cNvSpPr/>
          <p:nvPr/>
        </p:nvSpPr>
        <p:spPr>
          <a:xfrm>
            <a:off x="9282754" y="5514235"/>
            <a:ext cx="145158" cy="51395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4" name="Circle"/>
          <p:cNvSpPr/>
          <p:nvPr/>
        </p:nvSpPr>
        <p:spPr>
          <a:xfrm>
            <a:off x="9264650" y="6037908"/>
            <a:ext cx="469900" cy="469901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5" name="Line"/>
          <p:cNvSpPr/>
          <p:nvPr/>
        </p:nvSpPr>
        <p:spPr>
          <a:xfrm flipH="1">
            <a:off x="10844854" y="4456861"/>
            <a:ext cx="314723" cy="157132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6" name="Circle"/>
          <p:cNvSpPr/>
          <p:nvPr/>
        </p:nvSpPr>
        <p:spPr>
          <a:xfrm>
            <a:off x="10534650" y="6037908"/>
            <a:ext cx="469900" cy="469901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7" name="Line"/>
          <p:cNvSpPr/>
          <p:nvPr/>
        </p:nvSpPr>
        <p:spPr>
          <a:xfrm>
            <a:off x="11536112" y="4441547"/>
            <a:ext cx="1" cy="158664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8" name="Circle"/>
          <p:cNvSpPr/>
          <p:nvPr/>
        </p:nvSpPr>
        <p:spPr>
          <a:xfrm>
            <a:off x="11296650" y="6037908"/>
            <a:ext cx="469900" cy="469901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9" name="Line"/>
          <p:cNvSpPr/>
          <p:nvPr/>
        </p:nvSpPr>
        <p:spPr>
          <a:xfrm>
            <a:off x="11863930" y="4434338"/>
            <a:ext cx="357982" cy="159385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0" name="Circle"/>
          <p:cNvSpPr/>
          <p:nvPr/>
        </p:nvSpPr>
        <p:spPr>
          <a:xfrm>
            <a:off x="12058650" y="6037908"/>
            <a:ext cx="469900" cy="469901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1" name="Rounded Rectangle"/>
          <p:cNvSpPr/>
          <p:nvPr/>
        </p:nvSpPr>
        <p:spPr>
          <a:xfrm>
            <a:off x="6360604" y="5803900"/>
            <a:ext cx="6369745" cy="876945"/>
          </a:xfrm>
          <a:prstGeom prst="roundRect">
            <a:avLst>
              <a:gd name="adj" fmla="val 21723"/>
            </a:avLst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2" name="objects"/>
          <p:cNvSpPr txBox="1"/>
          <p:nvPr/>
        </p:nvSpPr>
        <p:spPr>
          <a:xfrm>
            <a:off x="9162826" y="6724649"/>
            <a:ext cx="765300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tate:"/>
          <p:cNvSpPr txBox="1"/>
          <p:nvPr/>
        </p:nvSpPr>
        <p:spPr>
          <a:xfrm>
            <a:off x="2152947" y="3987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337" name="alice"/>
          <p:cNvSpPr txBox="1"/>
          <p:nvPr/>
        </p:nvSpPr>
        <p:spPr>
          <a:xfrm>
            <a:off x="2235911" y="5143499"/>
            <a:ext cx="10410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/>
            <a:r>
              <a:t>alice</a:t>
            </a:r>
          </a:p>
        </p:txBody>
      </p:sp>
      <p:sp>
        <p:nvSpPr>
          <p:cNvPr id="338" name="Rectangle"/>
          <p:cNvSpPr/>
          <p:nvPr/>
        </p:nvSpPr>
        <p:spPr>
          <a:xfrm>
            <a:off x="3390900" y="5156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9" name="from recordclass import recordclass…"/>
          <p:cNvSpPr txBox="1"/>
          <p:nvPr/>
        </p:nvSpPr>
        <p:spPr>
          <a:xfrm>
            <a:off x="1321816" y="129972"/>
            <a:ext cx="11009916" cy="342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 b="1"/>
              <a:t>from </a:t>
            </a:r>
            <a:r>
              <a:t>recordclass </a:t>
            </a:r>
            <a:r>
              <a:rPr b="1"/>
              <a:t>import </a:t>
            </a:r>
            <a:r>
              <a:t>recordclass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Person </a:t>
            </a:r>
            <a:r>
              <a:rPr b="1"/>
              <a:t>= </a:t>
            </a:r>
            <a:r>
              <a:t>recordclass(</a:t>
            </a:r>
            <a:r>
              <a:rPr b="1">
                <a:solidFill>
                  <a:srgbClr val="008080"/>
                </a:solidFill>
              </a:rPr>
              <a:t>"Person"</a:t>
            </a:r>
            <a:r>
              <a:t>, [</a:t>
            </a:r>
            <a:r>
              <a:rPr b="1">
                <a:solidFill>
                  <a:srgbClr val="008080"/>
                </a:solidFill>
              </a:rPr>
              <a:t>"name"</a:t>
            </a:r>
            <a:r>
              <a:t>, </a:t>
            </a:r>
            <a:r>
              <a:rPr b="1">
                <a:solidFill>
                  <a:srgbClr val="008080"/>
                </a:solidFill>
              </a:rPr>
              <a:t>"score"</a:t>
            </a:r>
            <a:r>
              <a:t>, </a:t>
            </a:r>
            <a:r>
              <a:rPr b="1">
                <a:solidFill>
                  <a:srgbClr val="008080"/>
                </a:solidFill>
              </a:rPr>
              <a:t>"age"</a:t>
            </a:r>
            <a:r>
              <a:t>])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alice </a:t>
            </a:r>
            <a:r>
              <a:rPr b="1"/>
              <a:t>= </a:t>
            </a:r>
            <a:r>
              <a:t>Person(</a:t>
            </a:r>
            <a:r>
              <a:rPr>
                <a:solidFill>
                  <a:srgbClr val="661E99"/>
                </a:solidFill>
              </a:rPr>
              <a:t>name</a:t>
            </a:r>
            <a:r>
              <a:rPr b="1"/>
              <a:t>=</a:t>
            </a:r>
            <a:r>
              <a:rPr b="1">
                <a:solidFill>
                  <a:srgbClr val="008080"/>
                </a:solidFill>
              </a:rPr>
              <a:t>"Alice"</a:t>
            </a:r>
            <a:r>
              <a:t>, </a:t>
            </a:r>
            <a:r>
              <a:rPr>
                <a:solidFill>
                  <a:srgbClr val="661E99"/>
                </a:solidFill>
              </a:rPr>
              <a:t>score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10</a:t>
            </a:r>
            <a:r>
              <a:t>, </a:t>
            </a:r>
            <a:r>
              <a:rPr>
                <a:solidFill>
                  <a:srgbClr val="661E99"/>
                </a:solidFill>
              </a:rPr>
              <a:t>age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30</a:t>
            </a:r>
            <a:r>
              <a:t>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bob </a:t>
            </a:r>
            <a:r>
              <a:rPr b="1"/>
              <a:t>= </a:t>
            </a:r>
            <a:r>
              <a:t>Person(</a:t>
            </a:r>
            <a:r>
              <a:rPr>
                <a:solidFill>
                  <a:srgbClr val="661E99"/>
                </a:solidFill>
              </a:rPr>
              <a:t>name</a:t>
            </a:r>
            <a:r>
              <a:rPr b="1"/>
              <a:t>=</a:t>
            </a:r>
            <a:r>
              <a:rPr b="1">
                <a:solidFill>
                  <a:srgbClr val="008080"/>
                </a:solidFill>
              </a:rPr>
              <a:t>"Bob"</a:t>
            </a:r>
            <a:r>
              <a:t>, </a:t>
            </a:r>
            <a:r>
              <a:rPr>
                <a:solidFill>
                  <a:srgbClr val="661E99"/>
                </a:solidFill>
              </a:rPr>
              <a:t>score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8</a:t>
            </a:r>
            <a:r>
              <a:t>, </a:t>
            </a:r>
            <a:r>
              <a:rPr>
                <a:solidFill>
                  <a:srgbClr val="661E99"/>
                </a:solidFill>
              </a:rPr>
              <a:t>age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25</a:t>
            </a:r>
            <a:r>
              <a:t>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team = [alice, bob]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players = {"A": alice, "B": bob}</a:t>
            </a:r>
          </a:p>
        </p:txBody>
      </p:sp>
      <p:sp>
        <p:nvSpPr>
          <p:cNvPr id="340" name="Arrow"/>
          <p:cNvSpPr/>
          <p:nvPr/>
        </p:nvSpPr>
        <p:spPr>
          <a:xfrm>
            <a:off x="266700" y="2495550"/>
            <a:ext cx="902345" cy="902345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1" name="Line"/>
          <p:cNvSpPr/>
          <p:nvPr/>
        </p:nvSpPr>
        <p:spPr>
          <a:xfrm>
            <a:off x="346247" y="3721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2" name="references"/>
          <p:cNvSpPr txBox="1"/>
          <p:nvPr/>
        </p:nvSpPr>
        <p:spPr>
          <a:xfrm>
            <a:off x="2954436" y="4529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343" name="objects"/>
          <p:cNvSpPr txBox="1"/>
          <p:nvPr/>
        </p:nvSpPr>
        <p:spPr>
          <a:xfrm>
            <a:off x="7769150" y="4529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344" name="bob"/>
          <p:cNvSpPr txBox="1"/>
          <p:nvPr/>
        </p:nvSpPr>
        <p:spPr>
          <a:xfrm>
            <a:off x="2235911" y="5905499"/>
            <a:ext cx="92645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/>
            <a:r>
              <a:t>bob</a:t>
            </a:r>
          </a:p>
        </p:txBody>
      </p:sp>
      <p:sp>
        <p:nvSpPr>
          <p:cNvPr id="345" name="Rectangle"/>
          <p:cNvSpPr/>
          <p:nvPr/>
        </p:nvSpPr>
        <p:spPr>
          <a:xfrm>
            <a:off x="3390900" y="5918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6" name="team"/>
          <p:cNvSpPr txBox="1"/>
          <p:nvPr/>
        </p:nvSpPr>
        <p:spPr>
          <a:xfrm>
            <a:off x="2113191" y="6667499"/>
            <a:ext cx="114776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team</a:t>
            </a:r>
          </a:p>
        </p:txBody>
      </p:sp>
      <p:sp>
        <p:nvSpPr>
          <p:cNvPr id="347" name="Rectangle"/>
          <p:cNvSpPr/>
          <p:nvPr/>
        </p:nvSpPr>
        <p:spPr>
          <a:xfrm>
            <a:off x="3390900" y="6680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8" name="name:Alice | score:10 | age:30"/>
          <p:cNvSpPr/>
          <p:nvPr/>
        </p:nvSpPr>
        <p:spPr>
          <a:xfrm>
            <a:off x="7581900" y="5130800"/>
            <a:ext cx="4103886" cy="574775"/>
          </a:xfrm>
          <a:prstGeom prst="rect">
            <a:avLst/>
          </a:prstGeom>
          <a:solidFill>
            <a:schemeClr val="accent6">
              <a:hueOff val="-146070"/>
              <a:satOff val="-10048"/>
              <a:lumOff val="-30626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name:Alice | score:10 | age:30</a:t>
            </a:r>
          </a:p>
        </p:txBody>
      </p:sp>
      <p:sp>
        <p:nvSpPr>
          <p:cNvPr id="349" name="Line"/>
          <p:cNvSpPr/>
          <p:nvPr/>
        </p:nvSpPr>
        <p:spPr>
          <a:xfrm>
            <a:off x="3721100" y="5404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0" name="name:Bob | score:8 | age:25"/>
          <p:cNvSpPr/>
          <p:nvPr/>
        </p:nvSpPr>
        <p:spPr>
          <a:xfrm>
            <a:off x="7581900" y="5892800"/>
            <a:ext cx="4103886" cy="574775"/>
          </a:xfrm>
          <a:prstGeom prst="rect">
            <a:avLst/>
          </a:prstGeom>
          <a:solidFill>
            <a:schemeClr val="accent6">
              <a:hueOff val="-146070"/>
              <a:satOff val="-10048"/>
              <a:lumOff val="-30626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name:Bob | score:8 | age:25</a:t>
            </a:r>
          </a:p>
        </p:txBody>
      </p:sp>
      <p:sp>
        <p:nvSpPr>
          <p:cNvPr id="351" name="Line"/>
          <p:cNvSpPr/>
          <p:nvPr/>
        </p:nvSpPr>
        <p:spPr>
          <a:xfrm>
            <a:off x="3721100" y="6166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2" name="Rectangle"/>
          <p:cNvSpPr/>
          <p:nvPr/>
        </p:nvSpPr>
        <p:spPr>
          <a:xfrm>
            <a:off x="8089900" y="6934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3" name="Rectangle"/>
          <p:cNvSpPr/>
          <p:nvPr/>
        </p:nvSpPr>
        <p:spPr>
          <a:xfrm>
            <a:off x="8686800" y="6934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4" name="Line"/>
          <p:cNvSpPr/>
          <p:nvPr/>
        </p:nvSpPr>
        <p:spPr>
          <a:xfrm>
            <a:off x="3721100" y="6928745"/>
            <a:ext cx="4363188" cy="21466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9" name="Connection Line"/>
          <p:cNvSpPr/>
          <p:nvPr/>
        </p:nvSpPr>
        <p:spPr>
          <a:xfrm>
            <a:off x="6998075" y="5533083"/>
            <a:ext cx="1242373" cy="16188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602" h="21600" extrusionOk="0">
                <a:moveTo>
                  <a:pt x="16602" y="21600"/>
                </a:moveTo>
                <a:cubicBezTo>
                  <a:pt x="-2088" y="11706"/>
                  <a:pt x="-4998" y="4506"/>
                  <a:pt x="7872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60" name="Connection Line"/>
          <p:cNvSpPr/>
          <p:nvPr/>
        </p:nvSpPr>
        <p:spPr>
          <a:xfrm>
            <a:off x="9129448" y="6354019"/>
            <a:ext cx="3114295" cy="7979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726" h="21600" extrusionOk="0">
                <a:moveTo>
                  <a:pt x="0" y="21600"/>
                </a:moveTo>
                <a:cubicBezTo>
                  <a:pt x="16700" y="16128"/>
                  <a:pt x="21600" y="8928"/>
                  <a:pt x="147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57" name="reference"/>
          <p:cNvSpPr txBox="1"/>
          <p:nvPr/>
        </p:nvSpPr>
        <p:spPr>
          <a:xfrm>
            <a:off x="5916686" y="6343282"/>
            <a:ext cx="11714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</a:t>
            </a:r>
          </a:p>
        </p:txBody>
      </p:sp>
      <p:sp>
        <p:nvSpPr>
          <p:cNvPr id="358" name="reference"/>
          <p:cNvSpPr txBox="1"/>
          <p:nvPr/>
        </p:nvSpPr>
        <p:spPr>
          <a:xfrm>
            <a:off x="11377686" y="6851282"/>
            <a:ext cx="11714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tate:"/>
          <p:cNvSpPr txBox="1"/>
          <p:nvPr/>
        </p:nvSpPr>
        <p:spPr>
          <a:xfrm>
            <a:off x="2152947" y="3987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363" name="alice"/>
          <p:cNvSpPr txBox="1"/>
          <p:nvPr/>
        </p:nvSpPr>
        <p:spPr>
          <a:xfrm>
            <a:off x="2235911" y="5143499"/>
            <a:ext cx="10410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/>
            <a:r>
              <a:t>alice</a:t>
            </a:r>
          </a:p>
        </p:txBody>
      </p:sp>
      <p:sp>
        <p:nvSpPr>
          <p:cNvPr id="364" name="Rectangle"/>
          <p:cNvSpPr/>
          <p:nvPr/>
        </p:nvSpPr>
        <p:spPr>
          <a:xfrm>
            <a:off x="3390900" y="5156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65" name="from recordclass import recordclass…"/>
          <p:cNvSpPr txBox="1"/>
          <p:nvPr/>
        </p:nvSpPr>
        <p:spPr>
          <a:xfrm>
            <a:off x="1321816" y="129972"/>
            <a:ext cx="11009916" cy="342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 b="1"/>
              <a:t>from </a:t>
            </a:r>
            <a:r>
              <a:t>recordclass </a:t>
            </a:r>
            <a:r>
              <a:rPr b="1"/>
              <a:t>import </a:t>
            </a:r>
            <a:r>
              <a:t>recordclass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Person </a:t>
            </a:r>
            <a:r>
              <a:rPr b="1"/>
              <a:t>= </a:t>
            </a:r>
            <a:r>
              <a:t>recordclass(</a:t>
            </a:r>
            <a:r>
              <a:rPr b="1">
                <a:solidFill>
                  <a:srgbClr val="008080"/>
                </a:solidFill>
              </a:rPr>
              <a:t>"Person"</a:t>
            </a:r>
            <a:r>
              <a:t>, [</a:t>
            </a:r>
            <a:r>
              <a:rPr b="1">
                <a:solidFill>
                  <a:srgbClr val="008080"/>
                </a:solidFill>
              </a:rPr>
              <a:t>"name"</a:t>
            </a:r>
            <a:r>
              <a:t>, </a:t>
            </a:r>
            <a:r>
              <a:rPr b="1">
                <a:solidFill>
                  <a:srgbClr val="008080"/>
                </a:solidFill>
              </a:rPr>
              <a:t>"score"</a:t>
            </a:r>
            <a:r>
              <a:t>, </a:t>
            </a:r>
            <a:r>
              <a:rPr b="1">
                <a:solidFill>
                  <a:srgbClr val="008080"/>
                </a:solidFill>
              </a:rPr>
              <a:t>"age"</a:t>
            </a:r>
            <a:r>
              <a:t>])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alice </a:t>
            </a:r>
            <a:r>
              <a:rPr b="1"/>
              <a:t>= </a:t>
            </a:r>
            <a:r>
              <a:t>Person(</a:t>
            </a:r>
            <a:r>
              <a:rPr>
                <a:solidFill>
                  <a:srgbClr val="661E99"/>
                </a:solidFill>
              </a:rPr>
              <a:t>name</a:t>
            </a:r>
            <a:r>
              <a:rPr b="1"/>
              <a:t>=</a:t>
            </a:r>
            <a:r>
              <a:rPr b="1">
                <a:solidFill>
                  <a:srgbClr val="008080"/>
                </a:solidFill>
              </a:rPr>
              <a:t>"Alice"</a:t>
            </a:r>
            <a:r>
              <a:t>, </a:t>
            </a:r>
            <a:r>
              <a:rPr>
                <a:solidFill>
                  <a:srgbClr val="661E99"/>
                </a:solidFill>
              </a:rPr>
              <a:t>score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10</a:t>
            </a:r>
            <a:r>
              <a:t>, </a:t>
            </a:r>
            <a:r>
              <a:rPr>
                <a:solidFill>
                  <a:srgbClr val="661E99"/>
                </a:solidFill>
              </a:rPr>
              <a:t>age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30</a:t>
            </a:r>
            <a:r>
              <a:t>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bob </a:t>
            </a:r>
            <a:r>
              <a:rPr b="1"/>
              <a:t>= </a:t>
            </a:r>
            <a:r>
              <a:t>Person(</a:t>
            </a:r>
            <a:r>
              <a:rPr>
                <a:solidFill>
                  <a:srgbClr val="661E99"/>
                </a:solidFill>
              </a:rPr>
              <a:t>name</a:t>
            </a:r>
            <a:r>
              <a:rPr b="1"/>
              <a:t>=</a:t>
            </a:r>
            <a:r>
              <a:rPr b="1">
                <a:solidFill>
                  <a:srgbClr val="008080"/>
                </a:solidFill>
              </a:rPr>
              <a:t>"Bob"</a:t>
            </a:r>
            <a:r>
              <a:t>, </a:t>
            </a:r>
            <a:r>
              <a:rPr>
                <a:solidFill>
                  <a:srgbClr val="661E99"/>
                </a:solidFill>
              </a:rPr>
              <a:t>score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8</a:t>
            </a:r>
            <a:r>
              <a:t>, </a:t>
            </a:r>
            <a:r>
              <a:rPr>
                <a:solidFill>
                  <a:srgbClr val="661E99"/>
                </a:solidFill>
              </a:rPr>
              <a:t>age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25</a:t>
            </a:r>
            <a:r>
              <a:t>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team = [alice, bob]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players = {"A": alice, "B": bob}</a:t>
            </a:r>
          </a:p>
        </p:txBody>
      </p:sp>
      <p:sp>
        <p:nvSpPr>
          <p:cNvPr id="366" name="Arrow"/>
          <p:cNvSpPr/>
          <p:nvPr/>
        </p:nvSpPr>
        <p:spPr>
          <a:xfrm>
            <a:off x="266700" y="2495550"/>
            <a:ext cx="902345" cy="902345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67" name="Line"/>
          <p:cNvSpPr/>
          <p:nvPr/>
        </p:nvSpPr>
        <p:spPr>
          <a:xfrm>
            <a:off x="346247" y="3721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68" name="references"/>
          <p:cNvSpPr txBox="1"/>
          <p:nvPr/>
        </p:nvSpPr>
        <p:spPr>
          <a:xfrm>
            <a:off x="2954436" y="4529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369" name="objects"/>
          <p:cNvSpPr txBox="1"/>
          <p:nvPr/>
        </p:nvSpPr>
        <p:spPr>
          <a:xfrm>
            <a:off x="7769150" y="4529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370" name="bob"/>
          <p:cNvSpPr txBox="1"/>
          <p:nvPr/>
        </p:nvSpPr>
        <p:spPr>
          <a:xfrm>
            <a:off x="2235911" y="5905499"/>
            <a:ext cx="92645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/>
            <a:r>
              <a:t>bob</a:t>
            </a:r>
          </a:p>
        </p:txBody>
      </p:sp>
      <p:sp>
        <p:nvSpPr>
          <p:cNvPr id="371" name="Rectangle"/>
          <p:cNvSpPr/>
          <p:nvPr/>
        </p:nvSpPr>
        <p:spPr>
          <a:xfrm>
            <a:off x="3390900" y="5918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72" name="team"/>
          <p:cNvSpPr txBox="1"/>
          <p:nvPr/>
        </p:nvSpPr>
        <p:spPr>
          <a:xfrm>
            <a:off x="2113191" y="6667499"/>
            <a:ext cx="114776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team</a:t>
            </a:r>
          </a:p>
        </p:txBody>
      </p:sp>
      <p:sp>
        <p:nvSpPr>
          <p:cNvPr id="373" name="Rectangle"/>
          <p:cNvSpPr/>
          <p:nvPr/>
        </p:nvSpPr>
        <p:spPr>
          <a:xfrm>
            <a:off x="3390900" y="6680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74" name="name:Alice | score:10 | age:30"/>
          <p:cNvSpPr/>
          <p:nvPr/>
        </p:nvSpPr>
        <p:spPr>
          <a:xfrm>
            <a:off x="7581900" y="5130800"/>
            <a:ext cx="4103886" cy="574775"/>
          </a:xfrm>
          <a:prstGeom prst="rect">
            <a:avLst/>
          </a:prstGeom>
          <a:solidFill>
            <a:schemeClr val="accent6">
              <a:hueOff val="-146070"/>
              <a:satOff val="-10048"/>
              <a:lumOff val="-30626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name:Alice | score:10 | age:30</a:t>
            </a:r>
          </a:p>
        </p:txBody>
      </p:sp>
      <p:sp>
        <p:nvSpPr>
          <p:cNvPr id="375" name="Line"/>
          <p:cNvSpPr/>
          <p:nvPr/>
        </p:nvSpPr>
        <p:spPr>
          <a:xfrm>
            <a:off x="3721100" y="5404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76" name="name:Bob | score:8 | age:25"/>
          <p:cNvSpPr/>
          <p:nvPr/>
        </p:nvSpPr>
        <p:spPr>
          <a:xfrm>
            <a:off x="7581900" y="5892800"/>
            <a:ext cx="4103886" cy="574775"/>
          </a:xfrm>
          <a:prstGeom prst="rect">
            <a:avLst/>
          </a:prstGeom>
          <a:solidFill>
            <a:schemeClr val="accent6">
              <a:hueOff val="-146070"/>
              <a:satOff val="-10048"/>
              <a:lumOff val="-30626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name:Bob | score:8 | age:25</a:t>
            </a:r>
          </a:p>
        </p:txBody>
      </p:sp>
      <p:sp>
        <p:nvSpPr>
          <p:cNvPr id="377" name="Line"/>
          <p:cNvSpPr/>
          <p:nvPr/>
        </p:nvSpPr>
        <p:spPr>
          <a:xfrm>
            <a:off x="3721100" y="6166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78" name="Rectangle"/>
          <p:cNvSpPr/>
          <p:nvPr/>
        </p:nvSpPr>
        <p:spPr>
          <a:xfrm>
            <a:off x="8089900" y="6934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79" name="Rectangle"/>
          <p:cNvSpPr/>
          <p:nvPr/>
        </p:nvSpPr>
        <p:spPr>
          <a:xfrm>
            <a:off x="8686800" y="6934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80" name="Line"/>
          <p:cNvSpPr/>
          <p:nvPr/>
        </p:nvSpPr>
        <p:spPr>
          <a:xfrm>
            <a:off x="3721100" y="6928745"/>
            <a:ext cx="4363188" cy="21466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87" name="Connection Line"/>
          <p:cNvSpPr/>
          <p:nvPr/>
        </p:nvSpPr>
        <p:spPr>
          <a:xfrm>
            <a:off x="6998075" y="5533083"/>
            <a:ext cx="1242373" cy="16188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602" h="21600" extrusionOk="0">
                <a:moveTo>
                  <a:pt x="16602" y="21600"/>
                </a:moveTo>
                <a:cubicBezTo>
                  <a:pt x="-2088" y="11706"/>
                  <a:pt x="-4998" y="4506"/>
                  <a:pt x="7872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88" name="Connection Line"/>
          <p:cNvSpPr/>
          <p:nvPr/>
        </p:nvSpPr>
        <p:spPr>
          <a:xfrm>
            <a:off x="9129448" y="6354019"/>
            <a:ext cx="3114295" cy="7979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726" h="21600" extrusionOk="0">
                <a:moveTo>
                  <a:pt x="0" y="21600"/>
                </a:moveTo>
                <a:cubicBezTo>
                  <a:pt x="16700" y="16128"/>
                  <a:pt x="21600" y="8928"/>
                  <a:pt x="147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83" name="reference"/>
          <p:cNvSpPr txBox="1"/>
          <p:nvPr/>
        </p:nvSpPr>
        <p:spPr>
          <a:xfrm>
            <a:off x="5916686" y="6343282"/>
            <a:ext cx="11714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</a:t>
            </a:r>
          </a:p>
        </p:txBody>
      </p:sp>
      <p:sp>
        <p:nvSpPr>
          <p:cNvPr id="384" name="reference"/>
          <p:cNvSpPr txBox="1"/>
          <p:nvPr/>
        </p:nvSpPr>
        <p:spPr>
          <a:xfrm>
            <a:off x="11377686" y="6851282"/>
            <a:ext cx="11714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</a:t>
            </a:r>
          </a:p>
        </p:txBody>
      </p:sp>
      <p:sp>
        <p:nvSpPr>
          <p:cNvPr id="385" name="what DID NOT happen: team contains the alice and bob variables"/>
          <p:cNvSpPr txBox="1"/>
          <p:nvPr/>
        </p:nvSpPr>
        <p:spPr>
          <a:xfrm>
            <a:off x="472236" y="8086242"/>
            <a:ext cx="9463387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what DID NOT happen:</a:t>
            </a:r>
            <a:r>
              <a:t> </a:t>
            </a:r>
            <a:r>
              <a:rPr b="0">
                <a:solidFill>
                  <a:schemeClr val="accent1">
                    <a:lumOff val="-13575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team</a:t>
            </a:r>
            <a:r>
              <a:rPr b="0"/>
              <a:t> contains the </a:t>
            </a:r>
            <a:r>
              <a:rPr b="0">
                <a:solidFill>
                  <a:schemeClr val="accent1">
                    <a:lumOff val="-13575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alice</a:t>
            </a:r>
            <a:r>
              <a:rPr b="0"/>
              <a:t> and </a:t>
            </a:r>
            <a:r>
              <a:rPr b="0">
                <a:solidFill>
                  <a:schemeClr val="accent1">
                    <a:lumOff val="-13575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bob</a:t>
            </a:r>
            <a:r>
              <a:rPr b="0"/>
              <a:t> variables</a:t>
            </a:r>
          </a:p>
        </p:txBody>
      </p:sp>
      <p:sp>
        <p:nvSpPr>
          <p:cNvPr id="386" name="what DID happen: team contains references to the objects referenced by bob and alice"/>
          <p:cNvSpPr txBox="1"/>
          <p:nvPr/>
        </p:nvSpPr>
        <p:spPr>
          <a:xfrm>
            <a:off x="472236" y="8721242"/>
            <a:ext cx="1195164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what DID happen:</a:t>
            </a:r>
            <a:r>
              <a:t> </a:t>
            </a:r>
            <a:r>
              <a:rPr b="0">
                <a:solidFill>
                  <a:schemeClr val="accent1">
                    <a:lumOff val="-13575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team</a:t>
            </a:r>
            <a:r>
              <a:rPr b="0"/>
              <a:t> contains references to the objects referenced by </a:t>
            </a:r>
            <a:r>
              <a:rPr b="0">
                <a:solidFill>
                  <a:schemeClr val="accent1">
                    <a:lumOff val="-13575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bob</a:t>
            </a:r>
            <a:r>
              <a:rPr b="0"/>
              <a:t> and </a:t>
            </a:r>
            <a:r>
              <a:rPr b="0">
                <a:solidFill>
                  <a:schemeClr val="accent1">
                    <a:lumOff val="-13575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alice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tate:"/>
          <p:cNvSpPr txBox="1"/>
          <p:nvPr/>
        </p:nvSpPr>
        <p:spPr>
          <a:xfrm>
            <a:off x="2152947" y="3987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391" name="alice"/>
          <p:cNvSpPr txBox="1"/>
          <p:nvPr/>
        </p:nvSpPr>
        <p:spPr>
          <a:xfrm>
            <a:off x="2235911" y="5143499"/>
            <a:ext cx="10410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/>
            <a:r>
              <a:t>alice</a:t>
            </a:r>
          </a:p>
        </p:txBody>
      </p:sp>
      <p:sp>
        <p:nvSpPr>
          <p:cNvPr id="392" name="Rectangle"/>
          <p:cNvSpPr/>
          <p:nvPr/>
        </p:nvSpPr>
        <p:spPr>
          <a:xfrm>
            <a:off x="3390900" y="5156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93" name="from recordclass import recordclass…"/>
          <p:cNvSpPr txBox="1"/>
          <p:nvPr/>
        </p:nvSpPr>
        <p:spPr>
          <a:xfrm>
            <a:off x="1321816" y="129972"/>
            <a:ext cx="11009916" cy="342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 b="1"/>
              <a:t>from </a:t>
            </a:r>
            <a:r>
              <a:t>recordclass </a:t>
            </a:r>
            <a:r>
              <a:rPr b="1"/>
              <a:t>import </a:t>
            </a:r>
            <a:r>
              <a:t>recordclass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Person </a:t>
            </a:r>
            <a:r>
              <a:rPr b="1"/>
              <a:t>= </a:t>
            </a:r>
            <a:r>
              <a:t>recordclass(</a:t>
            </a:r>
            <a:r>
              <a:rPr b="1">
                <a:solidFill>
                  <a:srgbClr val="008080"/>
                </a:solidFill>
              </a:rPr>
              <a:t>"Person"</a:t>
            </a:r>
            <a:r>
              <a:t>, [</a:t>
            </a:r>
            <a:r>
              <a:rPr b="1">
                <a:solidFill>
                  <a:srgbClr val="008080"/>
                </a:solidFill>
              </a:rPr>
              <a:t>"name"</a:t>
            </a:r>
            <a:r>
              <a:t>, </a:t>
            </a:r>
            <a:r>
              <a:rPr b="1">
                <a:solidFill>
                  <a:srgbClr val="008080"/>
                </a:solidFill>
              </a:rPr>
              <a:t>"score"</a:t>
            </a:r>
            <a:r>
              <a:t>, </a:t>
            </a:r>
            <a:r>
              <a:rPr b="1">
                <a:solidFill>
                  <a:srgbClr val="008080"/>
                </a:solidFill>
              </a:rPr>
              <a:t>"age"</a:t>
            </a:r>
            <a:r>
              <a:t>])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alice </a:t>
            </a:r>
            <a:r>
              <a:rPr b="1"/>
              <a:t>= </a:t>
            </a:r>
            <a:r>
              <a:t>Person(</a:t>
            </a:r>
            <a:r>
              <a:rPr>
                <a:solidFill>
                  <a:srgbClr val="661E99"/>
                </a:solidFill>
              </a:rPr>
              <a:t>name</a:t>
            </a:r>
            <a:r>
              <a:rPr b="1"/>
              <a:t>=</a:t>
            </a:r>
            <a:r>
              <a:rPr b="1">
                <a:solidFill>
                  <a:srgbClr val="008080"/>
                </a:solidFill>
              </a:rPr>
              <a:t>"Alice"</a:t>
            </a:r>
            <a:r>
              <a:t>, </a:t>
            </a:r>
            <a:r>
              <a:rPr>
                <a:solidFill>
                  <a:srgbClr val="661E99"/>
                </a:solidFill>
              </a:rPr>
              <a:t>score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10</a:t>
            </a:r>
            <a:r>
              <a:t>, </a:t>
            </a:r>
            <a:r>
              <a:rPr>
                <a:solidFill>
                  <a:srgbClr val="661E99"/>
                </a:solidFill>
              </a:rPr>
              <a:t>age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30</a:t>
            </a:r>
            <a:r>
              <a:t>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bob </a:t>
            </a:r>
            <a:r>
              <a:rPr b="1"/>
              <a:t>= </a:t>
            </a:r>
            <a:r>
              <a:t>Person(</a:t>
            </a:r>
            <a:r>
              <a:rPr>
                <a:solidFill>
                  <a:srgbClr val="661E99"/>
                </a:solidFill>
              </a:rPr>
              <a:t>name</a:t>
            </a:r>
            <a:r>
              <a:rPr b="1"/>
              <a:t>=</a:t>
            </a:r>
            <a:r>
              <a:rPr b="1">
                <a:solidFill>
                  <a:srgbClr val="008080"/>
                </a:solidFill>
              </a:rPr>
              <a:t>"Bob"</a:t>
            </a:r>
            <a:r>
              <a:t>, </a:t>
            </a:r>
            <a:r>
              <a:rPr>
                <a:solidFill>
                  <a:srgbClr val="661E99"/>
                </a:solidFill>
              </a:rPr>
              <a:t>score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8</a:t>
            </a:r>
            <a:r>
              <a:t>, </a:t>
            </a:r>
            <a:r>
              <a:rPr>
                <a:solidFill>
                  <a:srgbClr val="661E99"/>
                </a:solidFill>
              </a:rPr>
              <a:t>age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25</a:t>
            </a:r>
            <a:r>
              <a:t>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team = [alice, bob]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players = {"A": alice, "B": bob}</a:t>
            </a:r>
          </a:p>
        </p:txBody>
      </p:sp>
      <p:sp>
        <p:nvSpPr>
          <p:cNvPr id="394" name="Arrow"/>
          <p:cNvSpPr/>
          <p:nvPr/>
        </p:nvSpPr>
        <p:spPr>
          <a:xfrm>
            <a:off x="266700" y="2876550"/>
            <a:ext cx="902345" cy="902345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95" name="Line"/>
          <p:cNvSpPr/>
          <p:nvPr/>
        </p:nvSpPr>
        <p:spPr>
          <a:xfrm>
            <a:off x="346247" y="3721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96" name="references"/>
          <p:cNvSpPr txBox="1"/>
          <p:nvPr/>
        </p:nvSpPr>
        <p:spPr>
          <a:xfrm>
            <a:off x="2954436" y="4529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397" name="objects"/>
          <p:cNvSpPr txBox="1"/>
          <p:nvPr/>
        </p:nvSpPr>
        <p:spPr>
          <a:xfrm>
            <a:off x="7769150" y="4529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398" name="bob"/>
          <p:cNvSpPr txBox="1"/>
          <p:nvPr/>
        </p:nvSpPr>
        <p:spPr>
          <a:xfrm>
            <a:off x="2235911" y="5905499"/>
            <a:ext cx="92645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/>
            <a:r>
              <a:t>bob</a:t>
            </a:r>
          </a:p>
        </p:txBody>
      </p:sp>
      <p:sp>
        <p:nvSpPr>
          <p:cNvPr id="399" name="Rectangle"/>
          <p:cNvSpPr/>
          <p:nvPr/>
        </p:nvSpPr>
        <p:spPr>
          <a:xfrm>
            <a:off x="3390900" y="5918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00" name="team"/>
          <p:cNvSpPr txBox="1"/>
          <p:nvPr/>
        </p:nvSpPr>
        <p:spPr>
          <a:xfrm>
            <a:off x="2113191" y="6667499"/>
            <a:ext cx="114776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team</a:t>
            </a:r>
          </a:p>
        </p:txBody>
      </p:sp>
      <p:sp>
        <p:nvSpPr>
          <p:cNvPr id="401" name="Rectangle"/>
          <p:cNvSpPr/>
          <p:nvPr/>
        </p:nvSpPr>
        <p:spPr>
          <a:xfrm>
            <a:off x="3390900" y="6680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02" name="name:Alice | score:10 | age:30"/>
          <p:cNvSpPr/>
          <p:nvPr/>
        </p:nvSpPr>
        <p:spPr>
          <a:xfrm>
            <a:off x="7581900" y="5130800"/>
            <a:ext cx="4103886" cy="574775"/>
          </a:xfrm>
          <a:prstGeom prst="rect">
            <a:avLst/>
          </a:prstGeom>
          <a:solidFill>
            <a:schemeClr val="accent6">
              <a:hueOff val="-146070"/>
              <a:satOff val="-10048"/>
              <a:lumOff val="-30626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name:Alice | score:10 | age:30</a:t>
            </a:r>
          </a:p>
        </p:txBody>
      </p:sp>
      <p:sp>
        <p:nvSpPr>
          <p:cNvPr id="403" name="Line"/>
          <p:cNvSpPr/>
          <p:nvPr/>
        </p:nvSpPr>
        <p:spPr>
          <a:xfrm>
            <a:off x="3721100" y="5404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04" name="name:Bob | score:8 | age:25"/>
          <p:cNvSpPr/>
          <p:nvPr/>
        </p:nvSpPr>
        <p:spPr>
          <a:xfrm>
            <a:off x="7581900" y="5892800"/>
            <a:ext cx="4103886" cy="574775"/>
          </a:xfrm>
          <a:prstGeom prst="rect">
            <a:avLst/>
          </a:prstGeom>
          <a:solidFill>
            <a:schemeClr val="accent6">
              <a:hueOff val="-146070"/>
              <a:satOff val="-10048"/>
              <a:lumOff val="-30626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name:Bob | score:8 | age:25</a:t>
            </a:r>
          </a:p>
        </p:txBody>
      </p:sp>
      <p:sp>
        <p:nvSpPr>
          <p:cNvPr id="405" name="Line"/>
          <p:cNvSpPr/>
          <p:nvPr/>
        </p:nvSpPr>
        <p:spPr>
          <a:xfrm>
            <a:off x="3721100" y="6166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06" name="Rectangle"/>
          <p:cNvSpPr/>
          <p:nvPr/>
        </p:nvSpPr>
        <p:spPr>
          <a:xfrm>
            <a:off x="8089900" y="6934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07" name="Rectangle"/>
          <p:cNvSpPr/>
          <p:nvPr/>
        </p:nvSpPr>
        <p:spPr>
          <a:xfrm>
            <a:off x="8686800" y="6934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08" name="Line"/>
          <p:cNvSpPr/>
          <p:nvPr/>
        </p:nvSpPr>
        <p:spPr>
          <a:xfrm>
            <a:off x="3721100" y="6928745"/>
            <a:ext cx="4363188" cy="21466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23" name="Connection Line"/>
          <p:cNvSpPr/>
          <p:nvPr/>
        </p:nvSpPr>
        <p:spPr>
          <a:xfrm>
            <a:off x="6998075" y="5533083"/>
            <a:ext cx="1242373" cy="16188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602" h="21600" extrusionOk="0">
                <a:moveTo>
                  <a:pt x="16602" y="21600"/>
                </a:moveTo>
                <a:cubicBezTo>
                  <a:pt x="-2088" y="11706"/>
                  <a:pt x="-4998" y="4506"/>
                  <a:pt x="7872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24" name="Connection Line"/>
          <p:cNvSpPr/>
          <p:nvPr/>
        </p:nvSpPr>
        <p:spPr>
          <a:xfrm>
            <a:off x="9129448" y="6354019"/>
            <a:ext cx="3114295" cy="7979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726" h="21600" extrusionOk="0">
                <a:moveTo>
                  <a:pt x="0" y="21600"/>
                </a:moveTo>
                <a:cubicBezTo>
                  <a:pt x="16700" y="16128"/>
                  <a:pt x="21600" y="8928"/>
                  <a:pt x="147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11" name="A"/>
          <p:cNvSpPr/>
          <p:nvPr/>
        </p:nvSpPr>
        <p:spPr>
          <a:xfrm>
            <a:off x="8089900" y="7950200"/>
            <a:ext cx="399505" cy="435659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412" name="Rectangle"/>
          <p:cNvSpPr/>
          <p:nvPr/>
        </p:nvSpPr>
        <p:spPr>
          <a:xfrm>
            <a:off x="8470900" y="7950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13" name="B"/>
          <p:cNvSpPr/>
          <p:nvPr/>
        </p:nvSpPr>
        <p:spPr>
          <a:xfrm>
            <a:off x="8089900" y="8382000"/>
            <a:ext cx="399505" cy="435659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414" name="Rectangle"/>
          <p:cNvSpPr/>
          <p:nvPr/>
        </p:nvSpPr>
        <p:spPr>
          <a:xfrm>
            <a:off x="8470900" y="83820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15" name="players"/>
          <p:cNvSpPr txBox="1"/>
          <p:nvPr/>
        </p:nvSpPr>
        <p:spPr>
          <a:xfrm>
            <a:off x="1812409" y="7429499"/>
            <a:ext cx="144854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players</a:t>
            </a:r>
          </a:p>
        </p:txBody>
      </p:sp>
      <p:sp>
        <p:nvSpPr>
          <p:cNvPr id="416" name="Rectangle"/>
          <p:cNvSpPr/>
          <p:nvPr/>
        </p:nvSpPr>
        <p:spPr>
          <a:xfrm>
            <a:off x="3390900" y="7442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17" name="Line"/>
          <p:cNvSpPr/>
          <p:nvPr/>
        </p:nvSpPr>
        <p:spPr>
          <a:xfrm>
            <a:off x="3721099" y="7690745"/>
            <a:ext cx="4363189" cy="28634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25" name="Connection Line"/>
          <p:cNvSpPr/>
          <p:nvPr/>
        </p:nvSpPr>
        <p:spPr>
          <a:xfrm>
            <a:off x="6850648" y="5660083"/>
            <a:ext cx="1983079" cy="25319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842" h="21600" extrusionOk="0">
                <a:moveTo>
                  <a:pt x="16842" y="21600"/>
                </a:moveTo>
                <a:cubicBezTo>
                  <a:pt x="-1229" y="14534"/>
                  <a:pt x="-4758" y="7334"/>
                  <a:pt x="625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26" name="Connection Line"/>
          <p:cNvSpPr/>
          <p:nvPr/>
        </p:nvSpPr>
        <p:spPr>
          <a:xfrm>
            <a:off x="8816611" y="6481019"/>
            <a:ext cx="3332570" cy="20882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034" h="21600" extrusionOk="0">
                <a:moveTo>
                  <a:pt x="0" y="21600"/>
                </a:moveTo>
                <a:cubicBezTo>
                  <a:pt x="16377" y="11650"/>
                  <a:pt x="21600" y="4450"/>
                  <a:pt x="15669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20" name="reference"/>
          <p:cNvSpPr txBox="1"/>
          <p:nvPr/>
        </p:nvSpPr>
        <p:spPr>
          <a:xfrm>
            <a:off x="6043686" y="7232282"/>
            <a:ext cx="11714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</a:t>
            </a:r>
          </a:p>
        </p:txBody>
      </p:sp>
      <p:sp>
        <p:nvSpPr>
          <p:cNvPr id="421" name="reference"/>
          <p:cNvSpPr txBox="1"/>
          <p:nvPr/>
        </p:nvSpPr>
        <p:spPr>
          <a:xfrm>
            <a:off x="10615686" y="7867282"/>
            <a:ext cx="11714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</a:t>
            </a:r>
          </a:p>
        </p:txBody>
      </p:sp>
      <p:sp>
        <p:nvSpPr>
          <p:cNvPr id="422" name="Two kinds of reference:…"/>
          <p:cNvSpPr txBox="1"/>
          <p:nvPr/>
        </p:nvSpPr>
        <p:spPr>
          <a:xfrm>
            <a:off x="3812445" y="8206282"/>
            <a:ext cx="3848845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Two kinds of reference:</a:t>
            </a:r>
          </a:p>
          <a:p>
            <a:pPr marL="571500" indent="-381000" algn="l">
              <a:buSzPct val="145000"/>
              <a:buChar char="•"/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variable</a:t>
            </a:r>
          </a:p>
          <a:p>
            <a:pPr marL="571500" indent="-381000" algn="l">
              <a:buSzPct val="145000"/>
              <a:buChar char="•"/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item in list, dict, etc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Three Levels of Cop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lang="en-US" dirty="0"/>
              <a:t>Deduplication review</a:t>
            </a:r>
            <a:endParaRPr dirty="0"/>
          </a:p>
        </p:txBody>
      </p:sp>
      <p:sp>
        <p:nvSpPr>
          <p:cNvPr id="432" name="import copy…"/>
          <p:cNvSpPr txBox="1">
            <a:spLocks noGrp="1"/>
          </p:cNvSpPr>
          <p:nvPr>
            <p:ph type="body" idx="1"/>
          </p:nvPr>
        </p:nvSpPr>
        <p:spPr>
          <a:xfrm>
            <a:off x="1104900" y="3109238"/>
            <a:ext cx="11099800" cy="5330281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x = 2**4</a:t>
            </a:r>
          </a:p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y = 2**4</a:t>
            </a:r>
          </a:p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z = y</a:t>
            </a:r>
          </a:p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print(x == z, x is z)</a:t>
            </a:r>
          </a:p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x = 2**100</a:t>
            </a:r>
          </a:p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y = 2**100</a:t>
            </a:r>
          </a:p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z = y</a:t>
            </a:r>
          </a:p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print(x == z, x is z)</a:t>
            </a:r>
          </a:p>
        </p:txBody>
      </p:sp>
      <p:pic>
        <p:nvPicPr>
          <p:cNvPr id="44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6200" y="413792"/>
            <a:ext cx="2164384" cy="100225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892230981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429" name="Review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</a:pPr>
            <a:r>
              <a:t>Review</a:t>
            </a:r>
          </a:p>
          <a:p>
            <a:pPr marL="0" lvl="5" indent="0">
              <a:buSzTx/>
              <a:buNone/>
            </a:pPr>
            <a:r>
              <a:t>More references</a:t>
            </a:r>
          </a:p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Copying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reference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shallow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deep</a:t>
            </a:r>
          </a:p>
          <a:p>
            <a:pPr marL="0" lvl="5" indent="0">
              <a:buSzTx/>
              <a:buNone/>
            </a:pPr>
            <a:r>
              <a:t>Worksheet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Three Levels of Cop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Three Levels of Copy</a:t>
            </a:r>
          </a:p>
        </p:txBody>
      </p:sp>
      <p:sp>
        <p:nvSpPr>
          <p:cNvPr id="432" name="import copy…"/>
          <p:cNvSpPr txBox="1">
            <a:spLocks noGrp="1"/>
          </p:cNvSpPr>
          <p:nvPr>
            <p:ph type="body" idx="1"/>
          </p:nvPr>
        </p:nvSpPr>
        <p:spPr>
          <a:xfrm>
            <a:off x="1104900" y="3683396"/>
            <a:ext cx="11099800" cy="5330281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import copy</a:t>
            </a:r>
          </a:p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x = [</a:t>
            </a:r>
          </a:p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    {"</a:t>
            </a:r>
            <a:r>
              <a:rPr lang="en-US" dirty="0" err="1"/>
              <a:t>name":"A</a:t>
            </a:r>
            <a:r>
              <a:rPr lang="en-US" dirty="0"/>
              <a:t>", "score":88},</a:t>
            </a:r>
          </a:p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    {"</a:t>
            </a:r>
            <a:r>
              <a:rPr lang="en-US" dirty="0" err="1"/>
              <a:t>name":"B</a:t>
            </a:r>
            <a:r>
              <a:rPr lang="en-US" dirty="0"/>
              <a:t>", "score":111},</a:t>
            </a:r>
          </a:p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    {"</a:t>
            </a:r>
            <a:r>
              <a:rPr lang="en-US" dirty="0" err="1"/>
              <a:t>name":"C</a:t>
            </a:r>
            <a:r>
              <a:rPr lang="en-US" dirty="0"/>
              <a:t>", "score":100}]</a:t>
            </a:r>
          </a:p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# uncomment one of these</a:t>
            </a:r>
          </a:p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#y = x</a:t>
            </a:r>
          </a:p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#y = </a:t>
            </a:r>
            <a:r>
              <a:rPr lang="en-US" dirty="0" err="1"/>
              <a:t>copy.copy</a:t>
            </a:r>
            <a:r>
              <a:rPr lang="en-US" dirty="0"/>
              <a:t>(x)</a:t>
            </a:r>
          </a:p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#y = </a:t>
            </a:r>
            <a:r>
              <a:rPr lang="en-US" dirty="0" err="1"/>
              <a:t>copy.deepcopy</a:t>
            </a:r>
            <a:r>
              <a:rPr lang="en-US" dirty="0"/>
              <a:t>(x)</a:t>
            </a:r>
          </a:p>
        </p:txBody>
      </p:sp>
      <p:sp>
        <p:nvSpPr>
          <p:cNvPr id="433" name="Line"/>
          <p:cNvSpPr/>
          <p:nvPr/>
        </p:nvSpPr>
        <p:spPr>
          <a:xfrm flipH="1">
            <a:off x="2713640" y="6912807"/>
            <a:ext cx="4560055" cy="0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34" name="reference copy [fastest, most dangerous]"/>
          <p:cNvSpPr txBox="1"/>
          <p:nvPr/>
        </p:nvSpPr>
        <p:spPr>
          <a:xfrm>
            <a:off x="7282384" y="6658806"/>
            <a:ext cx="51182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 copy [fastest, most dangerous]</a:t>
            </a:r>
          </a:p>
        </p:txBody>
      </p:sp>
      <p:sp>
        <p:nvSpPr>
          <p:cNvPr id="435" name="Line"/>
          <p:cNvSpPr/>
          <p:nvPr/>
        </p:nvSpPr>
        <p:spPr>
          <a:xfrm flipH="1">
            <a:off x="4999640" y="7331907"/>
            <a:ext cx="2260488" cy="0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36" name="shallow copy"/>
          <p:cNvSpPr txBox="1"/>
          <p:nvPr/>
        </p:nvSpPr>
        <p:spPr>
          <a:xfrm>
            <a:off x="7289699" y="7077906"/>
            <a:ext cx="169366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shallow copy</a:t>
            </a:r>
          </a:p>
        </p:txBody>
      </p:sp>
      <p:sp>
        <p:nvSpPr>
          <p:cNvPr id="437" name="Line"/>
          <p:cNvSpPr/>
          <p:nvPr/>
        </p:nvSpPr>
        <p:spPr>
          <a:xfrm flipH="1">
            <a:off x="5761640" y="7763707"/>
            <a:ext cx="1507093" cy="0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38" name="deep copy [slowest, safest]"/>
          <p:cNvSpPr txBox="1"/>
          <p:nvPr/>
        </p:nvSpPr>
        <p:spPr>
          <a:xfrm>
            <a:off x="7293611" y="7509706"/>
            <a:ext cx="339685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deep copy [slowest, safest]</a:t>
            </a:r>
          </a:p>
        </p:txBody>
      </p:sp>
      <p:sp>
        <p:nvSpPr>
          <p:cNvPr id="439" name="When should we…"/>
          <p:cNvSpPr txBox="1"/>
          <p:nvPr/>
        </p:nvSpPr>
        <p:spPr>
          <a:xfrm>
            <a:off x="7680225" y="2861755"/>
            <a:ext cx="4502350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When should we</a:t>
            </a:r>
          </a:p>
          <a:p>
            <a:pPr>
              <a:defRPr sz="48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use which one?</a:t>
            </a:r>
          </a:p>
        </p:txBody>
      </p:sp>
      <p:pic>
        <p:nvPicPr>
          <p:cNvPr id="44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6200" y="413792"/>
            <a:ext cx="2164384" cy="10022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Three Levels of Cop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lang="en-US" dirty="0"/>
              <a:t>Shallow copy of depth level 2</a:t>
            </a:r>
            <a:endParaRPr dirty="0"/>
          </a:p>
        </p:txBody>
      </p:sp>
      <p:sp>
        <p:nvSpPr>
          <p:cNvPr id="432" name="import copy…"/>
          <p:cNvSpPr txBox="1">
            <a:spLocks noGrp="1"/>
          </p:cNvSpPr>
          <p:nvPr>
            <p:ph type="body" idx="1"/>
          </p:nvPr>
        </p:nvSpPr>
        <p:spPr>
          <a:xfrm>
            <a:off x="1104900" y="3683396"/>
            <a:ext cx="11099800" cy="5330281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import copy</a:t>
            </a:r>
          </a:p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x = [</a:t>
            </a:r>
          </a:p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    {"</a:t>
            </a:r>
            <a:r>
              <a:rPr lang="en-US" dirty="0" err="1"/>
              <a:t>name":"A</a:t>
            </a:r>
            <a:r>
              <a:rPr lang="en-US" dirty="0"/>
              <a:t>", "score":88},</a:t>
            </a:r>
          </a:p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    {"</a:t>
            </a:r>
            <a:r>
              <a:rPr lang="en-US" dirty="0" err="1"/>
              <a:t>name":"B</a:t>
            </a:r>
            <a:r>
              <a:rPr lang="en-US" dirty="0"/>
              <a:t>", "score":111},</a:t>
            </a:r>
          </a:p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    {"</a:t>
            </a:r>
            <a:r>
              <a:rPr lang="en-US" dirty="0" err="1"/>
              <a:t>name":"C</a:t>
            </a:r>
            <a:r>
              <a:rPr lang="en-US" dirty="0"/>
              <a:t>", "score":100}]</a:t>
            </a:r>
          </a:p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y = </a:t>
            </a:r>
            <a:r>
              <a:rPr lang="en-US" dirty="0" err="1"/>
              <a:t>copy.copy</a:t>
            </a:r>
            <a:r>
              <a:rPr lang="en-US" dirty="0"/>
              <a:t>(x)</a:t>
            </a:r>
          </a:p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for </a:t>
            </a:r>
            <a:r>
              <a:rPr lang="en-US" dirty="0" err="1"/>
              <a:t>idx</a:t>
            </a:r>
            <a:r>
              <a:rPr lang="en-US" dirty="0"/>
              <a:t> in range(</a:t>
            </a:r>
            <a:r>
              <a:rPr lang="en-US" dirty="0" err="1"/>
              <a:t>len</a:t>
            </a:r>
            <a:r>
              <a:rPr lang="en-US" dirty="0"/>
              <a:t>(x)):</a:t>
            </a:r>
          </a:p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    y[</a:t>
            </a:r>
            <a:r>
              <a:rPr lang="en-US" dirty="0" err="1"/>
              <a:t>idx</a:t>
            </a:r>
            <a:r>
              <a:rPr lang="en-US" dirty="0"/>
              <a:t>] = </a:t>
            </a:r>
            <a:r>
              <a:rPr lang="en-US" dirty="0" err="1"/>
              <a:t>copy.copy</a:t>
            </a:r>
            <a:r>
              <a:rPr lang="en-US" dirty="0"/>
              <a:t>(x[</a:t>
            </a:r>
            <a:r>
              <a:rPr lang="en-US" dirty="0" err="1"/>
              <a:t>idx</a:t>
            </a:r>
            <a:r>
              <a:rPr lang="en-US" dirty="0"/>
              <a:t>])</a:t>
            </a:r>
          </a:p>
        </p:txBody>
      </p:sp>
      <p:sp>
        <p:nvSpPr>
          <p:cNvPr id="435" name="Line"/>
          <p:cNvSpPr/>
          <p:nvPr/>
        </p:nvSpPr>
        <p:spPr>
          <a:xfrm flipH="1">
            <a:off x="4675706" y="6546137"/>
            <a:ext cx="4087182" cy="0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36" name="shallow copy"/>
          <p:cNvSpPr txBox="1"/>
          <p:nvPr/>
        </p:nvSpPr>
        <p:spPr>
          <a:xfrm>
            <a:off x="8813335" y="6317537"/>
            <a:ext cx="169366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dirty="0"/>
              <a:t>shallow copy</a:t>
            </a:r>
          </a:p>
        </p:txBody>
      </p:sp>
      <p:sp>
        <p:nvSpPr>
          <p:cNvPr id="439" name="When should we…"/>
          <p:cNvSpPr txBox="1"/>
          <p:nvPr/>
        </p:nvSpPr>
        <p:spPr>
          <a:xfrm>
            <a:off x="6936194" y="2821095"/>
            <a:ext cx="5990422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lang="en-US" dirty="0"/>
              <a:t>Using shallow copy to </a:t>
            </a:r>
          </a:p>
          <a:p>
            <a:pPr>
              <a:defRPr sz="48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lang="en-US" dirty="0"/>
              <a:t>copy other depth levels</a:t>
            </a:r>
            <a:endParaRPr dirty="0"/>
          </a:p>
        </p:txBody>
      </p:sp>
      <p:pic>
        <p:nvPicPr>
          <p:cNvPr id="44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6200" y="413792"/>
            <a:ext cx="2164384" cy="1002258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Line">
            <a:extLst>
              <a:ext uri="{FF2B5EF4-FFF2-40B4-BE49-F238E27FC236}">
                <a16:creationId xmlns:a16="http://schemas.microsoft.com/office/drawing/2014/main" id="{74C3708F-587E-F741-82CB-C70376C8535E}"/>
              </a:ext>
            </a:extLst>
          </p:cNvPr>
          <p:cNvSpPr/>
          <p:nvPr/>
        </p:nvSpPr>
        <p:spPr>
          <a:xfrm flipH="1">
            <a:off x="6502400" y="7364099"/>
            <a:ext cx="2260488" cy="0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" name="shallow copy">
            <a:extLst>
              <a:ext uri="{FF2B5EF4-FFF2-40B4-BE49-F238E27FC236}">
                <a16:creationId xmlns:a16="http://schemas.microsoft.com/office/drawing/2014/main" id="{F6CE9476-648C-0248-9F93-63777A47C2A0}"/>
              </a:ext>
            </a:extLst>
          </p:cNvPr>
          <p:cNvSpPr txBox="1"/>
          <p:nvPr/>
        </p:nvSpPr>
        <p:spPr>
          <a:xfrm>
            <a:off x="8813335" y="7128137"/>
            <a:ext cx="3730188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dirty="0"/>
              <a:t>shallow copy</a:t>
            </a:r>
            <a:r>
              <a:rPr lang="en-US" dirty="0"/>
              <a:t> of depth level 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7659482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Example: Player Scor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Example: Player Scores</a:t>
            </a:r>
          </a:p>
        </p:txBody>
      </p:sp>
      <p:sp>
        <p:nvSpPr>
          <p:cNvPr id="443" name="players = [   {&quot;name&quot;:&quot;A&quot;, &quot;score&quot;:88},   {&quot;name&quot;:&quot;B&quot;, &quot;score&quot;:111},   {&quot;name&quot;:&quot;C&quot;, &quot;score&quot;:100} ]"/>
          <p:cNvSpPr txBox="1">
            <a:spLocks noGrp="1"/>
          </p:cNvSpPr>
          <p:nvPr>
            <p:ph type="body" sz="quarter" idx="1"/>
          </p:nvPr>
        </p:nvSpPr>
        <p:spPr>
          <a:xfrm>
            <a:off x="1333500" y="1587896"/>
            <a:ext cx="11099800" cy="224279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players = [</a:t>
            </a:r>
            <a:br/>
            <a:r>
              <a:t>  {"name":"A", "score":88},</a:t>
            </a:r>
            <a:br/>
            <a:r>
              <a:t>  {"name":"B", "score":111},</a:t>
            </a:r>
            <a:br/>
            <a:r>
              <a:t>  {"name":"C", "score":100}</a:t>
            </a:r>
            <a:br/>
            <a:r>
              <a:t>]</a:t>
            </a:r>
          </a:p>
        </p:txBody>
      </p:sp>
      <p:sp>
        <p:nvSpPr>
          <p:cNvPr id="444" name="players"/>
          <p:cNvSpPr txBox="1"/>
          <p:nvPr/>
        </p:nvSpPr>
        <p:spPr>
          <a:xfrm>
            <a:off x="1041027" y="5194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445" name="Rectangle"/>
          <p:cNvSpPr/>
          <p:nvPr/>
        </p:nvSpPr>
        <p:spPr>
          <a:xfrm>
            <a:off x="22860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6" name="Rectangle"/>
          <p:cNvSpPr/>
          <p:nvPr/>
        </p:nvSpPr>
        <p:spPr>
          <a:xfrm>
            <a:off x="50800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7" name="Rectangle"/>
          <p:cNvSpPr/>
          <p:nvPr/>
        </p:nvSpPr>
        <p:spPr>
          <a:xfrm>
            <a:off x="55372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8" name="Rectangle"/>
          <p:cNvSpPr/>
          <p:nvPr/>
        </p:nvSpPr>
        <p:spPr>
          <a:xfrm>
            <a:off x="59944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66" name="Connection Line"/>
          <p:cNvSpPr/>
          <p:nvPr/>
        </p:nvSpPr>
        <p:spPr>
          <a:xfrm>
            <a:off x="2519891" y="4730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50" name="name"/>
          <p:cNvSpPr/>
          <p:nvPr/>
        </p:nvSpPr>
        <p:spPr>
          <a:xfrm>
            <a:off x="3797300" y="7480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451" name="A"/>
          <p:cNvSpPr/>
          <p:nvPr/>
        </p:nvSpPr>
        <p:spPr>
          <a:xfrm>
            <a:off x="4711700" y="7480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452" name="score"/>
          <p:cNvSpPr/>
          <p:nvPr/>
        </p:nvSpPr>
        <p:spPr>
          <a:xfrm>
            <a:off x="3797300" y="7937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453" name="88"/>
          <p:cNvSpPr/>
          <p:nvPr/>
        </p:nvSpPr>
        <p:spPr>
          <a:xfrm>
            <a:off x="4711700" y="7937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454" name="name"/>
          <p:cNvSpPr/>
          <p:nvPr/>
        </p:nvSpPr>
        <p:spPr>
          <a:xfrm>
            <a:off x="6210300" y="7480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455" name="B"/>
          <p:cNvSpPr/>
          <p:nvPr/>
        </p:nvSpPr>
        <p:spPr>
          <a:xfrm>
            <a:off x="7124700" y="7480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456" name="score"/>
          <p:cNvSpPr/>
          <p:nvPr/>
        </p:nvSpPr>
        <p:spPr>
          <a:xfrm>
            <a:off x="6210300" y="7937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457" name="111"/>
          <p:cNvSpPr/>
          <p:nvPr/>
        </p:nvSpPr>
        <p:spPr>
          <a:xfrm>
            <a:off x="7124700" y="7937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458" name="name"/>
          <p:cNvSpPr/>
          <p:nvPr/>
        </p:nvSpPr>
        <p:spPr>
          <a:xfrm>
            <a:off x="8877300" y="7480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459" name="C"/>
          <p:cNvSpPr/>
          <p:nvPr/>
        </p:nvSpPr>
        <p:spPr>
          <a:xfrm>
            <a:off x="9791700" y="7480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460" name="score"/>
          <p:cNvSpPr/>
          <p:nvPr/>
        </p:nvSpPr>
        <p:spPr>
          <a:xfrm>
            <a:off x="8877300" y="7937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461" name="100"/>
          <p:cNvSpPr/>
          <p:nvPr/>
        </p:nvSpPr>
        <p:spPr>
          <a:xfrm>
            <a:off x="9791700" y="7937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467" name="Connection Line"/>
          <p:cNvSpPr/>
          <p:nvPr/>
        </p:nvSpPr>
        <p:spPr>
          <a:xfrm>
            <a:off x="6215591" y="5402791"/>
            <a:ext cx="2652664" cy="20299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755" y="1129"/>
                  <a:pt x="17955" y="8329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68" name="Connection Line"/>
          <p:cNvSpPr/>
          <p:nvPr/>
        </p:nvSpPr>
        <p:spPr>
          <a:xfrm>
            <a:off x="5704903" y="5402791"/>
            <a:ext cx="539562" cy="2070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908" h="21600" extrusionOk="0">
                <a:moveTo>
                  <a:pt x="2618" y="0"/>
                </a:moveTo>
                <a:cubicBezTo>
                  <a:pt x="-3692" y="5512"/>
                  <a:pt x="1405" y="12712"/>
                  <a:pt x="17908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69" name="Connection Line"/>
          <p:cNvSpPr/>
          <p:nvPr/>
        </p:nvSpPr>
        <p:spPr>
          <a:xfrm>
            <a:off x="3783664" y="5402791"/>
            <a:ext cx="1517529" cy="20691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02" h="21600" extrusionOk="0">
                <a:moveTo>
                  <a:pt x="20802" y="0"/>
                </a:moveTo>
                <a:cubicBezTo>
                  <a:pt x="6112" y="5172"/>
                  <a:pt x="-798" y="12372"/>
                  <a:pt x="73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65" name="Depending on the use case,…"/>
          <p:cNvSpPr txBox="1"/>
          <p:nvPr/>
        </p:nvSpPr>
        <p:spPr>
          <a:xfrm>
            <a:off x="7658571" y="3167980"/>
            <a:ext cx="4317058" cy="116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Depending on the use case,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there are </a:t>
            </a:r>
            <a:r>
              <a:rPr b="1"/>
              <a:t>three ways</a:t>
            </a:r>
            <a:r>
              <a:t> we might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"copy" the player’s data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Example: Player Scor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Example: Player Scores</a:t>
            </a:r>
          </a:p>
        </p:txBody>
      </p:sp>
      <p:sp>
        <p:nvSpPr>
          <p:cNvPr id="472" name="players = [   {&quot;name&quot;:&quot;A&quot;, &quot;score&quot;:88},   {&quot;name&quot;:&quot;B&quot;, &quot;score&quot;:111},   {&quot;name&quot;:&quot;C&quot;, &quot;score&quot;:100} ]"/>
          <p:cNvSpPr txBox="1">
            <a:spLocks noGrp="1"/>
          </p:cNvSpPr>
          <p:nvPr>
            <p:ph type="body" sz="quarter" idx="1"/>
          </p:nvPr>
        </p:nvSpPr>
        <p:spPr>
          <a:xfrm>
            <a:off x="1333500" y="1587896"/>
            <a:ext cx="11099800" cy="224279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players = [</a:t>
            </a:r>
            <a:br/>
            <a:r>
              <a:t>  {"name":"A", "score":88},</a:t>
            </a:r>
            <a:br/>
            <a:r>
              <a:t>  {"name":"B", "score":111},</a:t>
            </a:r>
            <a:br/>
            <a:r>
              <a:t>  {"name":"C", "score":100}</a:t>
            </a:r>
            <a:br/>
            <a:r>
              <a:t>]</a:t>
            </a:r>
          </a:p>
        </p:txBody>
      </p:sp>
      <p:sp>
        <p:nvSpPr>
          <p:cNvPr id="473" name="players"/>
          <p:cNvSpPr txBox="1"/>
          <p:nvPr/>
        </p:nvSpPr>
        <p:spPr>
          <a:xfrm>
            <a:off x="1041027" y="5194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474" name="Rectangle"/>
          <p:cNvSpPr/>
          <p:nvPr/>
        </p:nvSpPr>
        <p:spPr>
          <a:xfrm>
            <a:off x="22860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75" name="Rectangle"/>
          <p:cNvSpPr/>
          <p:nvPr/>
        </p:nvSpPr>
        <p:spPr>
          <a:xfrm>
            <a:off x="50800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76" name="Rectangle"/>
          <p:cNvSpPr/>
          <p:nvPr/>
        </p:nvSpPr>
        <p:spPr>
          <a:xfrm>
            <a:off x="55372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77" name="Rectangle"/>
          <p:cNvSpPr/>
          <p:nvPr/>
        </p:nvSpPr>
        <p:spPr>
          <a:xfrm>
            <a:off x="59944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98" name="Connection Line"/>
          <p:cNvSpPr/>
          <p:nvPr/>
        </p:nvSpPr>
        <p:spPr>
          <a:xfrm>
            <a:off x="2519891" y="4730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79" name="name"/>
          <p:cNvSpPr/>
          <p:nvPr/>
        </p:nvSpPr>
        <p:spPr>
          <a:xfrm>
            <a:off x="3797300" y="7480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480" name="A"/>
          <p:cNvSpPr/>
          <p:nvPr/>
        </p:nvSpPr>
        <p:spPr>
          <a:xfrm>
            <a:off x="4711700" y="7480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481" name="score"/>
          <p:cNvSpPr/>
          <p:nvPr/>
        </p:nvSpPr>
        <p:spPr>
          <a:xfrm>
            <a:off x="3797300" y="7937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482" name="88"/>
          <p:cNvSpPr/>
          <p:nvPr/>
        </p:nvSpPr>
        <p:spPr>
          <a:xfrm>
            <a:off x="4711700" y="7937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483" name="name"/>
          <p:cNvSpPr/>
          <p:nvPr/>
        </p:nvSpPr>
        <p:spPr>
          <a:xfrm>
            <a:off x="6210300" y="7480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484" name="B"/>
          <p:cNvSpPr/>
          <p:nvPr/>
        </p:nvSpPr>
        <p:spPr>
          <a:xfrm>
            <a:off x="7124700" y="7480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485" name="score"/>
          <p:cNvSpPr/>
          <p:nvPr/>
        </p:nvSpPr>
        <p:spPr>
          <a:xfrm>
            <a:off x="6210300" y="7937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486" name="111"/>
          <p:cNvSpPr/>
          <p:nvPr/>
        </p:nvSpPr>
        <p:spPr>
          <a:xfrm>
            <a:off x="7124700" y="7937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487" name="name"/>
          <p:cNvSpPr/>
          <p:nvPr/>
        </p:nvSpPr>
        <p:spPr>
          <a:xfrm>
            <a:off x="8877300" y="7480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488" name="C"/>
          <p:cNvSpPr/>
          <p:nvPr/>
        </p:nvSpPr>
        <p:spPr>
          <a:xfrm>
            <a:off x="9791700" y="7480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489" name="score"/>
          <p:cNvSpPr/>
          <p:nvPr/>
        </p:nvSpPr>
        <p:spPr>
          <a:xfrm>
            <a:off x="8877300" y="7937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490" name="100"/>
          <p:cNvSpPr/>
          <p:nvPr/>
        </p:nvSpPr>
        <p:spPr>
          <a:xfrm>
            <a:off x="9791700" y="7937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499" name="Connection Line"/>
          <p:cNvSpPr/>
          <p:nvPr/>
        </p:nvSpPr>
        <p:spPr>
          <a:xfrm>
            <a:off x="6215591" y="5402791"/>
            <a:ext cx="2652664" cy="20299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755" y="1129"/>
                  <a:pt x="17955" y="8329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00" name="Connection Line"/>
          <p:cNvSpPr/>
          <p:nvPr/>
        </p:nvSpPr>
        <p:spPr>
          <a:xfrm>
            <a:off x="5704903" y="5402791"/>
            <a:ext cx="539562" cy="2070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908" h="21600" extrusionOk="0">
                <a:moveTo>
                  <a:pt x="2618" y="0"/>
                </a:moveTo>
                <a:cubicBezTo>
                  <a:pt x="-3692" y="5512"/>
                  <a:pt x="1405" y="12712"/>
                  <a:pt x="17908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01" name="Connection Line"/>
          <p:cNvSpPr/>
          <p:nvPr/>
        </p:nvSpPr>
        <p:spPr>
          <a:xfrm>
            <a:off x="3783664" y="5402791"/>
            <a:ext cx="1517529" cy="20691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02" h="21600" extrusionOk="0">
                <a:moveTo>
                  <a:pt x="20802" y="0"/>
                </a:moveTo>
                <a:cubicBezTo>
                  <a:pt x="6112" y="5172"/>
                  <a:pt x="-798" y="12372"/>
                  <a:pt x="73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94" name="Rectangle"/>
          <p:cNvSpPr/>
          <p:nvPr/>
        </p:nvSpPr>
        <p:spPr>
          <a:xfrm>
            <a:off x="571500" y="1371600"/>
            <a:ext cx="11960970" cy="7519790"/>
          </a:xfrm>
          <a:prstGeom prst="rect">
            <a:avLst/>
          </a:prstGeom>
          <a:solidFill>
            <a:srgbClr val="FFFFFF">
              <a:alpha val="8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95" name="Use Case 1…"/>
          <p:cNvSpPr/>
          <p:nvPr/>
        </p:nvSpPr>
        <p:spPr>
          <a:xfrm>
            <a:off x="737368" y="5003800"/>
            <a:ext cx="3452864" cy="3116015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Use Case 1</a:t>
            </a:r>
          </a:p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Get max score</a:t>
            </a:r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(reference copy)</a:t>
            </a:r>
          </a:p>
        </p:txBody>
      </p:sp>
      <p:sp>
        <p:nvSpPr>
          <p:cNvPr id="496" name="Use Case 2…"/>
          <p:cNvSpPr/>
          <p:nvPr/>
        </p:nvSpPr>
        <p:spPr>
          <a:xfrm>
            <a:off x="4775968" y="5003800"/>
            <a:ext cx="3452864" cy="3116015"/>
          </a:xfrm>
          <a:prstGeom prst="rect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Use Case 2</a:t>
            </a:r>
          </a:p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Get median score</a:t>
            </a:r>
            <a:br/>
            <a:r>
              <a:t>(shallow copy)</a:t>
            </a:r>
          </a:p>
        </p:txBody>
      </p:sp>
      <p:sp>
        <p:nvSpPr>
          <p:cNvPr id="497" name="Use Case 3…"/>
          <p:cNvSpPr/>
          <p:nvPr/>
        </p:nvSpPr>
        <p:spPr>
          <a:xfrm>
            <a:off x="8814568" y="5003800"/>
            <a:ext cx="3452864" cy="3116015"/>
          </a:xfrm>
          <a:prstGeom prst="rect">
            <a:avLst/>
          </a:prstGeom>
          <a:solidFill>
            <a:schemeClr val="accent6">
              <a:satOff val="-15808"/>
              <a:lumOff val="-17557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Use Case 3</a:t>
            </a:r>
          </a:p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Record historical scores (deep copy)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Example: Player Scor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Example: Player Scores</a:t>
            </a:r>
          </a:p>
        </p:txBody>
      </p:sp>
      <p:sp>
        <p:nvSpPr>
          <p:cNvPr id="504" name="players = [   {&quot;name&quot;:&quot;A&quot;, &quot;score&quot;:88},   {&quot;name&quot;:&quot;B&quot;, &quot;score&quot;:111},   {&quot;name&quot;:&quot;C&quot;, &quot;score&quot;:100} ]"/>
          <p:cNvSpPr txBox="1">
            <a:spLocks noGrp="1"/>
          </p:cNvSpPr>
          <p:nvPr>
            <p:ph type="body" sz="quarter" idx="1"/>
          </p:nvPr>
        </p:nvSpPr>
        <p:spPr>
          <a:xfrm>
            <a:off x="1333500" y="1587896"/>
            <a:ext cx="11099800" cy="224279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players = [</a:t>
            </a:r>
            <a:br/>
            <a:r>
              <a:t>  {"name":"A", "score":88},</a:t>
            </a:r>
            <a:br/>
            <a:r>
              <a:t>  {"name":"B", "score":111},</a:t>
            </a:r>
            <a:br/>
            <a:r>
              <a:t>  {"name":"C", "score":100}</a:t>
            </a:r>
            <a:br/>
            <a:r>
              <a:t>]</a:t>
            </a:r>
          </a:p>
        </p:txBody>
      </p:sp>
      <p:sp>
        <p:nvSpPr>
          <p:cNvPr id="505" name="players"/>
          <p:cNvSpPr txBox="1"/>
          <p:nvPr/>
        </p:nvSpPr>
        <p:spPr>
          <a:xfrm>
            <a:off x="1041027" y="5194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506" name="Rectangle"/>
          <p:cNvSpPr/>
          <p:nvPr/>
        </p:nvSpPr>
        <p:spPr>
          <a:xfrm>
            <a:off x="22860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07" name="Rectangle"/>
          <p:cNvSpPr/>
          <p:nvPr/>
        </p:nvSpPr>
        <p:spPr>
          <a:xfrm>
            <a:off x="50800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08" name="Rectangle"/>
          <p:cNvSpPr/>
          <p:nvPr/>
        </p:nvSpPr>
        <p:spPr>
          <a:xfrm>
            <a:off x="55372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09" name="Rectangle"/>
          <p:cNvSpPr/>
          <p:nvPr/>
        </p:nvSpPr>
        <p:spPr>
          <a:xfrm>
            <a:off x="59944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30" name="Connection Line"/>
          <p:cNvSpPr/>
          <p:nvPr/>
        </p:nvSpPr>
        <p:spPr>
          <a:xfrm>
            <a:off x="2519891" y="4730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11" name="name"/>
          <p:cNvSpPr/>
          <p:nvPr/>
        </p:nvSpPr>
        <p:spPr>
          <a:xfrm>
            <a:off x="3797300" y="7480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512" name="A"/>
          <p:cNvSpPr/>
          <p:nvPr/>
        </p:nvSpPr>
        <p:spPr>
          <a:xfrm>
            <a:off x="4711700" y="7480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513" name="score"/>
          <p:cNvSpPr/>
          <p:nvPr/>
        </p:nvSpPr>
        <p:spPr>
          <a:xfrm>
            <a:off x="3797300" y="7937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514" name="88"/>
          <p:cNvSpPr/>
          <p:nvPr/>
        </p:nvSpPr>
        <p:spPr>
          <a:xfrm>
            <a:off x="4711700" y="7937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515" name="name"/>
          <p:cNvSpPr/>
          <p:nvPr/>
        </p:nvSpPr>
        <p:spPr>
          <a:xfrm>
            <a:off x="6210300" y="7480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516" name="B"/>
          <p:cNvSpPr/>
          <p:nvPr/>
        </p:nvSpPr>
        <p:spPr>
          <a:xfrm>
            <a:off x="7124700" y="7480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517" name="score"/>
          <p:cNvSpPr/>
          <p:nvPr/>
        </p:nvSpPr>
        <p:spPr>
          <a:xfrm>
            <a:off x="6210300" y="7937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518" name="111"/>
          <p:cNvSpPr/>
          <p:nvPr/>
        </p:nvSpPr>
        <p:spPr>
          <a:xfrm>
            <a:off x="7124700" y="7937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519" name="name"/>
          <p:cNvSpPr/>
          <p:nvPr/>
        </p:nvSpPr>
        <p:spPr>
          <a:xfrm>
            <a:off x="8877300" y="7480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520" name="C"/>
          <p:cNvSpPr/>
          <p:nvPr/>
        </p:nvSpPr>
        <p:spPr>
          <a:xfrm>
            <a:off x="9791700" y="7480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521" name="score"/>
          <p:cNvSpPr/>
          <p:nvPr/>
        </p:nvSpPr>
        <p:spPr>
          <a:xfrm>
            <a:off x="8877300" y="7937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522" name="100"/>
          <p:cNvSpPr/>
          <p:nvPr/>
        </p:nvSpPr>
        <p:spPr>
          <a:xfrm>
            <a:off x="9791700" y="7937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531" name="Connection Line"/>
          <p:cNvSpPr/>
          <p:nvPr/>
        </p:nvSpPr>
        <p:spPr>
          <a:xfrm>
            <a:off x="6215591" y="5402791"/>
            <a:ext cx="2652664" cy="20299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755" y="1129"/>
                  <a:pt x="17955" y="8329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32" name="Connection Line"/>
          <p:cNvSpPr/>
          <p:nvPr/>
        </p:nvSpPr>
        <p:spPr>
          <a:xfrm>
            <a:off x="5704903" y="5402791"/>
            <a:ext cx="539562" cy="2070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908" h="21600" extrusionOk="0">
                <a:moveTo>
                  <a:pt x="2618" y="0"/>
                </a:moveTo>
                <a:cubicBezTo>
                  <a:pt x="-3692" y="5512"/>
                  <a:pt x="1405" y="12712"/>
                  <a:pt x="17908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33" name="Connection Line"/>
          <p:cNvSpPr/>
          <p:nvPr/>
        </p:nvSpPr>
        <p:spPr>
          <a:xfrm>
            <a:off x="3783664" y="5402791"/>
            <a:ext cx="1517529" cy="20691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02" h="21600" extrusionOk="0">
                <a:moveTo>
                  <a:pt x="20802" y="0"/>
                </a:moveTo>
                <a:cubicBezTo>
                  <a:pt x="6112" y="5172"/>
                  <a:pt x="-798" y="12372"/>
                  <a:pt x="73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26" name="Rectangle"/>
          <p:cNvSpPr/>
          <p:nvPr/>
        </p:nvSpPr>
        <p:spPr>
          <a:xfrm>
            <a:off x="571500" y="1371600"/>
            <a:ext cx="11960970" cy="7519790"/>
          </a:xfrm>
          <a:prstGeom prst="rect">
            <a:avLst/>
          </a:prstGeom>
          <a:solidFill>
            <a:srgbClr val="FFFFFF">
              <a:alpha val="8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27" name="Use Case 1…"/>
          <p:cNvSpPr/>
          <p:nvPr/>
        </p:nvSpPr>
        <p:spPr>
          <a:xfrm>
            <a:off x="737368" y="5003800"/>
            <a:ext cx="3452864" cy="3116015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762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Use Case 1</a:t>
            </a:r>
          </a:p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Get max score</a:t>
            </a:r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(reference copy)</a:t>
            </a:r>
          </a:p>
        </p:txBody>
      </p:sp>
      <p:sp>
        <p:nvSpPr>
          <p:cNvPr id="528" name="Use Case 3…"/>
          <p:cNvSpPr/>
          <p:nvPr/>
        </p:nvSpPr>
        <p:spPr>
          <a:xfrm>
            <a:off x="8814568" y="5003800"/>
            <a:ext cx="3452864" cy="3116015"/>
          </a:xfrm>
          <a:prstGeom prst="rect">
            <a:avLst/>
          </a:prstGeom>
          <a:solidFill>
            <a:schemeClr val="accent6">
              <a:satOff val="-15808"/>
              <a:lumOff val="-17557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Use Case 3</a:t>
            </a:r>
          </a:p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Record historical scores (deep copy)</a:t>
            </a:r>
          </a:p>
        </p:txBody>
      </p:sp>
      <p:sp>
        <p:nvSpPr>
          <p:cNvPr id="529" name="Use Case 2…"/>
          <p:cNvSpPr/>
          <p:nvPr/>
        </p:nvSpPr>
        <p:spPr>
          <a:xfrm>
            <a:off x="4775968" y="5003800"/>
            <a:ext cx="3452864" cy="3116015"/>
          </a:xfrm>
          <a:prstGeom prst="rect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Use Case 2</a:t>
            </a:r>
          </a:p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Get median score</a:t>
            </a:r>
            <a:br/>
            <a:r>
              <a:t>(shallow copy)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783" y="2257795"/>
            <a:ext cx="6851317" cy="2997452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Learning Objectives Toda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Learning Objectives Today</a:t>
            </a:r>
          </a:p>
        </p:txBody>
      </p:sp>
      <p:sp>
        <p:nvSpPr>
          <p:cNvPr id="166" name="Practice objects/references!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rPr dirty="0"/>
              <a:t>Practice objects/references!</a:t>
            </a:r>
          </a:p>
          <a:p>
            <a:pPr marL="0" indent="0">
              <a:buSzTx/>
              <a:buNone/>
            </a:pPr>
            <a:r>
              <a:rPr dirty="0"/>
              <a:t>Levels of copying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Making a new reference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Shallow copy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Deep copy</a:t>
            </a:r>
          </a:p>
        </p:txBody>
      </p:sp>
      <p:sp>
        <p:nvSpPr>
          <p:cNvPr id="167" name="Read:…"/>
          <p:cNvSpPr/>
          <p:nvPr/>
        </p:nvSpPr>
        <p:spPr>
          <a:xfrm>
            <a:off x="1330697" y="6788497"/>
            <a:ext cx="10343406" cy="171792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800" b="0">
                <a:solidFill>
                  <a:srgbClr val="FFFFFF"/>
                </a:solidFill>
              </a:defRPr>
            </a:pPr>
            <a:r>
              <a:rPr dirty="0"/>
              <a:t>Read:</a:t>
            </a:r>
          </a:p>
          <a:p>
            <a:pPr marL="812799" indent="-507999" algn="l">
              <a:buSzPct val="87000"/>
              <a:buChar char="✦"/>
              <a:defRPr sz="2800" b="0">
                <a:solidFill>
                  <a:srgbClr val="FFFFFF"/>
                </a:solidFill>
              </a:defRPr>
            </a:pPr>
            <a:r>
              <a:rPr dirty="0" err="1"/>
              <a:t>Sweigart</a:t>
            </a:r>
            <a:r>
              <a:rPr dirty="0"/>
              <a:t> Ch 4 ("References" to the end)</a:t>
            </a:r>
            <a:br>
              <a:rPr dirty="0"/>
            </a:br>
            <a:r>
              <a:rPr dirty="0"/>
              <a:t>https://</a:t>
            </a:r>
            <a:r>
              <a:rPr dirty="0" err="1"/>
              <a:t>automatetheboringstuff.com</a:t>
            </a:r>
            <a:r>
              <a:rPr dirty="0"/>
              <a:t>/chapter4/</a:t>
            </a:r>
          </a:p>
        </p:txBody>
      </p:sp>
      <p:sp>
        <p:nvSpPr>
          <p:cNvPr id="168" name="https://www.copymachinesdirect.com/copier-leasing.php"/>
          <p:cNvSpPr txBox="1"/>
          <p:nvPr/>
        </p:nvSpPr>
        <p:spPr>
          <a:xfrm>
            <a:off x="7153875" y="5311254"/>
            <a:ext cx="3555133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 b="0"/>
            </a:lvl1pPr>
          </a:lstStyle>
          <a:p>
            <a:r>
              <a:t>https://www.copymachinesdirect.com/copier-leasing.php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def max_score(people):   highest = None   for p in people:     if highest == None or p[&quot;score&quot;] &gt; highest:       highest = p[&quot;score&quot;]   return highest…"/>
          <p:cNvSpPr txBox="1">
            <a:spLocks noGrp="1"/>
          </p:cNvSpPr>
          <p:nvPr>
            <p:ph type="body" sz="half" idx="1"/>
          </p:nvPr>
        </p:nvSpPr>
        <p:spPr>
          <a:xfrm>
            <a:off x="1333500" y="424160"/>
            <a:ext cx="11099800" cy="399524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def max_score(</a:t>
            </a:r>
            <a:r>
              <a:rPr b="1"/>
              <a:t>people</a:t>
            </a:r>
            <a:r>
              <a:t>):</a:t>
            </a:r>
            <a:br/>
            <a:r>
              <a:t>  highest = None</a:t>
            </a:r>
            <a:br/>
            <a:r>
              <a:t>  for p in people:</a:t>
            </a:r>
            <a:br/>
            <a:r>
              <a:t>    if highest == None or p["score"] &gt; highest:</a:t>
            </a:r>
            <a:br/>
            <a:r>
              <a:t>      highest = p["score"]</a:t>
            </a:r>
            <a:br/>
            <a:r>
              <a:t>  return highest</a:t>
            </a:r>
          </a:p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m = max_score(</a:t>
            </a:r>
            <a:r>
              <a:rPr b="1"/>
              <a:t>players</a:t>
            </a:r>
            <a:r>
              <a:t>)</a:t>
            </a:r>
          </a:p>
        </p:txBody>
      </p:sp>
      <p:sp>
        <p:nvSpPr>
          <p:cNvPr id="536" name="Line"/>
          <p:cNvSpPr/>
          <p:nvPr/>
        </p:nvSpPr>
        <p:spPr>
          <a:xfrm>
            <a:off x="203200" y="4889500"/>
            <a:ext cx="1259840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37" name="Arrow"/>
          <p:cNvSpPr/>
          <p:nvPr/>
        </p:nvSpPr>
        <p:spPr>
          <a:xfrm>
            <a:off x="520700" y="3280993"/>
            <a:ext cx="681407" cy="681408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def max_score(people):   highest = None   for p in people:     if highest == None or p[&quot;score&quot;] &gt; highest:       highest = p[&quot;score&quot;]   return highest…"/>
          <p:cNvSpPr txBox="1">
            <a:spLocks noGrp="1"/>
          </p:cNvSpPr>
          <p:nvPr>
            <p:ph type="body" sz="half" idx="1"/>
          </p:nvPr>
        </p:nvSpPr>
        <p:spPr>
          <a:xfrm>
            <a:off x="1333500" y="424160"/>
            <a:ext cx="11099800" cy="399524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def max_score(</a:t>
            </a:r>
            <a:r>
              <a:rPr b="1"/>
              <a:t>people</a:t>
            </a:r>
            <a:r>
              <a:t>):</a:t>
            </a:r>
            <a:br/>
            <a:r>
              <a:t>  highest = None</a:t>
            </a:r>
            <a:br/>
            <a:r>
              <a:t>  for p in people:</a:t>
            </a:r>
            <a:br/>
            <a:r>
              <a:t>    if highest == None or p["score"] &gt; highest:</a:t>
            </a:r>
            <a:br/>
            <a:r>
              <a:t>      highest = p["score"]</a:t>
            </a:r>
            <a:br/>
            <a:r>
              <a:t>  return highest</a:t>
            </a:r>
          </a:p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m = max_score(</a:t>
            </a:r>
            <a:r>
              <a:rPr b="1"/>
              <a:t>players</a:t>
            </a:r>
            <a:r>
              <a:t>)</a:t>
            </a:r>
          </a:p>
        </p:txBody>
      </p:sp>
      <p:sp>
        <p:nvSpPr>
          <p:cNvPr id="540" name="players"/>
          <p:cNvSpPr txBox="1"/>
          <p:nvPr/>
        </p:nvSpPr>
        <p:spPr>
          <a:xfrm>
            <a:off x="1041027" y="5702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541" name="Rectangle"/>
          <p:cNvSpPr/>
          <p:nvPr/>
        </p:nvSpPr>
        <p:spPr>
          <a:xfrm>
            <a:off x="2286000" y="568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42" name="Rectangle"/>
          <p:cNvSpPr/>
          <p:nvPr/>
        </p:nvSpPr>
        <p:spPr>
          <a:xfrm>
            <a:off x="5080000" y="568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43" name="Rectangle"/>
          <p:cNvSpPr/>
          <p:nvPr/>
        </p:nvSpPr>
        <p:spPr>
          <a:xfrm>
            <a:off x="5537200" y="568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44" name="Rectangle"/>
          <p:cNvSpPr/>
          <p:nvPr/>
        </p:nvSpPr>
        <p:spPr>
          <a:xfrm>
            <a:off x="5994400" y="568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63" name="Connection Line"/>
          <p:cNvSpPr/>
          <p:nvPr/>
        </p:nvSpPr>
        <p:spPr>
          <a:xfrm>
            <a:off x="2519891" y="5238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46" name="name"/>
          <p:cNvSpPr/>
          <p:nvPr/>
        </p:nvSpPr>
        <p:spPr>
          <a:xfrm>
            <a:off x="3797300" y="7988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547" name="A"/>
          <p:cNvSpPr/>
          <p:nvPr/>
        </p:nvSpPr>
        <p:spPr>
          <a:xfrm>
            <a:off x="4711700" y="7988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548" name="score"/>
          <p:cNvSpPr/>
          <p:nvPr/>
        </p:nvSpPr>
        <p:spPr>
          <a:xfrm>
            <a:off x="3797300" y="8445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549" name="88"/>
          <p:cNvSpPr/>
          <p:nvPr/>
        </p:nvSpPr>
        <p:spPr>
          <a:xfrm>
            <a:off x="4711700" y="8445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550" name="name"/>
          <p:cNvSpPr/>
          <p:nvPr/>
        </p:nvSpPr>
        <p:spPr>
          <a:xfrm>
            <a:off x="6210300" y="7988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551" name="B"/>
          <p:cNvSpPr/>
          <p:nvPr/>
        </p:nvSpPr>
        <p:spPr>
          <a:xfrm>
            <a:off x="7124700" y="7988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552" name="score"/>
          <p:cNvSpPr/>
          <p:nvPr/>
        </p:nvSpPr>
        <p:spPr>
          <a:xfrm>
            <a:off x="6210300" y="8445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553" name="111"/>
          <p:cNvSpPr/>
          <p:nvPr/>
        </p:nvSpPr>
        <p:spPr>
          <a:xfrm>
            <a:off x="7124700" y="8445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554" name="name"/>
          <p:cNvSpPr/>
          <p:nvPr/>
        </p:nvSpPr>
        <p:spPr>
          <a:xfrm>
            <a:off x="8877300" y="7988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555" name="C"/>
          <p:cNvSpPr/>
          <p:nvPr/>
        </p:nvSpPr>
        <p:spPr>
          <a:xfrm>
            <a:off x="9791700" y="7988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556" name="score"/>
          <p:cNvSpPr/>
          <p:nvPr/>
        </p:nvSpPr>
        <p:spPr>
          <a:xfrm>
            <a:off x="8877300" y="8445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557" name="100"/>
          <p:cNvSpPr/>
          <p:nvPr/>
        </p:nvSpPr>
        <p:spPr>
          <a:xfrm>
            <a:off x="9791700" y="8445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564" name="Connection Line"/>
          <p:cNvSpPr/>
          <p:nvPr/>
        </p:nvSpPr>
        <p:spPr>
          <a:xfrm>
            <a:off x="6215591" y="5910791"/>
            <a:ext cx="2652664" cy="20299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755" y="1129"/>
                  <a:pt x="17955" y="8329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65" name="Connection Line"/>
          <p:cNvSpPr/>
          <p:nvPr/>
        </p:nvSpPr>
        <p:spPr>
          <a:xfrm>
            <a:off x="5704903" y="5910791"/>
            <a:ext cx="539562" cy="2070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908" h="21600" extrusionOk="0">
                <a:moveTo>
                  <a:pt x="2618" y="0"/>
                </a:moveTo>
                <a:cubicBezTo>
                  <a:pt x="-3692" y="5512"/>
                  <a:pt x="1405" y="12712"/>
                  <a:pt x="17908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66" name="Connection Line"/>
          <p:cNvSpPr/>
          <p:nvPr/>
        </p:nvSpPr>
        <p:spPr>
          <a:xfrm>
            <a:off x="3783664" y="5910791"/>
            <a:ext cx="1517529" cy="20691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02" h="21600" extrusionOk="0">
                <a:moveTo>
                  <a:pt x="20802" y="0"/>
                </a:moveTo>
                <a:cubicBezTo>
                  <a:pt x="6112" y="5172"/>
                  <a:pt x="-798" y="12372"/>
                  <a:pt x="73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61" name="Line"/>
          <p:cNvSpPr/>
          <p:nvPr/>
        </p:nvSpPr>
        <p:spPr>
          <a:xfrm>
            <a:off x="203200" y="4889500"/>
            <a:ext cx="1259840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62" name="Arrow"/>
          <p:cNvSpPr/>
          <p:nvPr/>
        </p:nvSpPr>
        <p:spPr>
          <a:xfrm>
            <a:off x="520700" y="3661993"/>
            <a:ext cx="681407" cy="681408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def max_score(people):   highest = None   for p in people:     if highest == None or p[&quot;score&quot;] &gt; highest:       highest = p[&quot;score&quot;]   return highest…"/>
          <p:cNvSpPr txBox="1">
            <a:spLocks noGrp="1"/>
          </p:cNvSpPr>
          <p:nvPr>
            <p:ph type="body" sz="half" idx="1"/>
          </p:nvPr>
        </p:nvSpPr>
        <p:spPr>
          <a:xfrm>
            <a:off x="1333500" y="424160"/>
            <a:ext cx="11099800" cy="399524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def max_score(</a:t>
            </a:r>
            <a:r>
              <a:rPr b="1"/>
              <a:t>people</a:t>
            </a:r>
            <a:r>
              <a:t>):</a:t>
            </a:r>
            <a:br/>
            <a:r>
              <a:t>  highest = None</a:t>
            </a:r>
            <a:br/>
            <a:r>
              <a:t>  for p in people:</a:t>
            </a:r>
            <a:br/>
            <a:r>
              <a:t>    if highest == None or p["score"] &gt; highest:</a:t>
            </a:r>
            <a:br/>
            <a:r>
              <a:t>      highest = p["score"]</a:t>
            </a:r>
            <a:br/>
            <a:r>
              <a:t>  return highest</a:t>
            </a:r>
          </a:p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m = max_score(</a:t>
            </a:r>
            <a:r>
              <a:rPr b="1"/>
              <a:t>players</a:t>
            </a:r>
            <a:r>
              <a:t>)</a:t>
            </a:r>
          </a:p>
        </p:txBody>
      </p:sp>
      <p:sp>
        <p:nvSpPr>
          <p:cNvPr id="569" name="players"/>
          <p:cNvSpPr txBox="1"/>
          <p:nvPr/>
        </p:nvSpPr>
        <p:spPr>
          <a:xfrm>
            <a:off x="1041027" y="5702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570" name="Rectangle"/>
          <p:cNvSpPr/>
          <p:nvPr/>
        </p:nvSpPr>
        <p:spPr>
          <a:xfrm>
            <a:off x="2286000" y="568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71" name="Rectangle"/>
          <p:cNvSpPr/>
          <p:nvPr/>
        </p:nvSpPr>
        <p:spPr>
          <a:xfrm>
            <a:off x="5080000" y="568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72" name="Rectangle"/>
          <p:cNvSpPr/>
          <p:nvPr/>
        </p:nvSpPr>
        <p:spPr>
          <a:xfrm>
            <a:off x="5537200" y="568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73" name="Rectangle"/>
          <p:cNvSpPr/>
          <p:nvPr/>
        </p:nvSpPr>
        <p:spPr>
          <a:xfrm>
            <a:off x="5994400" y="568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96" name="Connection Line"/>
          <p:cNvSpPr/>
          <p:nvPr/>
        </p:nvSpPr>
        <p:spPr>
          <a:xfrm>
            <a:off x="2519891" y="5238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75" name="name"/>
          <p:cNvSpPr/>
          <p:nvPr/>
        </p:nvSpPr>
        <p:spPr>
          <a:xfrm>
            <a:off x="3797300" y="7988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576" name="A"/>
          <p:cNvSpPr/>
          <p:nvPr/>
        </p:nvSpPr>
        <p:spPr>
          <a:xfrm>
            <a:off x="4711700" y="7988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577" name="score"/>
          <p:cNvSpPr/>
          <p:nvPr/>
        </p:nvSpPr>
        <p:spPr>
          <a:xfrm>
            <a:off x="3797300" y="8445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578" name="88"/>
          <p:cNvSpPr/>
          <p:nvPr/>
        </p:nvSpPr>
        <p:spPr>
          <a:xfrm>
            <a:off x="4711700" y="8445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579" name="name"/>
          <p:cNvSpPr/>
          <p:nvPr/>
        </p:nvSpPr>
        <p:spPr>
          <a:xfrm>
            <a:off x="6210300" y="7988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580" name="B"/>
          <p:cNvSpPr/>
          <p:nvPr/>
        </p:nvSpPr>
        <p:spPr>
          <a:xfrm>
            <a:off x="7124700" y="7988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581" name="score"/>
          <p:cNvSpPr/>
          <p:nvPr/>
        </p:nvSpPr>
        <p:spPr>
          <a:xfrm>
            <a:off x="6210300" y="8445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582" name="111"/>
          <p:cNvSpPr/>
          <p:nvPr/>
        </p:nvSpPr>
        <p:spPr>
          <a:xfrm>
            <a:off x="7124700" y="8445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583" name="name"/>
          <p:cNvSpPr/>
          <p:nvPr/>
        </p:nvSpPr>
        <p:spPr>
          <a:xfrm>
            <a:off x="8877300" y="7988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584" name="C"/>
          <p:cNvSpPr/>
          <p:nvPr/>
        </p:nvSpPr>
        <p:spPr>
          <a:xfrm>
            <a:off x="9791700" y="7988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585" name="score"/>
          <p:cNvSpPr/>
          <p:nvPr/>
        </p:nvSpPr>
        <p:spPr>
          <a:xfrm>
            <a:off x="8877300" y="8445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586" name="100"/>
          <p:cNvSpPr/>
          <p:nvPr/>
        </p:nvSpPr>
        <p:spPr>
          <a:xfrm>
            <a:off x="9791700" y="8445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597" name="Connection Line"/>
          <p:cNvSpPr/>
          <p:nvPr/>
        </p:nvSpPr>
        <p:spPr>
          <a:xfrm>
            <a:off x="6215591" y="5910791"/>
            <a:ext cx="2652664" cy="20299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755" y="1129"/>
                  <a:pt x="17955" y="8329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98" name="Connection Line"/>
          <p:cNvSpPr/>
          <p:nvPr/>
        </p:nvSpPr>
        <p:spPr>
          <a:xfrm>
            <a:off x="5704903" y="5910791"/>
            <a:ext cx="539562" cy="2070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908" h="21600" extrusionOk="0">
                <a:moveTo>
                  <a:pt x="2618" y="0"/>
                </a:moveTo>
                <a:cubicBezTo>
                  <a:pt x="-3692" y="5512"/>
                  <a:pt x="1405" y="12712"/>
                  <a:pt x="17908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99" name="Connection Line"/>
          <p:cNvSpPr/>
          <p:nvPr/>
        </p:nvSpPr>
        <p:spPr>
          <a:xfrm>
            <a:off x="3783664" y="5910791"/>
            <a:ext cx="1517529" cy="20691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02" h="21600" extrusionOk="0">
                <a:moveTo>
                  <a:pt x="20802" y="0"/>
                </a:moveTo>
                <a:cubicBezTo>
                  <a:pt x="6112" y="5172"/>
                  <a:pt x="-798" y="12372"/>
                  <a:pt x="73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90" name="Line"/>
          <p:cNvSpPr/>
          <p:nvPr/>
        </p:nvSpPr>
        <p:spPr>
          <a:xfrm>
            <a:off x="203200" y="4889500"/>
            <a:ext cx="1259840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91" name="Arrow"/>
          <p:cNvSpPr/>
          <p:nvPr/>
        </p:nvSpPr>
        <p:spPr>
          <a:xfrm>
            <a:off x="520700" y="321893"/>
            <a:ext cx="681407" cy="681408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92" name="people"/>
          <p:cNvSpPr txBox="1"/>
          <p:nvPr/>
        </p:nvSpPr>
        <p:spPr>
          <a:xfrm>
            <a:off x="1073695" y="6718299"/>
            <a:ext cx="115461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people</a:t>
            </a:r>
          </a:p>
        </p:txBody>
      </p:sp>
      <p:sp>
        <p:nvSpPr>
          <p:cNvPr id="593" name="Rectangle"/>
          <p:cNvSpPr/>
          <p:nvPr/>
        </p:nvSpPr>
        <p:spPr>
          <a:xfrm>
            <a:off x="2286000" y="670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00" name="Connection Line"/>
          <p:cNvSpPr/>
          <p:nvPr/>
        </p:nvSpPr>
        <p:spPr>
          <a:xfrm>
            <a:off x="2519891" y="5734892"/>
            <a:ext cx="2538414" cy="1179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683" extrusionOk="0">
                <a:moveTo>
                  <a:pt x="0" y="20683"/>
                </a:moveTo>
                <a:cubicBezTo>
                  <a:pt x="5567" y="5945"/>
                  <a:pt x="12767" y="-917"/>
                  <a:pt x="21600" y="98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95" name="There is no risk of max_score…"/>
          <p:cNvSpPr txBox="1"/>
          <p:nvPr/>
        </p:nvSpPr>
        <p:spPr>
          <a:xfrm>
            <a:off x="8603311" y="5156199"/>
            <a:ext cx="393055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There is no risk of max_score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accidentally corrupting players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since it only reads people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def max_score(people):   highest = None   for p in people:     if highest == None or p[&quot;score&quot;] &gt; highest:       highest = p[&quot;score&quot;]   return highest…"/>
          <p:cNvSpPr txBox="1">
            <a:spLocks noGrp="1"/>
          </p:cNvSpPr>
          <p:nvPr>
            <p:ph type="body" sz="half" idx="1"/>
          </p:nvPr>
        </p:nvSpPr>
        <p:spPr>
          <a:xfrm>
            <a:off x="1333500" y="424160"/>
            <a:ext cx="11099800" cy="399524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def max_score(</a:t>
            </a:r>
            <a:r>
              <a:rPr b="1"/>
              <a:t>people</a:t>
            </a:r>
            <a:r>
              <a:t>):</a:t>
            </a:r>
            <a:br/>
            <a:r>
              <a:t>  highest = None</a:t>
            </a:r>
            <a:br/>
            <a:r>
              <a:t>  for p in people:</a:t>
            </a:r>
            <a:br/>
            <a:r>
              <a:t>    if highest == None or p["score"] &gt; highest:</a:t>
            </a:r>
            <a:br/>
            <a:r>
              <a:t>      highest = p["score"]</a:t>
            </a:r>
            <a:br/>
            <a:r>
              <a:t>  return highest</a:t>
            </a:r>
          </a:p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m = max_score(</a:t>
            </a:r>
            <a:r>
              <a:rPr b="1"/>
              <a:t>players</a:t>
            </a:r>
            <a:r>
              <a:t>)</a:t>
            </a:r>
          </a:p>
        </p:txBody>
      </p:sp>
      <p:sp>
        <p:nvSpPr>
          <p:cNvPr id="603" name="players"/>
          <p:cNvSpPr txBox="1"/>
          <p:nvPr/>
        </p:nvSpPr>
        <p:spPr>
          <a:xfrm>
            <a:off x="1041027" y="5702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604" name="Rectangle"/>
          <p:cNvSpPr/>
          <p:nvPr/>
        </p:nvSpPr>
        <p:spPr>
          <a:xfrm>
            <a:off x="2286000" y="568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05" name="Rectangle"/>
          <p:cNvSpPr/>
          <p:nvPr/>
        </p:nvSpPr>
        <p:spPr>
          <a:xfrm>
            <a:off x="5080000" y="568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06" name="Rectangle"/>
          <p:cNvSpPr/>
          <p:nvPr/>
        </p:nvSpPr>
        <p:spPr>
          <a:xfrm>
            <a:off x="5537200" y="568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07" name="Rectangle"/>
          <p:cNvSpPr/>
          <p:nvPr/>
        </p:nvSpPr>
        <p:spPr>
          <a:xfrm>
            <a:off x="5994400" y="568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31" name="Connection Line"/>
          <p:cNvSpPr/>
          <p:nvPr/>
        </p:nvSpPr>
        <p:spPr>
          <a:xfrm>
            <a:off x="2519891" y="5238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09" name="name"/>
          <p:cNvSpPr/>
          <p:nvPr/>
        </p:nvSpPr>
        <p:spPr>
          <a:xfrm>
            <a:off x="3797300" y="7988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610" name="A"/>
          <p:cNvSpPr/>
          <p:nvPr/>
        </p:nvSpPr>
        <p:spPr>
          <a:xfrm>
            <a:off x="4711700" y="7988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611" name="score"/>
          <p:cNvSpPr/>
          <p:nvPr/>
        </p:nvSpPr>
        <p:spPr>
          <a:xfrm>
            <a:off x="3797300" y="8445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612" name="88"/>
          <p:cNvSpPr/>
          <p:nvPr/>
        </p:nvSpPr>
        <p:spPr>
          <a:xfrm>
            <a:off x="4711700" y="8445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613" name="name"/>
          <p:cNvSpPr/>
          <p:nvPr/>
        </p:nvSpPr>
        <p:spPr>
          <a:xfrm>
            <a:off x="6210300" y="7988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614" name="B"/>
          <p:cNvSpPr/>
          <p:nvPr/>
        </p:nvSpPr>
        <p:spPr>
          <a:xfrm>
            <a:off x="7124700" y="7988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615" name="score"/>
          <p:cNvSpPr/>
          <p:nvPr/>
        </p:nvSpPr>
        <p:spPr>
          <a:xfrm>
            <a:off x="6210300" y="8445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616" name="111"/>
          <p:cNvSpPr/>
          <p:nvPr/>
        </p:nvSpPr>
        <p:spPr>
          <a:xfrm>
            <a:off x="7124700" y="8445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617" name="name"/>
          <p:cNvSpPr/>
          <p:nvPr/>
        </p:nvSpPr>
        <p:spPr>
          <a:xfrm>
            <a:off x="8877300" y="7988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618" name="C"/>
          <p:cNvSpPr/>
          <p:nvPr/>
        </p:nvSpPr>
        <p:spPr>
          <a:xfrm>
            <a:off x="9791700" y="7988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619" name="score"/>
          <p:cNvSpPr/>
          <p:nvPr/>
        </p:nvSpPr>
        <p:spPr>
          <a:xfrm>
            <a:off x="8877300" y="8445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620" name="100"/>
          <p:cNvSpPr/>
          <p:nvPr/>
        </p:nvSpPr>
        <p:spPr>
          <a:xfrm>
            <a:off x="9791700" y="8445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632" name="Connection Line"/>
          <p:cNvSpPr/>
          <p:nvPr/>
        </p:nvSpPr>
        <p:spPr>
          <a:xfrm>
            <a:off x="6215591" y="5910791"/>
            <a:ext cx="2652664" cy="20299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755" y="1129"/>
                  <a:pt x="17955" y="8329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33" name="Connection Line"/>
          <p:cNvSpPr/>
          <p:nvPr/>
        </p:nvSpPr>
        <p:spPr>
          <a:xfrm>
            <a:off x="5704903" y="5910791"/>
            <a:ext cx="539562" cy="2070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908" h="21600" extrusionOk="0">
                <a:moveTo>
                  <a:pt x="2618" y="0"/>
                </a:moveTo>
                <a:cubicBezTo>
                  <a:pt x="-3692" y="5512"/>
                  <a:pt x="1405" y="12712"/>
                  <a:pt x="17908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34" name="Connection Line"/>
          <p:cNvSpPr/>
          <p:nvPr/>
        </p:nvSpPr>
        <p:spPr>
          <a:xfrm>
            <a:off x="3783664" y="5910791"/>
            <a:ext cx="1517529" cy="20691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02" h="21600" extrusionOk="0">
                <a:moveTo>
                  <a:pt x="20802" y="0"/>
                </a:moveTo>
                <a:cubicBezTo>
                  <a:pt x="6112" y="5172"/>
                  <a:pt x="-798" y="12372"/>
                  <a:pt x="73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24" name="Line"/>
          <p:cNvSpPr/>
          <p:nvPr/>
        </p:nvSpPr>
        <p:spPr>
          <a:xfrm>
            <a:off x="203200" y="4889500"/>
            <a:ext cx="1259840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25" name="Arrow"/>
          <p:cNvSpPr/>
          <p:nvPr/>
        </p:nvSpPr>
        <p:spPr>
          <a:xfrm>
            <a:off x="520700" y="321893"/>
            <a:ext cx="681407" cy="681408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26" name="people"/>
          <p:cNvSpPr txBox="1"/>
          <p:nvPr/>
        </p:nvSpPr>
        <p:spPr>
          <a:xfrm>
            <a:off x="1073695" y="6718299"/>
            <a:ext cx="115461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people</a:t>
            </a:r>
          </a:p>
        </p:txBody>
      </p:sp>
      <p:sp>
        <p:nvSpPr>
          <p:cNvPr id="627" name="Rectangle"/>
          <p:cNvSpPr/>
          <p:nvPr/>
        </p:nvSpPr>
        <p:spPr>
          <a:xfrm>
            <a:off x="2286000" y="670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35" name="Connection Line"/>
          <p:cNvSpPr/>
          <p:nvPr/>
        </p:nvSpPr>
        <p:spPr>
          <a:xfrm>
            <a:off x="2519891" y="5734892"/>
            <a:ext cx="2538414" cy="1179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683" extrusionOk="0">
                <a:moveTo>
                  <a:pt x="0" y="20683"/>
                </a:moveTo>
                <a:cubicBezTo>
                  <a:pt x="5567" y="5945"/>
                  <a:pt x="12767" y="-917"/>
                  <a:pt x="21600" y="98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29" name="There is no risk of max_score…"/>
          <p:cNvSpPr txBox="1"/>
          <p:nvPr/>
        </p:nvSpPr>
        <p:spPr>
          <a:xfrm>
            <a:off x="8603311" y="5156199"/>
            <a:ext cx="393055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There is no risk of max_score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accidentally corrupting players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since it only reads people</a:t>
            </a:r>
          </a:p>
        </p:txBody>
      </p:sp>
      <p:sp>
        <p:nvSpPr>
          <p:cNvPr id="630" name=".…"/>
          <p:cNvSpPr txBox="1"/>
          <p:nvPr/>
        </p:nvSpPr>
        <p:spPr>
          <a:xfrm>
            <a:off x="716221" y="1289049"/>
            <a:ext cx="29036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.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.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.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def max_score(people):   highest = None   for p in people:     if highest == None or p[&quot;score&quot;] &gt; highest:       highest = p[&quot;score&quot;]   return highest…"/>
          <p:cNvSpPr txBox="1">
            <a:spLocks noGrp="1"/>
          </p:cNvSpPr>
          <p:nvPr>
            <p:ph type="body" sz="half" idx="1"/>
          </p:nvPr>
        </p:nvSpPr>
        <p:spPr>
          <a:xfrm>
            <a:off x="1333500" y="424160"/>
            <a:ext cx="11099800" cy="399524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def max_score(</a:t>
            </a:r>
            <a:r>
              <a:rPr b="1"/>
              <a:t>people</a:t>
            </a:r>
            <a:r>
              <a:t>):</a:t>
            </a:r>
            <a:br/>
            <a:r>
              <a:t>  highest = None</a:t>
            </a:r>
            <a:br/>
            <a:r>
              <a:t>  for p in people:</a:t>
            </a:r>
            <a:br/>
            <a:r>
              <a:t>    if highest == None or p["score"] &gt; highest:</a:t>
            </a:r>
            <a:br/>
            <a:r>
              <a:t>      highest = p["score"]</a:t>
            </a:r>
            <a:br/>
            <a:r>
              <a:t>  return highest</a:t>
            </a:r>
          </a:p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m = max_score(</a:t>
            </a:r>
            <a:r>
              <a:rPr b="1"/>
              <a:t>players</a:t>
            </a:r>
            <a:r>
              <a:t>)</a:t>
            </a:r>
          </a:p>
        </p:txBody>
      </p:sp>
      <p:sp>
        <p:nvSpPr>
          <p:cNvPr id="638" name="players"/>
          <p:cNvSpPr txBox="1"/>
          <p:nvPr/>
        </p:nvSpPr>
        <p:spPr>
          <a:xfrm>
            <a:off x="1041027" y="5702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639" name="Rectangle"/>
          <p:cNvSpPr/>
          <p:nvPr/>
        </p:nvSpPr>
        <p:spPr>
          <a:xfrm>
            <a:off x="2286000" y="568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40" name="Rectangle"/>
          <p:cNvSpPr/>
          <p:nvPr/>
        </p:nvSpPr>
        <p:spPr>
          <a:xfrm>
            <a:off x="5080000" y="568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41" name="Rectangle"/>
          <p:cNvSpPr/>
          <p:nvPr/>
        </p:nvSpPr>
        <p:spPr>
          <a:xfrm>
            <a:off x="5537200" y="568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42" name="Rectangle"/>
          <p:cNvSpPr/>
          <p:nvPr/>
        </p:nvSpPr>
        <p:spPr>
          <a:xfrm>
            <a:off x="5994400" y="568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66" name="Connection Line"/>
          <p:cNvSpPr/>
          <p:nvPr/>
        </p:nvSpPr>
        <p:spPr>
          <a:xfrm>
            <a:off x="2519891" y="5238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44" name="name"/>
          <p:cNvSpPr/>
          <p:nvPr/>
        </p:nvSpPr>
        <p:spPr>
          <a:xfrm>
            <a:off x="3797300" y="7988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645" name="A"/>
          <p:cNvSpPr/>
          <p:nvPr/>
        </p:nvSpPr>
        <p:spPr>
          <a:xfrm>
            <a:off x="4711700" y="7988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646" name="score"/>
          <p:cNvSpPr/>
          <p:nvPr/>
        </p:nvSpPr>
        <p:spPr>
          <a:xfrm>
            <a:off x="3797300" y="8445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647" name="88"/>
          <p:cNvSpPr/>
          <p:nvPr/>
        </p:nvSpPr>
        <p:spPr>
          <a:xfrm>
            <a:off x="4711700" y="8445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648" name="name"/>
          <p:cNvSpPr/>
          <p:nvPr/>
        </p:nvSpPr>
        <p:spPr>
          <a:xfrm>
            <a:off x="6210300" y="7988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649" name="B"/>
          <p:cNvSpPr/>
          <p:nvPr/>
        </p:nvSpPr>
        <p:spPr>
          <a:xfrm>
            <a:off x="7124700" y="7988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650" name="score"/>
          <p:cNvSpPr/>
          <p:nvPr/>
        </p:nvSpPr>
        <p:spPr>
          <a:xfrm>
            <a:off x="6210300" y="8445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651" name="111"/>
          <p:cNvSpPr/>
          <p:nvPr/>
        </p:nvSpPr>
        <p:spPr>
          <a:xfrm>
            <a:off x="7124700" y="8445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652" name="name"/>
          <p:cNvSpPr/>
          <p:nvPr/>
        </p:nvSpPr>
        <p:spPr>
          <a:xfrm>
            <a:off x="8877300" y="7988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653" name="C"/>
          <p:cNvSpPr/>
          <p:nvPr/>
        </p:nvSpPr>
        <p:spPr>
          <a:xfrm>
            <a:off x="9791700" y="7988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654" name="score"/>
          <p:cNvSpPr/>
          <p:nvPr/>
        </p:nvSpPr>
        <p:spPr>
          <a:xfrm>
            <a:off x="8877300" y="8445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655" name="100"/>
          <p:cNvSpPr/>
          <p:nvPr/>
        </p:nvSpPr>
        <p:spPr>
          <a:xfrm>
            <a:off x="9791700" y="8445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667" name="Connection Line"/>
          <p:cNvSpPr/>
          <p:nvPr/>
        </p:nvSpPr>
        <p:spPr>
          <a:xfrm>
            <a:off x="6215591" y="5910791"/>
            <a:ext cx="2652664" cy="20299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755" y="1129"/>
                  <a:pt x="17955" y="8329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68" name="Connection Line"/>
          <p:cNvSpPr/>
          <p:nvPr/>
        </p:nvSpPr>
        <p:spPr>
          <a:xfrm>
            <a:off x="5704903" y="5910791"/>
            <a:ext cx="539562" cy="2070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908" h="21600" extrusionOk="0">
                <a:moveTo>
                  <a:pt x="2618" y="0"/>
                </a:moveTo>
                <a:cubicBezTo>
                  <a:pt x="-3692" y="5512"/>
                  <a:pt x="1405" y="12712"/>
                  <a:pt x="17908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69" name="Connection Line"/>
          <p:cNvSpPr/>
          <p:nvPr/>
        </p:nvSpPr>
        <p:spPr>
          <a:xfrm>
            <a:off x="3783664" y="5910791"/>
            <a:ext cx="1517529" cy="20691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02" h="21600" extrusionOk="0">
                <a:moveTo>
                  <a:pt x="20802" y="0"/>
                </a:moveTo>
                <a:cubicBezTo>
                  <a:pt x="6112" y="5172"/>
                  <a:pt x="-798" y="12372"/>
                  <a:pt x="73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59" name="Line"/>
          <p:cNvSpPr/>
          <p:nvPr/>
        </p:nvSpPr>
        <p:spPr>
          <a:xfrm>
            <a:off x="203200" y="4889500"/>
            <a:ext cx="1259840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60" name="Arrow"/>
          <p:cNvSpPr/>
          <p:nvPr/>
        </p:nvSpPr>
        <p:spPr>
          <a:xfrm>
            <a:off x="520700" y="2315793"/>
            <a:ext cx="681407" cy="681408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61" name="people"/>
          <p:cNvSpPr txBox="1"/>
          <p:nvPr/>
        </p:nvSpPr>
        <p:spPr>
          <a:xfrm>
            <a:off x="1073695" y="6718299"/>
            <a:ext cx="115461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people</a:t>
            </a:r>
          </a:p>
        </p:txBody>
      </p:sp>
      <p:sp>
        <p:nvSpPr>
          <p:cNvPr id="662" name="Rectangle"/>
          <p:cNvSpPr/>
          <p:nvPr/>
        </p:nvSpPr>
        <p:spPr>
          <a:xfrm>
            <a:off x="2286000" y="670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70" name="Connection Line"/>
          <p:cNvSpPr/>
          <p:nvPr/>
        </p:nvSpPr>
        <p:spPr>
          <a:xfrm>
            <a:off x="2519891" y="5734892"/>
            <a:ext cx="2538414" cy="1179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683" extrusionOk="0">
                <a:moveTo>
                  <a:pt x="0" y="20683"/>
                </a:moveTo>
                <a:cubicBezTo>
                  <a:pt x="5567" y="5945"/>
                  <a:pt x="12767" y="-917"/>
                  <a:pt x="21600" y="98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64" name="highest"/>
          <p:cNvSpPr txBox="1"/>
          <p:nvPr/>
        </p:nvSpPr>
        <p:spPr>
          <a:xfrm>
            <a:off x="1031354" y="7861299"/>
            <a:ext cx="1239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highest</a:t>
            </a:r>
          </a:p>
        </p:txBody>
      </p:sp>
      <p:sp>
        <p:nvSpPr>
          <p:cNvPr id="665" name="111"/>
          <p:cNvSpPr/>
          <p:nvPr/>
        </p:nvSpPr>
        <p:spPr>
          <a:xfrm>
            <a:off x="2286000" y="7848600"/>
            <a:ext cx="65600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1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def max_score(people):   highest = None   for p in people:     if highest == None or p[&quot;score&quot;] &gt; highest:       highest = p[&quot;score&quot;]   return highest…"/>
          <p:cNvSpPr txBox="1">
            <a:spLocks noGrp="1"/>
          </p:cNvSpPr>
          <p:nvPr>
            <p:ph type="body" sz="half" idx="1"/>
          </p:nvPr>
        </p:nvSpPr>
        <p:spPr>
          <a:xfrm>
            <a:off x="1333500" y="424160"/>
            <a:ext cx="11099800" cy="399524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def max_score(</a:t>
            </a:r>
            <a:r>
              <a:rPr b="1"/>
              <a:t>people</a:t>
            </a:r>
            <a:r>
              <a:t>):</a:t>
            </a:r>
            <a:br/>
            <a:r>
              <a:t>  highest = None</a:t>
            </a:r>
            <a:br/>
            <a:r>
              <a:t>  for p in people:</a:t>
            </a:r>
            <a:br/>
            <a:r>
              <a:t>    if highest == None or p["score"] &gt; highest:</a:t>
            </a:r>
            <a:br/>
            <a:r>
              <a:t>      highest = p["score"]</a:t>
            </a:r>
            <a:br/>
            <a:r>
              <a:t>  return highest</a:t>
            </a:r>
          </a:p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m = max_score(</a:t>
            </a:r>
            <a:r>
              <a:rPr b="1"/>
              <a:t>players</a:t>
            </a:r>
            <a:r>
              <a:t>)</a:t>
            </a:r>
          </a:p>
        </p:txBody>
      </p:sp>
      <p:sp>
        <p:nvSpPr>
          <p:cNvPr id="673" name="players"/>
          <p:cNvSpPr txBox="1"/>
          <p:nvPr/>
        </p:nvSpPr>
        <p:spPr>
          <a:xfrm>
            <a:off x="1041027" y="5702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674" name="Rectangle"/>
          <p:cNvSpPr/>
          <p:nvPr/>
        </p:nvSpPr>
        <p:spPr>
          <a:xfrm>
            <a:off x="2286000" y="568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75" name="Rectangle"/>
          <p:cNvSpPr/>
          <p:nvPr/>
        </p:nvSpPr>
        <p:spPr>
          <a:xfrm>
            <a:off x="5080000" y="568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76" name="Rectangle"/>
          <p:cNvSpPr/>
          <p:nvPr/>
        </p:nvSpPr>
        <p:spPr>
          <a:xfrm>
            <a:off x="5537200" y="568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77" name="Rectangle"/>
          <p:cNvSpPr/>
          <p:nvPr/>
        </p:nvSpPr>
        <p:spPr>
          <a:xfrm>
            <a:off x="5994400" y="568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04" name="Connection Line"/>
          <p:cNvSpPr/>
          <p:nvPr/>
        </p:nvSpPr>
        <p:spPr>
          <a:xfrm>
            <a:off x="2519891" y="5238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79" name="name"/>
          <p:cNvSpPr/>
          <p:nvPr/>
        </p:nvSpPr>
        <p:spPr>
          <a:xfrm>
            <a:off x="3797300" y="7988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680" name="A"/>
          <p:cNvSpPr/>
          <p:nvPr/>
        </p:nvSpPr>
        <p:spPr>
          <a:xfrm>
            <a:off x="4711700" y="7988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681" name="score"/>
          <p:cNvSpPr/>
          <p:nvPr/>
        </p:nvSpPr>
        <p:spPr>
          <a:xfrm>
            <a:off x="3797300" y="8445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682" name="88"/>
          <p:cNvSpPr/>
          <p:nvPr/>
        </p:nvSpPr>
        <p:spPr>
          <a:xfrm>
            <a:off x="4711700" y="8445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683" name="name"/>
          <p:cNvSpPr/>
          <p:nvPr/>
        </p:nvSpPr>
        <p:spPr>
          <a:xfrm>
            <a:off x="6210300" y="7988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684" name="B"/>
          <p:cNvSpPr/>
          <p:nvPr/>
        </p:nvSpPr>
        <p:spPr>
          <a:xfrm>
            <a:off x="7124700" y="7988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685" name="score"/>
          <p:cNvSpPr/>
          <p:nvPr/>
        </p:nvSpPr>
        <p:spPr>
          <a:xfrm>
            <a:off x="6210300" y="8445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686" name="111"/>
          <p:cNvSpPr/>
          <p:nvPr/>
        </p:nvSpPr>
        <p:spPr>
          <a:xfrm>
            <a:off x="7124700" y="8445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687" name="name"/>
          <p:cNvSpPr/>
          <p:nvPr/>
        </p:nvSpPr>
        <p:spPr>
          <a:xfrm>
            <a:off x="8877300" y="7988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688" name="C"/>
          <p:cNvSpPr/>
          <p:nvPr/>
        </p:nvSpPr>
        <p:spPr>
          <a:xfrm>
            <a:off x="9791700" y="7988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689" name="score"/>
          <p:cNvSpPr/>
          <p:nvPr/>
        </p:nvSpPr>
        <p:spPr>
          <a:xfrm>
            <a:off x="8877300" y="8445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690" name="100"/>
          <p:cNvSpPr/>
          <p:nvPr/>
        </p:nvSpPr>
        <p:spPr>
          <a:xfrm>
            <a:off x="9791700" y="8445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705" name="Connection Line"/>
          <p:cNvSpPr/>
          <p:nvPr/>
        </p:nvSpPr>
        <p:spPr>
          <a:xfrm>
            <a:off x="6215591" y="5910791"/>
            <a:ext cx="2652664" cy="20299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755" y="1129"/>
                  <a:pt x="17955" y="8329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706" name="Connection Line"/>
          <p:cNvSpPr/>
          <p:nvPr/>
        </p:nvSpPr>
        <p:spPr>
          <a:xfrm>
            <a:off x="5704903" y="5910791"/>
            <a:ext cx="539562" cy="2070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908" h="21600" extrusionOk="0">
                <a:moveTo>
                  <a:pt x="2618" y="0"/>
                </a:moveTo>
                <a:cubicBezTo>
                  <a:pt x="-3692" y="5512"/>
                  <a:pt x="1405" y="12712"/>
                  <a:pt x="17908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707" name="Connection Line"/>
          <p:cNvSpPr/>
          <p:nvPr/>
        </p:nvSpPr>
        <p:spPr>
          <a:xfrm>
            <a:off x="3783664" y="5910791"/>
            <a:ext cx="1517529" cy="20691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02" h="21600" extrusionOk="0">
                <a:moveTo>
                  <a:pt x="20802" y="0"/>
                </a:moveTo>
                <a:cubicBezTo>
                  <a:pt x="6112" y="5172"/>
                  <a:pt x="-798" y="12372"/>
                  <a:pt x="73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94" name="Line"/>
          <p:cNvSpPr/>
          <p:nvPr/>
        </p:nvSpPr>
        <p:spPr>
          <a:xfrm>
            <a:off x="203200" y="4889500"/>
            <a:ext cx="1259840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95" name="Arrow"/>
          <p:cNvSpPr/>
          <p:nvPr/>
        </p:nvSpPr>
        <p:spPr>
          <a:xfrm>
            <a:off x="520700" y="3915993"/>
            <a:ext cx="681407" cy="681408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96" name="people"/>
          <p:cNvSpPr txBox="1"/>
          <p:nvPr/>
        </p:nvSpPr>
        <p:spPr>
          <a:xfrm>
            <a:off x="1073695" y="6718299"/>
            <a:ext cx="115461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D6D5D5"/>
                </a:solidFill>
              </a:defRPr>
            </a:lvl1pPr>
          </a:lstStyle>
          <a:p>
            <a:r>
              <a:t>people</a:t>
            </a:r>
          </a:p>
        </p:txBody>
      </p:sp>
      <p:sp>
        <p:nvSpPr>
          <p:cNvPr id="697" name="Rectangle"/>
          <p:cNvSpPr/>
          <p:nvPr/>
        </p:nvSpPr>
        <p:spPr>
          <a:xfrm>
            <a:off x="2286000" y="6705600"/>
            <a:ext cx="459234" cy="482600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D6D5D5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98" name="highest"/>
          <p:cNvSpPr txBox="1"/>
          <p:nvPr/>
        </p:nvSpPr>
        <p:spPr>
          <a:xfrm>
            <a:off x="1031354" y="7861299"/>
            <a:ext cx="1239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D6D5D5"/>
                </a:solidFill>
              </a:defRPr>
            </a:lvl1pPr>
          </a:lstStyle>
          <a:p>
            <a:r>
              <a:t>highest</a:t>
            </a:r>
          </a:p>
        </p:txBody>
      </p:sp>
      <p:sp>
        <p:nvSpPr>
          <p:cNvPr id="699" name="111"/>
          <p:cNvSpPr/>
          <p:nvPr/>
        </p:nvSpPr>
        <p:spPr>
          <a:xfrm>
            <a:off x="2286000" y="7848600"/>
            <a:ext cx="656007" cy="482600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100" b="0">
                <a:solidFill>
                  <a:srgbClr val="D6D5D5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700" name="m"/>
          <p:cNvSpPr txBox="1"/>
          <p:nvPr/>
        </p:nvSpPr>
        <p:spPr>
          <a:xfrm>
            <a:off x="1696938" y="8877299"/>
            <a:ext cx="4161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</a:t>
            </a:r>
          </a:p>
        </p:txBody>
      </p:sp>
      <p:sp>
        <p:nvSpPr>
          <p:cNvPr id="701" name="111"/>
          <p:cNvSpPr/>
          <p:nvPr/>
        </p:nvSpPr>
        <p:spPr>
          <a:xfrm>
            <a:off x="2286000" y="8864600"/>
            <a:ext cx="65600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1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702" name="Line"/>
          <p:cNvSpPr/>
          <p:nvPr/>
        </p:nvSpPr>
        <p:spPr>
          <a:xfrm flipV="1">
            <a:off x="1026465" y="6584950"/>
            <a:ext cx="1866901" cy="186690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03" name="Line"/>
          <p:cNvSpPr/>
          <p:nvPr/>
        </p:nvSpPr>
        <p:spPr>
          <a:xfrm flipH="1" flipV="1">
            <a:off x="1026465" y="6584950"/>
            <a:ext cx="1866901" cy="186690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Example: Player Scor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Example: Player Scores</a:t>
            </a:r>
          </a:p>
        </p:txBody>
      </p:sp>
      <p:sp>
        <p:nvSpPr>
          <p:cNvPr id="710" name="players = [   {&quot;name&quot;:&quot;A&quot;, &quot;score&quot;:88},   {&quot;name&quot;:&quot;B&quot;, &quot;score&quot;:111},   {&quot;name&quot;:&quot;C&quot;, &quot;score&quot;:100} ]"/>
          <p:cNvSpPr txBox="1">
            <a:spLocks noGrp="1"/>
          </p:cNvSpPr>
          <p:nvPr>
            <p:ph type="body" sz="quarter" idx="1"/>
          </p:nvPr>
        </p:nvSpPr>
        <p:spPr>
          <a:xfrm>
            <a:off x="1333500" y="1587896"/>
            <a:ext cx="11099800" cy="224279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players = [</a:t>
            </a:r>
            <a:br/>
            <a:r>
              <a:t>  {"name":"A", "score":88},</a:t>
            </a:r>
            <a:br/>
            <a:r>
              <a:t>  {"name":"B", "score":111},</a:t>
            </a:r>
            <a:br/>
            <a:r>
              <a:t>  {"name":"C", "score":100}</a:t>
            </a:r>
            <a:br/>
            <a:r>
              <a:t>]</a:t>
            </a:r>
          </a:p>
        </p:txBody>
      </p:sp>
      <p:sp>
        <p:nvSpPr>
          <p:cNvPr id="711" name="players"/>
          <p:cNvSpPr txBox="1"/>
          <p:nvPr/>
        </p:nvSpPr>
        <p:spPr>
          <a:xfrm>
            <a:off x="1041027" y="5194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712" name="Rectangle"/>
          <p:cNvSpPr/>
          <p:nvPr/>
        </p:nvSpPr>
        <p:spPr>
          <a:xfrm>
            <a:off x="22860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13" name="Rectangle"/>
          <p:cNvSpPr/>
          <p:nvPr/>
        </p:nvSpPr>
        <p:spPr>
          <a:xfrm>
            <a:off x="50800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14" name="Rectangle"/>
          <p:cNvSpPr/>
          <p:nvPr/>
        </p:nvSpPr>
        <p:spPr>
          <a:xfrm>
            <a:off x="55372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15" name="Rectangle"/>
          <p:cNvSpPr/>
          <p:nvPr/>
        </p:nvSpPr>
        <p:spPr>
          <a:xfrm>
            <a:off x="59944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36" name="Connection Line"/>
          <p:cNvSpPr/>
          <p:nvPr/>
        </p:nvSpPr>
        <p:spPr>
          <a:xfrm>
            <a:off x="2519891" y="4730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717" name="name"/>
          <p:cNvSpPr/>
          <p:nvPr/>
        </p:nvSpPr>
        <p:spPr>
          <a:xfrm>
            <a:off x="3797300" y="7480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718" name="A"/>
          <p:cNvSpPr/>
          <p:nvPr/>
        </p:nvSpPr>
        <p:spPr>
          <a:xfrm>
            <a:off x="4711700" y="7480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719" name="score"/>
          <p:cNvSpPr/>
          <p:nvPr/>
        </p:nvSpPr>
        <p:spPr>
          <a:xfrm>
            <a:off x="3797300" y="7937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720" name="88"/>
          <p:cNvSpPr/>
          <p:nvPr/>
        </p:nvSpPr>
        <p:spPr>
          <a:xfrm>
            <a:off x="4711700" y="7937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721" name="name"/>
          <p:cNvSpPr/>
          <p:nvPr/>
        </p:nvSpPr>
        <p:spPr>
          <a:xfrm>
            <a:off x="6210300" y="7480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722" name="B"/>
          <p:cNvSpPr/>
          <p:nvPr/>
        </p:nvSpPr>
        <p:spPr>
          <a:xfrm>
            <a:off x="7124700" y="7480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723" name="score"/>
          <p:cNvSpPr/>
          <p:nvPr/>
        </p:nvSpPr>
        <p:spPr>
          <a:xfrm>
            <a:off x="6210300" y="7937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724" name="111"/>
          <p:cNvSpPr/>
          <p:nvPr/>
        </p:nvSpPr>
        <p:spPr>
          <a:xfrm>
            <a:off x="7124700" y="7937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725" name="name"/>
          <p:cNvSpPr/>
          <p:nvPr/>
        </p:nvSpPr>
        <p:spPr>
          <a:xfrm>
            <a:off x="8877300" y="7480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726" name="C"/>
          <p:cNvSpPr/>
          <p:nvPr/>
        </p:nvSpPr>
        <p:spPr>
          <a:xfrm>
            <a:off x="9791700" y="7480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727" name="score"/>
          <p:cNvSpPr/>
          <p:nvPr/>
        </p:nvSpPr>
        <p:spPr>
          <a:xfrm>
            <a:off x="8877300" y="7937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728" name="100"/>
          <p:cNvSpPr/>
          <p:nvPr/>
        </p:nvSpPr>
        <p:spPr>
          <a:xfrm>
            <a:off x="9791700" y="7937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737" name="Connection Line"/>
          <p:cNvSpPr/>
          <p:nvPr/>
        </p:nvSpPr>
        <p:spPr>
          <a:xfrm>
            <a:off x="6215591" y="5402791"/>
            <a:ext cx="2652664" cy="20299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755" y="1129"/>
                  <a:pt x="17955" y="8329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738" name="Connection Line"/>
          <p:cNvSpPr/>
          <p:nvPr/>
        </p:nvSpPr>
        <p:spPr>
          <a:xfrm>
            <a:off x="5704903" y="5402791"/>
            <a:ext cx="539562" cy="2070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908" h="21600" extrusionOk="0">
                <a:moveTo>
                  <a:pt x="2618" y="0"/>
                </a:moveTo>
                <a:cubicBezTo>
                  <a:pt x="-3692" y="5512"/>
                  <a:pt x="1405" y="12712"/>
                  <a:pt x="17908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739" name="Connection Line"/>
          <p:cNvSpPr/>
          <p:nvPr/>
        </p:nvSpPr>
        <p:spPr>
          <a:xfrm>
            <a:off x="3783664" y="5402791"/>
            <a:ext cx="1517529" cy="20691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02" h="21600" extrusionOk="0">
                <a:moveTo>
                  <a:pt x="20802" y="0"/>
                </a:moveTo>
                <a:cubicBezTo>
                  <a:pt x="6112" y="5172"/>
                  <a:pt x="-798" y="12372"/>
                  <a:pt x="73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732" name="Rectangle"/>
          <p:cNvSpPr/>
          <p:nvPr/>
        </p:nvSpPr>
        <p:spPr>
          <a:xfrm>
            <a:off x="571500" y="1371600"/>
            <a:ext cx="11960970" cy="7519790"/>
          </a:xfrm>
          <a:prstGeom prst="rect">
            <a:avLst/>
          </a:prstGeom>
          <a:solidFill>
            <a:srgbClr val="FFFFFF">
              <a:alpha val="8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33" name="Use Case 1…"/>
          <p:cNvSpPr/>
          <p:nvPr/>
        </p:nvSpPr>
        <p:spPr>
          <a:xfrm>
            <a:off x="737368" y="5003800"/>
            <a:ext cx="3452864" cy="3116015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Use Case 1</a:t>
            </a:r>
          </a:p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Get max score</a:t>
            </a:r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(reference copy)</a:t>
            </a:r>
          </a:p>
        </p:txBody>
      </p:sp>
      <p:sp>
        <p:nvSpPr>
          <p:cNvPr id="734" name="Use Case 3…"/>
          <p:cNvSpPr/>
          <p:nvPr/>
        </p:nvSpPr>
        <p:spPr>
          <a:xfrm>
            <a:off x="8814568" y="5003800"/>
            <a:ext cx="3452864" cy="3116015"/>
          </a:xfrm>
          <a:prstGeom prst="rect">
            <a:avLst/>
          </a:prstGeom>
          <a:solidFill>
            <a:schemeClr val="accent6">
              <a:satOff val="-15808"/>
              <a:lumOff val="-17557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Use Case 3</a:t>
            </a:r>
          </a:p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Record historical scores (deep copy)</a:t>
            </a:r>
          </a:p>
        </p:txBody>
      </p:sp>
      <p:sp>
        <p:nvSpPr>
          <p:cNvPr id="735" name="Use Case 2…"/>
          <p:cNvSpPr/>
          <p:nvPr/>
        </p:nvSpPr>
        <p:spPr>
          <a:xfrm>
            <a:off x="4775968" y="5003800"/>
            <a:ext cx="3452864" cy="3116015"/>
          </a:xfrm>
          <a:prstGeom prst="rect">
            <a:avLst/>
          </a:prstGeom>
          <a:solidFill>
            <a:schemeClr val="accent1">
              <a:lumOff val="-13575"/>
            </a:schemeClr>
          </a:solidFill>
          <a:ln w="762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Use Case 2</a:t>
            </a:r>
          </a:p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Get median score</a:t>
            </a:r>
            <a:br/>
            <a:r>
              <a:t>(shallow copy)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def median_score(people):   people = copy.copy(people)   people.sort(...)   # TODO: return score for middle of people…"/>
          <p:cNvSpPr txBox="1">
            <a:spLocks noGrp="1"/>
          </p:cNvSpPr>
          <p:nvPr>
            <p:ph type="body" sz="half" idx="1"/>
          </p:nvPr>
        </p:nvSpPr>
        <p:spPr>
          <a:xfrm>
            <a:off x="1333500" y="424160"/>
            <a:ext cx="11099800" cy="399524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def median_score(</a:t>
            </a:r>
            <a:r>
              <a:rPr b="1"/>
              <a:t>people</a:t>
            </a:r>
            <a:r>
              <a:t>):</a:t>
            </a:r>
            <a:br/>
            <a:r>
              <a:t>  people = copy.copy(people)</a:t>
            </a:r>
            <a:br/>
            <a:r>
              <a:t>  people.sort(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...</a:t>
            </a:r>
            <a:r>
              <a:t>)</a:t>
            </a:r>
            <a:br/>
            <a:r>
              <a:t> 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# TODO: return score for middle of people</a:t>
            </a:r>
          </a:p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m = median_score(</a:t>
            </a:r>
            <a:r>
              <a:rPr b="1"/>
              <a:t>players</a:t>
            </a:r>
            <a:r>
              <a:t>)</a:t>
            </a:r>
          </a:p>
        </p:txBody>
      </p:sp>
      <p:sp>
        <p:nvSpPr>
          <p:cNvPr id="742" name="Line"/>
          <p:cNvSpPr/>
          <p:nvPr/>
        </p:nvSpPr>
        <p:spPr>
          <a:xfrm>
            <a:off x="203200" y="3619500"/>
            <a:ext cx="1259840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43" name="Arrow"/>
          <p:cNvSpPr/>
          <p:nvPr/>
        </p:nvSpPr>
        <p:spPr>
          <a:xfrm>
            <a:off x="520700" y="2468193"/>
            <a:ext cx="681407" cy="681408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def median_score(people):   people = copy.copy(people)   people.sort(...)   # TODO: return score for middle of people…"/>
          <p:cNvSpPr txBox="1">
            <a:spLocks noGrp="1"/>
          </p:cNvSpPr>
          <p:nvPr>
            <p:ph type="body" sz="half" idx="1"/>
          </p:nvPr>
        </p:nvSpPr>
        <p:spPr>
          <a:xfrm>
            <a:off x="1333500" y="424160"/>
            <a:ext cx="11099800" cy="399524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def median_score(</a:t>
            </a:r>
            <a:r>
              <a:rPr b="1"/>
              <a:t>people</a:t>
            </a:r>
            <a:r>
              <a:t>):</a:t>
            </a:r>
            <a:br/>
            <a:r>
              <a:t>  people = copy.copy(people)</a:t>
            </a:r>
            <a:br/>
            <a:r>
              <a:t>  people.sort(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...</a:t>
            </a:r>
            <a:r>
              <a:t>)</a:t>
            </a:r>
            <a:br/>
            <a:r>
              <a:t> 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# TODO: return score for middle of people</a:t>
            </a:r>
          </a:p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m = median_score(</a:t>
            </a:r>
            <a:r>
              <a:rPr b="1"/>
              <a:t>players</a:t>
            </a:r>
            <a:r>
              <a:t>)</a:t>
            </a:r>
          </a:p>
        </p:txBody>
      </p:sp>
      <p:sp>
        <p:nvSpPr>
          <p:cNvPr id="746" name="players"/>
          <p:cNvSpPr txBox="1"/>
          <p:nvPr/>
        </p:nvSpPr>
        <p:spPr>
          <a:xfrm>
            <a:off x="1041027" y="4432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747" name="Rectangle"/>
          <p:cNvSpPr/>
          <p:nvPr/>
        </p:nvSpPr>
        <p:spPr>
          <a:xfrm>
            <a:off x="22860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48" name="Rectangle"/>
          <p:cNvSpPr/>
          <p:nvPr/>
        </p:nvSpPr>
        <p:spPr>
          <a:xfrm>
            <a:off x="50800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49" name="Rectangle"/>
          <p:cNvSpPr/>
          <p:nvPr/>
        </p:nvSpPr>
        <p:spPr>
          <a:xfrm>
            <a:off x="55372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50" name="Rectangle"/>
          <p:cNvSpPr/>
          <p:nvPr/>
        </p:nvSpPr>
        <p:spPr>
          <a:xfrm>
            <a:off x="59944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69" name="Connection Line"/>
          <p:cNvSpPr/>
          <p:nvPr/>
        </p:nvSpPr>
        <p:spPr>
          <a:xfrm>
            <a:off x="2519891" y="3968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752" name="name"/>
          <p:cNvSpPr/>
          <p:nvPr/>
        </p:nvSpPr>
        <p:spPr>
          <a:xfrm>
            <a:off x="5702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753" name="A"/>
          <p:cNvSpPr/>
          <p:nvPr/>
        </p:nvSpPr>
        <p:spPr>
          <a:xfrm>
            <a:off x="6616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754" name="score"/>
          <p:cNvSpPr/>
          <p:nvPr/>
        </p:nvSpPr>
        <p:spPr>
          <a:xfrm>
            <a:off x="5702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755" name="88"/>
          <p:cNvSpPr/>
          <p:nvPr/>
        </p:nvSpPr>
        <p:spPr>
          <a:xfrm>
            <a:off x="6616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756" name="name"/>
          <p:cNvSpPr/>
          <p:nvPr/>
        </p:nvSpPr>
        <p:spPr>
          <a:xfrm>
            <a:off x="8115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757" name="B"/>
          <p:cNvSpPr/>
          <p:nvPr/>
        </p:nvSpPr>
        <p:spPr>
          <a:xfrm>
            <a:off x="9029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758" name="score"/>
          <p:cNvSpPr/>
          <p:nvPr/>
        </p:nvSpPr>
        <p:spPr>
          <a:xfrm>
            <a:off x="8115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759" name="111"/>
          <p:cNvSpPr/>
          <p:nvPr/>
        </p:nvSpPr>
        <p:spPr>
          <a:xfrm>
            <a:off x="9029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760" name="name"/>
          <p:cNvSpPr/>
          <p:nvPr/>
        </p:nvSpPr>
        <p:spPr>
          <a:xfrm>
            <a:off x="10782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761" name="C"/>
          <p:cNvSpPr/>
          <p:nvPr/>
        </p:nvSpPr>
        <p:spPr>
          <a:xfrm>
            <a:off x="11696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762" name="score"/>
          <p:cNvSpPr/>
          <p:nvPr/>
        </p:nvSpPr>
        <p:spPr>
          <a:xfrm>
            <a:off x="10782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763" name="100"/>
          <p:cNvSpPr/>
          <p:nvPr/>
        </p:nvSpPr>
        <p:spPr>
          <a:xfrm>
            <a:off x="11696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770" name="Connection Line"/>
          <p:cNvSpPr/>
          <p:nvPr/>
        </p:nvSpPr>
        <p:spPr>
          <a:xfrm>
            <a:off x="6215591" y="4640791"/>
            <a:ext cx="4560492" cy="3168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9141" y="3178"/>
                  <a:pt x="16341" y="10378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771" name="Connection Line"/>
          <p:cNvSpPr/>
          <p:nvPr/>
        </p:nvSpPr>
        <p:spPr>
          <a:xfrm>
            <a:off x="5783791" y="4640791"/>
            <a:ext cx="2284761" cy="31590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2531" y="6036"/>
                  <a:pt x="9731" y="13236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772" name="Connection Line"/>
          <p:cNvSpPr/>
          <p:nvPr/>
        </p:nvSpPr>
        <p:spPr>
          <a:xfrm>
            <a:off x="5053952" y="4640791"/>
            <a:ext cx="608893" cy="31709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751" h="21600" extrusionOk="0">
                <a:moveTo>
                  <a:pt x="6802" y="0"/>
                </a:moveTo>
                <a:cubicBezTo>
                  <a:pt x="-4849" y="9143"/>
                  <a:pt x="-1533" y="16343"/>
                  <a:pt x="16751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767" name="Line"/>
          <p:cNvSpPr/>
          <p:nvPr/>
        </p:nvSpPr>
        <p:spPr>
          <a:xfrm>
            <a:off x="203200" y="3619500"/>
            <a:ext cx="1259840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68" name="Arrow"/>
          <p:cNvSpPr/>
          <p:nvPr/>
        </p:nvSpPr>
        <p:spPr>
          <a:xfrm>
            <a:off x="520700" y="2861893"/>
            <a:ext cx="681407" cy="681408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def median_score(people):   people = copy.copy(people)   people.sort(...)   # TODO: return score for middle of people…"/>
          <p:cNvSpPr txBox="1">
            <a:spLocks noGrp="1"/>
          </p:cNvSpPr>
          <p:nvPr>
            <p:ph type="body" sz="half" idx="1"/>
          </p:nvPr>
        </p:nvSpPr>
        <p:spPr>
          <a:xfrm>
            <a:off x="1333500" y="424160"/>
            <a:ext cx="11099800" cy="399524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def median_score(</a:t>
            </a:r>
            <a:r>
              <a:rPr b="1"/>
              <a:t>people</a:t>
            </a:r>
            <a:r>
              <a:t>):</a:t>
            </a:r>
            <a:br/>
            <a:r>
              <a:t>  people = copy.copy(people)</a:t>
            </a:r>
            <a:br/>
            <a:r>
              <a:t>  people.sort(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...</a:t>
            </a:r>
            <a:r>
              <a:t>)</a:t>
            </a:r>
            <a:br/>
            <a:r>
              <a:t> 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# TODO: return score for middle of people</a:t>
            </a:r>
          </a:p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m = median_score(</a:t>
            </a:r>
            <a:r>
              <a:rPr b="1"/>
              <a:t>players</a:t>
            </a:r>
            <a:r>
              <a:t>)</a:t>
            </a:r>
          </a:p>
        </p:txBody>
      </p:sp>
      <p:sp>
        <p:nvSpPr>
          <p:cNvPr id="775" name="players"/>
          <p:cNvSpPr txBox="1"/>
          <p:nvPr/>
        </p:nvSpPr>
        <p:spPr>
          <a:xfrm>
            <a:off x="1041027" y="4432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776" name="Rectangle"/>
          <p:cNvSpPr/>
          <p:nvPr/>
        </p:nvSpPr>
        <p:spPr>
          <a:xfrm>
            <a:off x="22860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77" name="Rectangle"/>
          <p:cNvSpPr/>
          <p:nvPr/>
        </p:nvSpPr>
        <p:spPr>
          <a:xfrm>
            <a:off x="50800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78" name="Rectangle"/>
          <p:cNvSpPr/>
          <p:nvPr/>
        </p:nvSpPr>
        <p:spPr>
          <a:xfrm>
            <a:off x="55372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79" name="Rectangle"/>
          <p:cNvSpPr/>
          <p:nvPr/>
        </p:nvSpPr>
        <p:spPr>
          <a:xfrm>
            <a:off x="59944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02" name="Connection Line"/>
          <p:cNvSpPr/>
          <p:nvPr/>
        </p:nvSpPr>
        <p:spPr>
          <a:xfrm>
            <a:off x="2519891" y="3968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781" name="name"/>
          <p:cNvSpPr/>
          <p:nvPr/>
        </p:nvSpPr>
        <p:spPr>
          <a:xfrm>
            <a:off x="5702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782" name="A"/>
          <p:cNvSpPr/>
          <p:nvPr/>
        </p:nvSpPr>
        <p:spPr>
          <a:xfrm>
            <a:off x="6616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783" name="score"/>
          <p:cNvSpPr/>
          <p:nvPr/>
        </p:nvSpPr>
        <p:spPr>
          <a:xfrm>
            <a:off x="5702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784" name="88"/>
          <p:cNvSpPr/>
          <p:nvPr/>
        </p:nvSpPr>
        <p:spPr>
          <a:xfrm>
            <a:off x="6616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785" name="name"/>
          <p:cNvSpPr/>
          <p:nvPr/>
        </p:nvSpPr>
        <p:spPr>
          <a:xfrm>
            <a:off x="8115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786" name="B"/>
          <p:cNvSpPr/>
          <p:nvPr/>
        </p:nvSpPr>
        <p:spPr>
          <a:xfrm>
            <a:off x="9029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787" name="score"/>
          <p:cNvSpPr/>
          <p:nvPr/>
        </p:nvSpPr>
        <p:spPr>
          <a:xfrm>
            <a:off x="8115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788" name="111"/>
          <p:cNvSpPr/>
          <p:nvPr/>
        </p:nvSpPr>
        <p:spPr>
          <a:xfrm>
            <a:off x="9029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789" name="name"/>
          <p:cNvSpPr/>
          <p:nvPr/>
        </p:nvSpPr>
        <p:spPr>
          <a:xfrm>
            <a:off x="10782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790" name="C"/>
          <p:cNvSpPr/>
          <p:nvPr/>
        </p:nvSpPr>
        <p:spPr>
          <a:xfrm>
            <a:off x="11696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791" name="score"/>
          <p:cNvSpPr/>
          <p:nvPr/>
        </p:nvSpPr>
        <p:spPr>
          <a:xfrm>
            <a:off x="10782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792" name="100"/>
          <p:cNvSpPr/>
          <p:nvPr/>
        </p:nvSpPr>
        <p:spPr>
          <a:xfrm>
            <a:off x="11696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803" name="Connection Line"/>
          <p:cNvSpPr/>
          <p:nvPr/>
        </p:nvSpPr>
        <p:spPr>
          <a:xfrm>
            <a:off x="6215591" y="4640791"/>
            <a:ext cx="4560492" cy="3168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9141" y="3178"/>
                  <a:pt x="16341" y="10378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804" name="Connection Line"/>
          <p:cNvSpPr/>
          <p:nvPr/>
        </p:nvSpPr>
        <p:spPr>
          <a:xfrm>
            <a:off x="5783791" y="4640791"/>
            <a:ext cx="2284761" cy="31590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2531" y="6036"/>
                  <a:pt x="9731" y="13236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805" name="Connection Line"/>
          <p:cNvSpPr/>
          <p:nvPr/>
        </p:nvSpPr>
        <p:spPr>
          <a:xfrm>
            <a:off x="5053952" y="4640791"/>
            <a:ext cx="608893" cy="31709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751" h="21600" extrusionOk="0">
                <a:moveTo>
                  <a:pt x="6802" y="0"/>
                </a:moveTo>
                <a:cubicBezTo>
                  <a:pt x="-4849" y="9143"/>
                  <a:pt x="-1533" y="16343"/>
                  <a:pt x="16751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796" name="Line"/>
          <p:cNvSpPr/>
          <p:nvPr/>
        </p:nvSpPr>
        <p:spPr>
          <a:xfrm>
            <a:off x="203200" y="3619500"/>
            <a:ext cx="1259840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97" name="Arrow"/>
          <p:cNvSpPr/>
          <p:nvPr/>
        </p:nvSpPr>
        <p:spPr>
          <a:xfrm>
            <a:off x="520700" y="347293"/>
            <a:ext cx="681407" cy="681408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98" name="people"/>
          <p:cNvSpPr txBox="1"/>
          <p:nvPr/>
        </p:nvSpPr>
        <p:spPr>
          <a:xfrm>
            <a:off x="1073695" y="5448299"/>
            <a:ext cx="115461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people</a:t>
            </a:r>
          </a:p>
        </p:txBody>
      </p:sp>
      <p:sp>
        <p:nvSpPr>
          <p:cNvPr id="799" name="Rectangle"/>
          <p:cNvSpPr/>
          <p:nvPr/>
        </p:nvSpPr>
        <p:spPr>
          <a:xfrm>
            <a:off x="2286000" y="543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06" name="Connection Line"/>
          <p:cNvSpPr/>
          <p:nvPr/>
        </p:nvSpPr>
        <p:spPr>
          <a:xfrm>
            <a:off x="2519891" y="4464892"/>
            <a:ext cx="2538414" cy="1179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683" extrusionOk="0">
                <a:moveTo>
                  <a:pt x="0" y="20683"/>
                </a:moveTo>
                <a:cubicBezTo>
                  <a:pt x="5567" y="5945"/>
                  <a:pt x="12767" y="-917"/>
                  <a:pt x="21600" y="98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801" name="Need to make a new list…"/>
          <p:cNvSpPr txBox="1"/>
          <p:nvPr/>
        </p:nvSpPr>
        <p:spPr>
          <a:xfrm>
            <a:off x="8936256" y="4254500"/>
            <a:ext cx="352454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Need to make a new list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so we don’t corrupt players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171" name="Review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Review</a:t>
            </a:r>
          </a:p>
          <a:p>
            <a:pPr marL="0" lvl="5" indent="0">
              <a:buSzTx/>
              <a:buNone/>
            </a:pPr>
            <a:r>
              <a:t>More references</a:t>
            </a:r>
          </a:p>
          <a:p>
            <a:pPr marL="0" lvl="5" indent="0">
              <a:buSzTx/>
              <a:buNone/>
            </a:pPr>
            <a:r>
              <a:t>Copying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reference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shallow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deep</a:t>
            </a:r>
          </a:p>
          <a:p>
            <a:pPr marL="0" lvl="5" indent="0">
              <a:buSzTx/>
              <a:buNone/>
            </a:pPr>
            <a:r>
              <a:t>Worksheet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def median_score(people):   people = copy.copy(people)   people.sort(...)   # TODO: return score for middle of people…"/>
          <p:cNvSpPr txBox="1">
            <a:spLocks noGrp="1"/>
          </p:cNvSpPr>
          <p:nvPr>
            <p:ph type="body" sz="half" idx="1"/>
          </p:nvPr>
        </p:nvSpPr>
        <p:spPr>
          <a:xfrm>
            <a:off x="1333500" y="424160"/>
            <a:ext cx="11099800" cy="399524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def median_score(</a:t>
            </a:r>
            <a:r>
              <a:rPr b="1"/>
              <a:t>people</a:t>
            </a:r>
            <a:r>
              <a:t>):</a:t>
            </a:r>
            <a:br/>
            <a:r>
              <a:t>  people = copy.copy(people)</a:t>
            </a:r>
            <a:br/>
            <a:r>
              <a:t>  people.sort(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...</a:t>
            </a:r>
            <a:r>
              <a:t>)</a:t>
            </a:r>
            <a:br/>
            <a:r>
              <a:t> 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# TODO: return score for middle of people</a:t>
            </a:r>
          </a:p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m = median_score(</a:t>
            </a:r>
            <a:r>
              <a:rPr b="1"/>
              <a:t>players</a:t>
            </a:r>
            <a:r>
              <a:t>)</a:t>
            </a:r>
          </a:p>
        </p:txBody>
      </p:sp>
      <p:sp>
        <p:nvSpPr>
          <p:cNvPr id="809" name="players"/>
          <p:cNvSpPr txBox="1"/>
          <p:nvPr/>
        </p:nvSpPr>
        <p:spPr>
          <a:xfrm>
            <a:off x="1041027" y="4432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810" name="Rectangle"/>
          <p:cNvSpPr/>
          <p:nvPr/>
        </p:nvSpPr>
        <p:spPr>
          <a:xfrm>
            <a:off x="22860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11" name="Rectangle"/>
          <p:cNvSpPr/>
          <p:nvPr/>
        </p:nvSpPr>
        <p:spPr>
          <a:xfrm>
            <a:off x="50800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12" name="Rectangle"/>
          <p:cNvSpPr/>
          <p:nvPr/>
        </p:nvSpPr>
        <p:spPr>
          <a:xfrm>
            <a:off x="55372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13" name="Rectangle"/>
          <p:cNvSpPr/>
          <p:nvPr/>
        </p:nvSpPr>
        <p:spPr>
          <a:xfrm>
            <a:off x="59944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36" name="Connection Line"/>
          <p:cNvSpPr/>
          <p:nvPr/>
        </p:nvSpPr>
        <p:spPr>
          <a:xfrm>
            <a:off x="2519891" y="3968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815" name="name"/>
          <p:cNvSpPr/>
          <p:nvPr/>
        </p:nvSpPr>
        <p:spPr>
          <a:xfrm>
            <a:off x="5702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816" name="A"/>
          <p:cNvSpPr/>
          <p:nvPr/>
        </p:nvSpPr>
        <p:spPr>
          <a:xfrm>
            <a:off x="6616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817" name="score"/>
          <p:cNvSpPr/>
          <p:nvPr/>
        </p:nvSpPr>
        <p:spPr>
          <a:xfrm>
            <a:off x="5702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818" name="88"/>
          <p:cNvSpPr/>
          <p:nvPr/>
        </p:nvSpPr>
        <p:spPr>
          <a:xfrm>
            <a:off x="6616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819" name="name"/>
          <p:cNvSpPr/>
          <p:nvPr/>
        </p:nvSpPr>
        <p:spPr>
          <a:xfrm>
            <a:off x="8115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820" name="B"/>
          <p:cNvSpPr/>
          <p:nvPr/>
        </p:nvSpPr>
        <p:spPr>
          <a:xfrm>
            <a:off x="9029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821" name="score"/>
          <p:cNvSpPr/>
          <p:nvPr/>
        </p:nvSpPr>
        <p:spPr>
          <a:xfrm>
            <a:off x="8115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822" name="111"/>
          <p:cNvSpPr/>
          <p:nvPr/>
        </p:nvSpPr>
        <p:spPr>
          <a:xfrm>
            <a:off x="9029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823" name="name"/>
          <p:cNvSpPr/>
          <p:nvPr/>
        </p:nvSpPr>
        <p:spPr>
          <a:xfrm>
            <a:off x="10782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824" name="C"/>
          <p:cNvSpPr/>
          <p:nvPr/>
        </p:nvSpPr>
        <p:spPr>
          <a:xfrm>
            <a:off x="11696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825" name="score"/>
          <p:cNvSpPr/>
          <p:nvPr/>
        </p:nvSpPr>
        <p:spPr>
          <a:xfrm>
            <a:off x="10782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826" name="100"/>
          <p:cNvSpPr/>
          <p:nvPr/>
        </p:nvSpPr>
        <p:spPr>
          <a:xfrm>
            <a:off x="11696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837" name="Connection Line"/>
          <p:cNvSpPr/>
          <p:nvPr/>
        </p:nvSpPr>
        <p:spPr>
          <a:xfrm>
            <a:off x="6215591" y="4640791"/>
            <a:ext cx="4560492" cy="3168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9141" y="3178"/>
                  <a:pt x="16341" y="10378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838" name="Connection Line"/>
          <p:cNvSpPr/>
          <p:nvPr/>
        </p:nvSpPr>
        <p:spPr>
          <a:xfrm>
            <a:off x="5783791" y="4640791"/>
            <a:ext cx="2284761" cy="31590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2531" y="6036"/>
                  <a:pt x="9731" y="13236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839" name="Connection Line"/>
          <p:cNvSpPr/>
          <p:nvPr/>
        </p:nvSpPr>
        <p:spPr>
          <a:xfrm>
            <a:off x="5053952" y="4640791"/>
            <a:ext cx="608893" cy="31709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751" h="21600" extrusionOk="0">
                <a:moveTo>
                  <a:pt x="6802" y="0"/>
                </a:moveTo>
                <a:cubicBezTo>
                  <a:pt x="-4849" y="9143"/>
                  <a:pt x="-1533" y="16343"/>
                  <a:pt x="16751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830" name="Line"/>
          <p:cNvSpPr/>
          <p:nvPr/>
        </p:nvSpPr>
        <p:spPr>
          <a:xfrm>
            <a:off x="203200" y="3619500"/>
            <a:ext cx="1259840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31" name="Arrow"/>
          <p:cNvSpPr/>
          <p:nvPr/>
        </p:nvSpPr>
        <p:spPr>
          <a:xfrm>
            <a:off x="520700" y="753693"/>
            <a:ext cx="681407" cy="681408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32" name="people"/>
          <p:cNvSpPr txBox="1"/>
          <p:nvPr/>
        </p:nvSpPr>
        <p:spPr>
          <a:xfrm>
            <a:off x="1073695" y="5448299"/>
            <a:ext cx="115461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people</a:t>
            </a:r>
          </a:p>
        </p:txBody>
      </p:sp>
      <p:sp>
        <p:nvSpPr>
          <p:cNvPr id="833" name="Rectangle"/>
          <p:cNvSpPr/>
          <p:nvPr/>
        </p:nvSpPr>
        <p:spPr>
          <a:xfrm>
            <a:off x="2286000" y="543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40" name="Connection Line"/>
          <p:cNvSpPr/>
          <p:nvPr/>
        </p:nvSpPr>
        <p:spPr>
          <a:xfrm>
            <a:off x="2519891" y="4464892"/>
            <a:ext cx="2538414" cy="1179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683" extrusionOk="0">
                <a:moveTo>
                  <a:pt x="0" y="20683"/>
                </a:moveTo>
                <a:cubicBezTo>
                  <a:pt x="5567" y="5945"/>
                  <a:pt x="12767" y="-917"/>
                  <a:pt x="21600" y="98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835" name="Need to make a new list…"/>
          <p:cNvSpPr txBox="1"/>
          <p:nvPr/>
        </p:nvSpPr>
        <p:spPr>
          <a:xfrm>
            <a:off x="8936256" y="4254500"/>
            <a:ext cx="352454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Need to make a new list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so we don’t corrupt players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def median_score(people):   people = copy.copy(people)   people.sort(...)   # TODO: return score for middle of people…"/>
          <p:cNvSpPr txBox="1">
            <a:spLocks noGrp="1"/>
          </p:cNvSpPr>
          <p:nvPr>
            <p:ph type="body" sz="half" idx="1"/>
          </p:nvPr>
        </p:nvSpPr>
        <p:spPr>
          <a:xfrm>
            <a:off x="1333500" y="424160"/>
            <a:ext cx="11099800" cy="399524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def median_score(</a:t>
            </a:r>
            <a:r>
              <a:rPr b="1"/>
              <a:t>people</a:t>
            </a:r>
            <a:r>
              <a:t>):</a:t>
            </a:r>
            <a:br/>
            <a:r>
              <a:t>  people = copy.copy(people)</a:t>
            </a:r>
            <a:br/>
            <a:r>
              <a:t>  people.sort(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...</a:t>
            </a:r>
            <a:r>
              <a:t>)</a:t>
            </a:r>
            <a:br/>
            <a:r>
              <a:t> 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# TODO: return score for middle of people</a:t>
            </a:r>
          </a:p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m = median_score(</a:t>
            </a:r>
            <a:r>
              <a:rPr b="1"/>
              <a:t>players</a:t>
            </a:r>
            <a:r>
              <a:t>)</a:t>
            </a:r>
          </a:p>
        </p:txBody>
      </p:sp>
      <p:sp>
        <p:nvSpPr>
          <p:cNvPr id="843" name="players"/>
          <p:cNvSpPr txBox="1"/>
          <p:nvPr/>
        </p:nvSpPr>
        <p:spPr>
          <a:xfrm>
            <a:off x="1041027" y="4432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844" name="Rectangle"/>
          <p:cNvSpPr/>
          <p:nvPr/>
        </p:nvSpPr>
        <p:spPr>
          <a:xfrm>
            <a:off x="22860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45" name="Rectangle"/>
          <p:cNvSpPr/>
          <p:nvPr/>
        </p:nvSpPr>
        <p:spPr>
          <a:xfrm>
            <a:off x="50800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46" name="Rectangle"/>
          <p:cNvSpPr/>
          <p:nvPr/>
        </p:nvSpPr>
        <p:spPr>
          <a:xfrm>
            <a:off x="55372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47" name="Rectangle"/>
          <p:cNvSpPr/>
          <p:nvPr/>
        </p:nvSpPr>
        <p:spPr>
          <a:xfrm>
            <a:off x="59944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73" name="Connection Line"/>
          <p:cNvSpPr/>
          <p:nvPr/>
        </p:nvSpPr>
        <p:spPr>
          <a:xfrm>
            <a:off x="2519891" y="3968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849" name="name"/>
          <p:cNvSpPr/>
          <p:nvPr/>
        </p:nvSpPr>
        <p:spPr>
          <a:xfrm>
            <a:off x="5702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850" name="A"/>
          <p:cNvSpPr/>
          <p:nvPr/>
        </p:nvSpPr>
        <p:spPr>
          <a:xfrm>
            <a:off x="6616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851" name="score"/>
          <p:cNvSpPr/>
          <p:nvPr/>
        </p:nvSpPr>
        <p:spPr>
          <a:xfrm>
            <a:off x="5702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852" name="88"/>
          <p:cNvSpPr/>
          <p:nvPr/>
        </p:nvSpPr>
        <p:spPr>
          <a:xfrm>
            <a:off x="6616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853" name="name"/>
          <p:cNvSpPr/>
          <p:nvPr/>
        </p:nvSpPr>
        <p:spPr>
          <a:xfrm>
            <a:off x="8115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854" name="B"/>
          <p:cNvSpPr/>
          <p:nvPr/>
        </p:nvSpPr>
        <p:spPr>
          <a:xfrm>
            <a:off x="9029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855" name="score"/>
          <p:cNvSpPr/>
          <p:nvPr/>
        </p:nvSpPr>
        <p:spPr>
          <a:xfrm>
            <a:off x="8115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856" name="111"/>
          <p:cNvSpPr/>
          <p:nvPr/>
        </p:nvSpPr>
        <p:spPr>
          <a:xfrm>
            <a:off x="9029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857" name="name"/>
          <p:cNvSpPr/>
          <p:nvPr/>
        </p:nvSpPr>
        <p:spPr>
          <a:xfrm>
            <a:off x="10782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858" name="C"/>
          <p:cNvSpPr/>
          <p:nvPr/>
        </p:nvSpPr>
        <p:spPr>
          <a:xfrm>
            <a:off x="11696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859" name="score"/>
          <p:cNvSpPr/>
          <p:nvPr/>
        </p:nvSpPr>
        <p:spPr>
          <a:xfrm>
            <a:off x="10782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860" name="100"/>
          <p:cNvSpPr/>
          <p:nvPr/>
        </p:nvSpPr>
        <p:spPr>
          <a:xfrm>
            <a:off x="11696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874" name="Connection Line"/>
          <p:cNvSpPr/>
          <p:nvPr/>
        </p:nvSpPr>
        <p:spPr>
          <a:xfrm>
            <a:off x="6215591" y="4640791"/>
            <a:ext cx="4560492" cy="3168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9141" y="3178"/>
                  <a:pt x="16341" y="10378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875" name="Connection Line"/>
          <p:cNvSpPr/>
          <p:nvPr/>
        </p:nvSpPr>
        <p:spPr>
          <a:xfrm>
            <a:off x="5783791" y="4640791"/>
            <a:ext cx="2284761" cy="31590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2531" y="6036"/>
                  <a:pt x="9731" y="13236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876" name="Connection Line"/>
          <p:cNvSpPr/>
          <p:nvPr/>
        </p:nvSpPr>
        <p:spPr>
          <a:xfrm>
            <a:off x="5053952" y="4640791"/>
            <a:ext cx="608893" cy="31709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751" h="21600" extrusionOk="0">
                <a:moveTo>
                  <a:pt x="6802" y="0"/>
                </a:moveTo>
                <a:cubicBezTo>
                  <a:pt x="-4849" y="9143"/>
                  <a:pt x="-1533" y="16343"/>
                  <a:pt x="16751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864" name="Line"/>
          <p:cNvSpPr/>
          <p:nvPr/>
        </p:nvSpPr>
        <p:spPr>
          <a:xfrm>
            <a:off x="203200" y="3619500"/>
            <a:ext cx="1259840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65" name="people"/>
          <p:cNvSpPr txBox="1"/>
          <p:nvPr/>
        </p:nvSpPr>
        <p:spPr>
          <a:xfrm>
            <a:off x="1073695" y="5448299"/>
            <a:ext cx="115461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people</a:t>
            </a:r>
          </a:p>
        </p:txBody>
      </p:sp>
      <p:sp>
        <p:nvSpPr>
          <p:cNvPr id="866" name="Rectangle"/>
          <p:cNvSpPr/>
          <p:nvPr/>
        </p:nvSpPr>
        <p:spPr>
          <a:xfrm>
            <a:off x="2286000" y="543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77" name="Connection Line"/>
          <p:cNvSpPr/>
          <p:nvPr/>
        </p:nvSpPr>
        <p:spPr>
          <a:xfrm>
            <a:off x="2519891" y="5644091"/>
            <a:ext cx="927796" cy="10684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8630" y="1393"/>
                  <a:pt x="15830" y="8593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868" name="Rectangle"/>
          <p:cNvSpPr/>
          <p:nvPr/>
        </p:nvSpPr>
        <p:spPr>
          <a:xfrm>
            <a:off x="3429000" y="670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69" name="Rectangle"/>
          <p:cNvSpPr/>
          <p:nvPr/>
        </p:nvSpPr>
        <p:spPr>
          <a:xfrm>
            <a:off x="3886200" y="670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70" name="Rectangle"/>
          <p:cNvSpPr/>
          <p:nvPr/>
        </p:nvSpPr>
        <p:spPr>
          <a:xfrm>
            <a:off x="4343400" y="670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71" name="Arrow"/>
          <p:cNvSpPr/>
          <p:nvPr/>
        </p:nvSpPr>
        <p:spPr>
          <a:xfrm>
            <a:off x="520700" y="753693"/>
            <a:ext cx="681407" cy="681408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72" name="copy makes a new list…"/>
          <p:cNvSpPr txBox="1"/>
          <p:nvPr/>
        </p:nvSpPr>
        <p:spPr>
          <a:xfrm>
            <a:off x="925537" y="8144967"/>
            <a:ext cx="318016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copy makes a new list…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def median_score(people):   people = copy.copy(people)   people.sort(...)   # TODO: return score for middle of people…"/>
          <p:cNvSpPr txBox="1">
            <a:spLocks noGrp="1"/>
          </p:cNvSpPr>
          <p:nvPr>
            <p:ph type="body" sz="half" idx="1"/>
          </p:nvPr>
        </p:nvSpPr>
        <p:spPr>
          <a:xfrm>
            <a:off x="1333500" y="424160"/>
            <a:ext cx="11099800" cy="399524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def median_score(</a:t>
            </a:r>
            <a:r>
              <a:rPr b="1"/>
              <a:t>people</a:t>
            </a:r>
            <a:r>
              <a:t>):</a:t>
            </a:r>
            <a:br/>
            <a:r>
              <a:t>  people = copy.copy(people)</a:t>
            </a:r>
            <a:br/>
            <a:r>
              <a:t>  people.sort(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...</a:t>
            </a:r>
            <a:r>
              <a:t>)</a:t>
            </a:r>
            <a:br/>
            <a:r>
              <a:t> 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# TODO: return score for middle of people</a:t>
            </a:r>
          </a:p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m = median_score(</a:t>
            </a:r>
            <a:r>
              <a:rPr b="1"/>
              <a:t>players</a:t>
            </a:r>
            <a:r>
              <a:t>)</a:t>
            </a:r>
          </a:p>
        </p:txBody>
      </p:sp>
      <p:sp>
        <p:nvSpPr>
          <p:cNvPr id="880" name="players"/>
          <p:cNvSpPr txBox="1"/>
          <p:nvPr/>
        </p:nvSpPr>
        <p:spPr>
          <a:xfrm>
            <a:off x="1041027" y="4432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881" name="Rectangle"/>
          <p:cNvSpPr/>
          <p:nvPr/>
        </p:nvSpPr>
        <p:spPr>
          <a:xfrm>
            <a:off x="22860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82" name="Rectangle"/>
          <p:cNvSpPr/>
          <p:nvPr/>
        </p:nvSpPr>
        <p:spPr>
          <a:xfrm>
            <a:off x="50800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83" name="Rectangle"/>
          <p:cNvSpPr/>
          <p:nvPr/>
        </p:nvSpPr>
        <p:spPr>
          <a:xfrm>
            <a:off x="55372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84" name="Rectangle"/>
          <p:cNvSpPr/>
          <p:nvPr/>
        </p:nvSpPr>
        <p:spPr>
          <a:xfrm>
            <a:off x="59944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14" name="Connection Line"/>
          <p:cNvSpPr/>
          <p:nvPr/>
        </p:nvSpPr>
        <p:spPr>
          <a:xfrm>
            <a:off x="2519891" y="3968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886" name="name"/>
          <p:cNvSpPr/>
          <p:nvPr/>
        </p:nvSpPr>
        <p:spPr>
          <a:xfrm>
            <a:off x="5702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887" name="A"/>
          <p:cNvSpPr/>
          <p:nvPr/>
        </p:nvSpPr>
        <p:spPr>
          <a:xfrm>
            <a:off x="6616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888" name="score"/>
          <p:cNvSpPr/>
          <p:nvPr/>
        </p:nvSpPr>
        <p:spPr>
          <a:xfrm>
            <a:off x="5702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889" name="88"/>
          <p:cNvSpPr/>
          <p:nvPr/>
        </p:nvSpPr>
        <p:spPr>
          <a:xfrm>
            <a:off x="6616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890" name="name"/>
          <p:cNvSpPr/>
          <p:nvPr/>
        </p:nvSpPr>
        <p:spPr>
          <a:xfrm>
            <a:off x="8115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891" name="B"/>
          <p:cNvSpPr/>
          <p:nvPr/>
        </p:nvSpPr>
        <p:spPr>
          <a:xfrm>
            <a:off x="9029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892" name="score"/>
          <p:cNvSpPr/>
          <p:nvPr/>
        </p:nvSpPr>
        <p:spPr>
          <a:xfrm>
            <a:off x="8115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893" name="111"/>
          <p:cNvSpPr/>
          <p:nvPr/>
        </p:nvSpPr>
        <p:spPr>
          <a:xfrm>
            <a:off x="9029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894" name="name"/>
          <p:cNvSpPr/>
          <p:nvPr/>
        </p:nvSpPr>
        <p:spPr>
          <a:xfrm>
            <a:off x="10782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895" name="C"/>
          <p:cNvSpPr/>
          <p:nvPr/>
        </p:nvSpPr>
        <p:spPr>
          <a:xfrm>
            <a:off x="11696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896" name="score"/>
          <p:cNvSpPr/>
          <p:nvPr/>
        </p:nvSpPr>
        <p:spPr>
          <a:xfrm>
            <a:off x="10782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897" name="100"/>
          <p:cNvSpPr/>
          <p:nvPr/>
        </p:nvSpPr>
        <p:spPr>
          <a:xfrm>
            <a:off x="11696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915" name="Connection Line"/>
          <p:cNvSpPr/>
          <p:nvPr/>
        </p:nvSpPr>
        <p:spPr>
          <a:xfrm>
            <a:off x="6215591" y="4640791"/>
            <a:ext cx="4560492" cy="3168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9141" y="3178"/>
                  <a:pt x="16341" y="10378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16" name="Connection Line"/>
          <p:cNvSpPr/>
          <p:nvPr/>
        </p:nvSpPr>
        <p:spPr>
          <a:xfrm>
            <a:off x="5783791" y="4640791"/>
            <a:ext cx="2284761" cy="31590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2531" y="6036"/>
                  <a:pt x="9731" y="13236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17" name="Connection Line"/>
          <p:cNvSpPr/>
          <p:nvPr/>
        </p:nvSpPr>
        <p:spPr>
          <a:xfrm>
            <a:off x="5053952" y="4640791"/>
            <a:ext cx="608893" cy="31709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751" h="21600" extrusionOk="0">
                <a:moveTo>
                  <a:pt x="6802" y="0"/>
                </a:moveTo>
                <a:cubicBezTo>
                  <a:pt x="-4849" y="9143"/>
                  <a:pt x="-1533" y="16343"/>
                  <a:pt x="16751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01" name="Line"/>
          <p:cNvSpPr/>
          <p:nvPr/>
        </p:nvSpPr>
        <p:spPr>
          <a:xfrm>
            <a:off x="203200" y="3619500"/>
            <a:ext cx="1259840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02" name="Arrow"/>
          <p:cNvSpPr/>
          <p:nvPr/>
        </p:nvSpPr>
        <p:spPr>
          <a:xfrm>
            <a:off x="520700" y="1172793"/>
            <a:ext cx="681407" cy="681408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03" name="people"/>
          <p:cNvSpPr txBox="1"/>
          <p:nvPr/>
        </p:nvSpPr>
        <p:spPr>
          <a:xfrm>
            <a:off x="1073695" y="5448299"/>
            <a:ext cx="115461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people</a:t>
            </a:r>
          </a:p>
        </p:txBody>
      </p:sp>
      <p:sp>
        <p:nvSpPr>
          <p:cNvPr id="904" name="Rectangle"/>
          <p:cNvSpPr/>
          <p:nvPr/>
        </p:nvSpPr>
        <p:spPr>
          <a:xfrm>
            <a:off x="2286000" y="543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18" name="Connection Line"/>
          <p:cNvSpPr/>
          <p:nvPr/>
        </p:nvSpPr>
        <p:spPr>
          <a:xfrm>
            <a:off x="2519891" y="5644091"/>
            <a:ext cx="927796" cy="10684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8630" y="1393"/>
                  <a:pt x="15830" y="8593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06" name="Rectangle"/>
          <p:cNvSpPr/>
          <p:nvPr/>
        </p:nvSpPr>
        <p:spPr>
          <a:xfrm>
            <a:off x="3429000" y="670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07" name="Rectangle"/>
          <p:cNvSpPr/>
          <p:nvPr/>
        </p:nvSpPr>
        <p:spPr>
          <a:xfrm>
            <a:off x="3886200" y="670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08" name="Rectangle"/>
          <p:cNvSpPr/>
          <p:nvPr/>
        </p:nvSpPr>
        <p:spPr>
          <a:xfrm>
            <a:off x="4343400" y="670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19" name="Connection Line"/>
          <p:cNvSpPr/>
          <p:nvPr/>
        </p:nvSpPr>
        <p:spPr>
          <a:xfrm>
            <a:off x="4594804" y="6102644"/>
            <a:ext cx="6054279" cy="17555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575" extrusionOk="0">
                <a:moveTo>
                  <a:pt x="0" y="8107"/>
                </a:moveTo>
                <a:cubicBezTo>
                  <a:pt x="7019" y="-5025"/>
                  <a:pt x="14219" y="-2202"/>
                  <a:pt x="21600" y="16575"/>
                </a:cubicBezTo>
              </a:path>
            </a:pathLst>
          </a:custGeom>
          <a:ln w="508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20" name="Connection Line"/>
          <p:cNvSpPr/>
          <p:nvPr/>
        </p:nvSpPr>
        <p:spPr>
          <a:xfrm>
            <a:off x="4179970" y="6160892"/>
            <a:ext cx="3840263" cy="17659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06" extrusionOk="0">
                <a:moveTo>
                  <a:pt x="0" y="7844"/>
                </a:moveTo>
                <a:cubicBezTo>
                  <a:pt x="4660" y="-4994"/>
                  <a:pt x="11860" y="-2073"/>
                  <a:pt x="21600" y="16606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21" name="Connection Line"/>
          <p:cNvSpPr/>
          <p:nvPr/>
        </p:nvSpPr>
        <p:spPr>
          <a:xfrm>
            <a:off x="3688639" y="6935274"/>
            <a:ext cx="1959472" cy="10618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607" extrusionOk="0">
                <a:moveTo>
                  <a:pt x="0" y="0"/>
                </a:moveTo>
                <a:cubicBezTo>
                  <a:pt x="5881" y="15886"/>
                  <a:pt x="13081" y="21600"/>
                  <a:pt x="21600" y="17141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12" name="copy makes a new list……"/>
          <p:cNvSpPr txBox="1"/>
          <p:nvPr/>
        </p:nvSpPr>
        <p:spPr>
          <a:xfrm>
            <a:off x="510455" y="8144967"/>
            <a:ext cx="401032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copy makes a new list…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…that refers to the same items</a:t>
            </a:r>
          </a:p>
        </p:txBody>
      </p:sp>
      <p:sp>
        <p:nvSpPr>
          <p:cNvPr id="913" name="end of players…"/>
          <p:cNvSpPr txBox="1"/>
          <p:nvPr/>
        </p:nvSpPr>
        <p:spPr>
          <a:xfrm>
            <a:off x="10740745" y="6624755"/>
            <a:ext cx="191497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end of players</a:t>
            </a:r>
          </a:p>
          <a:p>
            <a:pPr>
              <a:defRPr b="0"/>
            </a:pPr>
            <a:r>
              <a:t>end of people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def median_score(people):   people = copy.copy(people)   people.sort(...)   # TODO: return score for middle of people…"/>
          <p:cNvSpPr txBox="1">
            <a:spLocks noGrp="1"/>
          </p:cNvSpPr>
          <p:nvPr>
            <p:ph type="body" sz="half" idx="1"/>
          </p:nvPr>
        </p:nvSpPr>
        <p:spPr>
          <a:xfrm>
            <a:off x="1333500" y="424160"/>
            <a:ext cx="11099800" cy="399524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def median_score(</a:t>
            </a:r>
            <a:r>
              <a:rPr b="1"/>
              <a:t>people</a:t>
            </a:r>
            <a:r>
              <a:t>):</a:t>
            </a:r>
            <a:br/>
            <a:r>
              <a:t>  people = copy.copy(people)</a:t>
            </a:r>
            <a:br/>
            <a:r>
              <a:t>  people.sort(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...</a:t>
            </a:r>
            <a:r>
              <a:t>)</a:t>
            </a:r>
            <a:br/>
            <a:r>
              <a:t> 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# TODO: return score for middle of people</a:t>
            </a:r>
          </a:p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m = median_score(</a:t>
            </a:r>
            <a:r>
              <a:rPr b="1"/>
              <a:t>players</a:t>
            </a:r>
            <a:r>
              <a:t>)</a:t>
            </a:r>
          </a:p>
        </p:txBody>
      </p:sp>
      <p:sp>
        <p:nvSpPr>
          <p:cNvPr id="924" name="players"/>
          <p:cNvSpPr txBox="1"/>
          <p:nvPr/>
        </p:nvSpPr>
        <p:spPr>
          <a:xfrm>
            <a:off x="1041027" y="4432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925" name="Rectangle"/>
          <p:cNvSpPr/>
          <p:nvPr/>
        </p:nvSpPr>
        <p:spPr>
          <a:xfrm>
            <a:off x="22860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26" name="Rectangle"/>
          <p:cNvSpPr/>
          <p:nvPr/>
        </p:nvSpPr>
        <p:spPr>
          <a:xfrm>
            <a:off x="50800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27" name="Rectangle"/>
          <p:cNvSpPr/>
          <p:nvPr/>
        </p:nvSpPr>
        <p:spPr>
          <a:xfrm>
            <a:off x="55372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28" name="Rectangle"/>
          <p:cNvSpPr/>
          <p:nvPr/>
        </p:nvSpPr>
        <p:spPr>
          <a:xfrm>
            <a:off x="59944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58" name="Connection Line"/>
          <p:cNvSpPr/>
          <p:nvPr/>
        </p:nvSpPr>
        <p:spPr>
          <a:xfrm>
            <a:off x="2519891" y="3968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30" name="name"/>
          <p:cNvSpPr/>
          <p:nvPr/>
        </p:nvSpPr>
        <p:spPr>
          <a:xfrm>
            <a:off x="5702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931" name="A"/>
          <p:cNvSpPr/>
          <p:nvPr/>
        </p:nvSpPr>
        <p:spPr>
          <a:xfrm>
            <a:off x="6616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932" name="score"/>
          <p:cNvSpPr/>
          <p:nvPr/>
        </p:nvSpPr>
        <p:spPr>
          <a:xfrm>
            <a:off x="5702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933" name="88"/>
          <p:cNvSpPr/>
          <p:nvPr/>
        </p:nvSpPr>
        <p:spPr>
          <a:xfrm>
            <a:off x="6616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934" name="name"/>
          <p:cNvSpPr/>
          <p:nvPr/>
        </p:nvSpPr>
        <p:spPr>
          <a:xfrm>
            <a:off x="8115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935" name="B"/>
          <p:cNvSpPr/>
          <p:nvPr/>
        </p:nvSpPr>
        <p:spPr>
          <a:xfrm>
            <a:off x="9029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936" name="score"/>
          <p:cNvSpPr/>
          <p:nvPr/>
        </p:nvSpPr>
        <p:spPr>
          <a:xfrm>
            <a:off x="8115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937" name="111"/>
          <p:cNvSpPr/>
          <p:nvPr/>
        </p:nvSpPr>
        <p:spPr>
          <a:xfrm>
            <a:off x="9029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938" name="name"/>
          <p:cNvSpPr/>
          <p:nvPr/>
        </p:nvSpPr>
        <p:spPr>
          <a:xfrm>
            <a:off x="10782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939" name="C"/>
          <p:cNvSpPr/>
          <p:nvPr/>
        </p:nvSpPr>
        <p:spPr>
          <a:xfrm>
            <a:off x="11696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940" name="score"/>
          <p:cNvSpPr/>
          <p:nvPr/>
        </p:nvSpPr>
        <p:spPr>
          <a:xfrm>
            <a:off x="10782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941" name="100"/>
          <p:cNvSpPr/>
          <p:nvPr/>
        </p:nvSpPr>
        <p:spPr>
          <a:xfrm>
            <a:off x="11696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959" name="Connection Line"/>
          <p:cNvSpPr/>
          <p:nvPr/>
        </p:nvSpPr>
        <p:spPr>
          <a:xfrm>
            <a:off x="6215591" y="4640791"/>
            <a:ext cx="4560492" cy="3168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9141" y="3178"/>
                  <a:pt x="16341" y="10378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60" name="Connection Line"/>
          <p:cNvSpPr/>
          <p:nvPr/>
        </p:nvSpPr>
        <p:spPr>
          <a:xfrm>
            <a:off x="5783791" y="4640791"/>
            <a:ext cx="2284761" cy="31590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2531" y="6036"/>
                  <a:pt x="9731" y="13236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61" name="Connection Line"/>
          <p:cNvSpPr/>
          <p:nvPr/>
        </p:nvSpPr>
        <p:spPr>
          <a:xfrm>
            <a:off x="5053952" y="4640791"/>
            <a:ext cx="608893" cy="31709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751" h="21600" extrusionOk="0">
                <a:moveTo>
                  <a:pt x="6802" y="0"/>
                </a:moveTo>
                <a:cubicBezTo>
                  <a:pt x="-4849" y="9143"/>
                  <a:pt x="-1533" y="16343"/>
                  <a:pt x="16751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45" name="Line"/>
          <p:cNvSpPr/>
          <p:nvPr/>
        </p:nvSpPr>
        <p:spPr>
          <a:xfrm>
            <a:off x="203200" y="3619500"/>
            <a:ext cx="1259840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46" name="Arrow"/>
          <p:cNvSpPr/>
          <p:nvPr/>
        </p:nvSpPr>
        <p:spPr>
          <a:xfrm>
            <a:off x="520700" y="1515693"/>
            <a:ext cx="681407" cy="681408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47" name="people"/>
          <p:cNvSpPr txBox="1"/>
          <p:nvPr/>
        </p:nvSpPr>
        <p:spPr>
          <a:xfrm>
            <a:off x="1073695" y="5448299"/>
            <a:ext cx="115461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people</a:t>
            </a:r>
          </a:p>
        </p:txBody>
      </p:sp>
      <p:sp>
        <p:nvSpPr>
          <p:cNvPr id="948" name="Rectangle"/>
          <p:cNvSpPr/>
          <p:nvPr/>
        </p:nvSpPr>
        <p:spPr>
          <a:xfrm>
            <a:off x="2286000" y="543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62" name="Connection Line"/>
          <p:cNvSpPr/>
          <p:nvPr/>
        </p:nvSpPr>
        <p:spPr>
          <a:xfrm>
            <a:off x="2519891" y="5644091"/>
            <a:ext cx="927796" cy="10684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8630" y="1393"/>
                  <a:pt x="15830" y="8593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50" name="Rectangle"/>
          <p:cNvSpPr/>
          <p:nvPr/>
        </p:nvSpPr>
        <p:spPr>
          <a:xfrm>
            <a:off x="3429000" y="670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51" name="Rectangle"/>
          <p:cNvSpPr/>
          <p:nvPr/>
        </p:nvSpPr>
        <p:spPr>
          <a:xfrm>
            <a:off x="3886200" y="670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52" name="Rectangle"/>
          <p:cNvSpPr/>
          <p:nvPr/>
        </p:nvSpPr>
        <p:spPr>
          <a:xfrm>
            <a:off x="4343400" y="670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63" name="Connection Line"/>
          <p:cNvSpPr/>
          <p:nvPr/>
        </p:nvSpPr>
        <p:spPr>
          <a:xfrm>
            <a:off x="4594804" y="6688640"/>
            <a:ext cx="3420517" cy="12496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438" extrusionOk="0">
                <a:moveTo>
                  <a:pt x="0" y="3804"/>
                </a:moveTo>
                <a:cubicBezTo>
                  <a:pt x="4074" y="-4162"/>
                  <a:pt x="11274" y="383"/>
                  <a:pt x="21600" y="17438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64" name="Connection Line"/>
          <p:cNvSpPr/>
          <p:nvPr/>
        </p:nvSpPr>
        <p:spPr>
          <a:xfrm>
            <a:off x="4179970" y="6127003"/>
            <a:ext cx="6488113" cy="17500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562" extrusionOk="0">
                <a:moveTo>
                  <a:pt x="0" y="8215"/>
                </a:moveTo>
                <a:cubicBezTo>
                  <a:pt x="3324" y="-5038"/>
                  <a:pt x="10524" y="-2256"/>
                  <a:pt x="21600" y="16562"/>
                </a:cubicBezTo>
              </a:path>
            </a:pathLst>
          </a:custGeom>
          <a:ln w="508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65" name="Connection Line"/>
          <p:cNvSpPr/>
          <p:nvPr/>
        </p:nvSpPr>
        <p:spPr>
          <a:xfrm>
            <a:off x="3688639" y="6935274"/>
            <a:ext cx="1959472" cy="10618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607" extrusionOk="0">
                <a:moveTo>
                  <a:pt x="0" y="0"/>
                </a:moveTo>
                <a:cubicBezTo>
                  <a:pt x="5881" y="15886"/>
                  <a:pt x="13081" y="21600"/>
                  <a:pt x="21600" y="17141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56" name="copy makes a new list……"/>
          <p:cNvSpPr txBox="1"/>
          <p:nvPr/>
        </p:nvSpPr>
        <p:spPr>
          <a:xfrm>
            <a:off x="510455" y="8144967"/>
            <a:ext cx="401032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copy makes a new list…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…that refers to the same items</a:t>
            </a:r>
          </a:p>
        </p:txBody>
      </p:sp>
      <p:sp>
        <p:nvSpPr>
          <p:cNvPr id="957" name="end of players…"/>
          <p:cNvSpPr txBox="1"/>
          <p:nvPr/>
        </p:nvSpPr>
        <p:spPr>
          <a:xfrm>
            <a:off x="10607098" y="6624755"/>
            <a:ext cx="218226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end of players</a:t>
            </a:r>
          </a:p>
          <a:p>
            <a:pPr>
              <a:defRPr b="0"/>
            </a:pPr>
            <a:r>
              <a:t>middle of people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def median_score(people):   people = copy.copy(people)   people.sort(...)   # TODO: return score for middle of people…"/>
          <p:cNvSpPr txBox="1">
            <a:spLocks noGrp="1"/>
          </p:cNvSpPr>
          <p:nvPr>
            <p:ph type="body" sz="half" idx="1"/>
          </p:nvPr>
        </p:nvSpPr>
        <p:spPr>
          <a:xfrm>
            <a:off x="1333500" y="424160"/>
            <a:ext cx="11099800" cy="399524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def median_score(</a:t>
            </a:r>
            <a:r>
              <a:rPr b="1"/>
              <a:t>people</a:t>
            </a:r>
            <a:r>
              <a:t>):</a:t>
            </a:r>
            <a:br/>
            <a:r>
              <a:t>  people = copy.copy(people)</a:t>
            </a:r>
            <a:br/>
            <a:r>
              <a:t>  people.sort(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...</a:t>
            </a:r>
            <a:r>
              <a:t>)</a:t>
            </a:r>
            <a:br/>
            <a:r>
              <a:t> 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# TODO: return score for middle of people</a:t>
            </a:r>
          </a:p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m = median_score(</a:t>
            </a:r>
            <a:r>
              <a:rPr b="1"/>
              <a:t>players</a:t>
            </a:r>
            <a:r>
              <a:t>)</a:t>
            </a:r>
          </a:p>
        </p:txBody>
      </p:sp>
      <p:sp>
        <p:nvSpPr>
          <p:cNvPr id="968" name="players"/>
          <p:cNvSpPr txBox="1"/>
          <p:nvPr/>
        </p:nvSpPr>
        <p:spPr>
          <a:xfrm>
            <a:off x="1041027" y="4432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969" name="Rectangle"/>
          <p:cNvSpPr/>
          <p:nvPr/>
        </p:nvSpPr>
        <p:spPr>
          <a:xfrm>
            <a:off x="22860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70" name="Rectangle"/>
          <p:cNvSpPr/>
          <p:nvPr/>
        </p:nvSpPr>
        <p:spPr>
          <a:xfrm>
            <a:off x="50800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71" name="Rectangle"/>
          <p:cNvSpPr/>
          <p:nvPr/>
        </p:nvSpPr>
        <p:spPr>
          <a:xfrm>
            <a:off x="55372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72" name="Rectangle"/>
          <p:cNvSpPr/>
          <p:nvPr/>
        </p:nvSpPr>
        <p:spPr>
          <a:xfrm>
            <a:off x="59944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03" name="Connection Line"/>
          <p:cNvSpPr/>
          <p:nvPr/>
        </p:nvSpPr>
        <p:spPr>
          <a:xfrm>
            <a:off x="2519891" y="3968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74" name="name"/>
          <p:cNvSpPr/>
          <p:nvPr/>
        </p:nvSpPr>
        <p:spPr>
          <a:xfrm>
            <a:off x="5702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975" name="A"/>
          <p:cNvSpPr/>
          <p:nvPr/>
        </p:nvSpPr>
        <p:spPr>
          <a:xfrm>
            <a:off x="6616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976" name="score"/>
          <p:cNvSpPr/>
          <p:nvPr/>
        </p:nvSpPr>
        <p:spPr>
          <a:xfrm>
            <a:off x="5702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977" name="88"/>
          <p:cNvSpPr/>
          <p:nvPr/>
        </p:nvSpPr>
        <p:spPr>
          <a:xfrm>
            <a:off x="6616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978" name="name"/>
          <p:cNvSpPr/>
          <p:nvPr/>
        </p:nvSpPr>
        <p:spPr>
          <a:xfrm>
            <a:off x="8115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979" name="B"/>
          <p:cNvSpPr/>
          <p:nvPr/>
        </p:nvSpPr>
        <p:spPr>
          <a:xfrm>
            <a:off x="9029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980" name="score"/>
          <p:cNvSpPr/>
          <p:nvPr/>
        </p:nvSpPr>
        <p:spPr>
          <a:xfrm>
            <a:off x="8115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981" name="111"/>
          <p:cNvSpPr/>
          <p:nvPr/>
        </p:nvSpPr>
        <p:spPr>
          <a:xfrm>
            <a:off x="9029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982" name="name"/>
          <p:cNvSpPr/>
          <p:nvPr/>
        </p:nvSpPr>
        <p:spPr>
          <a:xfrm>
            <a:off x="10782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983" name="C"/>
          <p:cNvSpPr/>
          <p:nvPr/>
        </p:nvSpPr>
        <p:spPr>
          <a:xfrm>
            <a:off x="11696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984" name="score"/>
          <p:cNvSpPr/>
          <p:nvPr/>
        </p:nvSpPr>
        <p:spPr>
          <a:xfrm>
            <a:off x="10782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985" name="100"/>
          <p:cNvSpPr/>
          <p:nvPr/>
        </p:nvSpPr>
        <p:spPr>
          <a:xfrm>
            <a:off x="11696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1004" name="Connection Line"/>
          <p:cNvSpPr/>
          <p:nvPr/>
        </p:nvSpPr>
        <p:spPr>
          <a:xfrm>
            <a:off x="6215591" y="4640791"/>
            <a:ext cx="4560492" cy="3168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9141" y="3178"/>
                  <a:pt x="16341" y="10378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005" name="Connection Line"/>
          <p:cNvSpPr/>
          <p:nvPr/>
        </p:nvSpPr>
        <p:spPr>
          <a:xfrm>
            <a:off x="5783791" y="4640791"/>
            <a:ext cx="2284761" cy="31590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2531" y="6036"/>
                  <a:pt x="9731" y="13236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006" name="Connection Line"/>
          <p:cNvSpPr/>
          <p:nvPr/>
        </p:nvSpPr>
        <p:spPr>
          <a:xfrm>
            <a:off x="5053952" y="4640791"/>
            <a:ext cx="608893" cy="31709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751" h="21600" extrusionOk="0">
                <a:moveTo>
                  <a:pt x="6802" y="0"/>
                </a:moveTo>
                <a:cubicBezTo>
                  <a:pt x="-4849" y="9143"/>
                  <a:pt x="-1533" y="16343"/>
                  <a:pt x="16751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89" name="Line"/>
          <p:cNvSpPr/>
          <p:nvPr/>
        </p:nvSpPr>
        <p:spPr>
          <a:xfrm>
            <a:off x="203200" y="3619500"/>
            <a:ext cx="1259840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90" name="Arrow"/>
          <p:cNvSpPr/>
          <p:nvPr/>
        </p:nvSpPr>
        <p:spPr>
          <a:xfrm>
            <a:off x="520700" y="1515693"/>
            <a:ext cx="681407" cy="681408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91" name="people"/>
          <p:cNvSpPr txBox="1"/>
          <p:nvPr/>
        </p:nvSpPr>
        <p:spPr>
          <a:xfrm>
            <a:off x="1073695" y="5448299"/>
            <a:ext cx="115461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people</a:t>
            </a:r>
          </a:p>
        </p:txBody>
      </p:sp>
      <p:sp>
        <p:nvSpPr>
          <p:cNvPr id="992" name="Rectangle"/>
          <p:cNvSpPr/>
          <p:nvPr/>
        </p:nvSpPr>
        <p:spPr>
          <a:xfrm>
            <a:off x="2286000" y="543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07" name="Connection Line"/>
          <p:cNvSpPr/>
          <p:nvPr/>
        </p:nvSpPr>
        <p:spPr>
          <a:xfrm>
            <a:off x="2519891" y="5644091"/>
            <a:ext cx="927796" cy="10684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8630" y="1393"/>
                  <a:pt x="15830" y="8593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94" name="Rectangle"/>
          <p:cNvSpPr/>
          <p:nvPr/>
        </p:nvSpPr>
        <p:spPr>
          <a:xfrm>
            <a:off x="3429000" y="670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95" name="Rectangle"/>
          <p:cNvSpPr/>
          <p:nvPr/>
        </p:nvSpPr>
        <p:spPr>
          <a:xfrm>
            <a:off x="3886200" y="670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96" name="Rectangle"/>
          <p:cNvSpPr/>
          <p:nvPr/>
        </p:nvSpPr>
        <p:spPr>
          <a:xfrm>
            <a:off x="4343400" y="670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08" name="Connection Line"/>
          <p:cNvSpPr/>
          <p:nvPr/>
        </p:nvSpPr>
        <p:spPr>
          <a:xfrm>
            <a:off x="4594804" y="6688640"/>
            <a:ext cx="3420517" cy="12496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438" extrusionOk="0">
                <a:moveTo>
                  <a:pt x="0" y="3804"/>
                </a:moveTo>
                <a:cubicBezTo>
                  <a:pt x="4074" y="-4162"/>
                  <a:pt x="11274" y="383"/>
                  <a:pt x="21600" y="17438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009" name="Connection Line"/>
          <p:cNvSpPr/>
          <p:nvPr/>
        </p:nvSpPr>
        <p:spPr>
          <a:xfrm>
            <a:off x="4179970" y="6127003"/>
            <a:ext cx="6488113" cy="17500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562" extrusionOk="0">
                <a:moveTo>
                  <a:pt x="0" y="8215"/>
                </a:moveTo>
                <a:cubicBezTo>
                  <a:pt x="3324" y="-5038"/>
                  <a:pt x="10524" y="-2256"/>
                  <a:pt x="21600" y="16562"/>
                </a:cubicBezTo>
              </a:path>
            </a:pathLst>
          </a:custGeom>
          <a:ln w="508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010" name="Connection Line"/>
          <p:cNvSpPr/>
          <p:nvPr/>
        </p:nvSpPr>
        <p:spPr>
          <a:xfrm>
            <a:off x="3688639" y="6935274"/>
            <a:ext cx="1959472" cy="10618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607" extrusionOk="0">
                <a:moveTo>
                  <a:pt x="0" y="0"/>
                </a:moveTo>
                <a:cubicBezTo>
                  <a:pt x="5881" y="15886"/>
                  <a:pt x="13081" y="21600"/>
                  <a:pt x="21600" y="17141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000" name="copy makes a new list……"/>
          <p:cNvSpPr txBox="1"/>
          <p:nvPr/>
        </p:nvSpPr>
        <p:spPr>
          <a:xfrm>
            <a:off x="510455" y="8144967"/>
            <a:ext cx="401032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copy makes a new list…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…that refers to the same items</a:t>
            </a:r>
          </a:p>
        </p:txBody>
      </p:sp>
      <p:sp>
        <p:nvSpPr>
          <p:cNvPr id="1001" name="Arrow"/>
          <p:cNvSpPr/>
          <p:nvPr/>
        </p:nvSpPr>
        <p:spPr>
          <a:xfrm rot="5400000">
            <a:off x="3775113" y="6041046"/>
            <a:ext cx="681407" cy="681407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02" name="middle"/>
          <p:cNvSpPr txBox="1"/>
          <p:nvPr/>
        </p:nvSpPr>
        <p:spPr>
          <a:xfrm>
            <a:off x="3647454" y="5551089"/>
            <a:ext cx="936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r>
              <a:t>middle</a:t>
            </a: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Example: Player Scor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Example: Player Scores</a:t>
            </a:r>
          </a:p>
        </p:txBody>
      </p:sp>
      <p:sp>
        <p:nvSpPr>
          <p:cNvPr id="1013" name="players = [   {&quot;name&quot;:&quot;A&quot;, &quot;score&quot;:88},   {&quot;name&quot;:&quot;B&quot;, &quot;score&quot;:111},   {&quot;name&quot;:&quot;C&quot;, &quot;score&quot;:100} ]"/>
          <p:cNvSpPr txBox="1">
            <a:spLocks noGrp="1"/>
          </p:cNvSpPr>
          <p:nvPr>
            <p:ph type="body" sz="quarter" idx="1"/>
          </p:nvPr>
        </p:nvSpPr>
        <p:spPr>
          <a:xfrm>
            <a:off x="1333500" y="1587896"/>
            <a:ext cx="11099800" cy="224279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players = [</a:t>
            </a:r>
            <a:br/>
            <a:r>
              <a:t>  {"name":"A", "score":88},</a:t>
            </a:r>
            <a:br/>
            <a:r>
              <a:t>  {"name":"B", "score":111},</a:t>
            </a:r>
            <a:br/>
            <a:r>
              <a:t>  {"name":"C", "score":100}</a:t>
            </a:r>
            <a:br/>
            <a:r>
              <a:t>]</a:t>
            </a:r>
          </a:p>
        </p:txBody>
      </p:sp>
      <p:sp>
        <p:nvSpPr>
          <p:cNvPr id="1014" name="players"/>
          <p:cNvSpPr txBox="1"/>
          <p:nvPr/>
        </p:nvSpPr>
        <p:spPr>
          <a:xfrm>
            <a:off x="1041027" y="5194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1015" name="Rectangle"/>
          <p:cNvSpPr/>
          <p:nvPr/>
        </p:nvSpPr>
        <p:spPr>
          <a:xfrm>
            <a:off x="22860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16" name="Rectangle"/>
          <p:cNvSpPr/>
          <p:nvPr/>
        </p:nvSpPr>
        <p:spPr>
          <a:xfrm>
            <a:off x="50800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17" name="Rectangle"/>
          <p:cNvSpPr/>
          <p:nvPr/>
        </p:nvSpPr>
        <p:spPr>
          <a:xfrm>
            <a:off x="55372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18" name="Rectangle"/>
          <p:cNvSpPr/>
          <p:nvPr/>
        </p:nvSpPr>
        <p:spPr>
          <a:xfrm>
            <a:off x="59944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39" name="Connection Line"/>
          <p:cNvSpPr/>
          <p:nvPr/>
        </p:nvSpPr>
        <p:spPr>
          <a:xfrm>
            <a:off x="2519891" y="4730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020" name="name"/>
          <p:cNvSpPr/>
          <p:nvPr/>
        </p:nvSpPr>
        <p:spPr>
          <a:xfrm>
            <a:off x="3797300" y="7480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021" name="A"/>
          <p:cNvSpPr/>
          <p:nvPr/>
        </p:nvSpPr>
        <p:spPr>
          <a:xfrm>
            <a:off x="4711700" y="7480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1022" name="score"/>
          <p:cNvSpPr/>
          <p:nvPr/>
        </p:nvSpPr>
        <p:spPr>
          <a:xfrm>
            <a:off x="3797300" y="7937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023" name="88"/>
          <p:cNvSpPr/>
          <p:nvPr/>
        </p:nvSpPr>
        <p:spPr>
          <a:xfrm>
            <a:off x="4711700" y="7937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1024" name="name"/>
          <p:cNvSpPr/>
          <p:nvPr/>
        </p:nvSpPr>
        <p:spPr>
          <a:xfrm>
            <a:off x="6210300" y="7480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025" name="B"/>
          <p:cNvSpPr/>
          <p:nvPr/>
        </p:nvSpPr>
        <p:spPr>
          <a:xfrm>
            <a:off x="7124700" y="7480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1026" name="score"/>
          <p:cNvSpPr/>
          <p:nvPr/>
        </p:nvSpPr>
        <p:spPr>
          <a:xfrm>
            <a:off x="6210300" y="7937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027" name="111"/>
          <p:cNvSpPr/>
          <p:nvPr/>
        </p:nvSpPr>
        <p:spPr>
          <a:xfrm>
            <a:off x="7124700" y="7937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1028" name="name"/>
          <p:cNvSpPr/>
          <p:nvPr/>
        </p:nvSpPr>
        <p:spPr>
          <a:xfrm>
            <a:off x="8877300" y="7480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029" name="C"/>
          <p:cNvSpPr/>
          <p:nvPr/>
        </p:nvSpPr>
        <p:spPr>
          <a:xfrm>
            <a:off x="9791700" y="7480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1030" name="score"/>
          <p:cNvSpPr/>
          <p:nvPr/>
        </p:nvSpPr>
        <p:spPr>
          <a:xfrm>
            <a:off x="8877300" y="7937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031" name="100"/>
          <p:cNvSpPr/>
          <p:nvPr/>
        </p:nvSpPr>
        <p:spPr>
          <a:xfrm>
            <a:off x="9791700" y="7937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1040" name="Connection Line"/>
          <p:cNvSpPr/>
          <p:nvPr/>
        </p:nvSpPr>
        <p:spPr>
          <a:xfrm>
            <a:off x="6215591" y="5402791"/>
            <a:ext cx="2652664" cy="20299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755" y="1129"/>
                  <a:pt x="17955" y="8329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041" name="Connection Line"/>
          <p:cNvSpPr/>
          <p:nvPr/>
        </p:nvSpPr>
        <p:spPr>
          <a:xfrm>
            <a:off x="5704903" y="5402791"/>
            <a:ext cx="539562" cy="2070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908" h="21600" extrusionOk="0">
                <a:moveTo>
                  <a:pt x="2618" y="0"/>
                </a:moveTo>
                <a:cubicBezTo>
                  <a:pt x="-3692" y="5512"/>
                  <a:pt x="1405" y="12712"/>
                  <a:pt x="17908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042" name="Connection Line"/>
          <p:cNvSpPr/>
          <p:nvPr/>
        </p:nvSpPr>
        <p:spPr>
          <a:xfrm>
            <a:off x="3783664" y="5402791"/>
            <a:ext cx="1517529" cy="20691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02" h="21600" extrusionOk="0">
                <a:moveTo>
                  <a:pt x="20802" y="0"/>
                </a:moveTo>
                <a:cubicBezTo>
                  <a:pt x="6112" y="5172"/>
                  <a:pt x="-798" y="12372"/>
                  <a:pt x="73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035" name="Rectangle"/>
          <p:cNvSpPr/>
          <p:nvPr/>
        </p:nvSpPr>
        <p:spPr>
          <a:xfrm>
            <a:off x="571500" y="1371600"/>
            <a:ext cx="11960970" cy="7519790"/>
          </a:xfrm>
          <a:prstGeom prst="rect">
            <a:avLst/>
          </a:prstGeom>
          <a:solidFill>
            <a:srgbClr val="FFFFFF">
              <a:alpha val="8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36" name="Use Case 1…"/>
          <p:cNvSpPr/>
          <p:nvPr/>
        </p:nvSpPr>
        <p:spPr>
          <a:xfrm>
            <a:off x="737368" y="5003800"/>
            <a:ext cx="3452864" cy="3116015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Use Case 1</a:t>
            </a:r>
          </a:p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Get max score</a:t>
            </a:r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(reference copy)</a:t>
            </a:r>
          </a:p>
        </p:txBody>
      </p:sp>
      <p:sp>
        <p:nvSpPr>
          <p:cNvPr id="1037" name="Use Case 3…"/>
          <p:cNvSpPr/>
          <p:nvPr/>
        </p:nvSpPr>
        <p:spPr>
          <a:xfrm>
            <a:off x="8814568" y="5003800"/>
            <a:ext cx="3452864" cy="3116015"/>
          </a:xfrm>
          <a:prstGeom prst="rect">
            <a:avLst/>
          </a:prstGeom>
          <a:solidFill>
            <a:schemeClr val="accent6">
              <a:satOff val="-15808"/>
              <a:lumOff val="-17557"/>
            </a:schemeClr>
          </a:solidFill>
          <a:ln w="762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Use Case 3</a:t>
            </a:r>
          </a:p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Record historical scores (deep copy)</a:t>
            </a:r>
          </a:p>
        </p:txBody>
      </p:sp>
      <p:sp>
        <p:nvSpPr>
          <p:cNvPr id="1038" name="Use Case 2…"/>
          <p:cNvSpPr/>
          <p:nvPr/>
        </p:nvSpPr>
        <p:spPr>
          <a:xfrm>
            <a:off x="4775968" y="5003800"/>
            <a:ext cx="3452864" cy="3116015"/>
          </a:xfrm>
          <a:prstGeom prst="rect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Use Case 2</a:t>
            </a:r>
          </a:p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Get median score</a:t>
            </a:r>
            <a:br/>
            <a:r>
              <a:t>(shallow copy)</a:t>
            </a: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players = … players_before = copy.deepcopy(players)  # make changes to players players[0][&quot;score&quot;] += 10…"/>
          <p:cNvSpPr txBox="1">
            <a:spLocks noGrp="1"/>
          </p:cNvSpPr>
          <p:nvPr>
            <p:ph type="body" sz="half" idx="1"/>
          </p:nvPr>
        </p:nvSpPr>
        <p:spPr>
          <a:xfrm>
            <a:off x="1333500" y="424160"/>
            <a:ext cx="11099800" cy="399524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players_before = copy.deepcopy(players)</a:t>
            </a:r>
            <a:br/>
            <a:br/>
            <a:r>
              <a:t># make changes to players</a:t>
            </a:r>
            <a:br/>
            <a:r>
              <a:t>players[0]["score"] += 10</a:t>
            </a:r>
          </a:p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print("score change:",</a:t>
            </a:r>
            <a:br/>
            <a:r>
              <a:t>      players[0]["score"] - players_before[0]["score"])</a:t>
            </a:r>
          </a:p>
        </p:txBody>
      </p:sp>
      <p:sp>
        <p:nvSpPr>
          <p:cNvPr id="1045" name="Line"/>
          <p:cNvSpPr/>
          <p:nvPr/>
        </p:nvSpPr>
        <p:spPr>
          <a:xfrm>
            <a:off x="203200" y="4127500"/>
            <a:ext cx="1259840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46" name="Arrow"/>
          <p:cNvSpPr/>
          <p:nvPr/>
        </p:nvSpPr>
        <p:spPr>
          <a:xfrm>
            <a:off x="520700" y="359993"/>
            <a:ext cx="681407" cy="681408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players = … players_before = copy.deepcopy(players)  # make changes to players players[0][&quot;score&quot;] += 10…"/>
          <p:cNvSpPr txBox="1">
            <a:spLocks noGrp="1"/>
          </p:cNvSpPr>
          <p:nvPr>
            <p:ph type="body" sz="half" idx="1"/>
          </p:nvPr>
        </p:nvSpPr>
        <p:spPr>
          <a:xfrm>
            <a:off x="1333500" y="424160"/>
            <a:ext cx="11099800" cy="399524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players_before = copy.deepcopy(players)</a:t>
            </a:r>
            <a:br/>
            <a:br/>
            <a:r>
              <a:t># make changes to players</a:t>
            </a:r>
            <a:br/>
            <a:r>
              <a:t>players[0]["score"] += 10</a:t>
            </a:r>
          </a:p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print("score change:",</a:t>
            </a:r>
            <a:br/>
            <a:r>
              <a:t>      players[0]["score"] - players_before[0]["score"])</a:t>
            </a:r>
          </a:p>
        </p:txBody>
      </p:sp>
      <p:sp>
        <p:nvSpPr>
          <p:cNvPr id="1049" name="Line"/>
          <p:cNvSpPr/>
          <p:nvPr/>
        </p:nvSpPr>
        <p:spPr>
          <a:xfrm>
            <a:off x="203200" y="4127500"/>
            <a:ext cx="1259840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50" name="Arrow"/>
          <p:cNvSpPr/>
          <p:nvPr/>
        </p:nvSpPr>
        <p:spPr>
          <a:xfrm>
            <a:off x="520700" y="766393"/>
            <a:ext cx="681407" cy="681408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51" name="players"/>
          <p:cNvSpPr txBox="1"/>
          <p:nvPr/>
        </p:nvSpPr>
        <p:spPr>
          <a:xfrm>
            <a:off x="1422027" y="4813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1052" name="Rectangle"/>
          <p:cNvSpPr/>
          <p:nvPr/>
        </p:nvSpPr>
        <p:spPr>
          <a:xfrm>
            <a:off x="26670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53" name="Rectangle"/>
          <p:cNvSpPr/>
          <p:nvPr/>
        </p:nvSpPr>
        <p:spPr>
          <a:xfrm>
            <a:off x="54610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54" name="Rectangle"/>
          <p:cNvSpPr/>
          <p:nvPr/>
        </p:nvSpPr>
        <p:spPr>
          <a:xfrm>
            <a:off x="59182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55" name="Rectangle"/>
          <p:cNvSpPr/>
          <p:nvPr/>
        </p:nvSpPr>
        <p:spPr>
          <a:xfrm>
            <a:off x="63754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72" name="Connection Line"/>
          <p:cNvSpPr/>
          <p:nvPr/>
        </p:nvSpPr>
        <p:spPr>
          <a:xfrm>
            <a:off x="2900891" y="4349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057" name="name"/>
          <p:cNvSpPr/>
          <p:nvPr/>
        </p:nvSpPr>
        <p:spPr>
          <a:xfrm>
            <a:off x="9258300" y="8115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058" name="A"/>
          <p:cNvSpPr/>
          <p:nvPr/>
        </p:nvSpPr>
        <p:spPr>
          <a:xfrm>
            <a:off x="10172700" y="8115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1059" name="score"/>
          <p:cNvSpPr/>
          <p:nvPr/>
        </p:nvSpPr>
        <p:spPr>
          <a:xfrm>
            <a:off x="9258300" y="8572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060" name="88"/>
          <p:cNvSpPr/>
          <p:nvPr/>
        </p:nvSpPr>
        <p:spPr>
          <a:xfrm>
            <a:off x="10172700" y="8572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1061" name="name"/>
          <p:cNvSpPr/>
          <p:nvPr/>
        </p:nvSpPr>
        <p:spPr>
          <a:xfrm>
            <a:off x="9258300" y="6718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062" name="B"/>
          <p:cNvSpPr/>
          <p:nvPr/>
        </p:nvSpPr>
        <p:spPr>
          <a:xfrm>
            <a:off x="10172700" y="6718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1063" name="score"/>
          <p:cNvSpPr/>
          <p:nvPr/>
        </p:nvSpPr>
        <p:spPr>
          <a:xfrm>
            <a:off x="9258300" y="7175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064" name="111"/>
          <p:cNvSpPr/>
          <p:nvPr/>
        </p:nvSpPr>
        <p:spPr>
          <a:xfrm>
            <a:off x="10172700" y="7175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1065" name="name"/>
          <p:cNvSpPr/>
          <p:nvPr/>
        </p:nvSpPr>
        <p:spPr>
          <a:xfrm>
            <a:off x="9258300" y="532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066" name="C"/>
          <p:cNvSpPr/>
          <p:nvPr/>
        </p:nvSpPr>
        <p:spPr>
          <a:xfrm>
            <a:off x="10172700" y="532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1067" name="score"/>
          <p:cNvSpPr/>
          <p:nvPr/>
        </p:nvSpPr>
        <p:spPr>
          <a:xfrm>
            <a:off x="9258300" y="577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068" name="100"/>
          <p:cNvSpPr/>
          <p:nvPr/>
        </p:nvSpPr>
        <p:spPr>
          <a:xfrm>
            <a:off x="10172700" y="577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1073" name="Connection Line"/>
          <p:cNvSpPr/>
          <p:nvPr/>
        </p:nvSpPr>
        <p:spPr>
          <a:xfrm>
            <a:off x="6596591" y="4796295"/>
            <a:ext cx="2643933" cy="5092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66" extrusionOk="0">
                <a:moveTo>
                  <a:pt x="0" y="7379"/>
                </a:moveTo>
                <a:cubicBezTo>
                  <a:pt x="7279" y="-4934"/>
                  <a:pt x="14479" y="-1838"/>
                  <a:pt x="21600" y="16666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074" name="Connection Line"/>
          <p:cNvSpPr/>
          <p:nvPr/>
        </p:nvSpPr>
        <p:spPr>
          <a:xfrm>
            <a:off x="6164791" y="5021791"/>
            <a:ext cx="3058221" cy="17176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3793" y="8125"/>
                  <a:pt x="10993" y="15325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075" name="Connection Line"/>
          <p:cNvSpPr/>
          <p:nvPr/>
        </p:nvSpPr>
        <p:spPr>
          <a:xfrm>
            <a:off x="5682191" y="5021791"/>
            <a:ext cx="3493593" cy="30789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6359" y="11716"/>
                  <a:pt x="13559" y="18916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players = … players_before = copy.deepcopy(players)  # make changes to players players[0][&quot;score&quot;] += 10…"/>
          <p:cNvSpPr txBox="1">
            <a:spLocks noGrp="1"/>
          </p:cNvSpPr>
          <p:nvPr>
            <p:ph type="body" sz="half" idx="1"/>
          </p:nvPr>
        </p:nvSpPr>
        <p:spPr>
          <a:xfrm>
            <a:off x="1333500" y="424160"/>
            <a:ext cx="11099800" cy="399524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players_before = copy.deepcopy(players)</a:t>
            </a:r>
            <a:br/>
            <a:br/>
            <a:r>
              <a:t># make changes to players</a:t>
            </a:r>
            <a:br/>
            <a:r>
              <a:t>players[0]["score"] += 10</a:t>
            </a:r>
          </a:p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print("score change:",</a:t>
            </a:r>
            <a:br/>
            <a:r>
              <a:t>      players[0]["score"] - players_before[0]["score"])</a:t>
            </a:r>
          </a:p>
        </p:txBody>
      </p:sp>
      <p:sp>
        <p:nvSpPr>
          <p:cNvPr id="1078" name="Line"/>
          <p:cNvSpPr/>
          <p:nvPr/>
        </p:nvSpPr>
        <p:spPr>
          <a:xfrm>
            <a:off x="203200" y="4127500"/>
            <a:ext cx="1259840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79" name="Arrow"/>
          <p:cNvSpPr/>
          <p:nvPr/>
        </p:nvSpPr>
        <p:spPr>
          <a:xfrm>
            <a:off x="520700" y="766393"/>
            <a:ext cx="681407" cy="681408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80" name="players"/>
          <p:cNvSpPr txBox="1"/>
          <p:nvPr/>
        </p:nvSpPr>
        <p:spPr>
          <a:xfrm>
            <a:off x="1422027" y="4813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1081" name="Rectangle"/>
          <p:cNvSpPr/>
          <p:nvPr/>
        </p:nvSpPr>
        <p:spPr>
          <a:xfrm>
            <a:off x="26670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82" name="Rectangle"/>
          <p:cNvSpPr/>
          <p:nvPr/>
        </p:nvSpPr>
        <p:spPr>
          <a:xfrm>
            <a:off x="54610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83" name="Rectangle"/>
          <p:cNvSpPr/>
          <p:nvPr/>
        </p:nvSpPr>
        <p:spPr>
          <a:xfrm>
            <a:off x="59182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84" name="Rectangle"/>
          <p:cNvSpPr/>
          <p:nvPr/>
        </p:nvSpPr>
        <p:spPr>
          <a:xfrm>
            <a:off x="63754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08" name="Connection Line"/>
          <p:cNvSpPr/>
          <p:nvPr/>
        </p:nvSpPr>
        <p:spPr>
          <a:xfrm>
            <a:off x="2900891" y="4349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086" name="name"/>
          <p:cNvSpPr/>
          <p:nvPr/>
        </p:nvSpPr>
        <p:spPr>
          <a:xfrm>
            <a:off x="9258300" y="8115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087" name="A"/>
          <p:cNvSpPr/>
          <p:nvPr/>
        </p:nvSpPr>
        <p:spPr>
          <a:xfrm>
            <a:off x="10172700" y="8115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1088" name="score"/>
          <p:cNvSpPr/>
          <p:nvPr/>
        </p:nvSpPr>
        <p:spPr>
          <a:xfrm>
            <a:off x="9258300" y="8572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089" name="88"/>
          <p:cNvSpPr/>
          <p:nvPr/>
        </p:nvSpPr>
        <p:spPr>
          <a:xfrm>
            <a:off x="10172700" y="8572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1090" name="name"/>
          <p:cNvSpPr/>
          <p:nvPr/>
        </p:nvSpPr>
        <p:spPr>
          <a:xfrm>
            <a:off x="9258300" y="6718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091" name="B"/>
          <p:cNvSpPr/>
          <p:nvPr/>
        </p:nvSpPr>
        <p:spPr>
          <a:xfrm>
            <a:off x="10172700" y="6718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1092" name="score"/>
          <p:cNvSpPr/>
          <p:nvPr/>
        </p:nvSpPr>
        <p:spPr>
          <a:xfrm>
            <a:off x="9258300" y="7175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093" name="111"/>
          <p:cNvSpPr/>
          <p:nvPr/>
        </p:nvSpPr>
        <p:spPr>
          <a:xfrm>
            <a:off x="10172700" y="7175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1094" name="name"/>
          <p:cNvSpPr/>
          <p:nvPr/>
        </p:nvSpPr>
        <p:spPr>
          <a:xfrm>
            <a:off x="9258300" y="532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095" name="C"/>
          <p:cNvSpPr/>
          <p:nvPr/>
        </p:nvSpPr>
        <p:spPr>
          <a:xfrm>
            <a:off x="10172700" y="532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1096" name="score"/>
          <p:cNvSpPr/>
          <p:nvPr/>
        </p:nvSpPr>
        <p:spPr>
          <a:xfrm>
            <a:off x="9258300" y="577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097" name="100"/>
          <p:cNvSpPr/>
          <p:nvPr/>
        </p:nvSpPr>
        <p:spPr>
          <a:xfrm>
            <a:off x="10172700" y="577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1109" name="Connection Line"/>
          <p:cNvSpPr/>
          <p:nvPr/>
        </p:nvSpPr>
        <p:spPr>
          <a:xfrm>
            <a:off x="6596591" y="4796295"/>
            <a:ext cx="2643933" cy="5092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66" extrusionOk="0">
                <a:moveTo>
                  <a:pt x="0" y="7379"/>
                </a:moveTo>
                <a:cubicBezTo>
                  <a:pt x="7279" y="-4934"/>
                  <a:pt x="14479" y="-1838"/>
                  <a:pt x="21600" y="16666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110" name="Connection Line"/>
          <p:cNvSpPr/>
          <p:nvPr/>
        </p:nvSpPr>
        <p:spPr>
          <a:xfrm>
            <a:off x="6164791" y="5021791"/>
            <a:ext cx="3058221" cy="17176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3793" y="8125"/>
                  <a:pt x="10993" y="15325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111" name="Connection Line"/>
          <p:cNvSpPr/>
          <p:nvPr/>
        </p:nvSpPr>
        <p:spPr>
          <a:xfrm>
            <a:off x="5682191" y="5021791"/>
            <a:ext cx="3493593" cy="30789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6359" y="11716"/>
                  <a:pt x="13559" y="18916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101" name="players_before"/>
          <p:cNvSpPr txBox="1"/>
          <p:nvPr/>
        </p:nvSpPr>
        <p:spPr>
          <a:xfrm>
            <a:off x="241908" y="5575299"/>
            <a:ext cx="237485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/>
          </a:lstStyle>
          <a:p>
            <a:r>
              <a:t>players_before</a:t>
            </a:r>
          </a:p>
        </p:txBody>
      </p:sp>
      <p:sp>
        <p:nvSpPr>
          <p:cNvPr id="1102" name="Rectangle"/>
          <p:cNvSpPr/>
          <p:nvPr/>
        </p:nvSpPr>
        <p:spPr>
          <a:xfrm>
            <a:off x="2667000" y="5562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03" name="Rectangle"/>
          <p:cNvSpPr/>
          <p:nvPr/>
        </p:nvSpPr>
        <p:spPr>
          <a:xfrm>
            <a:off x="3810000" y="5943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04" name="Rectangle"/>
          <p:cNvSpPr/>
          <p:nvPr/>
        </p:nvSpPr>
        <p:spPr>
          <a:xfrm>
            <a:off x="4267200" y="5943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05" name="Rectangle"/>
          <p:cNvSpPr/>
          <p:nvPr/>
        </p:nvSpPr>
        <p:spPr>
          <a:xfrm>
            <a:off x="4724400" y="5943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12" name="Connection Line"/>
          <p:cNvSpPr/>
          <p:nvPr/>
        </p:nvSpPr>
        <p:spPr>
          <a:xfrm>
            <a:off x="2900891" y="5624420"/>
            <a:ext cx="892623" cy="2904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546" extrusionOk="0">
                <a:moveTo>
                  <a:pt x="0" y="8356"/>
                </a:moveTo>
                <a:cubicBezTo>
                  <a:pt x="7627" y="-5054"/>
                  <a:pt x="14827" y="-2324"/>
                  <a:pt x="21600" y="16546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107" name="deepcopy makes…"/>
          <p:cNvSpPr txBox="1"/>
          <p:nvPr/>
        </p:nvSpPr>
        <p:spPr>
          <a:xfrm>
            <a:off x="3384029" y="6807200"/>
            <a:ext cx="2225576" cy="81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deepcopy makes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a new list</a:t>
            </a:r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players = … players_before = copy.deepcopy(players)  # make changes to players players[0][&quot;score&quot;] += 10…"/>
          <p:cNvSpPr txBox="1">
            <a:spLocks noGrp="1"/>
          </p:cNvSpPr>
          <p:nvPr>
            <p:ph type="body" sz="half" idx="1"/>
          </p:nvPr>
        </p:nvSpPr>
        <p:spPr>
          <a:xfrm>
            <a:off x="1333500" y="424160"/>
            <a:ext cx="11099800" cy="399524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players_before = copy.deepcopy(players)</a:t>
            </a:r>
            <a:br/>
            <a:br/>
            <a:r>
              <a:t># make changes to players</a:t>
            </a:r>
            <a:br/>
            <a:r>
              <a:t>players[0]["score"] += 10</a:t>
            </a:r>
          </a:p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print("score change:",</a:t>
            </a:r>
            <a:br/>
            <a:r>
              <a:t>      players[0]["score"] - players_before[0]["score"])</a:t>
            </a:r>
          </a:p>
        </p:txBody>
      </p:sp>
      <p:sp>
        <p:nvSpPr>
          <p:cNvPr id="1115" name="Line"/>
          <p:cNvSpPr/>
          <p:nvPr/>
        </p:nvSpPr>
        <p:spPr>
          <a:xfrm>
            <a:off x="203200" y="4127500"/>
            <a:ext cx="1259840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16" name="Arrow"/>
          <p:cNvSpPr/>
          <p:nvPr/>
        </p:nvSpPr>
        <p:spPr>
          <a:xfrm>
            <a:off x="520700" y="1934793"/>
            <a:ext cx="681407" cy="681408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17" name="players"/>
          <p:cNvSpPr txBox="1"/>
          <p:nvPr/>
        </p:nvSpPr>
        <p:spPr>
          <a:xfrm>
            <a:off x="1422027" y="4813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1118" name="Rectangle"/>
          <p:cNvSpPr/>
          <p:nvPr/>
        </p:nvSpPr>
        <p:spPr>
          <a:xfrm>
            <a:off x="26670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19" name="Rectangle"/>
          <p:cNvSpPr/>
          <p:nvPr/>
        </p:nvSpPr>
        <p:spPr>
          <a:xfrm>
            <a:off x="54610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20" name="Rectangle"/>
          <p:cNvSpPr/>
          <p:nvPr/>
        </p:nvSpPr>
        <p:spPr>
          <a:xfrm>
            <a:off x="59182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21" name="Rectangle"/>
          <p:cNvSpPr/>
          <p:nvPr/>
        </p:nvSpPr>
        <p:spPr>
          <a:xfrm>
            <a:off x="63754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60" name="Connection Line"/>
          <p:cNvSpPr/>
          <p:nvPr/>
        </p:nvSpPr>
        <p:spPr>
          <a:xfrm>
            <a:off x="2900891" y="4349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123" name="name"/>
          <p:cNvSpPr/>
          <p:nvPr/>
        </p:nvSpPr>
        <p:spPr>
          <a:xfrm>
            <a:off x="9258300" y="8115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124" name="A"/>
          <p:cNvSpPr/>
          <p:nvPr/>
        </p:nvSpPr>
        <p:spPr>
          <a:xfrm>
            <a:off x="10172700" y="8115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1125" name="score"/>
          <p:cNvSpPr/>
          <p:nvPr/>
        </p:nvSpPr>
        <p:spPr>
          <a:xfrm>
            <a:off x="9258300" y="8572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126" name="88"/>
          <p:cNvSpPr/>
          <p:nvPr/>
        </p:nvSpPr>
        <p:spPr>
          <a:xfrm>
            <a:off x="10172700" y="8572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1127" name="name"/>
          <p:cNvSpPr/>
          <p:nvPr/>
        </p:nvSpPr>
        <p:spPr>
          <a:xfrm>
            <a:off x="9258300" y="6718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128" name="B"/>
          <p:cNvSpPr/>
          <p:nvPr/>
        </p:nvSpPr>
        <p:spPr>
          <a:xfrm>
            <a:off x="10172700" y="6718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1129" name="score"/>
          <p:cNvSpPr/>
          <p:nvPr/>
        </p:nvSpPr>
        <p:spPr>
          <a:xfrm>
            <a:off x="9258300" y="7175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130" name="111"/>
          <p:cNvSpPr/>
          <p:nvPr/>
        </p:nvSpPr>
        <p:spPr>
          <a:xfrm>
            <a:off x="10172700" y="7175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1131" name="name"/>
          <p:cNvSpPr/>
          <p:nvPr/>
        </p:nvSpPr>
        <p:spPr>
          <a:xfrm>
            <a:off x="9258300" y="532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132" name="C"/>
          <p:cNvSpPr/>
          <p:nvPr/>
        </p:nvSpPr>
        <p:spPr>
          <a:xfrm>
            <a:off x="10172700" y="532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1133" name="score"/>
          <p:cNvSpPr/>
          <p:nvPr/>
        </p:nvSpPr>
        <p:spPr>
          <a:xfrm>
            <a:off x="9258300" y="577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134" name="100"/>
          <p:cNvSpPr/>
          <p:nvPr/>
        </p:nvSpPr>
        <p:spPr>
          <a:xfrm>
            <a:off x="10172700" y="577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1161" name="Connection Line"/>
          <p:cNvSpPr/>
          <p:nvPr/>
        </p:nvSpPr>
        <p:spPr>
          <a:xfrm>
            <a:off x="6596591" y="4796295"/>
            <a:ext cx="2643933" cy="5092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66" extrusionOk="0">
                <a:moveTo>
                  <a:pt x="0" y="7379"/>
                </a:moveTo>
                <a:cubicBezTo>
                  <a:pt x="7279" y="-4934"/>
                  <a:pt x="14479" y="-1838"/>
                  <a:pt x="21600" y="16666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162" name="Connection Line"/>
          <p:cNvSpPr/>
          <p:nvPr/>
        </p:nvSpPr>
        <p:spPr>
          <a:xfrm>
            <a:off x="6164791" y="5021791"/>
            <a:ext cx="3058221" cy="17176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3793" y="8125"/>
                  <a:pt x="10993" y="15325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163" name="Connection Line"/>
          <p:cNvSpPr/>
          <p:nvPr/>
        </p:nvSpPr>
        <p:spPr>
          <a:xfrm>
            <a:off x="5682191" y="5021791"/>
            <a:ext cx="3493593" cy="30789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6359" y="11716"/>
                  <a:pt x="13559" y="18916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138" name="players_before"/>
          <p:cNvSpPr txBox="1"/>
          <p:nvPr/>
        </p:nvSpPr>
        <p:spPr>
          <a:xfrm>
            <a:off x="241908" y="5575299"/>
            <a:ext cx="237485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/>
          </a:lstStyle>
          <a:p>
            <a:r>
              <a:t>players_before</a:t>
            </a:r>
          </a:p>
        </p:txBody>
      </p:sp>
      <p:sp>
        <p:nvSpPr>
          <p:cNvPr id="1139" name="Rectangle"/>
          <p:cNvSpPr/>
          <p:nvPr/>
        </p:nvSpPr>
        <p:spPr>
          <a:xfrm>
            <a:off x="2667000" y="5562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40" name="Rectangle"/>
          <p:cNvSpPr/>
          <p:nvPr/>
        </p:nvSpPr>
        <p:spPr>
          <a:xfrm>
            <a:off x="3810000" y="5943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41" name="Rectangle"/>
          <p:cNvSpPr/>
          <p:nvPr/>
        </p:nvSpPr>
        <p:spPr>
          <a:xfrm>
            <a:off x="4267200" y="5943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42" name="Rectangle"/>
          <p:cNvSpPr/>
          <p:nvPr/>
        </p:nvSpPr>
        <p:spPr>
          <a:xfrm>
            <a:off x="4724400" y="5943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64" name="Connection Line"/>
          <p:cNvSpPr/>
          <p:nvPr/>
        </p:nvSpPr>
        <p:spPr>
          <a:xfrm>
            <a:off x="2900891" y="5624420"/>
            <a:ext cx="892623" cy="2904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546" extrusionOk="0">
                <a:moveTo>
                  <a:pt x="0" y="8356"/>
                </a:moveTo>
                <a:cubicBezTo>
                  <a:pt x="7627" y="-5054"/>
                  <a:pt x="14827" y="-2324"/>
                  <a:pt x="21600" y="16546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144" name="name"/>
          <p:cNvSpPr/>
          <p:nvPr/>
        </p:nvSpPr>
        <p:spPr>
          <a:xfrm>
            <a:off x="1638300" y="8115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145" name="A"/>
          <p:cNvSpPr/>
          <p:nvPr/>
        </p:nvSpPr>
        <p:spPr>
          <a:xfrm>
            <a:off x="2552700" y="8115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1146" name="score"/>
          <p:cNvSpPr/>
          <p:nvPr/>
        </p:nvSpPr>
        <p:spPr>
          <a:xfrm>
            <a:off x="1638300" y="8572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147" name="88"/>
          <p:cNvSpPr/>
          <p:nvPr/>
        </p:nvSpPr>
        <p:spPr>
          <a:xfrm>
            <a:off x="2552700" y="8572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1148" name="name"/>
          <p:cNvSpPr/>
          <p:nvPr/>
        </p:nvSpPr>
        <p:spPr>
          <a:xfrm>
            <a:off x="3797300" y="8115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149" name="B"/>
          <p:cNvSpPr/>
          <p:nvPr/>
        </p:nvSpPr>
        <p:spPr>
          <a:xfrm>
            <a:off x="4711700" y="8115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1150" name="score"/>
          <p:cNvSpPr/>
          <p:nvPr/>
        </p:nvSpPr>
        <p:spPr>
          <a:xfrm>
            <a:off x="3797300" y="8572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151" name="111"/>
          <p:cNvSpPr/>
          <p:nvPr/>
        </p:nvSpPr>
        <p:spPr>
          <a:xfrm>
            <a:off x="4711700" y="8572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1152" name="name"/>
          <p:cNvSpPr/>
          <p:nvPr/>
        </p:nvSpPr>
        <p:spPr>
          <a:xfrm>
            <a:off x="5956300" y="8115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153" name="C"/>
          <p:cNvSpPr/>
          <p:nvPr/>
        </p:nvSpPr>
        <p:spPr>
          <a:xfrm>
            <a:off x="6870700" y="8115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1154" name="score"/>
          <p:cNvSpPr/>
          <p:nvPr/>
        </p:nvSpPr>
        <p:spPr>
          <a:xfrm>
            <a:off x="5956300" y="8572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155" name="100"/>
          <p:cNvSpPr/>
          <p:nvPr/>
        </p:nvSpPr>
        <p:spPr>
          <a:xfrm>
            <a:off x="6870700" y="8572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1165" name="Connection Line"/>
          <p:cNvSpPr/>
          <p:nvPr/>
        </p:nvSpPr>
        <p:spPr>
          <a:xfrm>
            <a:off x="4932891" y="6164791"/>
            <a:ext cx="1060435" cy="19280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25" h="21600" extrusionOk="0">
                <a:moveTo>
                  <a:pt x="0" y="0"/>
                </a:moveTo>
                <a:cubicBezTo>
                  <a:pt x="14681" y="4344"/>
                  <a:pt x="21600" y="11544"/>
                  <a:pt x="20756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166" name="Connection Line"/>
          <p:cNvSpPr/>
          <p:nvPr/>
        </p:nvSpPr>
        <p:spPr>
          <a:xfrm>
            <a:off x="3843866" y="6164791"/>
            <a:ext cx="657226" cy="18875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7446" y="3702"/>
                  <a:pt x="246" y="10902"/>
                  <a:pt x="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167" name="Connection Line"/>
          <p:cNvSpPr/>
          <p:nvPr/>
        </p:nvSpPr>
        <p:spPr>
          <a:xfrm>
            <a:off x="1689282" y="6164791"/>
            <a:ext cx="2329210" cy="18675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9576" y="3532"/>
                  <a:pt x="2376" y="10732"/>
                  <a:pt x="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159" name="AND new…"/>
          <p:cNvSpPr txBox="1"/>
          <p:nvPr/>
        </p:nvSpPr>
        <p:spPr>
          <a:xfrm>
            <a:off x="312615" y="6272681"/>
            <a:ext cx="153977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AND new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dictionaries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Worksheet Problem 1"/>
          <p:cNvSpPr txBox="1">
            <a:spLocks noGrp="1"/>
          </p:cNvSpPr>
          <p:nvPr>
            <p:ph type="title"/>
          </p:nvPr>
        </p:nvSpPr>
        <p:spPr>
          <a:xfrm>
            <a:off x="952500" y="4425627"/>
            <a:ext cx="11099800" cy="902346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t>Worksheet Problem 1</a:t>
            </a:r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players = … players_before = copy.deepcopy(players)  # make changes to players players[0][&quot;score&quot;] += 10…"/>
          <p:cNvSpPr txBox="1">
            <a:spLocks noGrp="1"/>
          </p:cNvSpPr>
          <p:nvPr>
            <p:ph type="body" sz="half" idx="1"/>
          </p:nvPr>
        </p:nvSpPr>
        <p:spPr>
          <a:xfrm>
            <a:off x="1333500" y="424160"/>
            <a:ext cx="11099800" cy="399524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players_before = copy.deepcopy(players)</a:t>
            </a:r>
            <a:br/>
            <a:br/>
            <a:r>
              <a:t># make changes to players</a:t>
            </a:r>
            <a:br/>
            <a:r>
              <a:t>players[0]["score"] += 10</a:t>
            </a:r>
          </a:p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print("score change:",</a:t>
            </a:r>
            <a:br/>
            <a:r>
              <a:t>      players[0]["score"] - players_before[0]["score"])</a:t>
            </a:r>
          </a:p>
        </p:txBody>
      </p:sp>
      <p:sp>
        <p:nvSpPr>
          <p:cNvPr id="1170" name="Line"/>
          <p:cNvSpPr/>
          <p:nvPr/>
        </p:nvSpPr>
        <p:spPr>
          <a:xfrm>
            <a:off x="203200" y="4127500"/>
            <a:ext cx="1259840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71" name="Arrow"/>
          <p:cNvSpPr/>
          <p:nvPr/>
        </p:nvSpPr>
        <p:spPr>
          <a:xfrm>
            <a:off x="520700" y="2850827"/>
            <a:ext cx="681407" cy="681407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72" name="players"/>
          <p:cNvSpPr txBox="1"/>
          <p:nvPr/>
        </p:nvSpPr>
        <p:spPr>
          <a:xfrm>
            <a:off x="1422027" y="4813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1173" name="Rectangle"/>
          <p:cNvSpPr/>
          <p:nvPr/>
        </p:nvSpPr>
        <p:spPr>
          <a:xfrm>
            <a:off x="26670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74" name="Rectangle"/>
          <p:cNvSpPr/>
          <p:nvPr/>
        </p:nvSpPr>
        <p:spPr>
          <a:xfrm>
            <a:off x="54610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75" name="Rectangle"/>
          <p:cNvSpPr/>
          <p:nvPr/>
        </p:nvSpPr>
        <p:spPr>
          <a:xfrm>
            <a:off x="59182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76" name="Rectangle"/>
          <p:cNvSpPr/>
          <p:nvPr/>
        </p:nvSpPr>
        <p:spPr>
          <a:xfrm>
            <a:off x="63754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16" name="Connection Line"/>
          <p:cNvSpPr/>
          <p:nvPr/>
        </p:nvSpPr>
        <p:spPr>
          <a:xfrm>
            <a:off x="2900891" y="4349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178" name="name"/>
          <p:cNvSpPr/>
          <p:nvPr/>
        </p:nvSpPr>
        <p:spPr>
          <a:xfrm>
            <a:off x="9258300" y="8115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179" name="A"/>
          <p:cNvSpPr/>
          <p:nvPr/>
        </p:nvSpPr>
        <p:spPr>
          <a:xfrm>
            <a:off x="10172700" y="8115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1180" name="score"/>
          <p:cNvSpPr/>
          <p:nvPr/>
        </p:nvSpPr>
        <p:spPr>
          <a:xfrm>
            <a:off x="9258300" y="8572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181" name="98"/>
          <p:cNvSpPr/>
          <p:nvPr/>
        </p:nvSpPr>
        <p:spPr>
          <a:xfrm>
            <a:off x="10172700" y="8572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98</a:t>
            </a:r>
          </a:p>
        </p:txBody>
      </p:sp>
      <p:sp>
        <p:nvSpPr>
          <p:cNvPr id="1182" name="name"/>
          <p:cNvSpPr/>
          <p:nvPr/>
        </p:nvSpPr>
        <p:spPr>
          <a:xfrm>
            <a:off x="9258300" y="6718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183" name="B"/>
          <p:cNvSpPr/>
          <p:nvPr/>
        </p:nvSpPr>
        <p:spPr>
          <a:xfrm>
            <a:off x="10172700" y="6718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1184" name="score"/>
          <p:cNvSpPr/>
          <p:nvPr/>
        </p:nvSpPr>
        <p:spPr>
          <a:xfrm>
            <a:off x="9258300" y="7175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185" name="111"/>
          <p:cNvSpPr/>
          <p:nvPr/>
        </p:nvSpPr>
        <p:spPr>
          <a:xfrm>
            <a:off x="10172700" y="7175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1186" name="name"/>
          <p:cNvSpPr/>
          <p:nvPr/>
        </p:nvSpPr>
        <p:spPr>
          <a:xfrm>
            <a:off x="9258300" y="532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187" name="C"/>
          <p:cNvSpPr/>
          <p:nvPr/>
        </p:nvSpPr>
        <p:spPr>
          <a:xfrm>
            <a:off x="10172700" y="532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1188" name="score"/>
          <p:cNvSpPr/>
          <p:nvPr/>
        </p:nvSpPr>
        <p:spPr>
          <a:xfrm>
            <a:off x="9258300" y="577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189" name="100"/>
          <p:cNvSpPr/>
          <p:nvPr/>
        </p:nvSpPr>
        <p:spPr>
          <a:xfrm>
            <a:off x="10172700" y="577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1217" name="Connection Line"/>
          <p:cNvSpPr/>
          <p:nvPr/>
        </p:nvSpPr>
        <p:spPr>
          <a:xfrm>
            <a:off x="6596591" y="4796295"/>
            <a:ext cx="2643933" cy="5092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66" extrusionOk="0">
                <a:moveTo>
                  <a:pt x="0" y="7379"/>
                </a:moveTo>
                <a:cubicBezTo>
                  <a:pt x="7279" y="-4934"/>
                  <a:pt x="14479" y="-1838"/>
                  <a:pt x="21600" y="16666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218" name="Connection Line"/>
          <p:cNvSpPr/>
          <p:nvPr/>
        </p:nvSpPr>
        <p:spPr>
          <a:xfrm>
            <a:off x="6164791" y="5021791"/>
            <a:ext cx="3058221" cy="17176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3793" y="8125"/>
                  <a:pt x="10993" y="15325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219" name="Connection Line"/>
          <p:cNvSpPr/>
          <p:nvPr/>
        </p:nvSpPr>
        <p:spPr>
          <a:xfrm>
            <a:off x="5682191" y="5021791"/>
            <a:ext cx="3493593" cy="30789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6359" y="11716"/>
                  <a:pt x="13559" y="18916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193" name="players_before"/>
          <p:cNvSpPr txBox="1"/>
          <p:nvPr/>
        </p:nvSpPr>
        <p:spPr>
          <a:xfrm>
            <a:off x="241908" y="5575299"/>
            <a:ext cx="237485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/>
          </a:lstStyle>
          <a:p>
            <a:r>
              <a:t>players_before</a:t>
            </a:r>
          </a:p>
        </p:txBody>
      </p:sp>
      <p:sp>
        <p:nvSpPr>
          <p:cNvPr id="1194" name="Rectangle"/>
          <p:cNvSpPr/>
          <p:nvPr/>
        </p:nvSpPr>
        <p:spPr>
          <a:xfrm>
            <a:off x="2667000" y="5562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95" name="Rectangle"/>
          <p:cNvSpPr/>
          <p:nvPr/>
        </p:nvSpPr>
        <p:spPr>
          <a:xfrm>
            <a:off x="3810000" y="5943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96" name="Rectangle"/>
          <p:cNvSpPr/>
          <p:nvPr/>
        </p:nvSpPr>
        <p:spPr>
          <a:xfrm>
            <a:off x="4267200" y="5943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97" name="Rectangle"/>
          <p:cNvSpPr/>
          <p:nvPr/>
        </p:nvSpPr>
        <p:spPr>
          <a:xfrm>
            <a:off x="4724400" y="5943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20" name="Connection Line"/>
          <p:cNvSpPr/>
          <p:nvPr/>
        </p:nvSpPr>
        <p:spPr>
          <a:xfrm>
            <a:off x="2900891" y="5624420"/>
            <a:ext cx="892623" cy="2904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546" extrusionOk="0">
                <a:moveTo>
                  <a:pt x="0" y="8356"/>
                </a:moveTo>
                <a:cubicBezTo>
                  <a:pt x="7627" y="-5054"/>
                  <a:pt x="14827" y="-2324"/>
                  <a:pt x="21600" y="16546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199" name="name"/>
          <p:cNvSpPr/>
          <p:nvPr/>
        </p:nvSpPr>
        <p:spPr>
          <a:xfrm>
            <a:off x="1638300" y="8115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200" name="A"/>
          <p:cNvSpPr/>
          <p:nvPr/>
        </p:nvSpPr>
        <p:spPr>
          <a:xfrm>
            <a:off x="2552700" y="8115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1201" name="score"/>
          <p:cNvSpPr/>
          <p:nvPr/>
        </p:nvSpPr>
        <p:spPr>
          <a:xfrm>
            <a:off x="1638300" y="8572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202" name="88"/>
          <p:cNvSpPr/>
          <p:nvPr/>
        </p:nvSpPr>
        <p:spPr>
          <a:xfrm>
            <a:off x="2552700" y="8572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1203" name="name"/>
          <p:cNvSpPr/>
          <p:nvPr/>
        </p:nvSpPr>
        <p:spPr>
          <a:xfrm>
            <a:off x="3797300" y="8115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204" name="B"/>
          <p:cNvSpPr/>
          <p:nvPr/>
        </p:nvSpPr>
        <p:spPr>
          <a:xfrm>
            <a:off x="4711700" y="8115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1205" name="score"/>
          <p:cNvSpPr/>
          <p:nvPr/>
        </p:nvSpPr>
        <p:spPr>
          <a:xfrm>
            <a:off x="3797300" y="8572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206" name="111"/>
          <p:cNvSpPr/>
          <p:nvPr/>
        </p:nvSpPr>
        <p:spPr>
          <a:xfrm>
            <a:off x="4711700" y="8572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1207" name="name"/>
          <p:cNvSpPr/>
          <p:nvPr/>
        </p:nvSpPr>
        <p:spPr>
          <a:xfrm>
            <a:off x="5956300" y="8115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208" name="C"/>
          <p:cNvSpPr/>
          <p:nvPr/>
        </p:nvSpPr>
        <p:spPr>
          <a:xfrm>
            <a:off x="6870700" y="8115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1209" name="score"/>
          <p:cNvSpPr/>
          <p:nvPr/>
        </p:nvSpPr>
        <p:spPr>
          <a:xfrm>
            <a:off x="5956300" y="8572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210" name="100"/>
          <p:cNvSpPr/>
          <p:nvPr/>
        </p:nvSpPr>
        <p:spPr>
          <a:xfrm>
            <a:off x="6870700" y="8572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1221" name="Connection Line"/>
          <p:cNvSpPr/>
          <p:nvPr/>
        </p:nvSpPr>
        <p:spPr>
          <a:xfrm>
            <a:off x="4932891" y="6164791"/>
            <a:ext cx="1060435" cy="19280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25" h="21600" extrusionOk="0">
                <a:moveTo>
                  <a:pt x="0" y="0"/>
                </a:moveTo>
                <a:cubicBezTo>
                  <a:pt x="14681" y="4344"/>
                  <a:pt x="21600" y="11544"/>
                  <a:pt x="20756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222" name="Connection Line"/>
          <p:cNvSpPr/>
          <p:nvPr/>
        </p:nvSpPr>
        <p:spPr>
          <a:xfrm>
            <a:off x="3843866" y="6164791"/>
            <a:ext cx="657226" cy="18875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7446" y="3702"/>
                  <a:pt x="246" y="10902"/>
                  <a:pt x="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223" name="Connection Line"/>
          <p:cNvSpPr/>
          <p:nvPr/>
        </p:nvSpPr>
        <p:spPr>
          <a:xfrm>
            <a:off x="1689282" y="6164791"/>
            <a:ext cx="2329210" cy="18675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9576" y="3532"/>
                  <a:pt x="2376" y="10732"/>
                  <a:pt x="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214" name="Oval"/>
          <p:cNvSpPr/>
          <p:nvPr/>
        </p:nvSpPr>
        <p:spPr>
          <a:xfrm>
            <a:off x="10277292" y="8602320"/>
            <a:ext cx="685480" cy="422960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15" name="Oval"/>
          <p:cNvSpPr/>
          <p:nvPr/>
        </p:nvSpPr>
        <p:spPr>
          <a:xfrm>
            <a:off x="2668673" y="8604250"/>
            <a:ext cx="685480" cy="422959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players = … players_before = copy.deepcopy(players)  # make changes to players players[0][&quot;score&quot;] += 10…"/>
          <p:cNvSpPr txBox="1">
            <a:spLocks noGrp="1"/>
          </p:cNvSpPr>
          <p:nvPr>
            <p:ph type="body" sz="half" idx="1"/>
          </p:nvPr>
        </p:nvSpPr>
        <p:spPr>
          <a:xfrm>
            <a:off x="1333500" y="424160"/>
            <a:ext cx="11099800" cy="399524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players_before = copy.deepcopy(players)</a:t>
            </a:r>
            <a:br/>
            <a:br/>
            <a:r>
              <a:t># make changes to players</a:t>
            </a:r>
            <a:br/>
            <a:r>
              <a:t>players[0]["score"] += 10</a:t>
            </a:r>
          </a:p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print("score change:",</a:t>
            </a:r>
            <a:br/>
            <a:r>
              <a:t>      players[0]["score"] - players_before[0]["score"])</a:t>
            </a:r>
          </a:p>
        </p:txBody>
      </p:sp>
      <p:sp>
        <p:nvSpPr>
          <p:cNvPr id="1226" name="Line"/>
          <p:cNvSpPr/>
          <p:nvPr/>
        </p:nvSpPr>
        <p:spPr>
          <a:xfrm>
            <a:off x="203200" y="4127500"/>
            <a:ext cx="1259840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27" name="Arrow"/>
          <p:cNvSpPr/>
          <p:nvPr/>
        </p:nvSpPr>
        <p:spPr>
          <a:xfrm>
            <a:off x="520700" y="3587427"/>
            <a:ext cx="681407" cy="681407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28" name="players"/>
          <p:cNvSpPr txBox="1"/>
          <p:nvPr/>
        </p:nvSpPr>
        <p:spPr>
          <a:xfrm>
            <a:off x="1422027" y="4813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1229" name="Rectangle"/>
          <p:cNvSpPr/>
          <p:nvPr/>
        </p:nvSpPr>
        <p:spPr>
          <a:xfrm>
            <a:off x="26670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30" name="Rectangle"/>
          <p:cNvSpPr/>
          <p:nvPr/>
        </p:nvSpPr>
        <p:spPr>
          <a:xfrm>
            <a:off x="54610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31" name="Rectangle"/>
          <p:cNvSpPr/>
          <p:nvPr/>
        </p:nvSpPr>
        <p:spPr>
          <a:xfrm>
            <a:off x="59182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32" name="Rectangle"/>
          <p:cNvSpPr/>
          <p:nvPr/>
        </p:nvSpPr>
        <p:spPr>
          <a:xfrm>
            <a:off x="63754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73" name="Connection Line"/>
          <p:cNvSpPr/>
          <p:nvPr/>
        </p:nvSpPr>
        <p:spPr>
          <a:xfrm>
            <a:off x="2900891" y="4349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234" name="name"/>
          <p:cNvSpPr/>
          <p:nvPr/>
        </p:nvSpPr>
        <p:spPr>
          <a:xfrm>
            <a:off x="9258300" y="8115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235" name="A"/>
          <p:cNvSpPr/>
          <p:nvPr/>
        </p:nvSpPr>
        <p:spPr>
          <a:xfrm>
            <a:off x="10172700" y="8115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1236" name="score"/>
          <p:cNvSpPr/>
          <p:nvPr/>
        </p:nvSpPr>
        <p:spPr>
          <a:xfrm>
            <a:off x="9258300" y="8572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237" name="98"/>
          <p:cNvSpPr/>
          <p:nvPr/>
        </p:nvSpPr>
        <p:spPr>
          <a:xfrm>
            <a:off x="10172700" y="8572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98</a:t>
            </a:r>
          </a:p>
        </p:txBody>
      </p:sp>
      <p:sp>
        <p:nvSpPr>
          <p:cNvPr id="1238" name="name"/>
          <p:cNvSpPr/>
          <p:nvPr/>
        </p:nvSpPr>
        <p:spPr>
          <a:xfrm>
            <a:off x="9258300" y="6718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239" name="B"/>
          <p:cNvSpPr/>
          <p:nvPr/>
        </p:nvSpPr>
        <p:spPr>
          <a:xfrm>
            <a:off x="10172700" y="6718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1240" name="score"/>
          <p:cNvSpPr/>
          <p:nvPr/>
        </p:nvSpPr>
        <p:spPr>
          <a:xfrm>
            <a:off x="9258300" y="7175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241" name="111"/>
          <p:cNvSpPr/>
          <p:nvPr/>
        </p:nvSpPr>
        <p:spPr>
          <a:xfrm>
            <a:off x="10172700" y="7175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1242" name="name"/>
          <p:cNvSpPr/>
          <p:nvPr/>
        </p:nvSpPr>
        <p:spPr>
          <a:xfrm>
            <a:off x="9258300" y="532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243" name="C"/>
          <p:cNvSpPr/>
          <p:nvPr/>
        </p:nvSpPr>
        <p:spPr>
          <a:xfrm>
            <a:off x="10172700" y="532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1244" name="score"/>
          <p:cNvSpPr/>
          <p:nvPr/>
        </p:nvSpPr>
        <p:spPr>
          <a:xfrm>
            <a:off x="9258300" y="577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245" name="100"/>
          <p:cNvSpPr/>
          <p:nvPr/>
        </p:nvSpPr>
        <p:spPr>
          <a:xfrm>
            <a:off x="10172700" y="577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1274" name="Connection Line"/>
          <p:cNvSpPr/>
          <p:nvPr/>
        </p:nvSpPr>
        <p:spPr>
          <a:xfrm>
            <a:off x="6596591" y="4796295"/>
            <a:ext cx="2643933" cy="5092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66" extrusionOk="0">
                <a:moveTo>
                  <a:pt x="0" y="7379"/>
                </a:moveTo>
                <a:cubicBezTo>
                  <a:pt x="7279" y="-4934"/>
                  <a:pt x="14479" y="-1838"/>
                  <a:pt x="21600" y="16666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275" name="Connection Line"/>
          <p:cNvSpPr/>
          <p:nvPr/>
        </p:nvSpPr>
        <p:spPr>
          <a:xfrm>
            <a:off x="6164791" y="5021791"/>
            <a:ext cx="3058221" cy="17176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3793" y="8125"/>
                  <a:pt x="10993" y="15325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276" name="Connection Line"/>
          <p:cNvSpPr/>
          <p:nvPr/>
        </p:nvSpPr>
        <p:spPr>
          <a:xfrm>
            <a:off x="5682191" y="5021791"/>
            <a:ext cx="3493593" cy="30789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6359" y="11716"/>
                  <a:pt x="13559" y="18916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249" name="players_before"/>
          <p:cNvSpPr txBox="1"/>
          <p:nvPr/>
        </p:nvSpPr>
        <p:spPr>
          <a:xfrm>
            <a:off x="241908" y="5575299"/>
            <a:ext cx="237485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/>
          </a:lstStyle>
          <a:p>
            <a:r>
              <a:t>players_before</a:t>
            </a:r>
          </a:p>
        </p:txBody>
      </p:sp>
      <p:sp>
        <p:nvSpPr>
          <p:cNvPr id="1250" name="Rectangle"/>
          <p:cNvSpPr/>
          <p:nvPr/>
        </p:nvSpPr>
        <p:spPr>
          <a:xfrm>
            <a:off x="2667000" y="5562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51" name="Rectangle"/>
          <p:cNvSpPr/>
          <p:nvPr/>
        </p:nvSpPr>
        <p:spPr>
          <a:xfrm>
            <a:off x="3810000" y="5943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52" name="Rectangle"/>
          <p:cNvSpPr/>
          <p:nvPr/>
        </p:nvSpPr>
        <p:spPr>
          <a:xfrm>
            <a:off x="4267200" y="5943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53" name="Rectangle"/>
          <p:cNvSpPr/>
          <p:nvPr/>
        </p:nvSpPr>
        <p:spPr>
          <a:xfrm>
            <a:off x="4724400" y="5943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77" name="Connection Line"/>
          <p:cNvSpPr/>
          <p:nvPr/>
        </p:nvSpPr>
        <p:spPr>
          <a:xfrm>
            <a:off x="2900891" y="5624420"/>
            <a:ext cx="892623" cy="2904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546" extrusionOk="0">
                <a:moveTo>
                  <a:pt x="0" y="8356"/>
                </a:moveTo>
                <a:cubicBezTo>
                  <a:pt x="7627" y="-5054"/>
                  <a:pt x="14827" y="-2324"/>
                  <a:pt x="21600" y="16546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255" name="name"/>
          <p:cNvSpPr/>
          <p:nvPr/>
        </p:nvSpPr>
        <p:spPr>
          <a:xfrm>
            <a:off x="1638300" y="8115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256" name="A"/>
          <p:cNvSpPr/>
          <p:nvPr/>
        </p:nvSpPr>
        <p:spPr>
          <a:xfrm>
            <a:off x="2552700" y="8115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1257" name="score"/>
          <p:cNvSpPr/>
          <p:nvPr/>
        </p:nvSpPr>
        <p:spPr>
          <a:xfrm>
            <a:off x="1638300" y="8572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258" name="88"/>
          <p:cNvSpPr/>
          <p:nvPr/>
        </p:nvSpPr>
        <p:spPr>
          <a:xfrm>
            <a:off x="2552700" y="8572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1259" name="name"/>
          <p:cNvSpPr/>
          <p:nvPr/>
        </p:nvSpPr>
        <p:spPr>
          <a:xfrm>
            <a:off x="3797300" y="8115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260" name="B"/>
          <p:cNvSpPr/>
          <p:nvPr/>
        </p:nvSpPr>
        <p:spPr>
          <a:xfrm>
            <a:off x="4711700" y="8115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1261" name="score"/>
          <p:cNvSpPr/>
          <p:nvPr/>
        </p:nvSpPr>
        <p:spPr>
          <a:xfrm>
            <a:off x="3797300" y="8572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262" name="111"/>
          <p:cNvSpPr/>
          <p:nvPr/>
        </p:nvSpPr>
        <p:spPr>
          <a:xfrm>
            <a:off x="4711700" y="8572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1263" name="name"/>
          <p:cNvSpPr/>
          <p:nvPr/>
        </p:nvSpPr>
        <p:spPr>
          <a:xfrm>
            <a:off x="5956300" y="8115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264" name="C"/>
          <p:cNvSpPr/>
          <p:nvPr/>
        </p:nvSpPr>
        <p:spPr>
          <a:xfrm>
            <a:off x="6870700" y="8115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1265" name="score"/>
          <p:cNvSpPr/>
          <p:nvPr/>
        </p:nvSpPr>
        <p:spPr>
          <a:xfrm>
            <a:off x="5956300" y="8572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266" name="100"/>
          <p:cNvSpPr/>
          <p:nvPr/>
        </p:nvSpPr>
        <p:spPr>
          <a:xfrm>
            <a:off x="6870700" y="8572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1278" name="Connection Line"/>
          <p:cNvSpPr/>
          <p:nvPr/>
        </p:nvSpPr>
        <p:spPr>
          <a:xfrm>
            <a:off x="4932891" y="6164791"/>
            <a:ext cx="1060435" cy="19280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25" h="21600" extrusionOk="0">
                <a:moveTo>
                  <a:pt x="0" y="0"/>
                </a:moveTo>
                <a:cubicBezTo>
                  <a:pt x="14681" y="4344"/>
                  <a:pt x="21600" y="11544"/>
                  <a:pt x="20756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279" name="Connection Line"/>
          <p:cNvSpPr/>
          <p:nvPr/>
        </p:nvSpPr>
        <p:spPr>
          <a:xfrm>
            <a:off x="3843866" y="6164791"/>
            <a:ext cx="657226" cy="18875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7446" y="3702"/>
                  <a:pt x="246" y="10902"/>
                  <a:pt x="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280" name="Connection Line"/>
          <p:cNvSpPr/>
          <p:nvPr/>
        </p:nvSpPr>
        <p:spPr>
          <a:xfrm>
            <a:off x="1689282" y="6164791"/>
            <a:ext cx="2329210" cy="18675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9576" y="3532"/>
                  <a:pt x="2376" y="10732"/>
                  <a:pt x="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270" name="prints 10"/>
          <p:cNvSpPr txBox="1"/>
          <p:nvPr/>
        </p:nvSpPr>
        <p:spPr>
          <a:xfrm>
            <a:off x="6469461" y="2750887"/>
            <a:ext cx="121488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prints 10</a:t>
            </a:r>
          </a:p>
        </p:txBody>
      </p:sp>
      <p:sp>
        <p:nvSpPr>
          <p:cNvPr id="1271" name="Oval"/>
          <p:cNvSpPr/>
          <p:nvPr/>
        </p:nvSpPr>
        <p:spPr>
          <a:xfrm>
            <a:off x="10277292" y="8602320"/>
            <a:ext cx="685480" cy="422960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72" name="Oval"/>
          <p:cNvSpPr/>
          <p:nvPr/>
        </p:nvSpPr>
        <p:spPr>
          <a:xfrm>
            <a:off x="2668673" y="8604250"/>
            <a:ext cx="685480" cy="422959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1283" name="Review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</a:pPr>
            <a:r>
              <a:t>Review</a:t>
            </a:r>
          </a:p>
          <a:p>
            <a:pPr marL="0" lvl="5" indent="0">
              <a:buSzTx/>
              <a:buNone/>
            </a:pPr>
            <a:r>
              <a:t>More references</a:t>
            </a:r>
          </a:p>
          <a:p>
            <a:pPr marL="0" lvl="5" indent="0">
              <a:buSzTx/>
              <a:buNone/>
            </a:pPr>
            <a:r>
              <a:t>Copying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reference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shallow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deep</a:t>
            </a:r>
          </a:p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Worksheet</a:t>
            </a:r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Worksheet Problems 7-11"/>
          <p:cNvSpPr txBox="1">
            <a:spLocks noGrp="1"/>
          </p:cNvSpPr>
          <p:nvPr>
            <p:ph type="title"/>
          </p:nvPr>
        </p:nvSpPr>
        <p:spPr>
          <a:xfrm>
            <a:off x="952500" y="4425627"/>
            <a:ext cx="11099800" cy="902346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t>Worksheet Problems 7-11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What does assignment ACTUALLY do?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What does assignment ACTUALLY do?</a:t>
            </a:r>
          </a:p>
        </p:txBody>
      </p:sp>
      <p:sp>
        <p:nvSpPr>
          <p:cNvPr id="176" name="x = [&quot;A&quot;,&quot;B&quot;,&quot;C&quot;]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1376116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  <a:r>
              <a:t> = ["A","B","C"]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y</a:t>
            </a:r>
            <a:r>
              <a:t> =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What does assignment ACTUALLY do?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What does assignment ACTUALLY do?</a:t>
            </a:r>
          </a:p>
        </p:txBody>
      </p:sp>
      <p:sp>
        <p:nvSpPr>
          <p:cNvPr id="179" name="x = [&quot;A&quot;,&quot;B&quot;,&quot;C&quot;]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1376116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  <a:r>
              <a:t> = ["A","B","C"]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y</a:t>
            </a:r>
            <a:r>
              <a:t> =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</a:p>
        </p:txBody>
      </p:sp>
      <p:sp>
        <p:nvSpPr>
          <p:cNvPr id="180" name="x"/>
          <p:cNvSpPr txBox="1"/>
          <p:nvPr/>
        </p:nvSpPr>
        <p:spPr>
          <a:xfrm>
            <a:off x="3836888" y="36702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</a:t>
            </a:r>
          </a:p>
        </p:txBody>
      </p:sp>
      <p:sp>
        <p:nvSpPr>
          <p:cNvPr id="181" name="y"/>
          <p:cNvSpPr txBox="1"/>
          <p:nvPr/>
        </p:nvSpPr>
        <p:spPr>
          <a:xfrm>
            <a:off x="3841799" y="45211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</a:t>
            </a:r>
          </a:p>
        </p:txBody>
      </p:sp>
      <p:sp>
        <p:nvSpPr>
          <p:cNvPr id="182" name="Square"/>
          <p:cNvSpPr/>
          <p:nvPr/>
        </p:nvSpPr>
        <p:spPr>
          <a:xfrm>
            <a:off x="4292600" y="3596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3" name="Square"/>
          <p:cNvSpPr/>
          <p:nvPr/>
        </p:nvSpPr>
        <p:spPr>
          <a:xfrm>
            <a:off x="4292600" y="44724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4" name="&quot;A&quot;"/>
          <p:cNvSpPr/>
          <p:nvPr/>
        </p:nvSpPr>
        <p:spPr>
          <a:xfrm>
            <a:off x="6324600" y="3596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"A"</a:t>
            </a:r>
          </a:p>
        </p:txBody>
      </p:sp>
      <p:sp>
        <p:nvSpPr>
          <p:cNvPr id="185" name="&quot;B&quot;"/>
          <p:cNvSpPr/>
          <p:nvPr/>
        </p:nvSpPr>
        <p:spPr>
          <a:xfrm>
            <a:off x="6921500" y="3596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"B"</a:t>
            </a:r>
          </a:p>
        </p:txBody>
      </p:sp>
      <p:sp>
        <p:nvSpPr>
          <p:cNvPr id="186" name="&quot;C&quot;"/>
          <p:cNvSpPr/>
          <p:nvPr/>
        </p:nvSpPr>
        <p:spPr>
          <a:xfrm>
            <a:off x="7518400" y="3596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"C"</a:t>
            </a:r>
          </a:p>
        </p:txBody>
      </p:sp>
      <p:sp>
        <p:nvSpPr>
          <p:cNvPr id="187" name="Line"/>
          <p:cNvSpPr/>
          <p:nvPr/>
        </p:nvSpPr>
        <p:spPr>
          <a:xfrm flipV="1">
            <a:off x="4592009" y="4114055"/>
            <a:ext cx="1661965" cy="73734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8" name="Line"/>
          <p:cNvSpPr/>
          <p:nvPr/>
        </p:nvSpPr>
        <p:spPr>
          <a:xfrm flipV="1">
            <a:off x="4592009" y="3762275"/>
            <a:ext cx="1635573" cy="20012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9" name="YES"/>
          <p:cNvSpPr txBox="1"/>
          <p:nvPr/>
        </p:nvSpPr>
        <p:spPr>
          <a:xfrm>
            <a:off x="1547027" y="3879850"/>
            <a:ext cx="1339454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r>
              <a:t>YES</a:t>
            </a:r>
          </a:p>
        </p:txBody>
      </p:sp>
      <p:sp>
        <p:nvSpPr>
          <p:cNvPr id="190" name="y should reference…"/>
          <p:cNvSpPr txBox="1"/>
          <p:nvPr/>
        </p:nvSpPr>
        <p:spPr>
          <a:xfrm>
            <a:off x="9121526" y="3825533"/>
            <a:ext cx="286434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pPr>
            <a:r>
              <a:t>y should reference</a:t>
            </a:r>
          </a:p>
          <a:p>
            <a:pPr>
              <a:defRPr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pPr>
            <a:r>
              <a:t>whatever x references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What does assignment ACTUALLY do?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What does assignment ACTUALLY do?</a:t>
            </a:r>
          </a:p>
        </p:txBody>
      </p:sp>
      <p:sp>
        <p:nvSpPr>
          <p:cNvPr id="193" name="x = [&quot;A&quot;,&quot;B&quot;,&quot;C&quot;]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1376116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  <a:r>
              <a:t> = ["A","B","C"]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y</a:t>
            </a:r>
            <a:r>
              <a:t> =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</a:p>
        </p:txBody>
      </p:sp>
      <p:sp>
        <p:nvSpPr>
          <p:cNvPr id="194" name="x"/>
          <p:cNvSpPr txBox="1"/>
          <p:nvPr/>
        </p:nvSpPr>
        <p:spPr>
          <a:xfrm>
            <a:off x="3836888" y="36702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</a:t>
            </a:r>
          </a:p>
        </p:txBody>
      </p:sp>
      <p:sp>
        <p:nvSpPr>
          <p:cNvPr id="195" name="y"/>
          <p:cNvSpPr txBox="1"/>
          <p:nvPr/>
        </p:nvSpPr>
        <p:spPr>
          <a:xfrm>
            <a:off x="3841799" y="45211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</a:t>
            </a:r>
          </a:p>
        </p:txBody>
      </p:sp>
      <p:sp>
        <p:nvSpPr>
          <p:cNvPr id="196" name="Square"/>
          <p:cNvSpPr/>
          <p:nvPr/>
        </p:nvSpPr>
        <p:spPr>
          <a:xfrm>
            <a:off x="4292600" y="3596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7" name="Square"/>
          <p:cNvSpPr/>
          <p:nvPr/>
        </p:nvSpPr>
        <p:spPr>
          <a:xfrm>
            <a:off x="4292600" y="44724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8" name="&quot;A&quot;"/>
          <p:cNvSpPr/>
          <p:nvPr/>
        </p:nvSpPr>
        <p:spPr>
          <a:xfrm>
            <a:off x="6324600" y="3596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"A"</a:t>
            </a:r>
          </a:p>
        </p:txBody>
      </p:sp>
      <p:sp>
        <p:nvSpPr>
          <p:cNvPr id="199" name="&quot;B&quot;"/>
          <p:cNvSpPr/>
          <p:nvPr/>
        </p:nvSpPr>
        <p:spPr>
          <a:xfrm>
            <a:off x="6921500" y="3596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"B"</a:t>
            </a:r>
          </a:p>
        </p:txBody>
      </p:sp>
      <p:sp>
        <p:nvSpPr>
          <p:cNvPr id="200" name="&quot;C&quot;"/>
          <p:cNvSpPr/>
          <p:nvPr/>
        </p:nvSpPr>
        <p:spPr>
          <a:xfrm>
            <a:off x="7518400" y="3596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"C"</a:t>
            </a:r>
          </a:p>
        </p:txBody>
      </p:sp>
      <p:sp>
        <p:nvSpPr>
          <p:cNvPr id="201" name="Line"/>
          <p:cNvSpPr/>
          <p:nvPr/>
        </p:nvSpPr>
        <p:spPr>
          <a:xfrm flipV="1">
            <a:off x="4592009" y="4114055"/>
            <a:ext cx="1661965" cy="73734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2" name="Line"/>
          <p:cNvSpPr/>
          <p:nvPr/>
        </p:nvSpPr>
        <p:spPr>
          <a:xfrm flipV="1">
            <a:off x="4592009" y="3762275"/>
            <a:ext cx="1635573" cy="20012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3" name="YES"/>
          <p:cNvSpPr txBox="1"/>
          <p:nvPr/>
        </p:nvSpPr>
        <p:spPr>
          <a:xfrm>
            <a:off x="1547027" y="3879850"/>
            <a:ext cx="1339454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r>
              <a:t>YES</a:t>
            </a:r>
          </a:p>
        </p:txBody>
      </p:sp>
      <p:sp>
        <p:nvSpPr>
          <p:cNvPr id="204" name="x"/>
          <p:cNvSpPr txBox="1"/>
          <p:nvPr/>
        </p:nvSpPr>
        <p:spPr>
          <a:xfrm>
            <a:off x="3836888" y="57022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</a:t>
            </a:r>
          </a:p>
        </p:txBody>
      </p:sp>
      <p:sp>
        <p:nvSpPr>
          <p:cNvPr id="205" name="y"/>
          <p:cNvSpPr txBox="1"/>
          <p:nvPr/>
        </p:nvSpPr>
        <p:spPr>
          <a:xfrm>
            <a:off x="3841799" y="65531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</a:t>
            </a:r>
          </a:p>
        </p:txBody>
      </p:sp>
      <p:sp>
        <p:nvSpPr>
          <p:cNvPr id="206" name="Square"/>
          <p:cNvSpPr/>
          <p:nvPr/>
        </p:nvSpPr>
        <p:spPr>
          <a:xfrm>
            <a:off x="4292600" y="5628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7" name="Square"/>
          <p:cNvSpPr/>
          <p:nvPr/>
        </p:nvSpPr>
        <p:spPr>
          <a:xfrm>
            <a:off x="4292600" y="65044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8" name="&quot;A&quot;"/>
          <p:cNvSpPr/>
          <p:nvPr/>
        </p:nvSpPr>
        <p:spPr>
          <a:xfrm>
            <a:off x="6324600" y="5628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"A"</a:t>
            </a:r>
          </a:p>
        </p:txBody>
      </p:sp>
      <p:sp>
        <p:nvSpPr>
          <p:cNvPr id="209" name="&quot;B&quot;"/>
          <p:cNvSpPr/>
          <p:nvPr/>
        </p:nvSpPr>
        <p:spPr>
          <a:xfrm>
            <a:off x="6921500" y="5628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"B"</a:t>
            </a:r>
          </a:p>
        </p:txBody>
      </p:sp>
      <p:sp>
        <p:nvSpPr>
          <p:cNvPr id="210" name="&quot;C&quot;"/>
          <p:cNvSpPr/>
          <p:nvPr/>
        </p:nvSpPr>
        <p:spPr>
          <a:xfrm>
            <a:off x="7518400" y="5628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"C"</a:t>
            </a:r>
          </a:p>
        </p:txBody>
      </p:sp>
      <p:sp>
        <p:nvSpPr>
          <p:cNvPr id="211" name="Line"/>
          <p:cNvSpPr/>
          <p:nvPr/>
        </p:nvSpPr>
        <p:spPr>
          <a:xfrm flipV="1">
            <a:off x="4592009" y="5794275"/>
            <a:ext cx="1635573" cy="20012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2" name="NO"/>
          <p:cNvSpPr txBox="1"/>
          <p:nvPr/>
        </p:nvSpPr>
        <p:spPr>
          <a:xfrm>
            <a:off x="1624418" y="5911850"/>
            <a:ext cx="1184673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NO</a:t>
            </a:r>
          </a:p>
        </p:txBody>
      </p:sp>
      <p:sp>
        <p:nvSpPr>
          <p:cNvPr id="213" name="x"/>
          <p:cNvSpPr txBox="1"/>
          <p:nvPr/>
        </p:nvSpPr>
        <p:spPr>
          <a:xfrm>
            <a:off x="3836888" y="77342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</a:t>
            </a:r>
          </a:p>
        </p:txBody>
      </p:sp>
      <p:sp>
        <p:nvSpPr>
          <p:cNvPr id="214" name="y"/>
          <p:cNvSpPr txBox="1"/>
          <p:nvPr/>
        </p:nvSpPr>
        <p:spPr>
          <a:xfrm>
            <a:off x="3841799" y="85851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</a:t>
            </a:r>
          </a:p>
        </p:txBody>
      </p:sp>
      <p:sp>
        <p:nvSpPr>
          <p:cNvPr id="215" name="Square"/>
          <p:cNvSpPr/>
          <p:nvPr/>
        </p:nvSpPr>
        <p:spPr>
          <a:xfrm>
            <a:off x="4292600" y="7660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6" name="Square"/>
          <p:cNvSpPr/>
          <p:nvPr/>
        </p:nvSpPr>
        <p:spPr>
          <a:xfrm>
            <a:off x="4292600" y="85364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7" name="&quot;A&quot;"/>
          <p:cNvSpPr/>
          <p:nvPr/>
        </p:nvSpPr>
        <p:spPr>
          <a:xfrm>
            <a:off x="6324600" y="7660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"A"</a:t>
            </a:r>
          </a:p>
        </p:txBody>
      </p:sp>
      <p:sp>
        <p:nvSpPr>
          <p:cNvPr id="218" name="&quot;B&quot;"/>
          <p:cNvSpPr/>
          <p:nvPr/>
        </p:nvSpPr>
        <p:spPr>
          <a:xfrm>
            <a:off x="6921500" y="7660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"B"</a:t>
            </a:r>
          </a:p>
        </p:txBody>
      </p:sp>
      <p:sp>
        <p:nvSpPr>
          <p:cNvPr id="219" name="&quot;C&quot;"/>
          <p:cNvSpPr/>
          <p:nvPr/>
        </p:nvSpPr>
        <p:spPr>
          <a:xfrm>
            <a:off x="7518400" y="7660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"C"</a:t>
            </a:r>
          </a:p>
        </p:txBody>
      </p:sp>
      <p:sp>
        <p:nvSpPr>
          <p:cNvPr id="220" name="Line"/>
          <p:cNvSpPr/>
          <p:nvPr/>
        </p:nvSpPr>
        <p:spPr>
          <a:xfrm flipH="1" flipV="1">
            <a:off x="4062131" y="8177063"/>
            <a:ext cx="529879" cy="7383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1" name="Line"/>
          <p:cNvSpPr/>
          <p:nvPr/>
        </p:nvSpPr>
        <p:spPr>
          <a:xfrm flipV="1">
            <a:off x="4592009" y="7826275"/>
            <a:ext cx="1635573" cy="20012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2" name="NO"/>
          <p:cNvSpPr txBox="1"/>
          <p:nvPr/>
        </p:nvSpPr>
        <p:spPr>
          <a:xfrm>
            <a:off x="1624418" y="7943850"/>
            <a:ext cx="1184673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NO</a:t>
            </a:r>
          </a:p>
        </p:txBody>
      </p:sp>
      <p:sp>
        <p:nvSpPr>
          <p:cNvPr id="223" name="&quot;A&quot;"/>
          <p:cNvSpPr/>
          <p:nvPr/>
        </p:nvSpPr>
        <p:spPr>
          <a:xfrm>
            <a:off x="6324600" y="6517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"A"</a:t>
            </a:r>
          </a:p>
        </p:txBody>
      </p:sp>
      <p:sp>
        <p:nvSpPr>
          <p:cNvPr id="224" name="&quot;B&quot;"/>
          <p:cNvSpPr/>
          <p:nvPr/>
        </p:nvSpPr>
        <p:spPr>
          <a:xfrm>
            <a:off x="6921500" y="6517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"B"</a:t>
            </a:r>
          </a:p>
        </p:txBody>
      </p:sp>
      <p:sp>
        <p:nvSpPr>
          <p:cNvPr id="225" name="&quot;C&quot;"/>
          <p:cNvSpPr/>
          <p:nvPr/>
        </p:nvSpPr>
        <p:spPr>
          <a:xfrm>
            <a:off x="7518400" y="6517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"C"</a:t>
            </a:r>
          </a:p>
        </p:txBody>
      </p:sp>
      <p:sp>
        <p:nvSpPr>
          <p:cNvPr id="226" name="Line"/>
          <p:cNvSpPr/>
          <p:nvPr/>
        </p:nvSpPr>
        <p:spPr>
          <a:xfrm flipV="1">
            <a:off x="4592009" y="6807001"/>
            <a:ext cx="1627734" cy="7639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pic>
        <p:nvPicPr>
          <p:cNvPr id="227" name="Line Line" descr="Line Line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32531" y="5346700"/>
            <a:ext cx="12339738" cy="76200"/>
          </a:xfrm>
          <a:prstGeom prst="rect">
            <a:avLst/>
          </a:prstGeom>
        </p:spPr>
      </p:pic>
      <p:pic>
        <p:nvPicPr>
          <p:cNvPr id="229" name="Line Line" descr="Line Line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32531" y="7378700"/>
            <a:ext cx="12339738" cy="76200"/>
          </a:xfrm>
          <a:prstGeom prst="rect">
            <a:avLst/>
          </a:prstGeom>
        </p:spPr>
      </p:pic>
      <p:sp>
        <p:nvSpPr>
          <p:cNvPr id="231" name="no code could ever…"/>
          <p:cNvSpPr txBox="1"/>
          <p:nvPr/>
        </p:nvSpPr>
        <p:spPr>
          <a:xfrm>
            <a:off x="9259490" y="8143533"/>
            <a:ext cx="258842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no code could ever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make this happen</a:t>
            </a:r>
          </a:p>
        </p:txBody>
      </p:sp>
      <p:sp>
        <p:nvSpPr>
          <p:cNvPr id="232" name="y should reference…"/>
          <p:cNvSpPr txBox="1"/>
          <p:nvPr/>
        </p:nvSpPr>
        <p:spPr>
          <a:xfrm>
            <a:off x="9121526" y="3825533"/>
            <a:ext cx="286434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pPr>
            <a:r>
              <a:t>y should reference</a:t>
            </a:r>
          </a:p>
          <a:p>
            <a:pPr>
              <a:defRPr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pPr>
            <a:r>
              <a:t>whatever x references</a:t>
            </a:r>
          </a:p>
        </p:txBody>
      </p:sp>
      <p:sp>
        <p:nvSpPr>
          <p:cNvPr id="233" name="different code would…"/>
          <p:cNvSpPr txBox="1"/>
          <p:nvPr/>
        </p:nvSpPr>
        <p:spPr>
          <a:xfrm>
            <a:off x="9173988" y="5984533"/>
            <a:ext cx="275942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different code would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be needed to do this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What does assignment ACTUALLY do?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What does assignment ACTUALLY do?</a:t>
            </a:r>
          </a:p>
        </p:txBody>
      </p:sp>
      <p:sp>
        <p:nvSpPr>
          <p:cNvPr id="236" name="x = [&quot;A&quot;,&quot;B&quot;,&quot;C&quot;]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1376116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  <a:r>
              <a:t> = ["A","B","C"]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y</a:t>
            </a:r>
            <a:r>
              <a:t> =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</a:p>
        </p:txBody>
      </p:sp>
      <p:sp>
        <p:nvSpPr>
          <p:cNvPr id="237" name="x"/>
          <p:cNvSpPr txBox="1"/>
          <p:nvPr/>
        </p:nvSpPr>
        <p:spPr>
          <a:xfrm>
            <a:off x="3836888" y="36702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</a:t>
            </a:r>
          </a:p>
        </p:txBody>
      </p:sp>
      <p:sp>
        <p:nvSpPr>
          <p:cNvPr id="238" name="y"/>
          <p:cNvSpPr txBox="1"/>
          <p:nvPr/>
        </p:nvSpPr>
        <p:spPr>
          <a:xfrm>
            <a:off x="3841799" y="45211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</a:t>
            </a:r>
          </a:p>
        </p:txBody>
      </p:sp>
      <p:sp>
        <p:nvSpPr>
          <p:cNvPr id="239" name="Square"/>
          <p:cNvSpPr/>
          <p:nvPr/>
        </p:nvSpPr>
        <p:spPr>
          <a:xfrm>
            <a:off x="4292600" y="3596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0" name="Square"/>
          <p:cNvSpPr/>
          <p:nvPr/>
        </p:nvSpPr>
        <p:spPr>
          <a:xfrm>
            <a:off x="4292600" y="44724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1" name="&quot;A&quot;"/>
          <p:cNvSpPr/>
          <p:nvPr/>
        </p:nvSpPr>
        <p:spPr>
          <a:xfrm>
            <a:off x="6324600" y="3596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"A"</a:t>
            </a:r>
          </a:p>
        </p:txBody>
      </p:sp>
      <p:sp>
        <p:nvSpPr>
          <p:cNvPr id="242" name="&quot;B&quot;"/>
          <p:cNvSpPr/>
          <p:nvPr/>
        </p:nvSpPr>
        <p:spPr>
          <a:xfrm>
            <a:off x="6921500" y="3596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"B"</a:t>
            </a:r>
          </a:p>
        </p:txBody>
      </p:sp>
      <p:sp>
        <p:nvSpPr>
          <p:cNvPr id="243" name="&quot;C&quot;"/>
          <p:cNvSpPr/>
          <p:nvPr/>
        </p:nvSpPr>
        <p:spPr>
          <a:xfrm>
            <a:off x="7518400" y="3596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"C"</a:t>
            </a:r>
          </a:p>
        </p:txBody>
      </p:sp>
      <p:sp>
        <p:nvSpPr>
          <p:cNvPr id="244" name="Line"/>
          <p:cNvSpPr/>
          <p:nvPr/>
        </p:nvSpPr>
        <p:spPr>
          <a:xfrm flipV="1">
            <a:off x="4592009" y="4114055"/>
            <a:ext cx="1661965" cy="73734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5" name="Line"/>
          <p:cNvSpPr/>
          <p:nvPr/>
        </p:nvSpPr>
        <p:spPr>
          <a:xfrm flipV="1">
            <a:off x="4592009" y="3762275"/>
            <a:ext cx="1635573" cy="20012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3230</Words>
  <Application>Microsoft Macintosh PowerPoint</Application>
  <PresentationFormat>Custom</PresentationFormat>
  <Paragraphs>788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Courier</vt:lpstr>
      <vt:lpstr>Gill Sans</vt:lpstr>
      <vt:lpstr>Gill Sans Light</vt:lpstr>
      <vt:lpstr>Gill Sans SemiBold</vt:lpstr>
      <vt:lpstr>Menlo</vt:lpstr>
      <vt:lpstr>White</vt:lpstr>
      <vt:lpstr>[220 / 319] Copying</vt:lpstr>
      <vt:lpstr>Test yourself!</vt:lpstr>
      <vt:lpstr>Learning Objectives Today</vt:lpstr>
      <vt:lpstr>Today's Outline</vt:lpstr>
      <vt:lpstr>Worksheet Problem 1</vt:lpstr>
      <vt:lpstr>What does assignment ACTUALLY do?</vt:lpstr>
      <vt:lpstr>What does assignment ACTUALLY do?</vt:lpstr>
      <vt:lpstr>What does assignment ACTUALLY do?</vt:lpstr>
      <vt:lpstr>What does assignment ACTUALLY do?</vt:lpstr>
      <vt:lpstr>What does assignment ACTUALLY do?</vt:lpstr>
      <vt:lpstr>What does assignment ACTUALLY do?</vt:lpstr>
      <vt:lpstr>Example 1</vt:lpstr>
      <vt:lpstr>Example 2</vt:lpstr>
      <vt:lpstr>Example 3</vt:lpstr>
      <vt:lpstr>Worksheet Problems 2-6</vt:lpstr>
      <vt:lpstr>Today's 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Deduplication review</vt:lpstr>
      <vt:lpstr>Today's Outline</vt:lpstr>
      <vt:lpstr>Three Levels of Copy</vt:lpstr>
      <vt:lpstr>Shallow copy of depth level 2</vt:lpstr>
      <vt:lpstr>Example: Player Scores</vt:lpstr>
      <vt:lpstr>Example: Player Scores</vt:lpstr>
      <vt:lpstr>Example: Player Scores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Example: Player Scores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Example: Player Scores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Today's Outline</vt:lpstr>
      <vt:lpstr>Worksheet Problems 7-11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[301] Copying</dc:title>
  <cp:lastModifiedBy>MEENA SYAMKUMAR</cp:lastModifiedBy>
  <cp:revision>14</cp:revision>
  <dcterms:modified xsi:type="dcterms:W3CDTF">2021-03-14T18:19:57Z</dcterms:modified>
</cp:coreProperties>
</file>