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8" r:id="rId1"/>
  </p:sldMasterIdLst>
  <p:notesMasterIdLst>
    <p:notesMasterId r:id="rId23"/>
  </p:notesMasterIdLst>
  <p:handoutMasterIdLst>
    <p:handoutMasterId r:id="rId24"/>
  </p:handoutMasterIdLst>
  <p:sldIdLst>
    <p:sldId id="265" r:id="rId2"/>
    <p:sldId id="2317" r:id="rId3"/>
    <p:sldId id="323" r:id="rId4"/>
    <p:sldId id="2315" r:id="rId5"/>
    <p:sldId id="327" r:id="rId6"/>
    <p:sldId id="349" r:id="rId7"/>
    <p:sldId id="272" r:id="rId8"/>
    <p:sldId id="2316" r:id="rId9"/>
    <p:sldId id="2318" r:id="rId10"/>
    <p:sldId id="2319" r:id="rId11"/>
    <p:sldId id="326" r:id="rId12"/>
    <p:sldId id="361" r:id="rId13"/>
    <p:sldId id="2320" r:id="rId14"/>
    <p:sldId id="335" r:id="rId15"/>
    <p:sldId id="336" r:id="rId16"/>
    <p:sldId id="358" r:id="rId17"/>
    <p:sldId id="360" r:id="rId18"/>
    <p:sldId id="385" r:id="rId19"/>
    <p:sldId id="386" r:id="rId20"/>
    <p:sldId id="2321" r:id="rId21"/>
    <p:sldId id="256" r:id="rId2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719"/>
    <a:srgbClr val="2A4269"/>
    <a:srgbClr val="293F65"/>
    <a:srgbClr val="13BAAA"/>
    <a:srgbClr val="29ACE3"/>
    <a:srgbClr val="FCB331"/>
    <a:srgbClr val="505050"/>
    <a:srgbClr val="FFFFCC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7" autoAdjust="0"/>
    <p:restoredTop sz="91415" autoAdjust="0"/>
  </p:normalViewPr>
  <p:slideViewPr>
    <p:cSldViewPr snapToGrid="0">
      <p:cViewPr>
        <p:scale>
          <a:sx n="94" d="100"/>
          <a:sy n="94" d="100"/>
        </p:scale>
        <p:origin x="51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20"/>
    </p:cViewPr>
  </p:outlineViewPr>
  <p:notesTextViewPr>
    <p:cViewPr>
      <p:scale>
        <a:sx n="85" d="100"/>
        <a:sy n="85" d="100"/>
      </p:scale>
      <p:origin x="0" y="0"/>
    </p:cViewPr>
  </p:notesTextViewPr>
  <p:sorterViewPr>
    <p:cViewPr varScale="1">
      <p:scale>
        <a:sx n="100" d="100"/>
        <a:sy n="100" d="100"/>
      </p:scale>
      <p:origin x="0" y="-4016"/>
    </p:cViewPr>
  </p:sorterViewPr>
  <p:notesViewPr>
    <p:cSldViewPr snapToGrid="0">
      <p:cViewPr varScale="1">
        <p:scale>
          <a:sx n="67" d="100"/>
          <a:sy n="67" d="100"/>
        </p:scale>
        <p:origin x="23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F5219-B5A2-49E0-AE26-DD52428F39F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D5C1CED-8FA6-4AA5-810B-4C27F83274AE}">
      <dgm:prSet/>
      <dgm:spPr/>
      <dgm:t>
        <a:bodyPr/>
        <a:lstStyle/>
        <a:p>
          <a:pPr rtl="0"/>
          <a:r>
            <a:rPr lang="en-US" b="1" dirty="0"/>
            <a:t>Cardiff Capacity system:</a:t>
          </a:r>
          <a:endParaRPr lang="en-GB" dirty="0"/>
        </a:p>
      </dgm:t>
    </dgm:pt>
    <dgm:pt modelId="{5A317552-C6B1-4AC2-8D43-F94E57ECC226}" type="parTrans" cxnId="{2CDA74EB-AC31-416C-9F93-D3B6AD3CF6C6}">
      <dgm:prSet/>
      <dgm:spPr/>
      <dgm:t>
        <a:bodyPr/>
        <a:lstStyle/>
        <a:p>
          <a:endParaRPr lang="en-GB"/>
        </a:p>
      </dgm:t>
    </dgm:pt>
    <dgm:pt modelId="{46A9CB61-011C-48C9-8487-24F4C50B7280}" type="sibTrans" cxnId="{2CDA74EB-AC31-416C-9F93-D3B6AD3CF6C6}">
      <dgm:prSet/>
      <dgm:spPr/>
      <dgm:t>
        <a:bodyPr/>
        <a:lstStyle/>
        <a:p>
          <a:endParaRPr lang="en-GB"/>
        </a:p>
      </dgm:t>
    </dgm:pt>
    <dgm:pt modelId="{65A337E8-E19E-4E31-B950-A44D5725C6F7}">
      <dgm:prSet/>
      <dgm:spPr/>
      <dgm:t>
        <a:bodyPr/>
        <a:lstStyle/>
        <a:p>
          <a:pPr rtl="0"/>
          <a:r>
            <a:rPr lang="en-US" dirty="0"/>
            <a:t>384 × CX250S1 e5-2670 dual processor 16-core nodes </a:t>
          </a:r>
          <a:endParaRPr lang="en-GB" dirty="0"/>
        </a:p>
      </dgm:t>
    </dgm:pt>
    <dgm:pt modelId="{C2508F80-DBDF-4D1A-B6A6-7B60BCE72EE0}" type="parTrans" cxnId="{DBCAF92F-B1E0-4C7F-B1CE-B9690E4E2855}">
      <dgm:prSet/>
      <dgm:spPr/>
      <dgm:t>
        <a:bodyPr/>
        <a:lstStyle/>
        <a:p>
          <a:endParaRPr lang="en-GB"/>
        </a:p>
      </dgm:t>
    </dgm:pt>
    <dgm:pt modelId="{81875DA1-A86A-48A2-8C8C-975C2C810537}" type="sibTrans" cxnId="{DBCAF92F-B1E0-4C7F-B1CE-B9690E4E2855}">
      <dgm:prSet/>
      <dgm:spPr/>
      <dgm:t>
        <a:bodyPr/>
        <a:lstStyle/>
        <a:p>
          <a:endParaRPr lang="en-GB"/>
        </a:p>
      </dgm:t>
    </dgm:pt>
    <dgm:pt modelId="{50C282D0-8BF2-41CB-BC28-89EA6D12E615}">
      <dgm:prSet/>
      <dgm:spPr/>
      <dgm:t>
        <a:bodyPr/>
        <a:lstStyle/>
        <a:p>
          <a:pPr rtl="0"/>
          <a:r>
            <a:rPr lang="en-US" b="1" dirty="0">
              <a:solidFill>
                <a:srgbClr val="C00000"/>
              </a:solidFill>
            </a:rPr>
            <a:t>6144 × 2.6 GHz cores with 4 GB memory / core</a:t>
          </a:r>
          <a:endParaRPr lang="en-GB" b="1" dirty="0">
            <a:solidFill>
              <a:srgbClr val="C00000"/>
            </a:solidFill>
          </a:endParaRPr>
        </a:p>
      </dgm:t>
    </dgm:pt>
    <dgm:pt modelId="{5C82C903-A303-4639-A08C-66847BD10803}" type="parTrans" cxnId="{26ACA1BC-C653-478D-B1D0-83281FBBEEF4}">
      <dgm:prSet/>
      <dgm:spPr/>
      <dgm:t>
        <a:bodyPr/>
        <a:lstStyle/>
        <a:p>
          <a:endParaRPr lang="en-GB"/>
        </a:p>
      </dgm:t>
    </dgm:pt>
    <dgm:pt modelId="{54D2BE7C-FB54-4F0B-93FB-B1BD78D8083E}" type="sibTrans" cxnId="{26ACA1BC-C653-478D-B1D0-83281FBBEEF4}">
      <dgm:prSet/>
      <dgm:spPr/>
      <dgm:t>
        <a:bodyPr/>
        <a:lstStyle/>
        <a:p>
          <a:endParaRPr lang="en-GB"/>
        </a:p>
      </dgm:t>
    </dgm:pt>
    <dgm:pt modelId="{7261C7F4-E91C-4624-BDEB-01CC04778FDA}">
      <dgm:prSet/>
      <dgm:spPr/>
      <dgm:t>
        <a:bodyPr/>
        <a:lstStyle/>
        <a:p>
          <a:pPr rtl="0"/>
          <a:r>
            <a:rPr lang="en-US" dirty="0"/>
            <a:t>Infiniband non-blocking QDR network</a:t>
          </a:r>
          <a:endParaRPr lang="en-GB" dirty="0"/>
        </a:p>
      </dgm:t>
    </dgm:pt>
    <dgm:pt modelId="{84A42BC8-BF78-497F-B0A6-AF61A9AF3C05}" type="parTrans" cxnId="{E055E9FF-235F-42CE-B066-F57197F002AA}">
      <dgm:prSet/>
      <dgm:spPr/>
      <dgm:t>
        <a:bodyPr/>
        <a:lstStyle/>
        <a:p>
          <a:endParaRPr lang="en-GB"/>
        </a:p>
      </dgm:t>
    </dgm:pt>
    <dgm:pt modelId="{BF807159-54AD-42A3-B259-72CDEE682300}" type="sibTrans" cxnId="{E055E9FF-235F-42CE-B066-F57197F002AA}">
      <dgm:prSet/>
      <dgm:spPr/>
      <dgm:t>
        <a:bodyPr/>
        <a:lstStyle/>
        <a:p>
          <a:endParaRPr lang="en-GB"/>
        </a:p>
      </dgm:t>
    </dgm:pt>
    <dgm:pt modelId="{3B12429B-AA1D-4E41-A2F8-30163A921178}">
      <dgm:prSet/>
      <dgm:spPr/>
      <dgm:t>
        <a:bodyPr/>
        <a:lstStyle/>
        <a:p>
          <a:pPr rtl="0"/>
          <a:r>
            <a:rPr lang="en-US" dirty="0"/>
            <a:t>128 TFlops peak performance</a:t>
          </a:r>
          <a:endParaRPr lang="en-GB" dirty="0"/>
        </a:p>
      </dgm:t>
    </dgm:pt>
    <dgm:pt modelId="{576C33C6-CD90-4E81-AF6D-34C72D765D4C}" type="parTrans" cxnId="{F90AA223-6B90-48A5-96A0-B9DFEC05E9B3}">
      <dgm:prSet/>
      <dgm:spPr/>
      <dgm:t>
        <a:bodyPr/>
        <a:lstStyle/>
        <a:p>
          <a:endParaRPr lang="en-GB"/>
        </a:p>
      </dgm:t>
    </dgm:pt>
    <dgm:pt modelId="{6BFD67ED-2A41-4162-92EF-A516FACAE511}" type="sibTrans" cxnId="{F90AA223-6B90-48A5-96A0-B9DFEC05E9B3}">
      <dgm:prSet/>
      <dgm:spPr/>
      <dgm:t>
        <a:bodyPr/>
        <a:lstStyle/>
        <a:p>
          <a:endParaRPr lang="en-GB"/>
        </a:p>
      </dgm:t>
    </dgm:pt>
    <dgm:pt modelId="{AA74F17C-900D-4243-9828-04AC5779763E}">
      <dgm:prSet/>
      <dgm:spPr/>
      <dgm:t>
        <a:bodyPr/>
        <a:lstStyle/>
        <a:p>
          <a:pPr rtl="0"/>
          <a:r>
            <a:rPr lang="en-US" dirty="0"/>
            <a:t>Filestore shared with HTC sub-system</a:t>
          </a:r>
          <a:endParaRPr lang="en-GB" dirty="0"/>
        </a:p>
      </dgm:t>
    </dgm:pt>
    <dgm:pt modelId="{7D922847-4B37-4DB7-A358-8CD4ECA3E6F0}" type="parTrans" cxnId="{926DB2ED-64DD-48FF-ACFF-3BD0D2FF8887}">
      <dgm:prSet/>
      <dgm:spPr/>
      <dgm:t>
        <a:bodyPr/>
        <a:lstStyle/>
        <a:p>
          <a:endParaRPr lang="en-GB"/>
        </a:p>
      </dgm:t>
    </dgm:pt>
    <dgm:pt modelId="{630BA7EC-6C1C-4C35-A1D0-6F3A72AA8EDB}" type="sibTrans" cxnId="{926DB2ED-64DD-48FF-ACFF-3BD0D2FF8887}">
      <dgm:prSet/>
      <dgm:spPr/>
      <dgm:t>
        <a:bodyPr/>
        <a:lstStyle/>
        <a:p>
          <a:endParaRPr lang="en-GB"/>
        </a:p>
      </dgm:t>
    </dgm:pt>
    <dgm:pt modelId="{4F6B5CDB-5508-4824-BF73-CD096EA9671A}" type="pres">
      <dgm:prSet presAssocID="{F7AF5219-B5A2-49E0-AE26-DD52428F39FD}" presName="Name0" presStyleCnt="0">
        <dgm:presLayoutVars>
          <dgm:dir/>
          <dgm:animLvl val="lvl"/>
          <dgm:resizeHandles val="exact"/>
        </dgm:presLayoutVars>
      </dgm:prSet>
      <dgm:spPr/>
    </dgm:pt>
    <dgm:pt modelId="{1647B579-0AD2-4853-B04D-E2A1C2462602}" type="pres">
      <dgm:prSet presAssocID="{BD5C1CED-8FA6-4AA5-810B-4C27F83274AE}" presName="composite" presStyleCnt="0"/>
      <dgm:spPr/>
    </dgm:pt>
    <dgm:pt modelId="{2A2CD137-B1A0-4AC1-B44D-3D5AB113F587}" type="pres">
      <dgm:prSet presAssocID="{BD5C1CED-8FA6-4AA5-810B-4C27F83274A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5272A5B-DD2C-40DC-9A7D-A6BEEE6EEE96}" type="pres">
      <dgm:prSet presAssocID="{BD5C1CED-8FA6-4AA5-810B-4C27F83274AE}" presName="desTx" presStyleLbl="alignAccFollowNode1" presStyleIdx="0" presStyleCnt="1" custLinFactNeighborX="-10668">
        <dgm:presLayoutVars>
          <dgm:bulletEnabled val="1"/>
        </dgm:presLayoutVars>
      </dgm:prSet>
      <dgm:spPr/>
    </dgm:pt>
  </dgm:ptLst>
  <dgm:cxnLst>
    <dgm:cxn modelId="{DAC2C718-BE8E-4D76-8DA4-590A0BB60C92}" type="presOf" srcId="{BD5C1CED-8FA6-4AA5-810B-4C27F83274AE}" destId="{2A2CD137-B1A0-4AC1-B44D-3D5AB113F587}" srcOrd="0" destOrd="0" presId="urn:microsoft.com/office/officeart/2005/8/layout/hList1"/>
    <dgm:cxn modelId="{F90AA223-6B90-48A5-96A0-B9DFEC05E9B3}" srcId="{BD5C1CED-8FA6-4AA5-810B-4C27F83274AE}" destId="{3B12429B-AA1D-4E41-A2F8-30163A921178}" srcOrd="3" destOrd="0" parTransId="{576C33C6-CD90-4E81-AF6D-34C72D765D4C}" sibTransId="{6BFD67ED-2A41-4162-92EF-A516FACAE511}"/>
    <dgm:cxn modelId="{3245D527-43DB-42FB-9E48-4FAA0D9436A3}" type="presOf" srcId="{AA74F17C-900D-4243-9828-04AC5779763E}" destId="{95272A5B-DD2C-40DC-9A7D-A6BEEE6EEE96}" srcOrd="0" destOrd="4" presId="urn:microsoft.com/office/officeart/2005/8/layout/hList1"/>
    <dgm:cxn modelId="{DBCAF92F-B1E0-4C7F-B1CE-B9690E4E2855}" srcId="{BD5C1CED-8FA6-4AA5-810B-4C27F83274AE}" destId="{65A337E8-E19E-4E31-B950-A44D5725C6F7}" srcOrd="0" destOrd="0" parTransId="{C2508F80-DBDF-4D1A-B6A6-7B60BCE72EE0}" sibTransId="{81875DA1-A86A-48A2-8C8C-975C2C810537}"/>
    <dgm:cxn modelId="{8B4B0252-2A55-433D-BEF2-1F5F43990768}" type="presOf" srcId="{50C282D0-8BF2-41CB-BC28-89EA6D12E615}" destId="{95272A5B-DD2C-40DC-9A7D-A6BEEE6EEE96}" srcOrd="0" destOrd="1" presId="urn:microsoft.com/office/officeart/2005/8/layout/hList1"/>
    <dgm:cxn modelId="{91E89656-5EBF-431C-A4C8-BD64D54B5CB4}" type="presOf" srcId="{65A337E8-E19E-4E31-B950-A44D5725C6F7}" destId="{95272A5B-DD2C-40DC-9A7D-A6BEEE6EEE96}" srcOrd="0" destOrd="0" presId="urn:microsoft.com/office/officeart/2005/8/layout/hList1"/>
    <dgm:cxn modelId="{B45162B6-02D2-43FF-AC52-78FDFE961574}" type="presOf" srcId="{3B12429B-AA1D-4E41-A2F8-30163A921178}" destId="{95272A5B-DD2C-40DC-9A7D-A6BEEE6EEE96}" srcOrd="0" destOrd="3" presId="urn:microsoft.com/office/officeart/2005/8/layout/hList1"/>
    <dgm:cxn modelId="{26ACA1BC-C653-478D-B1D0-83281FBBEEF4}" srcId="{BD5C1CED-8FA6-4AA5-810B-4C27F83274AE}" destId="{50C282D0-8BF2-41CB-BC28-89EA6D12E615}" srcOrd="1" destOrd="0" parTransId="{5C82C903-A303-4639-A08C-66847BD10803}" sibTransId="{54D2BE7C-FB54-4F0B-93FB-B1BD78D8083E}"/>
    <dgm:cxn modelId="{588298DB-BE91-4694-AB61-869425BFDD22}" type="presOf" srcId="{7261C7F4-E91C-4624-BDEB-01CC04778FDA}" destId="{95272A5B-DD2C-40DC-9A7D-A6BEEE6EEE96}" srcOrd="0" destOrd="2" presId="urn:microsoft.com/office/officeart/2005/8/layout/hList1"/>
    <dgm:cxn modelId="{5D4184E6-720B-46D7-A760-93BC3EDCDC70}" type="presOf" srcId="{F7AF5219-B5A2-49E0-AE26-DD52428F39FD}" destId="{4F6B5CDB-5508-4824-BF73-CD096EA9671A}" srcOrd="0" destOrd="0" presId="urn:microsoft.com/office/officeart/2005/8/layout/hList1"/>
    <dgm:cxn modelId="{2CDA74EB-AC31-416C-9F93-D3B6AD3CF6C6}" srcId="{F7AF5219-B5A2-49E0-AE26-DD52428F39FD}" destId="{BD5C1CED-8FA6-4AA5-810B-4C27F83274AE}" srcOrd="0" destOrd="0" parTransId="{5A317552-C6B1-4AC2-8D43-F94E57ECC226}" sibTransId="{46A9CB61-011C-48C9-8487-24F4C50B7280}"/>
    <dgm:cxn modelId="{926DB2ED-64DD-48FF-ACFF-3BD0D2FF8887}" srcId="{BD5C1CED-8FA6-4AA5-810B-4C27F83274AE}" destId="{AA74F17C-900D-4243-9828-04AC5779763E}" srcOrd="4" destOrd="0" parTransId="{7D922847-4B37-4DB7-A358-8CD4ECA3E6F0}" sibTransId="{630BA7EC-6C1C-4C35-A1D0-6F3A72AA8EDB}"/>
    <dgm:cxn modelId="{E055E9FF-235F-42CE-B066-F57197F002AA}" srcId="{BD5C1CED-8FA6-4AA5-810B-4C27F83274AE}" destId="{7261C7F4-E91C-4624-BDEB-01CC04778FDA}" srcOrd="2" destOrd="0" parTransId="{84A42BC8-BF78-497F-B0A6-AF61A9AF3C05}" sibTransId="{BF807159-54AD-42A3-B259-72CDEE682300}"/>
    <dgm:cxn modelId="{BAB1D88B-E103-4019-8423-F44C2B05DF2B}" type="presParOf" srcId="{4F6B5CDB-5508-4824-BF73-CD096EA9671A}" destId="{1647B579-0AD2-4853-B04D-E2A1C2462602}" srcOrd="0" destOrd="0" presId="urn:microsoft.com/office/officeart/2005/8/layout/hList1"/>
    <dgm:cxn modelId="{928060E3-63BF-4559-9E5C-745C026F715F}" type="presParOf" srcId="{1647B579-0AD2-4853-B04D-E2A1C2462602}" destId="{2A2CD137-B1A0-4AC1-B44D-3D5AB113F587}" srcOrd="0" destOrd="0" presId="urn:microsoft.com/office/officeart/2005/8/layout/hList1"/>
    <dgm:cxn modelId="{B70B6E4A-F225-4E95-8780-EBF20487B791}" type="presParOf" srcId="{1647B579-0AD2-4853-B04D-E2A1C2462602}" destId="{95272A5B-DD2C-40DC-9A7D-A6BEEE6EEE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0A813-3104-4E29-92E9-52718274C1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28D87C6-8379-47F2-AA42-8F2CDDEE1480}">
      <dgm:prSet custT="1"/>
      <dgm:spPr/>
      <dgm:t>
        <a:bodyPr/>
        <a:lstStyle/>
        <a:p>
          <a:pPr rtl="0"/>
          <a:r>
            <a:rPr lang="en-US" sz="1200" b="1" dirty="0"/>
            <a:t>Swansea Capacity system:</a:t>
          </a:r>
          <a:endParaRPr lang="en-GB" sz="1200" dirty="0"/>
        </a:p>
      </dgm:t>
    </dgm:pt>
    <dgm:pt modelId="{021EF47E-D7CB-400C-A480-70DC1FB63388}" type="parTrans" cxnId="{E2FA758F-8636-4FB2-9BB7-2110CC0D16A7}">
      <dgm:prSet/>
      <dgm:spPr/>
      <dgm:t>
        <a:bodyPr/>
        <a:lstStyle/>
        <a:p>
          <a:endParaRPr lang="en-GB"/>
        </a:p>
      </dgm:t>
    </dgm:pt>
    <dgm:pt modelId="{AE5396C5-2349-44A4-97EA-9597D12B1D9A}" type="sibTrans" cxnId="{E2FA758F-8636-4FB2-9BB7-2110CC0D16A7}">
      <dgm:prSet/>
      <dgm:spPr/>
      <dgm:t>
        <a:bodyPr/>
        <a:lstStyle/>
        <a:p>
          <a:endParaRPr lang="en-GB"/>
        </a:p>
      </dgm:t>
    </dgm:pt>
    <dgm:pt modelId="{C3A08AC5-B13E-4395-897B-A312DC75AB0D}">
      <dgm:prSet/>
      <dgm:spPr/>
      <dgm:t>
        <a:bodyPr/>
        <a:lstStyle/>
        <a:p>
          <a:pPr rtl="0"/>
          <a:r>
            <a:rPr lang="en-US" dirty="0"/>
            <a:t>128 x CX250S1 E5-2670 dual processor 16-core nodes</a:t>
          </a:r>
          <a:endParaRPr lang="en-GB" dirty="0"/>
        </a:p>
      </dgm:t>
    </dgm:pt>
    <dgm:pt modelId="{14D9AF2D-E8AA-464C-841E-8989BFD859F6}" type="parTrans" cxnId="{71799EDF-188B-48F6-A2B7-7CB8CE42E4B0}">
      <dgm:prSet/>
      <dgm:spPr/>
      <dgm:t>
        <a:bodyPr/>
        <a:lstStyle/>
        <a:p>
          <a:endParaRPr lang="en-GB"/>
        </a:p>
      </dgm:t>
    </dgm:pt>
    <dgm:pt modelId="{1FB8104B-6220-4D79-9865-52E179A6139A}" type="sibTrans" cxnId="{71799EDF-188B-48F6-A2B7-7CB8CE42E4B0}">
      <dgm:prSet/>
      <dgm:spPr/>
      <dgm:t>
        <a:bodyPr/>
        <a:lstStyle/>
        <a:p>
          <a:endParaRPr lang="en-GB"/>
        </a:p>
      </dgm:t>
    </dgm:pt>
    <dgm:pt modelId="{F4945435-032D-4A44-B976-041830F99B08}">
      <dgm:prSet/>
      <dgm:spPr/>
      <dgm:t>
        <a:bodyPr/>
        <a:lstStyle/>
        <a:p>
          <a:pPr rtl="0"/>
          <a:r>
            <a:rPr lang="en-US" b="1" dirty="0">
              <a:solidFill>
                <a:srgbClr val="C00000"/>
              </a:solidFill>
            </a:rPr>
            <a:t>2048 × 2.6 GHz cores with 4 GB memory / core</a:t>
          </a:r>
          <a:endParaRPr lang="en-GB" b="1" dirty="0">
            <a:solidFill>
              <a:srgbClr val="C00000"/>
            </a:solidFill>
          </a:endParaRPr>
        </a:p>
      </dgm:t>
    </dgm:pt>
    <dgm:pt modelId="{1C428421-F181-40BA-84C3-93333FE986A9}" type="parTrans" cxnId="{629838F5-43C1-4A38-AFF0-9584584F31B3}">
      <dgm:prSet/>
      <dgm:spPr/>
      <dgm:t>
        <a:bodyPr/>
        <a:lstStyle/>
        <a:p>
          <a:endParaRPr lang="en-GB"/>
        </a:p>
      </dgm:t>
    </dgm:pt>
    <dgm:pt modelId="{5164BFCF-9A63-4A7D-9F31-5BAC9230AFBB}" type="sibTrans" cxnId="{629838F5-43C1-4A38-AFF0-9584584F31B3}">
      <dgm:prSet/>
      <dgm:spPr/>
      <dgm:t>
        <a:bodyPr/>
        <a:lstStyle/>
        <a:p>
          <a:endParaRPr lang="en-GB"/>
        </a:p>
      </dgm:t>
    </dgm:pt>
    <dgm:pt modelId="{C4C206F3-750C-4A0C-9327-2BEDC006FE99}">
      <dgm:prSet/>
      <dgm:spPr/>
      <dgm:t>
        <a:bodyPr/>
        <a:lstStyle/>
        <a:p>
          <a:pPr rtl="0"/>
          <a:r>
            <a:rPr lang="en-US" dirty="0"/>
            <a:t>Infiniband non-blocking QDR network</a:t>
          </a:r>
          <a:endParaRPr lang="en-GB" dirty="0"/>
        </a:p>
      </dgm:t>
    </dgm:pt>
    <dgm:pt modelId="{EEE2421F-3496-4B05-8D8C-8B68FE45037D}" type="parTrans" cxnId="{D59A6F5B-5AEB-461E-AC78-68D94EAAEB97}">
      <dgm:prSet/>
      <dgm:spPr/>
      <dgm:t>
        <a:bodyPr/>
        <a:lstStyle/>
        <a:p>
          <a:endParaRPr lang="en-GB"/>
        </a:p>
      </dgm:t>
    </dgm:pt>
    <dgm:pt modelId="{75C011D9-5E96-4329-8954-6027EE8C6700}" type="sibTrans" cxnId="{D59A6F5B-5AEB-461E-AC78-68D94EAAEB97}">
      <dgm:prSet/>
      <dgm:spPr/>
      <dgm:t>
        <a:bodyPr/>
        <a:lstStyle/>
        <a:p>
          <a:endParaRPr lang="en-GB"/>
        </a:p>
      </dgm:t>
    </dgm:pt>
    <dgm:pt modelId="{B766244A-8015-45F2-84B3-2BC524540625}">
      <dgm:prSet/>
      <dgm:spPr/>
      <dgm:t>
        <a:bodyPr/>
        <a:lstStyle/>
        <a:p>
          <a:pPr rtl="0"/>
          <a:r>
            <a:rPr lang="en-US" dirty="0"/>
            <a:t>43 Tflops peak performance</a:t>
          </a:r>
          <a:endParaRPr lang="en-GB" dirty="0"/>
        </a:p>
      </dgm:t>
    </dgm:pt>
    <dgm:pt modelId="{7CC5E2B2-F10D-4CF4-AEB5-A44A76DAE79B}" type="parTrans" cxnId="{8D383165-2A4C-4019-B379-336773575A85}">
      <dgm:prSet/>
      <dgm:spPr/>
      <dgm:t>
        <a:bodyPr/>
        <a:lstStyle/>
        <a:p>
          <a:endParaRPr lang="en-GB"/>
        </a:p>
      </dgm:t>
    </dgm:pt>
    <dgm:pt modelId="{2FC315AC-1F81-4835-AF71-AA7D67A30AB7}" type="sibTrans" cxnId="{8D383165-2A4C-4019-B379-336773575A85}">
      <dgm:prSet/>
      <dgm:spPr/>
      <dgm:t>
        <a:bodyPr/>
        <a:lstStyle/>
        <a:p>
          <a:endParaRPr lang="en-GB"/>
        </a:p>
      </dgm:t>
    </dgm:pt>
    <dgm:pt modelId="{29100D32-C9F8-416C-A252-9C3D2B53397A}">
      <dgm:prSet/>
      <dgm:spPr/>
      <dgm:t>
        <a:bodyPr/>
        <a:lstStyle/>
        <a:p>
          <a:pPr rtl="0"/>
          <a:r>
            <a:rPr lang="en-US" dirty="0"/>
            <a:t>Filestore shared with Capability sub-system</a:t>
          </a:r>
          <a:endParaRPr lang="en-GB" dirty="0"/>
        </a:p>
      </dgm:t>
    </dgm:pt>
    <dgm:pt modelId="{7343210D-F447-4AB6-B1EF-607F8A2BB9F3}" type="parTrans" cxnId="{B441403E-DB56-42E0-8141-786543B43FFF}">
      <dgm:prSet/>
      <dgm:spPr/>
      <dgm:t>
        <a:bodyPr/>
        <a:lstStyle/>
        <a:p>
          <a:endParaRPr lang="en-GB"/>
        </a:p>
      </dgm:t>
    </dgm:pt>
    <dgm:pt modelId="{1FD11AB7-3086-4DDE-8D9B-0EF058C96CEC}" type="sibTrans" cxnId="{B441403E-DB56-42E0-8141-786543B43FFF}">
      <dgm:prSet/>
      <dgm:spPr/>
      <dgm:t>
        <a:bodyPr/>
        <a:lstStyle/>
        <a:p>
          <a:endParaRPr lang="en-GB"/>
        </a:p>
      </dgm:t>
    </dgm:pt>
    <dgm:pt modelId="{4FD4784A-2610-443D-884A-AFC4937F9DFE}" type="pres">
      <dgm:prSet presAssocID="{3880A813-3104-4E29-92E9-52718274C1E4}" presName="Name0" presStyleCnt="0">
        <dgm:presLayoutVars>
          <dgm:dir/>
          <dgm:animLvl val="lvl"/>
          <dgm:resizeHandles val="exact"/>
        </dgm:presLayoutVars>
      </dgm:prSet>
      <dgm:spPr/>
    </dgm:pt>
    <dgm:pt modelId="{2FC0F360-2135-4D62-AB45-2C98A3279931}" type="pres">
      <dgm:prSet presAssocID="{D28D87C6-8379-47F2-AA42-8F2CDDEE1480}" presName="composite" presStyleCnt="0"/>
      <dgm:spPr/>
    </dgm:pt>
    <dgm:pt modelId="{2B3FD219-C0D7-4353-8505-BBE32B7E7D53}" type="pres">
      <dgm:prSet presAssocID="{D28D87C6-8379-47F2-AA42-8F2CDDEE1480}" presName="parTx" presStyleLbl="alignNode1" presStyleIdx="0" presStyleCnt="1" custScaleY="126053" custLinFactNeighborY="-36079">
        <dgm:presLayoutVars>
          <dgm:chMax val="0"/>
          <dgm:chPref val="0"/>
          <dgm:bulletEnabled val="1"/>
        </dgm:presLayoutVars>
      </dgm:prSet>
      <dgm:spPr/>
    </dgm:pt>
    <dgm:pt modelId="{70A102FF-BDC0-480B-95AC-C6B0E5549128}" type="pres">
      <dgm:prSet presAssocID="{D28D87C6-8379-47F2-AA42-8F2CDDEE1480}" presName="desTx" presStyleLbl="alignAccFollowNode1" presStyleIdx="0" presStyleCnt="1" custScaleY="105909" custLinFactNeighborY="1442">
        <dgm:presLayoutVars>
          <dgm:bulletEnabled val="1"/>
        </dgm:presLayoutVars>
      </dgm:prSet>
      <dgm:spPr/>
    </dgm:pt>
  </dgm:ptLst>
  <dgm:cxnLst>
    <dgm:cxn modelId="{B441403E-DB56-42E0-8141-786543B43FFF}" srcId="{D28D87C6-8379-47F2-AA42-8F2CDDEE1480}" destId="{29100D32-C9F8-416C-A252-9C3D2B53397A}" srcOrd="4" destOrd="0" parTransId="{7343210D-F447-4AB6-B1EF-607F8A2BB9F3}" sibTransId="{1FD11AB7-3086-4DDE-8D9B-0EF058C96CEC}"/>
    <dgm:cxn modelId="{D59A6F5B-5AEB-461E-AC78-68D94EAAEB97}" srcId="{D28D87C6-8379-47F2-AA42-8F2CDDEE1480}" destId="{C4C206F3-750C-4A0C-9327-2BEDC006FE99}" srcOrd="2" destOrd="0" parTransId="{EEE2421F-3496-4B05-8D8C-8B68FE45037D}" sibTransId="{75C011D9-5E96-4329-8954-6027EE8C6700}"/>
    <dgm:cxn modelId="{8D383165-2A4C-4019-B379-336773575A85}" srcId="{D28D87C6-8379-47F2-AA42-8F2CDDEE1480}" destId="{B766244A-8015-45F2-84B3-2BC524540625}" srcOrd="3" destOrd="0" parTransId="{7CC5E2B2-F10D-4CF4-AEB5-A44A76DAE79B}" sibTransId="{2FC315AC-1F81-4835-AF71-AA7D67A30AB7}"/>
    <dgm:cxn modelId="{515F8469-0677-4CD7-A77A-BAA2A564FF58}" type="presOf" srcId="{C4C206F3-750C-4A0C-9327-2BEDC006FE99}" destId="{70A102FF-BDC0-480B-95AC-C6B0E5549128}" srcOrd="0" destOrd="2" presId="urn:microsoft.com/office/officeart/2005/8/layout/hList1"/>
    <dgm:cxn modelId="{BB6FA67C-C076-4ACA-8A42-3CA5BFC1CFD0}" type="presOf" srcId="{F4945435-032D-4A44-B976-041830F99B08}" destId="{70A102FF-BDC0-480B-95AC-C6B0E5549128}" srcOrd="0" destOrd="1" presId="urn:microsoft.com/office/officeart/2005/8/layout/hList1"/>
    <dgm:cxn modelId="{8EC1148F-AB58-416B-93CC-515BB23CE2B7}" type="presOf" srcId="{3880A813-3104-4E29-92E9-52718274C1E4}" destId="{4FD4784A-2610-443D-884A-AFC4937F9DFE}" srcOrd="0" destOrd="0" presId="urn:microsoft.com/office/officeart/2005/8/layout/hList1"/>
    <dgm:cxn modelId="{E2FA758F-8636-4FB2-9BB7-2110CC0D16A7}" srcId="{3880A813-3104-4E29-92E9-52718274C1E4}" destId="{D28D87C6-8379-47F2-AA42-8F2CDDEE1480}" srcOrd="0" destOrd="0" parTransId="{021EF47E-D7CB-400C-A480-70DC1FB63388}" sibTransId="{AE5396C5-2349-44A4-97EA-9597D12B1D9A}"/>
    <dgm:cxn modelId="{24B38992-025D-4C83-828C-C7681E8EC6EB}" type="presOf" srcId="{29100D32-C9F8-416C-A252-9C3D2B53397A}" destId="{70A102FF-BDC0-480B-95AC-C6B0E5549128}" srcOrd="0" destOrd="4" presId="urn:microsoft.com/office/officeart/2005/8/layout/hList1"/>
    <dgm:cxn modelId="{0CFEBAA9-97DF-4E9B-8A9A-FB1BD1EFE179}" type="presOf" srcId="{C3A08AC5-B13E-4395-897B-A312DC75AB0D}" destId="{70A102FF-BDC0-480B-95AC-C6B0E5549128}" srcOrd="0" destOrd="0" presId="urn:microsoft.com/office/officeart/2005/8/layout/hList1"/>
    <dgm:cxn modelId="{C0DD46CB-1100-437C-8031-55450F72E017}" type="presOf" srcId="{D28D87C6-8379-47F2-AA42-8F2CDDEE1480}" destId="{2B3FD219-C0D7-4353-8505-BBE32B7E7D53}" srcOrd="0" destOrd="0" presId="urn:microsoft.com/office/officeart/2005/8/layout/hList1"/>
    <dgm:cxn modelId="{0110FACF-97BF-4B24-8A02-67EC27A7CA16}" type="presOf" srcId="{B766244A-8015-45F2-84B3-2BC524540625}" destId="{70A102FF-BDC0-480B-95AC-C6B0E5549128}" srcOrd="0" destOrd="3" presId="urn:microsoft.com/office/officeart/2005/8/layout/hList1"/>
    <dgm:cxn modelId="{71799EDF-188B-48F6-A2B7-7CB8CE42E4B0}" srcId="{D28D87C6-8379-47F2-AA42-8F2CDDEE1480}" destId="{C3A08AC5-B13E-4395-897B-A312DC75AB0D}" srcOrd="0" destOrd="0" parTransId="{14D9AF2D-E8AA-464C-841E-8989BFD859F6}" sibTransId="{1FB8104B-6220-4D79-9865-52E179A6139A}"/>
    <dgm:cxn modelId="{629838F5-43C1-4A38-AFF0-9584584F31B3}" srcId="{D28D87C6-8379-47F2-AA42-8F2CDDEE1480}" destId="{F4945435-032D-4A44-B976-041830F99B08}" srcOrd="1" destOrd="0" parTransId="{1C428421-F181-40BA-84C3-93333FE986A9}" sibTransId="{5164BFCF-9A63-4A7D-9F31-5BAC9230AFBB}"/>
    <dgm:cxn modelId="{CBEF919E-7474-455D-B6B4-860C34CD8B46}" type="presParOf" srcId="{4FD4784A-2610-443D-884A-AFC4937F9DFE}" destId="{2FC0F360-2135-4D62-AB45-2C98A3279931}" srcOrd="0" destOrd="0" presId="urn:microsoft.com/office/officeart/2005/8/layout/hList1"/>
    <dgm:cxn modelId="{E94C7E8D-3964-4FB6-A653-ABD92C8A1A6B}" type="presParOf" srcId="{2FC0F360-2135-4D62-AB45-2C98A3279931}" destId="{2B3FD219-C0D7-4353-8505-BBE32B7E7D53}" srcOrd="0" destOrd="0" presId="urn:microsoft.com/office/officeart/2005/8/layout/hList1"/>
    <dgm:cxn modelId="{16F48625-7A91-4A71-9CF9-34ABC4F12BC1}" type="presParOf" srcId="{2FC0F360-2135-4D62-AB45-2C98A3279931}" destId="{70A102FF-BDC0-480B-95AC-C6B0E55491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5F3721-238B-4AAF-99D6-4773904C7D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DCDD1D-01B6-41B8-99E1-BF2552A5C072}">
      <dgm:prSet/>
      <dgm:spPr/>
      <dgm:t>
        <a:bodyPr/>
        <a:lstStyle/>
        <a:p>
          <a:pPr rtl="0"/>
          <a:r>
            <a:rPr lang="en-US" b="1" dirty="0"/>
            <a:t>Swansea Capability system:</a:t>
          </a:r>
          <a:endParaRPr lang="en-GB" dirty="0"/>
        </a:p>
      </dgm:t>
    </dgm:pt>
    <dgm:pt modelId="{0E212486-08E1-48DC-ACE8-2F74A18FAEF4}" type="parTrans" cxnId="{648CB0A5-4A2A-4763-866B-63F9EE07725F}">
      <dgm:prSet/>
      <dgm:spPr/>
      <dgm:t>
        <a:bodyPr/>
        <a:lstStyle/>
        <a:p>
          <a:endParaRPr lang="en-GB"/>
        </a:p>
      </dgm:t>
    </dgm:pt>
    <dgm:pt modelId="{B3B6CB9D-6C64-4E90-8E88-02149C32EB20}" type="sibTrans" cxnId="{648CB0A5-4A2A-4763-866B-63F9EE07725F}">
      <dgm:prSet/>
      <dgm:spPr/>
      <dgm:t>
        <a:bodyPr/>
        <a:lstStyle/>
        <a:p>
          <a:endParaRPr lang="en-GB"/>
        </a:p>
      </dgm:t>
    </dgm:pt>
    <dgm:pt modelId="{78FB54D0-204B-4742-926A-310B7C5676C0}">
      <dgm:prSet/>
      <dgm:spPr/>
      <dgm:t>
        <a:bodyPr/>
        <a:lstStyle/>
        <a:p>
          <a:pPr rtl="0"/>
          <a:r>
            <a:rPr lang="en-US" dirty="0"/>
            <a:t>256 x CX250S1 E5-2690 dual processor 16-core nodes</a:t>
          </a:r>
          <a:endParaRPr lang="en-GB" dirty="0"/>
        </a:p>
      </dgm:t>
    </dgm:pt>
    <dgm:pt modelId="{E06D8263-E4C9-4D9E-A481-0A1B769E1C61}" type="parTrans" cxnId="{21D465C0-446D-42C7-8A22-C5A2C43AF98F}">
      <dgm:prSet/>
      <dgm:spPr/>
      <dgm:t>
        <a:bodyPr/>
        <a:lstStyle/>
        <a:p>
          <a:endParaRPr lang="en-GB"/>
        </a:p>
      </dgm:t>
    </dgm:pt>
    <dgm:pt modelId="{1A06DF02-316A-4671-B50F-501920B3CCF5}" type="sibTrans" cxnId="{21D465C0-446D-42C7-8A22-C5A2C43AF98F}">
      <dgm:prSet/>
      <dgm:spPr/>
      <dgm:t>
        <a:bodyPr/>
        <a:lstStyle/>
        <a:p>
          <a:endParaRPr lang="en-GB"/>
        </a:p>
      </dgm:t>
    </dgm:pt>
    <dgm:pt modelId="{6BAA32A5-A272-43CB-80B2-7E84B6AB1AF8}">
      <dgm:prSet/>
      <dgm:spPr/>
      <dgm:t>
        <a:bodyPr/>
        <a:lstStyle/>
        <a:p>
          <a:pPr rtl="0"/>
          <a:r>
            <a:rPr lang="en-US" dirty="0"/>
            <a:t>240 nodes with 64GB memory</a:t>
          </a:r>
          <a:endParaRPr lang="en-GB" dirty="0"/>
        </a:p>
      </dgm:t>
    </dgm:pt>
    <dgm:pt modelId="{95B0238C-9652-4B0B-8987-049D7FED5EF1}" type="parTrans" cxnId="{6721F16C-96C2-43EF-B6DE-B11ADF12D582}">
      <dgm:prSet/>
      <dgm:spPr/>
      <dgm:t>
        <a:bodyPr/>
        <a:lstStyle/>
        <a:p>
          <a:endParaRPr lang="en-GB"/>
        </a:p>
      </dgm:t>
    </dgm:pt>
    <dgm:pt modelId="{491AC076-2EDE-4EC3-88F7-3694BB17A1B0}" type="sibTrans" cxnId="{6721F16C-96C2-43EF-B6DE-B11ADF12D582}">
      <dgm:prSet/>
      <dgm:spPr/>
      <dgm:t>
        <a:bodyPr/>
        <a:lstStyle/>
        <a:p>
          <a:endParaRPr lang="en-GB"/>
        </a:p>
      </dgm:t>
    </dgm:pt>
    <dgm:pt modelId="{F5844876-3483-4160-9B50-55A5282E7312}">
      <dgm:prSet/>
      <dgm:spPr/>
      <dgm:t>
        <a:bodyPr/>
        <a:lstStyle/>
        <a:p>
          <a:pPr rtl="0"/>
          <a:r>
            <a:rPr lang="en-US" dirty="0"/>
            <a:t>16 nodes with 128GB memory</a:t>
          </a:r>
          <a:endParaRPr lang="en-GB" dirty="0"/>
        </a:p>
      </dgm:t>
    </dgm:pt>
    <dgm:pt modelId="{523AECC5-4EEF-4A57-84C4-230C98D300AB}" type="parTrans" cxnId="{A809B81B-5254-4828-AF1E-2F5D1ED5013C}">
      <dgm:prSet/>
      <dgm:spPr/>
      <dgm:t>
        <a:bodyPr/>
        <a:lstStyle/>
        <a:p>
          <a:endParaRPr lang="en-GB"/>
        </a:p>
      </dgm:t>
    </dgm:pt>
    <dgm:pt modelId="{564BF7A1-A983-4B66-BB69-A207596BE8E0}" type="sibTrans" cxnId="{A809B81B-5254-4828-AF1E-2F5D1ED5013C}">
      <dgm:prSet/>
      <dgm:spPr/>
      <dgm:t>
        <a:bodyPr/>
        <a:lstStyle/>
        <a:p>
          <a:endParaRPr lang="en-GB"/>
        </a:p>
      </dgm:t>
    </dgm:pt>
    <dgm:pt modelId="{B538164E-B00B-421D-9861-AF1337C9733C}">
      <dgm:prSet/>
      <dgm:spPr/>
      <dgm:t>
        <a:bodyPr/>
        <a:lstStyle/>
        <a:p>
          <a:pPr rtl="0"/>
          <a:r>
            <a:rPr lang="en-US" b="1" dirty="0">
              <a:solidFill>
                <a:srgbClr val="C00000"/>
              </a:solidFill>
            </a:rPr>
            <a:t>4096 × 2.9 GHz cores with 4/8 GB memory / core</a:t>
          </a:r>
          <a:endParaRPr lang="en-GB" b="1" dirty="0">
            <a:solidFill>
              <a:srgbClr val="C00000"/>
            </a:solidFill>
          </a:endParaRPr>
        </a:p>
      </dgm:t>
    </dgm:pt>
    <dgm:pt modelId="{A0175318-7707-478F-A01D-738BAB57BA2F}" type="parTrans" cxnId="{8841ED89-7796-4112-9743-EEE912ACB41D}">
      <dgm:prSet/>
      <dgm:spPr/>
      <dgm:t>
        <a:bodyPr/>
        <a:lstStyle/>
        <a:p>
          <a:endParaRPr lang="en-GB"/>
        </a:p>
      </dgm:t>
    </dgm:pt>
    <dgm:pt modelId="{0EF9E2A5-D8DB-47CC-8A76-7F65BCC934A3}" type="sibTrans" cxnId="{8841ED89-7796-4112-9743-EEE912ACB41D}">
      <dgm:prSet/>
      <dgm:spPr/>
      <dgm:t>
        <a:bodyPr/>
        <a:lstStyle/>
        <a:p>
          <a:endParaRPr lang="en-GB"/>
        </a:p>
      </dgm:t>
    </dgm:pt>
    <dgm:pt modelId="{CE83724C-2D17-44BF-80CB-3A74B91BB3BE}">
      <dgm:prSet/>
      <dgm:spPr/>
      <dgm:t>
        <a:bodyPr/>
        <a:lstStyle/>
        <a:p>
          <a:pPr rtl="0"/>
          <a:r>
            <a:rPr lang="en-US" dirty="0"/>
            <a:t>Infiniband non-blocking QDR network</a:t>
          </a:r>
          <a:endParaRPr lang="en-GB" dirty="0"/>
        </a:p>
      </dgm:t>
    </dgm:pt>
    <dgm:pt modelId="{8C6D1A55-1A6A-48B9-8F2F-26E13CCCB514}" type="parTrans" cxnId="{BA22688E-C07F-4E5B-A5A4-8261DC374F92}">
      <dgm:prSet/>
      <dgm:spPr/>
      <dgm:t>
        <a:bodyPr/>
        <a:lstStyle/>
        <a:p>
          <a:endParaRPr lang="en-GB"/>
        </a:p>
      </dgm:t>
    </dgm:pt>
    <dgm:pt modelId="{FC4CCD16-E2B3-4362-9AF9-E16F008689CD}" type="sibTrans" cxnId="{BA22688E-C07F-4E5B-A5A4-8261DC374F92}">
      <dgm:prSet/>
      <dgm:spPr/>
      <dgm:t>
        <a:bodyPr/>
        <a:lstStyle/>
        <a:p>
          <a:endParaRPr lang="en-GB"/>
        </a:p>
      </dgm:t>
    </dgm:pt>
    <dgm:pt modelId="{5851D479-194B-4833-819A-9ECAEEF797B4}">
      <dgm:prSet/>
      <dgm:spPr/>
      <dgm:t>
        <a:bodyPr/>
        <a:lstStyle/>
        <a:p>
          <a:pPr rtl="0"/>
          <a:r>
            <a:rPr lang="en-US" dirty="0"/>
            <a:t>95 Tflops peak performance</a:t>
          </a:r>
          <a:endParaRPr lang="en-GB" dirty="0"/>
        </a:p>
      </dgm:t>
    </dgm:pt>
    <dgm:pt modelId="{371F0149-CE1F-4C55-A51E-7C39D203F037}" type="parTrans" cxnId="{FF322FC8-20F9-44A7-BFF3-91D455D935A9}">
      <dgm:prSet/>
      <dgm:spPr/>
      <dgm:t>
        <a:bodyPr/>
        <a:lstStyle/>
        <a:p>
          <a:endParaRPr lang="en-GB"/>
        </a:p>
      </dgm:t>
    </dgm:pt>
    <dgm:pt modelId="{48658625-DBBD-409D-B927-A1879483C621}" type="sibTrans" cxnId="{FF322FC8-20F9-44A7-BFF3-91D455D935A9}">
      <dgm:prSet/>
      <dgm:spPr/>
      <dgm:t>
        <a:bodyPr/>
        <a:lstStyle/>
        <a:p>
          <a:endParaRPr lang="en-GB"/>
        </a:p>
      </dgm:t>
    </dgm:pt>
    <dgm:pt modelId="{ACA1D458-66F9-4421-873D-4E1E628AD432}">
      <dgm:prSet/>
      <dgm:spPr/>
      <dgm:t>
        <a:bodyPr/>
        <a:lstStyle/>
        <a:p>
          <a:pPr rtl="0"/>
          <a:r>
            <a:rPr lang="en-US" dirty="0"/>
            <a:t>400 TB Lustre file storage and 100 TB storage for permanent filestore </a:t>
          </a:r>
          <a:endParaRPr lang="en-GB" dirty="0"/>
        </a:p>
      </dgm:t>
    </dgm:pt>
    <dgm:pt modelId="{76466FD2-72DA-4D13-89E7-24E3F64F6D00}" type="parTrans" cxnId="{AF625B10-C449-49A1-ACC5-75FD913098F9}">
      <dgm:prSet/>
      <dgm:spPr/>
      <dgm:t>
        <a:bodyPr/>
        <a:lstStyle/>
        <a:p>
          <a:endParaRPr lang="en-GB"/>
        </a:p>
      </dgm:t>
    </dgm:pt>
    <dgm:pt modelId="{6BE06D25-3DF7-4D45-A90A-8FE3FF26F1C6}" type="sibTrans" cxnId="{AF625B10-C449-49A1-ACC5-75FD913098F9}">
      <dgm:prSet/>
      <dgm:spPr/>
      <dgm:t>
        <a:bodyPr/>
        <a:lstStyle/>
        <a:p>
          <a:endParaRPr lang="en-GB"/>
        </a:p>
      </dgm:t>
    </dgm:pt>
    <dgm:pt modelId="{BF9B04A8-E0DA-492C-8605-4FAACEDA0AA7}" type="pres">
      <dgm:prSet presAssocID="{875F3721-238B-4AAF-99D6-4773904C7D1F}" presName="Name0" presStyleCnt="0">
        <dgm:presLayoutVars>
          <dgm:dir/>
          <dgm:animLvl val="lvl"/>
          <dgm:resizeHandles val="exact"/>
        </dgm:presLayoutVars>
      </dgm:prSet>
      <dgm:spPr/>
    </dgm:pt>
    <dgm:pt modelId="{DC3CAC5A-AF7E-4563-BBEC-01160FEBFB5E}" type="pres">
      <dgm:prSet presAssocID="{A5DCDD1D-01B6-41B8-99E1-BF2552A5C072}" presName="composite" presStyleCnt="0"/>
      <dgm:spPr/>
    </dgm:pt>
    <dgm:pt modelId="{7A867000-0F9A-46E8-B81C-091CC1985DB9}" type="pres">
      <dgm:prSet presAssocID="{A5DCDD1D-01B6-41B8-99E1-BF2552A5C072}" presName="parTx" presStyleLbl="alignNode1" presStyleIdx="0" presStyleCnt="1" custScaleY="132183" custLinFactNeighborX="-1001" custLinFactNeighborY="-29280">
        <dgm:presLayoutVars>
          <dgm:chMax val="0"/>
          <dgm:chPref val="0"/>
          <dgm:bulletEnabled val="1"/>
        </dgm:presLayoutVars>
      </dgm:prSet>
      <dgm:spPr/>
    </dgm:pt>
    <dgm:pt modelId="{619CF860-91DD-42CA-A014-E541A3C18AE6}" type="pres">
      <dgm:prSet presAssocID="{A5DCDD1D-01B6-41B8-99E1-BF2552A5C07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F625B10-C449-49A1-ACC5-75FD913098F9}" srcId="{A5DCDD1D-01B6-41B8-99E1-BF2552A5C072}" destId="{ACA1D458-66F9-4421-873D-4E1E628AD432}" srcOrd="4" destOrd="0" parTransId="{76466FD2-72DA-4D13-89E7-24E3F64F6D00}" sibTransId="{6BE06D25-3DF7-4D45-A90A-8FE3FF26F1C6}"/>
    <dgm:cxn modelId="{A809B81B-5254-4828-AF1E-2F5D1ED5013C}" srcId="{78FB54D0-204B-4742-926A-310B7C5676C0}" destId="{F5844876-3483-4160-9B50-55A5282E7312}" srcOrd="1" destOrd="0" parTransId="{523AECC5-4EEF-4A57-84C4-230C98D300AB}" sibTransId="{564BF7A1-A983-4B66-BB69-A207596BE8E0}"/>
    <dgm:cxn modelId="{70D7932E-7962-4339-B341-A2C167E04936}" type="presOf" srcId="{A5DCDD1D-01B6-41B8-99E1-BF2552A5C072}" destId="{7A867000-0F9A-46E8-B81C-091CC1985DB9}" srcOrd="0" destOrd="0" presId="urn:microsoft.com/office/officeart/2005/8/layout/hList1"/>
    <dgm:cxn modelId="{3D77A531-CE01-4C79-AEA0-7B6948615C00}" type="presOf" srcId="{B538164E-B00B-421D-9861-AF1337C9733C}" destId="{619CF860-91DD-42CA-A014-E541A3C18AE6}" srcOrd="0" destOrd="3" presId="urn:microsoft.com/office/officeart/2005/8/layout/hList1"/>
    <dgm:cxn modelId="{36D85442-52D1-46BB-9E4C-4CAE7DD10011}" type="presOf" srcId="{ACA1D458-66F9-4421-873D-4E1E628AD432}" destId="{619CF860-91DD-42CA-A014-E541A3C18AE6}" srcOrd="0" destOrd="6" presId="urn:microsoft.com/office/officeart/2005/8/layout/hList1"/>
    <dgm:cxn modelId="{6721F16C-96C2-43EF-B6DE-B11ADF12D582}" srcId="{78FB54D0-204B-4742-926A-310B7C5676C0}" destId="{6BAA32A5-A272-43CB-80B2-7E84B6AB1AF8}" srcOrd="0" destOrd="0" parTransId="{95B0238C-9652-4B0B-8987-049D7FED5EF1}" sibTransId="{491AC076-2EDE-4EC3-88F7-3694BB17A1B0}"/>
    <dgm:cxn modelId="{984D757B-5DAD-4361-BBA8-AE9D741587EC}" type="presOf" srcId="{CE83724C-2D17-44BF-80CB-3A74B91BB3BE}" destId="{619CF860-91DD-42CA-A014-E541A3C18AE6}" srcOrd="0" destOrd="4" presId="urn:microsoft.com/office/officeart/2005/8/layout/hList1"/>
    <dgm:cxn modelId="{8841ED89-7796-4112-9743-EEE912ACB41D}" srcId="{A5DCDD1D-01B6-41B8-99E1-BF2552A5C072}" destId="{B538164E-B00B-421D-9861-AF1337C9733C}" srcOrd="1" destOrd="0" parTransId="{A0175318-7707-478F-A01D-738BAB57BA2F}" sibTransId="{0EF9E2A5-D8DB-47CC-8A76-7F65BCC934A3}"/>
    <dgm:cxn modelId="{BA22688E-C07F-4E5B-A5A4-8261DC374F92}" srcId="{A5DCDD1D-01B6-41B8-99E1-BF2552A5C072}" destId="{CE83724C-2D17-44BF-80CB-3A74B91BB3BE}" srcOrd="2" destOrd="0" parTransId="{8C6D1A55-1A6A-48B9-8F2F-26E13CCCB514}" sibTransId="{FC4CCD16-E2B3-4362-9AF9-E16F008689CD}"/>
    <dgm:cxn modelId="{589EA393-DFBE-4CA9-82B5-787C0C0210CC}" type="presOf" srcId="{875F3721-238B-4AAF-99D6-4773904C7D1F}" destId="{BF9B04A8-E0DA-492C-8605-4FAACEDA0AA7}" srcOrd="0" destOrd="0" presId="urn:microsoft.com/office/officeart/2005/8/layout/hList1"/>
    <dgm:cxn modelId="{648CB0A5-4A2A-4763-866B-63F9EE07725F}" srcId="{875F3721-238B-4AAF-99D6-4773904C7D1F}" destId="{A5DCDD1D-01B6-41B8-99E1-BF2552A5C072}" srcOrd="0" destOrd="0" parTransId="{0E212486-08E1-48DC-ACE8-2F74A18FAEF4}" sibTransId="{B3B6CB9D-6C64-4E90-8E88-02149C32EB20}"/>
    <dgm:cxn modelId="{31F2DCAA-2906-43E6-BD5B-026C9D302097}" type="presOf" srcId="{78FB54D0-204B-4742-926A-310B7C5676C0}" destId="{619CF860-91DD-42CA-A014-E541A3C18AE6}" srcOrd="0" destOrd="0" presId="urn:microsoft.com/office/officeart/2005/8/layout/hList1"/>
    <dgm:cxn modelId="{21D465C0-446D-42C7-8A22-C5A2C43AF98F}" srcId="{A5DCDD1D-01B6-41B8-99E1-BF2552A5C072}" destId="{78FB54D0-204B-4742-926A-310B7C5676C0}" srcOrd="0" destOrd="0" parTransId="{E06D8263-E4C9-4D9E-A481-0A1B769E1C61}" sibTransId="{1A06DF02-316A-4671-B50F-501920B3CCF5}"/>
    <dgm:cxn modelId="{FF322FC8-20F9-44A7-BFF3-91D455D935A9}" srcId="{A5DCDD1D-01B6-41B8-99E1-BF2552A5C072}" destId="{5851D479-194B-4833-819A-9ECAEEF797B4}" srcOrd="3" destOrd="0" parTransId="{371F0149-CE1F-4C55-A51E-7C39D203F037}" sibTransId="{48658625-DBBD-409D-B927-A1879483C621}"/>
    <dgm:cxn modelId="{D15DE5E4-5107-477F-A581-D50620BC6E9E}" type="presOf" srcId="{5851D479-194B-4833-819A-9ECAEEF797B4}" destId="{619CF860-91DD-42CA-A014-E541A3C18AE6}" srcOrd="0" destOrd="5" presId="urn:microsoft.com/office/officeart/2005/8/layout/hList1"/>
    <dgm:cxn modelId="{1BA410EB-7DBA-4817-96A7-54135E3214FE}" type="presOf" srcId="{6BAA32A5-A272-43CB-80B2-7E84B6AB1AF8}" destId="{619CF860-91DD-42CA-A014-E541A3C18AE6}" srcOrd="0" destOrd="1" presId="urn:microsoft.com/office/officeart/2005/8/layout/hList1"/>
    <dgm:cxn modelId="{20B457FE-9548-4A00-A04C-67FE712EDABD}" type="presOf" srcId="{F5844876-3483-4160-9B50-55A5282E7312}" destId="{619CF860-91DD-42CA-A014-E541A3C18AE6}" srcOrd="0" destOrd="2" presId="urn:microsoft.com/office/officeart/2005/8/layout/hList1"/>
    <dgm:cxn modelId="{1474FB28-4342-4CBD-964A-24BC7EF06276}" type="presParOf" srcId="{BF9B04A8-E0DA-492C-8605-4FAACEDA0AA7}" destId="{DC3CAC5A-AF7E-4563-BBEC-01160FEBFB5E}" srcOrd="0" destOrd="0" presId="urn:microsoft.com/office/officeart/2005/8/layout/hList1"/>
    <dgm:cxn modelId="{8E4B2E12-607C-431D-859C-8193DFEB83D2}" type="presParOf" srcId="{DC3CAC5A-AF7E-4563-BBEC-01160FEBFB5E}" destId="{7A867000-0F9A-46E8-B81C-091CC1985DB9}" srcOrd="0" destOrd="0" presId="urn:microsoft.com/office/officeart/2005/8/layout/hList1"/>
    <dgm:cxn modelId="{240E9AAC-E3BB-45E0-AD46-A9C45080A044}" type="presParOf" srcId="{DC3CAC5A-AF7E-4563-BBEC-01160FEBFB5E}" destId="{619CF860-91DD-42CA-A014-E541A3C18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389192-D195-45D2-AA76-2D3D684564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590184-FBF5-4E82-99E1-4B6B66BDD843}">
      <dgm:prSet/>
      <dgm:spPr/>
      <dgm:t>
        <a:bodyPr/>
        <a:lstStyle/>
        <a:p>
          <a:pPr rtl="0"/>
          <a:r>
            <a:rPr lang="en-US" b="1" dirty="0"/>
            <a:t>Novel Architecture Sub-systems (at each Hub):</a:t>
          </a:r>
          <a:endParaRPr lang="en-GB" dirty="0"/>
        </a:p>
      </dgm:t>
    </dgm:pt>
    <dgm:pt modelId="{E7D39A51-5C1B-4B67-9D80-E9B2C1F01484}" type="parTrans" cxnId="{C7899A47-9E58-4A08-A7CF-79C34A8D7093}">
      <dgm:prSet/>
      <dgm:spPr/>
      <dgm:t>
        <a:bodyPr/>
        <a:lstStyle/>
        <a:p>
          <a:endParaRPr lang="en-GB"/>
        </a:p>
      </dgm:t>
    </dgm:pt>
    <dgm:pt modelId="{DC1C2326-F9BF-489B-86DE-F8DAC846B42B}" type="sibTrans" cxnId="{C7899A47-9E58-4A08-A7CF-79C34A8D7093}">
      <dgm:prSet/>
      <dgm:spPr/>
      <dgm:t>
        <a:bodyPr/>
        <a:lstStyle/>
        <a:p>
          <a:endParaRPr lang="en-GB"/>
        </a:p>
      </dgm:t>
    </dgm:pt>
    <dgm:pt modelId="{3667750C-8460-403A-BC9B-F2FEDA794C22}">
      <dgm:prSet custT="1"/>
      <dgm:spPr/>
      <dgm:t>
        <a:bodyPr/>
        <a:lstStyle/>
        <a:p>
          <a:pPr marL="180975" indent="-95250" rtl="0"/>
          <a:r>
            <a:rPr lang="en-US" sz="1100" dirty="0"/>
            <a:t>  </a:t>
          </a:r>
          <a:r>
            <a:rPr lang="en-US" sz="1200" dirty="0"/>
            <a:t>16 x CX270 nodes with    GP-GPU capability</a:t>
          </a:r>
          <a:endParaRPr lang="en-GB" sz="1200" dirty="0"/>
        </a:p>
      </dgm:t>
    </dgm:pt>
    <dgm:pt modelId="{9104AD49-5F2A-4FF9-98AE-C776D3EEB184}" type="parTrans" cxnId="{CBC2FF15-4C30-42CC-A38C-7DA41D52218D}">
      <dgm:prSet/>
      <dgm:spPr/>
      <dgm:t>
        <a:bodyPr/>
        <a:lstStyle/>
        <a:p>
          <a:endParaRPr lang="en-GB"/>
        </a:p>
      </dgm:t>
    </dgm:pt>
    <dgm:pt modelId="{FE3301AB-D362-480B-8F97-1AA2E2F3B430}" type="sibTrans" cxnId="{CBC2FF15-4C30-42CC-A38C-7DA41D52218D}">
      <dgm:prSet/>
      <dgm:spPr/>
      <dgm:t>
        <a:bodyPr/>
        <a:lstStyle/>
        <a:p>
          <a:endParaRPr lang="en-GB"/>
        </a:p>
      </dgm:t>
    </dgm:pt>
    <dgm:pt modelId="{9215E78C-35D6-4DE4-86BA-4E1943577DA5}">
      <dgm:prSet custT="1"/>
      <dgm:spPr/>
      <dgm:t>
        <a:bodyPr/>
        <a:lstStyle/>
        <a:p>
          <a:pPr marL="180975" indent="-95250" rtl="0"/>
          <a:r>
            <a:rPr lang="en-US" sz="1200" dirty="0"/>
            <a:t> 256 x 2.6 GHz cores with 4 GB memory/ core</a:t>
          </a:r>
          <a:endParaRPr lang="en-GB" sz="1200" dirty="0"/>
        </a:p>
      </dgm:t>
    </dgm:pt>
    <dgm:pt modelId="{8CDEC86C-D8F3-4A29-B778-5F2C3D74F528}" type="parTrans" cxnId="{3144CDC2-62C9-411C-A3FC-452277D6BF6C}">
      <dgm:prSet/>
      <dgm:spPr/>
      <dgm:t>
        <a:bodyPr/>
        <a:lstStyle/>
        <a:p>
          <a:endParaRPr lang="en-GB"/>
        </a:p>
      </dgm:t>
    </dgm:pt>
    <dgm:pt modelId="{8A009FBD-5C1E-40DE-8132-FB88E00461A2}" type="sibTrans" cxnId="{3144CDC2-62C9-411C-A3FC-452277D6BF6C}">
      <dgm:prSet/>
      <dgm:spPr/>
      <dgm:t>
        <a:bodyPr/>
        <a:lstStyle/>
        <a:p>
          <a:endParaRPr lang="en-GB"/>
        </a:p>
      </dgm:t>
    </dgm:pt>
    <dgm:pt modelId="{B007A3A0-165F-421D-97F3-EF7EFE621023}">
      <dgm:prSet custT="1"/>
      <dgm:spPr/>
      <dgm:t>
        <a:bodyPr/>
        <a:lstStyle/>
        <a:p>
          <a:pPr marL="180975" indent="-95250" rtl="0"/>
          <a:r>
            <a:rPr lang="en-US" sz="1200" dirty="0"/>
            <a:t> </a:t>
          </a:r>
          <a:r>
            <a:rPr lang="en-US" sz="1200" b="1" dirty="0">
              <a:solidFill>
                <a:srgbClr val="C00000"/>
              </a:solidFill>
            </a:rPr>
            <a:t>each node with a M2090 GP-GPU card</a:t>
          </a:r>
          <a:endParaRPr lang="en-GB" sz="1200" b="1" dirty="0">
            <a:solidFill>
              <a:srgbClr val="C00000"/>
            </a:solidFill>
          </a:endParaRPr>
        </a:p>
      </dgm:t>
    </dgm:pt>
    <dgm:pt modelId="{04504AC8-498C-435B-A2E6-4E4D20AD59E4}" type="parTrans" cxnId="{60C921D5-49EC-4A60-B2FF-7D43924BF755}">
      <dgm:prSet/>
      <dgm:spPr/>
      <dgm:t>
        <a:bodyPr/>
        <a:lstStyle/>
        <a:p>
          <a:endParaRPr lang="en-GB"/>
        </a:p>
      </dgm:t>
    </dgm:pt>
    <dgm:pt modelId="{586CBD9A-0AF5-4BED-8F0E-D086366D8029}" type="sibTrans" cxnId="{60C921D5-49EC-4A60-B2FF-7D43924BF755}">
      <dgm:prSet/>
      <dgm:spPr/>
      <dgm:t>
        <a:bodyPr/>
        <a:lstStyle/>
        <a:p>
          <a:endParaRPr lang="en-GB"/>
        </a:p>
      </dgm:t>
    </dgm:pt>
    <dgm:pt modelId="{480B5CDC-083B-4FA0-B493-2FDD7ACE5E49}">
      <dgm:prSet custT="1"/>
      <dgm:spPr/>
      <dgm:t>
        <a:bodyPr/>
        <a:lstStyle/>
        <a:p>
          <a:pPr marL="180975" indent="-95250" rtl="0"/>
          <a:r>
            <a:rPr lang="en-US" sz="1200" dirty="0"/>
            <a:t>   Infiniband non-blocking QDR network </a:t>
          </a:r>
          <a:endParaRPr lang="en-GB" sz="1200" dirty="0"/>
        </a:p>
      </dgm:t>
    </dgm:pt>
    <dgm:pt modelId="{A9EF4793-F80B-4ECB-9AA1-EF53394F2CC7}" type="parTrans" cxnId="{4868B96F-C5C1-44F1-B06D-B42AE6B4D5B1}">
      <dgm:prSet/>
      <dgm:spPr/>
      <dgm:t>
        <a:bodyPr/>
        <a:lstStyle/>
        <a:p>
          <a:endParaRPr lang="en-GB"/>
        </a:p>
      </dgm:t>
    </dgm:pt>
    <dgm:pt modelId="{C476C6B2-AC98-45B6-8A23-3324BF6C2A48}" type="sibTrans" cxnId="{4868B96F-C5C1-44F1-B06D-B42AE6B4D5B1}">
      <dgm:prSet/>
      <dgm:spPr/>
      <dgm:t>
        <a:bodyPr/>
        <a:lstStyle/>
        <a:p>
          <a:endParaRPr lang="en-GB"/>
        </a:p>
      </dgm:t>
    </dgm:pt>
    <dgm:pt modelId="{D24A3658-E331-47B4-8C00-FE0A5CEDA239}" type="pres">
      <dgm:prSet presAssocID="{B5389192-D195-45D2-AA76-2D3D68456437}" presName="Name0" presStyleCnt="0">
        <dgm:presLayoutVars>
          <dgm:dir/>
          <dgm:animLvl val="lvl"/>
          <dgm:resizeHandles val="exact"/>
        </dgm:presLayoutVars>
      </dgm:prSet>
      <dgm:spPr/>
    </dgm:pt>
    <dgm:pt modelId="{90451436-440C-4BC9-A823-EA474E0BA143}" type="pres">
      <dgm:prSet presAssocID="{34590184-FBF5-4E82-99E1-4B6B66BDD843}" presName="composite" presStyleCnt="0"/>
      <dgm:spPr/>
    </dgm:pt>
    <dgm:pt modelId="{3568A470-B8FF-4138-9AE2-654505B1E246}" type="pres">
      <dgm:prSet presAssocID="{34590184-FBF5-4E82-99E1-4B6B66BDD84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64D5D58-F4B0-401E-84CA-3AEB6EB29592}" type="pres">
      <dgm:prSet presAssocID="{34590184-FBF5-4E82-99E1-4B6B66BDD843}" presName="desTx" presStyleLbl="alignAccFollowNode1" presStyleIdx="0" presStyleCnt="1" custLinFactY="100000" custLinFactNeighborY="138125">
        <dgm:presLayoutVars>
          <dgm:bulletEnabled val="1"/>
        </dgm:presLayoutVars>
      </dgm:prSet>
      <dgm:spPr/>
    </dgm:pt>
  </dgm:ptLst>
  <dgm:cxnLst>
    <dgm:cxn modelId="{CBC2FF15-4C30-42CC-A38C-7DA41D52218D}" srcId="{34590184-FBF5-4E82-99E1-4B6B66BDD843}" destId="{3667750C-8460-403A-BC9B-F2FEDA794C22}" srcOrd="0" destOrd="0" parTransId="{9104AD49-5F2A-4FF9-98AE-C776D3EEB184}" sibTransId="{FE3301AB-D362-480B-8F97-1AA2E2F3B430}"/>
    <dgm:cxn modelId="{01B5F518-0C07-4AD6-B963-ADB242288A5B}" type="presOf" srcId="{B5389192-D195-45D2-AA76-2D3D68456437}" destId="{D24A3658-E331-47B4-8C00-FE0A5CEDA239}" srcOrd="0" destOrd="0" presId="urn:microsoft.com/office/officeart/2005/8/layout/hList1"/>
    <dgm:cxn modelId="{C7899A47-9E58-4A08-A7CF-79C34A8D7093}" srcId="{B5389192-D195-45D2-AA76-2D3D68456437}" destId="{34590184-FBF5-4E82-99E1-4B6B66BDD843}" srcOrd="0" destOrd="0" parTransId="{E7D39A51-5C1B-4B67-9D80-E9B2C1F01484}" sibTransId="{DC1C2326-F9BF-489B-86DE-F8DAC846B42B}"/>
    <dgm:cxn modelId="{4868B96F-C5C1-44F1-B06D-B42AE6B4D5B1}" srcId="{34590184-FBF5-4E82-99E1-4B6B66BDD843}" destId="{480B5CDC-083B-4FA0-B493-2FDD7ACE5E49}" srcOrd="1" destOrd="0" parTransId="{A9EF4793-F80B-4ECB-9AA1-EF53394F2CC7}" sibTransId="{C476C6B2-AC98-45B6-8A23-3324BF6C2A48}"/>
    <dgm:cxn modelId="{93682456-D042-4BF9-8FB6-EFC529D12631}" type="presOf" srcId="{3667750C-8460-403A-BC9B-F2FEDA794C22}" destId="{C64D5D58-F4B0-401E-84CA-3AEB6EB29592}" srcOrd="0" destOrd="0" presId="urn:microsoft.com/office/officeart/2005/8/layout/hList1"/>
    <dgm:cxn modelId="{562E0EA6-2E2A-496F-8975-5C3775205D9B}" type="presOf" srcId="{9215E78C-35D6-4DE4-86BA-4E1943577DA5}" destId="{C64D5D58-F4B0-401E-84CA-3AEB6EB29592}" srcOrd="0" destOrd="1" presId="urn:microsoft.com/office/officeart/2005/8/layout/hList1"/>
    <dgm:cxn modelId="{3144CDC2-62C9-411C-A3FC-452277D6BF6C}" srcId="{3667750C-8460-403A-BC9B-F2FEDA794C22}" destId="{9215E78C-35D6-4DE4-86BA-4E1943577DA5}" srcOrd="0" destOrd="0" parTransId="{8CDEC86C-D8F3-4A29-B778-5F2C3D74F528}" sibTransId="{8A009FBD-5C1E-40DE-8132-FB88E00461A2}"/>
    <dgm:cxn modelId="{81D4BEC8-51C7-42B3-A7BD-9638C6B1B89D}" type="presOf" srcId="{B007A3A0-165F-421D-97F3-EF7EFE621023}" destId="{C64D5D58-F4B0-401E-84CA-3AEB6EB29592}" srcOrd="0" destOrd="2" presId="urn:microsoft.com/office/officeart/2005/8/layout/hList1"/>
    <dgm:cxn modelId="{6E2199D1-350D-4D45-8850-D9C4F92BF789}" type="presOf" srcId="{480B5CDC-083B-4FA0-B493-2FDD7ACE5E49}" destId="{C64D5D58-F4B0-401E-84CA-3AEB6EB29592}" srcOrd="0" destOrd="3" presId="urn:microsoft.com/office/officeart/2005/8/layout/hList1"/>
    <dgm:cxn modelId="{60C921D5-49EC-4A60-B2FF-7D43924BF755}" srcId="{3667750C-8460-403A-BC9B-F2FEDA794C22}" destId="{B007A3A0-165F-421D-97F3-EF7EFE621023}" srcOrd="1" destOrd="0" parTransId="{04504AC8-498C-435B-A2E6-4E4D20AD59E4}" sibTransId="{586CBD9A-0AF5-4BED-8F0E-D086366D8029}"/>
    <dgm:cxn modelId="{124292D8-F77F-45B9-984C-DE5F6DCD512C}" type="presOf" srcId="{34590184-FBF5-4E82-99E1-4B6B66BDD843}" destId="{3568A470-B8FF-4138-9AE2-654505B1E246}" srcOrd="0" destOrd="0" presId="urn:microsoft.com/office/officeart/2005/8/layout/hList1"/>
    <dgm:cxn modelId="{C630BA00-A218-4F87-9047-5119A03854DF}" type="presParOf" srcId="{D24A3658-E331-47B4-8C00-FE0A5CEDA239}" destId="{90451436-440C-4BC9-A823-EA474E0BA143}" srcOrd="0" destOrd="0" presId="urn:microsoft.com/office/officeart/2005/8/layout/hList1"/>
    <dgm:cxn modelId="{2C3752EB-851D-4A89-B4D0-3B1F7FCA39D5}" type="presParOf" srcId="{90451436-440C-4BC9-A823-EA474E0BA143}" destId="{3568A470-B8FF-4138-9AE2-654505B1E246}" srcOrd="0" destOrd="0" presId="urn:microsoft.com/office/officeart/2005/8/layout/hList1"/>
    <dgm:cxn modelId="{32A4F481-5A59-4E22-9616-3DACE0549A93}" type="presParOf" srcId="{90451436-440C-4BC9-A823-EA474E0BA143}" destId="{C64D5D58-F4B0-401E-84CA-3AEB6EB295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F28011-FA56-5644-A9E3-BD68D7E9A58E}" type="doc">
      <dgm:prSet loTypeId="urn:microsoft.com/office/officeart/2009/3/layout/StepUpProcess" loCatId="process" qsTypeId="urn:microsoft.com/office/officeart/2005/8/quickstyle/3d1" qsCatId="3D" csTypeId="urn:microsoft.com/office/officeart/2005/8/colors/accent3_2" csCatId="accent3" phldr="1"/>
      <dgm:spPr/>
    </dgm:pt>
    <dgm:pt modelId="{D6C0FF4B-9BBC-EF49-B613-B83394DFA47A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GB" sz="1600" b="1" dirty="0"/>
            <a:t>2017: 15 Research Software Engineers </a:t>
          </a:r>
          <a:r>
            <a:rPr lang="en-GB" sz="1600" b="0" dirty="0"/>
            <a:t>and technical support staff </a:t>
          </a:r>
          <a:r>
            <a:rPr lang="en-GB" sz="1600" dirty="0"/>
            <a:t>recruited</a:t>
          </a:r>
          <a:endParaRPr lang="en-GB" sz="1600" b="0" dirty="0">
            <a:latin typeface="+mn-lt"/>
          </a:endParaRPr>
        </a:p>
        <a:p>
          <a:pPr>
            <a:lnSpc>
              <a:spcPct val="100000"/>
            </a:lnSpc>
            <a:spcAft>
              <a:spcPts val="600"/>
            </a:spcAft>
          </a:pPr>
          <a:br>
            <a:rPr lang="en-GB" sz="1600" b="0" dirty="0">
              <a:latin typeface="+mn-lt"/>
            </a:rPr>
          </a:br>
          <a:r>
            <a:rPr lang="en-GB" sz="1600" b="1" dirty="0">
              <a:latin typeface="+mn-lt"/>
            </a:rPr>
            <a:t>2018:</a:t>
          </a:r>
          <a:r>
            <a:rPr lang="en-GB" sz="1600" b="0" dirty="0">
              <a:latin typeface="+mn-lt"/>
            </a:rPr>
            <a:t> </a:t>
          </a:r>
          <a:r>
            <a:rPr lang="en-GB" sz="1600" b="1" dirty="0"/>
            <a:t>New HPC hubs </a:t>
          </a:r>
          <a:r>
            <a:rPr lang="en-GB" sz="1600" dirty="0"/>
            <a:t>at Cardiff and Swansea (12,000 cores in total) with resiliency and common software</a:t>
          </a:r>
          <a:endParaRPr lang="en-GB" sz="1600" b="0" dirty="0">
            <a:latin typeface="+mn-lt"/>
          </a:endParaRPr>
        </a:p>
      </dgm:t>
    </dgm:pt>
    <dgm:pt modelId="{EF029EF6-D1EF-D644-8DFD-D5DB26D6DD24}" type="parTrans" cxnId="{C745B131-8902-4843-9EE7-9E4CDD4B1B79}">
      <dgm:prSet/>
      <dgm:spPr/>
      <dgm:t>
        <a:bodyPr/>
        <a:lstStyle/>
        <a:p>
          <a:endParaRPr lang="en-US"/>
        </a:p>
      </dgm:t>
    </dgm:pt>
    <dgm:pt modelId="{EC3184C1-C43D-2340-A4CF-634218EDA7FC}" type="sibTrans" cxnId="{C745B131-8902-4843-9EE7-9E4CDD4B1B79}">
      <dgm:prSet/>
      <dgm:spPr/>
      <dgm:t>
        <a:bodyPr/>
        <a:lstStyle/>
        <a:p>
          <a:endParaRPr lang="en-US"/>
        </a:p>
      </dgm:t>
    </dgm:pt>
    <dgm:pt modelId="{3F563B3A-F755-824F-BBED-AE40F47C12F0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GB" sz="1600" b="0" dirty="0">
            <a:latin typeface="+mj-lt"/>
          </a:endParaRPr>
        </a:p>
        <a:p>
          <a:pPr>
            <a:lnSpc>
              <a:spcPct val="100000"/>
            </a:lnSpc>
            <a:spcAft>
              <a:spcPts val="600"/>
            </a:spcAft>
          </a:pPr>
          <a:br>
            <a:rPr lang="en-GB" sz="1600" b="1" dirty="0"/>
          </a:br>
          <a:r>
            <a:rPr lang="en-GB" sz="1600" b="0" dirty="0"/>
            <a:t>Target for income captured</a:t>
          </a:r>
          <a:r>
            <a:rPr lang="en-GB" sz="1600" b="1" dirty="0"/>
            <a:t> </a:t>
          </a:r>
          <a:r>
            <a:rPr lang="en-GB" sz="1600" b="0" dirty="0"/>
            <a:t>to Welsh universities for HPC-enabled research</a:t>
          </a:r>
          <a:br>
            <a:rPr lang="en-GB" sz="1600" b="0" dirty="0"/>
          </a:br>
          <a:endParaRPr lang="en-GB" sz="1600" b="0" dirty="0">
            <a:latin typeface="+mn-lt"/>
          </a:endParaRPr>
        </a:p>
        <a:p>
          <a:pPr>
            <a:lnSpc>
              <a:spcPct val="100000"/>
            </a:lnSpc>
            <a:spcAft>
              <a:spcPts val="600"/>
            </a:spcAft>
          </a:pPr>
          <a:r>
            <a:rPr lang="en-GB" sz="1600" b="0" dirty="0">
              <a:latin typeface="+mn-lt"/>
            </a:rPr>
            <a:t>Step change in HPC-enabled scientific research in Wales</a:t>
          </a:r>
        </a:p>
        <a:p>
          <a:pPr>
            <a:lnSpc>
              <a:spcPct val="100000"/>
            </a:lnSpc>
            <a:spcAft>
              <a:spcPts val="600"/>
            </a:spcAft>
          </a:pPr>
          <a:endParaRPr lang="en-GB" sz="1600" b="0" dirty="0">
            <a:latin typeface="+mn-lt"/>
          </a:endParaRPr>
        </a:p>
        <a:p>
          <a:pPr>
            <a:lnSpc>
              <a:spcPct val="100000"/>
            </a:lnSpc>
            <a:spcAft>
              <a:spcPts val="600"/>
            </a:spcAft>
          </a:pPr>
          <a:r>
            <a:rPr lang="en-GB" sz="1600" b="0" dirty="0">
              <a:latin typeface="+mn-lt"/>
            </a:rPr>
            <a:t>Improved</a:t>
          </a:r>
          <a:r>
            <a:rPr lang="en-US" sz="1600" baseline="0" dirty="0"/>
            <a:t> competiveness of Welsh universities</a:t>
          </a:r>
        </a:p>
        <a:p>
          <a:pPr>
            <a:lnSpc>
              <a:spcPct val="100000"/>
            </a:lnSpc>
            <a:spcAft>
              <a:spcPts val="600"/>
            </a:spcAft>
          </a:pPr>
          <a:endParaRPr lang="en-US" sz="1600" b="0" baseline="0" dirty="0">
            <a:latin typeface="+mn-lt"/>
          </a:endParaRPr>
        </a:p>
        <a:p>
          <a:pPr>
            <a:lnSpc>
              <a:spcPct val="100000"/>
            </a:lnSpc>
            <a:spcAft>
              <a:spcPts val="600"/>
            </a:spcAft>
          </a:pPr>
          <a:r>
            <a:rPr lang="en-GB" sz="1600" b="0" dirty="0">
              <a:latin typeface="+mn-lt"/>
            </a:rPr>
            <a:t>Development of the knowledge economy in Wales</a:t>
          </a:r>
        </a:p>
        <a:p>
          <a:pPr>
            <a:lnSpc>
              <a:spcPct val="100000"/>
            </a:lnSpc>
            <a:spcAft>
              <a:spcPts val="600"/>
            </a:spcAft>
          </a:pPr>
          <a:endParaRPr lang="en-GB" sz="1600" b="0" dirty="0">
            <a:latin typeface="+mn-lt"/>
          </a:endParaRPr>
        </a:p>
      </dgm:t>
    </dgm:pt>
    <dgm:pt modelId="{2227321B-6DD2-3145-8ABC-2FC0A0D71F15}" type="parTrans" cxnId="{F27BCE3B-30D1-6B43-B0E8-A430C34C3F61}">
      <dgm:prSet/>
      <dgm:spPr/>
      <dgm:t>
        <a:bodyPr/>
        <a:lstStyle/>
        <a:p>
          <a:endParaRPr lang="en-US"/>
        </a:p>
      </dgm:t>
    </dgm:pt>
    <dgm:pt modelId="{C214D205-24DB-0948-A25B-2CE0CC303989}" type="sibTrans" cxnId="{F27BCE3B-30D1-6B43-B0E8-A430C34C3F61}">
      <dgm:prSet/>
      <dgm:spPr/>
      <dgm:t>
        <a:bodyPr/>
        <a:lstStyle/>
        <a:p>
          <a:endParaRPr lang="en-US"/>
        </a:p>
      </dgm:t>
    </dgm:pt>
    <dgm:pt modelId="{E24CBF14-0FF6-F841-9013-CCB13633EAAB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endParaRPr lang="en-GB" sz="1600" b="0" dirty="0">
            <a:latin typeface="+mj-lt"/>
          </a:endParaRPr>
        </a:p>
        <a:p>
          <a:pPr>
            <a:lnSpc>
              <a:spcPct val="100000"/>
            </a:lnSpc>
            <a:spcAft>
              <a:spcPts val="600"/>
            </a:spcAft>
          </a:pPr>
          <a:r>
            <a:rPr lang="en-GB" sz="1600" b="0" dirty="0">
              <a:latin typeface="+mn-lt"/>
            </a:rPr>
            <a:t>Pan Wales w</a:t>
          </a:r>
          <a:r>
            <a:rPr lang="en-US" sz="1600" dirty="0"/>
            <a:t>rap-around services that are greater than </a:t>
          </a:r>
          <a:r>
            <a:rPr lang="en-US" sz="1600" baseline="0" dirty="0"/>
            <a:t>sum of parts</a:t>
          </a:r>
        </a:p>
        <a:p>
          <a:pPr>
            <a:lnSpc>
              <a:spcPct val="100000"/>
            </a:lnSpc>
            <a:spcAft>
              <a:spcPts val="600"/>
            </a:spcAft>
          </a:pPr>
          <a:endParaRPr lang="en-US" sz="1600" b="0" dirty="0">
            <a:latin typeface="+mn-lt"/>
          </a:endParaRPr>
        </a:p>
        <a:p>
          <a:pPr>
            <a:lnSpc>
              <a:spcPct val="100000"/>
            </a:lnSpc>
            <a:spcAft>
              <a:spcPts val="600"/>
            </a:spcAft>
          </a:pPr>
          <a:r>
            <a:rPr lang="en-US" sz="1600" baseline="0" dirty="0"/>
            <a:t>New R&amp;D</a:t>
          </a:r>
          <a:r>
            <a:rPr lang="en-US" sz="1600" dirty="0"/>
            <a:t> with access to</a:t>
          </a:r>
          <a:r>
            <a:rPr lang="en-US" sz="1600" baseline="0" dirty="0"/>
            <a:t> cutting-edge HPC facilities</a:t>
          </a:r>
          <a:endParaRPr lang="en-US" sz="1600" b="0" dirty="0">
            <a:latin typeface="+mn-lt"/>
          </a:endParaRPr>
        </a:p>
        <a:p>
          <a:pPr>
            <a:lnSpc>
              <a:spcPct val="100000"/>
            </a:lnSpc>
            <a:spcAft>
              <a:spcPts val="600"/>
            </a:spcAft>
          </a:pPr>
          <a:endParaRPr lang="en-US" sz="1600" b="0" dirty="0">
            <a:latin typeface="+mn-lt"/>
          </a:endParaRPr>
        </a:p>
        <a:p>
          <a:pPr>
            <a:lnSpc>
              <a:spcPct val="100000"/>
            </a:lnSpc>
            <a:spcAft>
              <a:spcPts val="600"/>
            </a:spcAft>
          </a:pPr>
          <a:r>
            <a:rPr lang="en-US" sz="1600" b="0" dirty="0">
              <a:latin typeface="+mn-lt"/>
            </a:rPr>
            <a:t>New industrial and other collaborations</a:t>
          </a:r>
        </a:p>
        <a:p>
          <a:pPr>
            <a:lnSpc>
              <a:spcPct val="100000"/>
            </a:lnSpc>
            <a:spcAft>
              <a:spcPts val="600"/>
            </a:spcAft>
          </a:pPr>
          <a:endParaRPr lang="en-US" sz="1600" b="0" dirty="0">
            <a:latin typeface="+mn-lt"/>
          </a:endParaRPr>
        </a:p>
      </dgm:t>
    </dgm:pt>
    <dgm:pt modelId="{4349687B-6BE5-5D47-B862-E5F632D86CDA}" type="parTrans" cxnId="{F544DD71-76CD-9D45-9770-629F99A705DA}">
      <dgm:prSet/>
      <dgm:spPr/>
      <dgm:t>
        <a:bodyPr/>
        <a:lstStyle/>
        <a:p>
          <a:endParaRPr lang="en-US"/>
        </a:p>
      </dgm:t>
    </dgm:pt>
    <dgm:pt modelId="{9E2B73A0-E5E1-F349-AD52-7B3C03B2BEBF}" type="sibTrans" cxnId="{F544DD71-76CD-9D45-9770-629F99A705DA}">
      <dgm:prSet/>
      <dgm:spPr/>
      <dgm:t>
        <a:bodyPr/>
        <a:lstStyle/>
        <a:p>
          <a:endParaRPr lang="en-US"/>
        </a:p>
      </dgm:t>
    </dgm:pt>
    <dgm:pt modelId="{8B59EFC7-01B3-4AEC-9394-6F72CD53B8B0}" type="pres">
      <dgm:prSet presAssocID="{57F28011-FA56-5644-A9E3-BD68D7E9A58E}" presName="rootnode" presStyleCnt="0">
        <dgm:presLayoutVars>
          <dgm:chMax/>
          <dgm:chPref/>
          <dgm:dir/>
          <dgm:animLvl val="lvl"/>
        </dgm:presLayoutVars>
      </dgm:prSet>
      <dgm:spPr/>
    </dgm:pt>
    <dgm:pt modelId="{BAF10015-794C-4626-9FA2-1A73E5CD7ED8}" type="pres">
      <dgm:prSet presAssocID="{D6C0FF4B-9BBC-EF49-B613-B83394DFA47A}" presName="composite" presStyleCnt="0"/>
      <dgm:spPr/>
    </dgm:pt>
    <dgm:pt modelId="{4DC02F36-88C8-4CC1-B500-A4D1EE4B05C5}" type="pres">
      <dgm:prSet presAssocID="{D6C0FF4B-9BBC-EF49-B613-B83394DFA47A}" presName="LShape" presStyleLbl="alignNode1" presStyleIdx="0" presStyleCnt="5"/>
      <dgm:spPr>
        <a:solidFill>
          <a:srgbClr val="FF0000"/>
        </a:solidFill>
      </dgm:spPr>
    </dgm:pt>
    <dgm:pt modelId="{8B247B62-7F68-454A-9716-F500D1A7A05D}" type="pres">
      <dgm:prSet presAssocID="{D6C0FF4B-9BBC-EF49-B613-B83394DFA47A}" presName="ParentText" presStyleLbl="revTx" presStyleIdx="0" presStyleCnt="3" custScaleX="107895" custLinFactNeighborX="3374">
        <dgm:presLayoutVars>
          <dgm:chMax val="0"/>
          <dgm:chPref val="0"/>
          <dgm:bulletEnabled val="1"/>
        </dgm:presLayoutVars>
      </dgm:prSet>
      <dgm:spPr/>
    </dgm:pt>
    <dgm:pt modelId="{B8F34A4E-9F0A-48CF-88D5-FEF2B2F402AA}" type="pres">
      <dgm:prSet presAssocID="{D6C0FF4B-9BBC-EF49-B613-B83394DFA47A}" presName="Triangle" presStyleLbl="alignNode1" presStyleIdx="1" presStyleCnt="5" custLinFactNeighborY="5348"/>
      <dgm:spPr>
        <a:solidFill>
          <a:srgbClr val="7030A0"/>
        </a:solidFill>
      </dgm:spPr>
    </dgm:pt>
    <dgm:pt modelId="{CA8380B6-C972-4348-9D43-F25A1D4FE248}" type="pres">
      <dgm:prSet presAssocID="{EC3184C1-C43D-2340-A4CF-634218EDA7FC}" presName="sibTrans" presStyleCnt="0"/>
      <dgm:spPr/>
    </dgm:pt>
    <dgm:pt modelId="{8404EA14-8768-4347-8A7A-842ECD3B10BA}" type="pres">
      <dgm:prSet presAssocID="{EC3184C1-C43D-2340-A4CF-634218EDA7FC}" presName="space" presStyleCnt="0"/>
      <dgm:spPr/>
    </dgm:pt>
    <dgm:pt modelId="{55B81FF1-7120-40AD-B456-C77F60792C89}" type="pres">
      <dgm:prSet presAssocID="{E24CBF14-0FF6-F841-9013-CCB13633EAAB}" presName="composite" presStyleCnt="0"/>
      <dgm:spPr/>
    </dgm:pt>
    <dgm:pt modelId="{56D88BF8-BBB1-4EE7-AEF0-2C00B755A489}" type="pres">
      <dgm:prSet presAssocID="{E24CBF14-0FF6-F841-9013-CCB13633EAAB}" presName="LShape" presStyleLbl="alignNode1" presStyleIdx="2" presStyleCnt="5"/>
      <dgm:spPr>
        <a:solidFill>
          <a:srgbClr val="0000FF"/>
        </a:solidFill>
      </dgm:spPr>
    </dgm:pt>
    <dgm:pt modelId="{ABA8DE04-56AB-4339-8B95-1B61B768C4AB}" type="pres">
      <dgm:prSet presAssocID="{E24CBF14-0FF6-F841-9013-CCB13633EAAB}" presName="ParentText" presStyleLbl="revTx" presStyleIdx="1" presStyleCnt="3" custScaleY="126858">
        <dgm:presLayoutVars>
          <dgm:chMax val="0"/>
          <dgm:chPref val="0"/>
          <dgm:bulletEnabled val="1"/>
        </dgm:presLayoutVars>
      </dgm:prSet>
      <dgm:spPr/>
    </dgm:pt>
    <dgm:pt modelId="{F1CBB7B5-8874-4070-96C3-40AE8A1C787E}" type="pres">
      <dgm:prSet presAssocID="{E24CBF14-0FF6-F841-9013-CCB13633EAAB}" presName="Triangle" presStyleLbl="alignNode1" presStyleIdx="3" presStyleCnt="5"/>
      <dgm:spPr>
        <a:solidFill>
          <a:srgbClr val="0033CC"/>
        </a:solidFill>
      </dgm:spPr>
    </dgm:pt>
    <dgm:pt modelId="{5391F275-B390-4BE9-906E-6F3A52DE51C4}" type="pres">
      <dgm:prSet presAssocID="{9E2B73A0-E5E1-F349-AD52-7B3C03B2BEBF}" presName="sibTrans" presStyleCnt="0"/>
      <dgm:spPr/>
    </dgm:pt>
    <dgm:pt modelId="{FBC1A1AC-5103-4F22-BECD-B7ECC7DF1C97}" type="pres">
      <dgm:prSet presAssocID="{9E2B73A0-E5E1-F349-AD52-7B3C03B2BEBF}" presName="space" presStyleCnt="0"/>
      <dgm:spPr/>
    </dgm:pt>
    <dgm:pt modelId="{72DF9251-6C5C-47B6-BF55-6D35AEF07690}" type="pres">
      <dgm:prSet presAssocID="{3F563B3A-F755-824F-BBED-AE40F47C12F0}" presName="composite" presStyleCnt="0"/>
      <dgm:spPr/>
    </dgm:pt>
    <dgm:pt modelId="{A0AB3319-1171-41A8-A122-C627E47F8CA7}" type="pres">
      <dgm:prSet presAssocID="{3F563B3A-F755-824F-BBED-AE40F47C12F0}" presName="LShape" presStyleLbl="alignNode1" presStyleIdx="4" presStyleCnt="5"/>
      <dgm:spPr>
        <a:solidFill>
          <a:schemeClr val="tx1"/>
        </a:solidFill>
      </dgm:spPr>
    </dgm:pt>
    <dgm:pt modelId="{E3E86B50-91D2-4E02-AF98-A147C6993252}" type="pres">
      <dgm:prSet presAssocID="{3F563B3A-F755-824F-BBED-AE40F47C12F0}" presName="ParentText" presStyleLbl="revTx" presStyleIdx="2" presStyleCnt="3" custScaleY="137200">
        <dgm:presLayoutVars>
          <dgm:chMax val="0"/>
          <dgm:chPref val="0"/>
          <dgm:bulletEnabled val="1"/>
        </dgm:presLayoutVars>
      </dgm:prSet>
      <dgm:spPr/>
    </dgm:pt>
  </dgm:ptLst>
  <dgm:cxnLst>
    <dgm:cxn modelId="{C745B131-8902-4843-9EE7-9E4CDD4B1B79}" srcId="{57F28011-FA56-5644-A9E3-BD68D7E9A58E}" destId="{D6C0FF4B-9BBC-EF49-B613-B83394DFA47A}" srcOrd="0" destOrd="0" parTransId="{EF029EF6-D1EF-D644-8DFD-D5DB26D6DD24}" sibTransId="{EC3184C1-C43D-2340-A4CF-634218EDA7FC}"/>
    <dgm:cxn modelId="{F27BCE3B-30D1-6B43-B0E8-A430C34C3F61}" srcId="{57F28011-FA56-5644-A9E3-BD68D7E9A58E}" destId="{3F563B3A-F755-824F-BBED-AE40F47C12F0}" srcOrd="2" destOrd="0" parTransId="{2227321B-6DD2-3145-8ABC-2FC0A0D71F15}" sibTransId="{C214D205-24DB-0948-A25B-2CE0CC303989}"/>
    <dgm:cxn modelId="{F544DD71-76CD-9D45-9770-629F99A705DA}" srcId="{57F28011-FA56-5644-A9E3-BD68D7E9A58E}" destId="{E24CBF14-0FF6-F841-9013-CCB13633EAAB}" srcOrd="1" destOrd="0" parTransId="{4349687B-6BE5-5D47-B862-E5F632D86CDA}" sibTransId="{9E2B73A0-E5E1-F349-AD52-7B3C03B2BEBF}"/>
    <dgm:cxn modelId="{BBD10698-9F64-487B-851A-5CFBA4B5CEEF}" type="presOf" srcId="{D6C0FF4B-9BBC-EF49-B613-B83394DFA47A}" destId="{8B247B62-7F68-454A-9716-F500D1A7A05D}" srcOrd="0" destOrd="0" presId="urn:microsoft.com/office/officeart/2009/3/layout/StepUpProcess"/>
    <dgm:cxn modelId="{C3C8C3A3-C110-44BE-A580-0F295FF16899}" type="presOf" srcId="{E24CBF14-0FF6-F841-9013-CCB13633EAAB}" destId="{ABA8DE04-56AB-4339-8B95-1B61B768C4AB}" srcOrd="0" destOrd="0" presId="urn:microsoft.com/office/officeart/2009/3/layout/StepUpProcess"/>
    <dgm:cxn modelId="{0EB38AB7-7391-4B1A-8A25-334E36FA231A}" type="presOf" srcId="{57F28011-FA56-5644-A9E3-BD68D7E9A58E}" destId="{8B59EFC7-01B3-4AEC-9394-6F72CD53B8B0}" srcOrd="0" destOrd="0" presId="urn:microsoft.com/office/officeart/2009/3/layout/StepUpProcess"/>
    <dgm:cxn modelId="{0384A6EB-BC51-4596-97AE-D8BE9E0D5D05}" type="presOf" srcId="{3F563B3A-F755-824F-BBED-AE40F47C12F0}" destId="{E3E86B50-91D2-4E02-AF98-A147C6993252}" srcOrd="0" destOrd="0" presId="urn:microsoft.com/office/officeart/2009/3/layout/StepUpProcess"/>
    <dgm:cxn modelId="{4BE3C522-919F-4F4B-98C9-35576EF33E06}" type="presParOf" srcId="{8B59EFC7-01B3-4AEC-9394-6F72CD53B8B0}" destId="{BAF10015-794C-4626-9FA2-1A73E5CD7ED8}" srcOrd="0" destOrd="0" presId="urn:microsoft.com/office/officeart/2009/3/layout/StepUpProcess"/>
    <dgm:cxn modelId="{19F66558-ECFD-4EDA-97BC-45EA268AFFCE}" type="presParOf" srcId="{BAF10015-794C-4626-9FA2-1A73E5CD7ED8}" destId="{4DC02F36-88C8-4CC1-B500-A4D1EE4B05C5}" srcOrd="0" destOrd="0" presId="urn:microsoft.com/office/officeart/2009/3/layout/StepUpProcess"/>
    <dgm:cxn modelId="{856BDCBD-3B86-4DC5-BB92-073FB6A8E8B4}" type="presParOf" srcId="{BAF10015-794C-4626-9FA2-1A73E5CD7ED8}" destId="{8B247B62-7F68-454A-9716-F500D1A7A05D}" srcOrd="1" destOrd="0" presId="urn:microsoft.com/office/officeart/2009/3/layout/StepUpProcess"/>
    <dgm:cxn modelId="{9CF2C592-C629-48F0-AAFF-6FCB4FF1A409}" type="presParOf" srcId="{BAF10015-794C-4626-9FA2-1A73E5CD7ED8}" destId="{B8F34A4E-9F0A-48CF-88D5-FEF2B2F402AA}" srcOrd="2" destOrd="0" presId="urn:microsoft.com/office/officeart/2009/3/layout/StepUpProcess"/>
    <dgm:cxn modelId="{D1D79211-8EC7-4E6A-84F5-EDF69A6335C3}" type="presParOf" srcId="{8B59EFC7-01B3-4AEC-9394-6F72CD53B8B0}" destId="{CA8380B6-C972-4348-9D43-F25A1D4FE248}" srcOrd="1" destOrd="0" presId="urn:microsoft.com/office/officeart/2009/3/layout/StepUpProcess"/>
    <dgm:cxn modelId="{1B820FD6-7B19-4FBC-840F-3723B59EEB8B}" type="presParOf" srcId="{CA8380B6-C972-4348-9D43-F25A1D4FE248}" destId="{8404EA14-8768-4347-8A7A-842ECD3B10BA}" srcOrd="0" destOrd="0" presId="urn:microsoft.com/office/officeart/2009/3/layout/StepUpProcess"/>
    <dgm:cxn modelId="{30654B49-C90A-47FD-AE42-84E5517DCD75}" type="presParOf" srcId="{8B59EFC7-01B3-4AEC-9394-6F72CD53B8B0}" destId="{55B81FF1-7120-40AD-B456-C77F60792C89}" srcOrd="2" destOrd="0" presId="urn:microsoft.com/office/officeart/2009/3/layout/StepUpProcess"/>
    <dgm:cxn modelId="{FF10A9AE-64D5-439F-BC0D-C54E30D997DA}" type="presParOf" srcId="{55B81FF1-7120-40AD-B456-C77F60792C89}" destId="{56D88BF8-BBB1-4EE7-AEF0-2C00B755A489}" srcOrd="0" destOrd="0" presId="urn:microsoft.com/office/officeart/2009/3/layout/StepUpProcess"/>
    <dgm:cxn modelId="{6E0C6582-32B4-4B65-BF90-773159EB9881}" type="presParOf" srcId="{55B81FF1-7120-40AD-B456-C77F60792C89}" destId="{ABA8DE04-56AB-4339-8B95-1B61B768C4AB}" srcOrd="1" destOrd="0" presId="urn:microsoft.com/office/officeart/2009/3/layout/StepUpProcess"/>
    <dgm:cxn modelId="{4137158D-FE5A-4371-B844-3459C429FC58}" type="presParOf" srcId="{55B81FF1-7120-40AD-B456-C77F60792C89}" destId="{F1CBB7B5-8874-4070-96C3-40AE8A1C787E}" srcOrd="2" destOrd="0" presId="urn:microsoft.com/office/officeart/2009/3/layout/StepUpProcess"/>
    <dgm:cxn modelId="{8000F33E-A77A-4355-A1FB-007AB52F359C}" type="presParOf" srcId="{8B59EFC7-01B3-4AEC-9394-6F72CD53B8B0}" destId="{5391F275-B390-4BE9-906E-6F3A52DE51C4}" srcOrd="3" destOrd="0" presId="urn:microsoft.com/office/officeart/2009/3/layout/StepUpProcess"/>
    <dgm:cxn modelId="{C2DF1619-D8B0-4C07-B702-E71125230D21}" type="presParOf" srcId="{5391F275-B390-4BE9-906E-6F3A52DE51C4}" destId="{FBC1A1AC-5103-4F22-BECD-B7ECC7DF1C97}" srcOrd="0" destOrd="0" presId="urn:microsoft.com/office/officeart/2009/3/layout/StepUpProcess"/>
    <dgm:cxn modelId="{E7721FD6-63AD-44A0-B1D4-68E47A005920}" type="presParOf" srcId="{8B59EFC7-01B3-4AEC-9394-6F72CD53B8B0}" destId="{72DF9251-6C5C-47B6-BF55-6D35AEF07690}" srcOrd="4" destOrd="0" presId="urn:microsoft.com/office/officeart/2009/3/layout/StepUpProcess"/>
    <dgm:cxn modelId="{10922239-E804-41E9-BDE5-45A5E552D583}" type="presParOf" srcId="{72DF9251-6C5C-47B6-BF55-6D35AEF07690}" destId="{A0AB3319-1171-41A8-A122-C627E47F8CA7}" srcOrd="0" destOrd="0" presId="urn:microsoft.com/office/officeart/2009/3/layout/StepUpProcess"/>
    <dgm:cxn modelId="{51EC28D9-FB65-433D-82F6-2BC1DC708F3A}" type="presParOf" srcId="{72DF9251-6C5C-47B6-BF55-6D35AEF07690}" destId="{E3E86B50-91D2-4E02-AF98-A147C69932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CD137-B1A0-4AC1-B44D-3D5AB113F587}">
      <dsp:nvSpPr>
        <dsp:cNvPr id="0" name=""/>
        <dsp:cNvSpPr/>
      </dsp:nvSpPr>
      <dsp:spPr>
        <a:xfrm>
          <a:off x="0" y="54214"/>
          <a:ext cx="2053590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Cardiff Capacity system:</a:t>
          </a:r>
          <a:endParaRPr lang="en-GB" sz="1200" kern="1200" dirty="0"/>
        </a:p>
      </dsp:txBody>
      <dsp:txXfrm>
        <a:off x="0" y="54214"/>
        <a:ext cx="2053590" cy="345600"/>
      </dsp:txXfrm>
    </dsp:sp>
    <dsp:sp modelId="{95272A5B-DD2C-40DC-9A7D-A6BEEE6EEE96}">
      <dsp:nvSpPr>
        <dsp:cNvPr id="0" name=""/>
        <dsp:cNvSpPr/>
      </dsp:nvSpPr>
      <dsp:spPr>
        <a:xfrm>
          <a:off x="0" y="399814"/>
          <a:ext cx="2053590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384 × CX250S1 e5-2670 dual processor 16-core nodes 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C00000"/>
              </a:solidFill>
            </a:rPr>
            <a:t>6144 × 2.6 GHz cores with 4 GB memory / core</a:t>
          </a:r>
          <a:endParaRPr lang="en-GB" sz="1200" b="1" kern="1200" dirty="0">
            <a:solidFill>
              <a:srgbClr val="C0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Infiniband non-blocking QDR network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128 TFlops peak performance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Filestore shared with HTC sub-system</a:t>
          </a:r>
          <a:endParaRPr lang="en-GB" sz="1200" kern="1200" dirty="0"/>
        </a:p>
      </dsp:txBody>
      <dsp:txXfrm>
        <a:off x="0" y="399814"/>
        <a:ext cx="2053590" cy="19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FD219-C0D7-4353-8505-BBE32B7E7D53}">
      <dsp:nvSpPr>
        <dsp:cNvPr id="0" name=""/>
        <dsp:cNvSpPr/>
      </dsp:nvSpPr>
      <dsp:spPr>
        <a:xfrm>
          <a:off x="0" y="0"/>
          <a:ext cx="2925163" cy="435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Swansea Capacity system:</a:t>
          </a:r>
          <a:endParaRPr lang="en-GB" sz="1200" kern="1200" dirty="0"/>
        </a:p>
      </dsp:txBody>
      <dsp:txXfrm>
        <a:off x="0" y="0"/>
        <a:ext cx="2925163" cy="435639"/>
      </dsp:txXfrm>
    </dsp:sp>
    <dsp:sp modelId="{70A102FF-BDC0-480B-95AC-C6B0E5549128}">
      <dsp:nvSpPr>
        <dsp:cNvPr id="0" name=""/>
        <dsp:cNvSpPr/>
      </dsp:nvSpPr>
      <dsp:spPr>
        <a:xfrm>
          <a:off x="0" y="421290"/>
          <a:ext cx="2925163" cy="17094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128 x CX250S1 E5-2670 dual processor 16-core nodes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C00000"/>
              </a:solidFill>
            </a:rPr>
            <a:t>2048 × 2.6 GHz cores with 4 GB memory / core</a:t>
          </a:r>
          <a:endParaRPr lang="en-GB" sz="1200" b="1" kern="1200" dirty="0">
            <a:solidFill>
              <a:srgbClr val="C0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Infiniband non-blocking QDR network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43 Tflops peak performance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Filestore shared with Capability sub-system</a:t>
          </a:r>
          <a:endParaRPr lang="en-GB" sz="1200" kern="1200" dirty="0"/>
        </a:p>
      </dsp:txBody>
      <dsp:txXfrm>
        <a:off x="0" y="421290"/>
        <a:ext cx="2925163" cy="1709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67000-0F9A-46E8-B81C-091CC1985DB9}">
      <dsp:nvSpPr>
        <dsp:cNvPr id="0" name=""/>
        <dsp:cNvSpPr/>
      </dsp:nvSpPr>
      <dsp:spPr>
        <a:xfrm>
          <a:off x="0" y="72302"/>
          <a:ext cx="2292350" cy="456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Swansea Capability system:</a:t>
          </a:r>
          <a:endParaRPr lang="en-GB" sz="1200" kern="1200" dirty="0"/>
        </a:p>
      </dsp:txBody>
      <dsp:txXfrm>
        <a:off x="0" y="72302"/>
        <a:ext cx="2292350" cy="456824"/>
      </dsp:txXfrm>
    </dsp:sp>
    <dsp:sp modelId="{619CF860-91DD-42CA-A014-E541A3C18AE6}">
      <dsp:nvSpPr>
        <dsp:cNvPr id="0" name=""/>
        <dsp:cNvSpPr/>
      </dsp:nvSpPr>
      <dsp:spPr>
        <a:xfrm>
          <a:off x="0" y="574706"/>
          <a:ext cx="2292350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256 x CX250S1 E5-2690 dual processor 16-core nodes</a:t>
          </a:r>
          <a:endParaRPr lang="en-GB" sz="1200" kern="1200" dirty="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240 nodes with 64GB memory</a:t>
          </a:r>
          <a:endParaRPr lang="en-GB" sz="1200" kern="1200" dirty="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16 nodes with 128GB memory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C00000"/>
              </a:solidFill>
            </a:rPr>
            <a:t>4096 × 2.9 GHz cores with 4/8 GB memory / core</a:t>
          </a:r>
          <a:endParaRPr lang="en-GB" sz="1200" b="1" kern="1200" dirty="0">
            <a:solidFill>
              <a:srgbClr val="C0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Infiniband non-blocking QDR network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95 Tflops peak performance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400 TB Lustre file storage and 100 TB storage for permanent filestore </a:t>
          </a:r>
          <a:endParaRPr lang="en-GB" sz="1200" kern="1200" dirty="0"/>
        </a:p>
      </dsp:txBody>
      <dsp:txXfrm>
        <a:off x="0" y="574706"/>
        <a:ext cx="2292350" cy="2371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8A470-B8FF-4138-9AE2-654505B1E246}">
      <dsp:nvSpPr>
        <dsp:cNvPr id="0" name=""/>
        <dsp:cNvSpPr/>
      </dsp:nvSpPr>
      <dsp:spPr>
        <a:xfrm>
          <a:off x="0" y="9096"/>
          <a:ext cx="2131695" cy="479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Novel Architecture Sub-systems (at each Hub):</a:t>
          </a:r>
          <a:endParaRPr lang="en-GB" sz="1300" kern="1200" dirty="0"/>
        </a:p>
      </dsp:txBody>
      <dsp:txXfrm>
        <a:off x="0" y="9096"/>
        <a:ext cx="2131695" cy="479023"/>
      </dsp:txXfrm>
    </dsp:sp>
    <dsp:sp modelId="{C64D5D58-F4B0-401E-84CA-3AEB6EB29592}">
      <dsp:nvSpPr>
        <dsp:cNvPr id="0" name=""/>
        <dsp:cNvSpPr/>
      </dsp:nvSpPr>
      <dsp:spPr>
        <a:xfrm>
          <a:off x="0" y="497215"/>
          <a:ext cx="2131695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180975" lvl="1" indent="-952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 </a:t>
          </a:r>
          <a:r>
            <a:rPr lang="en-US" sz="1200" kern="1200" dirty="0"/>
            <a:t>16 x CX270 nodes with    GP-GPU capability</a:t>
          </a:r>
          <a:endParaRPr lang="en-GB" sz="1200" kern="1200" dirty="0"/>
        </a:p>
        <a:p>
          <a:pPr marL="180975" lvl="2" indent="-9525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256 x 2.6 GHz cores with 4 GB memory/ core</a:t>
          </a:r>
          <a:endParaRPr lang="en-GB" sz="1200" kern="1200" dirty="0"/>
        </a:p>
        <a:p>
          <a:pPr marL="180975" lvl="2" indent="-9525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</a:t>
          </a:r>
          <a:r>
            <a:rPr lang="en-US" sz="1200" b="1" kern="1200" dirty="0">
              <a:solidFill>
                <a:srgbClr val="C00000"/>
              </a:solidFill>
            </a:rPr>
            <a:t>each node with a M2090 GP-GPU card</a:t>
          </a:r>
          <a:endParaRPr lang="en-GB" sz="1200" b="1" kern="1200" dirty="0">
            <a:solidFill>
              <a:srgbClr val="C00000"/>
            </a:solidFill>
          </a:endParaRPr>
        </a:p>
        <a:p>
          <a:pPr marL="180975" lvl="1" indent="-9525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  Infiniband non-blocking QDR network </a:t>
          </a:r>
          <a:endParaRPr lang="en-GB" sz="1200" kern="1200" dirty="0"/>
        </a:p>
      </dsp:txBody>
      <dsp:txXfrm>
        <a:off x="0" y="497215"/>
        <a:ext cx="2131695" cy="1570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02F36-88C8-4CC1-B500-A4D1EE4B05C5}">
      <dsp:nvSpPr>
        <dsp:cNvPr id="0" name=""/>
        <dsp:cNvSpPr/>
      </dsp:nvSpPr>
      <dsp:spPr>
        <a:xfrm rot="5400000">
          <a:off x="1252591" y="1945081"/>
          <a:ext cx="1800572" cy="2996112"/>
        </a:xfrm>
        <a:prstGeom prst="corner">
          <a:avLst>
            <a:gd name="adj1" fmla="val 16120"/>
            <a:gd name="adj2" fmla="val 16110"/>
          </a:avLst>
        </a:prstGeom>
        <a:solidFill>
          <a:srgbClr val="FF0000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247B62-7F68-454A-9716-F500D1A7A05D}">
      <dsp:nvSpPr>
        <dsp:cNvPr id="0" name=""/>
        <dsp:cNvSpPr/>
      </dsp:nvSpPr>
      <dsp:spPr>
        <a:xfrm>
          <a:off x="936518" y="2840273"/>
          <a:ext cx="2918459" cy="2371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GB" sz="1600" b="1" kern="1200" dirty="0"/>
            <a:t>2017: 15 Research Software Engineers </a:t>
          </a:r>
          <a:r>
            <a:rPr lang="en-GB" sz="1600" b="0" kern="1200" dirty="0"/>
            <a:t>and technical support staff </a:t>
          </a:r>
          <a:r>
            <a:rPr lang="en-GB" sz="1600" kern="1200" dirty="0"/>
            <a:t>recruited</a:t>
          </a:r>
          <a:endParaRPr lang="en-GB" sz="1600" b="0" kern="1200" dirty="0">
            <a:latin typeface="+mn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br>
            <a:rPr lang="en-GB" sz="1600" b="0" kern="1200" dirty="0">
              <a:latin typeface="+mn-lt"/>
            </a:rPr>
          </a:br>
          <a:r>
            <a:rPr lang="en-GB" sz="1600" b="1" kern="1200" dirty="0">
              <a:latin typeface="+mn-lt"/>
            </a:rPr>
            <a:t>2018:</a:t>
          </a:r>
          <a:r>
            <a:rPr lang="en-GB" sz="1600" b="0" kern="1200" dirty="0">
              <a:latin typeface="+mn-lt"/>
            </a:rPr>
            <a:t> </a:t>
          </a:r>
          <a:r>
            <a:rPr lang="en-GB" sz="1600" b="1" kern="1200" dirty="0"/>
            <a:t>New HPC hubs </a:t>
          </a:r>
          <a:r>
            <a:rPr lang="en-GB" sz="1600" kern="1200" dirty="0"/>
            <a:t>at Cardiff and Swansea (12,000 cores in total) with resiliency and common software</a:t>
          </a:r>
          <a:endParaRPr lang="en-GB" sz="1600" b="0" kern="1200" dirty="0">
            <a:latin typeface="+mn-lt"/>
          </a:endParaRPr>
        </a:p>
      </dsp:txBody>
      <dsp:txXfrm>
        <a:off x="936518" y="2840273"/>
        <a:ext cx="2918459" cy="2371009"/>
      </dsp:txXfrm>
    </dsp:sp>
    <dsp:sp modelId="{B8F34A4E-9F0A-48CF-88D5-FEF2B2F402AA}">
      <dsp:nvSpPr>
        <dsp:cNvPr id="0" name=""/>
        <dsp:cNvSpPr/>
      </dsp:nvSpPr>
      <dsp:spPr>
        <a:xfrm>
          <a:off x="3146577" y="1751798"/>
          <a:ext cx="510359" cy="510359"/>
        </a:xfrm>
        <a:prstGeom prst="triangle">
          <a:avLst>
            <a:gd name="adj" fmla="val 100000"/>
          </a:avLst>
        </a:prstGeom>
        <a:solidFill>
          <a:srgbClr val="7030A0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D88BF8-BBB1-4EE7-AEF0-2C00B755A489}">
      <dsp:nvSpPr>
        <dsp:cNvPr id="0" name=""/>
        <dsp:cNvSpPr/>
      </dsp:nvSpPr>
      <dsp:spPr>
        <a:xfrm rot="5400000">
          <a:off x="4670701" y="807285"/>
          <a:ext cx="1800572" cy="2996112"/>
        </a:xfrm>
        <a:prstGeom prst="corner">
          <a:avLst>
            <a:gd name="adj1" fmla="val 16120"/>
            <a:gd name="adj2" fmla="val 16110"/>
          </a:avLst>
        </a:prstGeom>
        <a:solidFill>
          <a:srgbClr val="0000FF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A8DE04-56AB-4339-8B95-1B61B768C4AB}">
      <dsp:nvSpPr>
        <dsp:cNvPr id="0" name=""/>
        <dsp:cNvSpPr/>
      </dsp:nvSpPr>
      <dsp:spPr>
        <a:xfrm>
          <a:off x="4370141" y="1384074"/>
          <a:ext cx="2704906" cy="300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GB" sz="1600" b="0" kern="1200" dirty="0">
            <a:latin typeface="+mj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GB" sz="1600" b="0" kern="1200" dirty="0">
              <a:latin typeface="+mn-lt"/>
            </a:rPr>
            <a:t>Pan Wales w</a:t>
          </a:r>
          <a:r>
            <a:rPr lang="en-US" sz="1600" kern="1200" dirty="0"/>
            <a:t>rap-around services that are greater than </a:t>
          </a:r>
          <a:r>
            <a:rPr lang="en-US" sz="1600" kern="1200" baseline="0" dirty="0"/>
            <a:t>sum of parts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600" b="0" kern="1200" dirty="0">
            <a:latin typeface="+mn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600" kern="1200" baseline="0" dirty="0"/>
            <a:t>New R&amp;D</a:t>
          </a:r>
          <a:r>
            <a:rPr lang="en-US" sz="1600" kern="1200" dirty="0"/>
            <a:t> with access to</a:t>
          </a:r>
          <a:r>
            <a:rPr lang="en-US" sz="1600" kern="1200" baseline="0" dirty="0"/>
            <a:t> cutting-edge HPC facilities</a:t>
          </a:r>
          <a:endParaRPr lang="en-US" sz="1600" b="0" kern="1200" dirty="0">
            <a:latin typeface="+mn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600" b="0" kern="1200" dirty="0">
            <a:latin typeface="+mn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600" b="0" kern="1200" dirty="0">
              <a:latin typeface="+mn-lt"/>
            </a:rPr>
            <a:t>New industrial and other collaborations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600" b="0" kern="1200" dirty="0">
            <a:latin typeface="+mn-lt"/>
          </a:endParaRPr>
        </a:p>
      </dsp:txBody>
      <dsp:txXfrm>
        <a:off x="4370141" y="1384074"/>
        <a:ext cx="2704906" cy="3007815"/>
      </dsp:txXfrm>
    </dsp:sp>
    <dsp:sp modelId="{F1CBB7B5-8874-4070-96C3-40AE8A1C787E}">
      <dsp:nvSpPr>
        <dsp:cNvPr id="0" name=""/>
        <dsp:cNvSpPr/>
      </dsp:nvSpPr>
      <dsp:spPr>
        <a:xfrm>
          <a:off x="6564688" y="586708"/>
          <a:ext cx="510359" cy="510359"/>
        </a:xfrm>
        <a:prstGeom prst="triangle">
          <a:avLst>
            <a:gd name="adj" fmla="val 100000"/>
          </a:avLst>
        </a:prstGeom>
        <a:solidFill>
          <a:srgbClr val="0033CC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AB3319-1171-41A8-A122-C627E47F8CA7}">
      <dsp:nvSpPr>
        <dsp:cNvPr id="0" name=""/>
        <dsp:cNvSpPr/>
      </dsp:nvSpPr>
      <dsp:spPr>
        <a:xfrm rot="5400000">
          <a:off x="8088812" y="-453115"/>
          <a:ext cx="1800572" cy="2996112"/>
        </a:xfrm>
        <a:prstGeom prst="corner">
          <a:avLst>
            <a:gd name="adj1" fmla="val 16120"/>
            <a:gd name="adj2" fmla="val 16110"/>
          </a:avLst>
        </a:prstGeom>
        <a:solidFill>
          <a:schemeClr val="tx1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E86B50-91D2-4E02-AF98-A147C6993252}">
      <dsp:nvSpPr>
        <dsp:cNvPr id="0" name=""/>
        <dsp:cNvSpPr/>
      </dsp:nvSpPr>
      <dsp:spPr>
        <a:xfrm>
          <a:off x="7788251" y="1069"/>
          <a:ext cx="2704906" cy="325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0" kern="1200" dirty="0">
            <a:latin typeface="+mj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br>
            <a:rPr lang="en-GB" sz="1600" b="1" kern="1200" dirty="0"/>
          </a:br>
          <a:r>
            <a:rPr lang="en-GB" sz="1600" b="0" kern="1200" dirty="0"/>
            <a:t>Target for income captured</a:t>
          </a:r>
          <a:r>
            <a:rPr lang="en-GB" sz="1600" b="1" kern="1200" dirty="0"/>
            <a:t> </a:t>
          </a:r>
          <a:r>
            <a:rPr lang="en-GB" sz="1600" b="0" kern="1200" dirty="0"/>
            <a:t>to Welsh universities for HPC-enabled research</a:t>
          </a:r>
          <a:br>
            <a:rPr lang="en-GB" sz="1600" b="0" kern="1200" dirty="0"/>
          </a:br>
          <a:endParaRPr lang="en-GB" sz="1600" b="0" kern="1200" dirty="0">
            <a:latin typeface="+mn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GB" sz="1600" b="0" kern="1200" dirty="0">
              <a:latin typeface="+mn-lt"/>
            </a:rPr>
            <a:t>Step change in HPC-enabled scientific research in Wales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GB" sz="1600" b="0" kern="1200" dirty="0">
            <a:latin typeface="+mn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GB" sz="1600" b="0" kern="1200" dirty="0">
              <a:latin typeface="+mn-lt"/>
            </a:rPr>
            <a:t>Improved</a:t>
          </a:r>
          <a:r>
            <a:rPr lang="en-US" sz="1600" kern="1200" baseline="0" dirty="0"/>
            <a:t> competiveness of Welsh universities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600" b="0" kern="1200" baseline="0" dirty="0">
            <a:latin typeface="+mn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GB" sz="1600" b="0" kern="1200" dirty="0">
              <a:latin typeface="+mn-lt"/>
            </a:rPr>
            <a:t>Development of the knowledge economy in Wales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GB" sz="1600" b="0" kern="1200" dirty="0">
            <a:latin typeface="+mn-lt"/>
          </a:endParaRPr>
        </a:p>
      </dsp:txBody>
      <dsp:txXfrm>
        <a:off x="7788251" y="1069"/>
        <a:ext cx="2704906" cy="3253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44259-8206-3149-8E76-8A8C2A120CD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10D42-BBE9-6D44-96EF-B7603D9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7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E66E3-4978-4D6A-92FD-BEBB34CF3592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BD114-859C-4DC6-9CF4-A8E8C94F748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23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93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273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41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118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3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78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BDE17-61C3-4D47-8E04-FC96167CD0C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30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540" indent="-28559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367" indent="-22847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317" indent="-22847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263" indent="-22847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212" indent="-228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0159" indent="-228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7106" indent="-228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4053" indent="-228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ja-JP" sz="1200" dirty="0"/>
              <a:t>Copyright 2010 FUJITSU LIMITED</a:t>
            </a:r>
          </a:p>
        </p:txBody>
      </p:sp>
      <p:sp>
        <p:nvSpPr>
          <p:cNvPr id="1013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540" indent="-28559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367" indent="-22847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317" indent="-22847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6263" indent="-22847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3212" indent="-228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0159" indent="-228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7106" indent="-228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4053" indent="-2284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B6FE417-D666-4118-8B2E-C2F6E02883EA}" type="slidenum">
              <a:rPr lang="en-US" altLang="ja-JP" sz="1200"/>
              <a:pPr/>
              <a:t>4</a:t>
            </a:fld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66324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66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66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33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D114-859C-4DC6-9CF4-A8E8C94F748A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26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September,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September,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0757-A84A-4FF6-A5B8-F1307B9DA2E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178" y="6094189"/>
            <a:ext cx="2537252" cy="6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1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microsoft.com/office/2007/relationships/hdphoto" Target="../media/hdphoto1.wdp"/><Relationship Id="rId18" Type="http://schemas.openxmlformats.org/officeDocument/2006/relationships/image" Target="../media/image28.jpeg"/><Relationship Id="rId3" Type="http://schemas.openxmlformats.org/officeDocument/2006/relationships/image" Target="../media/image11.gif"/><Relationship Id="rId21" Type="http://schemas.openxmlformats.org/officeDocument/2006/relationships/image" Target="../media/image31.png"/><Relationship Id="rId7" Type="http://schemas.openxmlformats.org/officeDocument/2006/relationships/image" Target="../media/image7.png"/><Relationship Id="rId12" Type="http://schemas.openxmlformats.org/officeDocument/2006/relationships/image" Target="../media/image24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23.jpeg"/><Relationship Id="rId5" Type="http://schemas.openxmlformats.org/officeDocument/2006/relationships/image" Target="../media/image19.png"/><Relationship Id="rId15" Type="http://schemas.microsoft.com/office/2007/relationships/hdphoto" Target="../media/hdphoto2.wdp"/><Relationship Id="rId10" Type="http://schemas.openxmlformats.org/officeDocument/2006/relationships/image" Target="../media/image22.jpeg"/><Relationship Id="rId19" Type="http://schemas.openxmlformats.org/officeDocument/2006/relationships/image" Target="../media/image29.jpeg"/><Relationship Id="rId4" Type="http://schemas.openxmlformats.org/officeDocument/2006/relationships/image" Target="../media/image5.png"/><Relationship Id="rId9" Type="http://schemas.openxmlformats.org/officeDocument/2006/relationships/image" Target="../media/image21.jpeg"/><Relationship Id="rId1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10.jpe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48" y="457496"/>
            <a:ext cx="8679367" cy="6137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2518B3-B6B7-4688-8CEB-D97225D26411}"/>
              </a:ext>
            </a:extLst>
          </p:cNvPr>
          <p:cNvSpPr txBox="1"/>
          <p:nvPr/>
        </p:nvSpPr>
        <p:spPr>
          <a:xfrm>
            <a:off x="940904" y="675860"/>
            <a:ext cx="996585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tx2"/>
                </a:solidFill>
              </a:rPr>
              <a:t>Supercomputing Wales</a:t>
            </a:r>
            <a:endParaRPr lang="en-GB" sz="4400" dirty="0"/>
          </a:p>
          <a:p>
            <a:pPr algn="ctr"/>
            <a:endParaRPr lang="en-GB" sz="7200" dirty="0"/>
          </a:p>
          <a:p>
            <a:pPr algn="ctr"/>
            <a:endParaRPr lang="en-GB" sz="4400" dirty="0"/>
          </a:p>
          <a:p>
            <a:pPr algn="ctr"/>
            <a:endParaRPr lang="en-GB" sz="3200" dirty="0"/>
          </a:p>
          <a:p>
            <a:pPr algn="ctr"/>
            <a:endParaRPr lang="en-GB" sz="4400" dirty="0"/>
          </a:p>
          <a:p>
            <a:pPr algn="ctr"/>
            <a:endParaRPr lang="en-GB" sz="4400" dirty="0"/>
          </a:p>
          <a:p>
            <a:pPr algn="ctr"/>
            <a:r>
              <a:rPr lang="en-GB" sz="2400" dirty="0"/>
              <a:t>Mark Dawson</a:t>
            </a:r>
          </a:p>
          <a:p>
            <a:pPr algn="ctr"/>
            <a:r>
              <a:rPr lang="en-GB" dirty="0"/>
              <a:t>Senior Research Software Engineer</a:t>
            </a:r>
          </a:p>
          <a:p>
            <a:pPr algn="ctr"/>
            <a:r>
              <a:rPr lang="en-GB" dirty="0"/>
              <a:t>Swansea Academy of Advanced Computing, Swansea University</a:t>
            </a:r>
          </a:p>
        </p:txBody>
      </p:sp>
      <p:pic>
        <p:nvPicPr>
          <p:cNvPr id="7" name="Picture 6" descr="ERD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4" y="5597236"/>
            <a:ext cx="1521658" cy="109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3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C376-9297-48A8-86D2-42D0EE3A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2016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D9EA-AEDA-4206-9D73-06CE3F03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62E1-76E9-48CD-9E57-70A14674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68166B-067B-4B94-8F1E-6B5A859BF389}"/>
              </a:ext>
            </a:extLst>
          </p:cNvPr>
          <p:cNvSpPr>
            <a:spLocks noGrp="1"/>
          </p:cNvSpPr>
          <p:nvPr/>
        </p:nvSpPr>
        <p:spPr>
          <a:xfrm>
            <a:off x="1243780" y="1844040"/>
            <a:ext cx="5121460" cy="3928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6 x dual 22 core, 512 GB Ram Bull </a:t>
            </a:r>
            <a:r>
              <a:rPr lang="en-GB" dirty="0" err="1">
                <a:solidFill>
                  <a:schemeClr val="tx1"/>
                </a:solidFill>
              </a:rPr>
              <a:t>Sequana</a:t>
            </a:r>
            <a:r>
              <a:rPr lang="en-GB" dirty="0">
                <a:solidFill>
                  <a:schemeClr val="tx1"/>
                </a:solidFill>
              </a:rPr>
              <a:t> S200 servers.</a:t>
            </a:r>
          </a:p>
          <a:p>
            <a:r>
              <a:rPr lang="en-GB" dirty="0">
                <a:solidFill>
                  <a:schemeClr val="tx1"/>
                </a:solidFill>
              </a:rPr>
              <a:t>18 storage arrays giving a total of 128TB useable storage.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lvl="1"/>
            <a:endParaRPr lang="en-GB" noProof="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69C12C-094D-4780-BD7C-5DBA6AC19F7C}"/>
              </a:ext>
            </a:extLst>
          </p:cNvPr>
          <p:cNvSpPr>
            <a:spLocks noGrp="1"/>
          </p:cNvSpPr>
          <p:nvPr/>
        </p:nvSpPr>
        <p:spPr>
          <a:xfrm>
            <a:off x="522010" y="1365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noProof="0" dirty="0">
                <a:solidFill>
                  <a:schemeClr val="tx1"/>
                </a:solidFill>
                <a:cs typeface="Calibri"/>
              </a:rPr>
              <a:t>HPDA Facility</a:t>
            </a:r>
            <a:endParaRPr lang="en-GB" noProof="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C32638-5142-48A0-8C00-0060B05A2CA3}"/>
              </a:ext>
            </a:extLst>
          </p:cNvPr>
          <p:cNvCxnSpPr/>
          <p:nvPr/>
        </p:nvCxnSpPr>
        <p:spPr>
          <a:xfrm flipV="1">
            <a:off x="522010" y="93927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7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Staffing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10" y="2671975"/>
            <a:ext cx="11147980" cy="136529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Research Software Engineers </a:t>
            </a:r>
            <a:r>
              <a:rPr lang="en-GB" dirty="0"/>
              <a:t>– 13 of target of 13 recruited across Wales</a:t>
            </a:r>
          </a:p>
          <a:p>
            <a:r>
              <a:rPr lang="en-GB" b="1" dirty="0"/>
              <a:t>Technical Staff </a:t>
            </a:r>
            <a:r>
              <a:rPr lang="en-GB" dirty="0"/>
              <a:t>– 5 staff members in post</a:t>
            </a:r>
          </a:p>
          <a:p>
            <a:r>
              <a:rPr lang="en-GB" b="1" dirty="0"/>
              <a:t>Project Management </a:t>
            </a:r>
            <a:r>
              <a:rPr lang="en-GB" dirty="0"/>
              <a:t>– core project management staff in post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010" y="1180405"/>
            <a:ext cx="122301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0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96" y="1517806"/>
            <a:ext cx="4034023" cy="501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Supercomputing Wales RSEs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498" y="6130870"/>
            <a:ext cx="625311" cy="600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2884" y="6126280"/>
            <a:ext cx="949325" cy="599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4267" y="1146722"/>
            <a:ext cx="703465" cy="581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7887" y="3722624"/>
            <a:ext cx="1482661" cy="301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9932" y="3900519"/>
            <a:ext cx="2072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Pablo Ouro Barba</a:t>
            </a:r>
          </a:p>
          <a:p>
            <a:r>
              <a:rPr lang="en-GB" dirty="0"/>
              <a:t>Walter Colombo</a:t>
            </a:r>
          </a:p>
          <a:p>
            <a:r>
              <a:rPr lang="en-GB" dirty="0"/>
              <a:t>Sachin </a:t>
            </a:r>
            <a:r>
              <a:rPr lang="en-GB" dirty="0" err="1"/>
              <a:t>Nanavati</a:t>
            </a:r>
            <a:endParaRPr lang="en-GB" dirty="0"/>
          </a:p>
          <a:p>
            <a:r>
              <a:rPr lang="en-GB" dirty="0"/>
              <a:t>Kieran Phillips</a:t>
            </a:r>
          </a:p>
          <a:p>
            <a:r>
              <a:rPr lang="en-GB" dirty="0"/>
              <a:t>Anna Price</a:t>
            </a:r>
          </a:p>
          <a:p>
            <a:r>
              <a:rPr lang="en-GB" dirty="0"/>
              <a:t>Iakov Polyak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186" y="5098522"/>
            <a:ext cx="2072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Ed Bennett</a:t>
            </a:r>
          </a:p>
          <a:p>
            <a:pPr algn="r"/>
            <a:r>
              <a:rPr lang="en-GB" dirty="0"/>
              <a:t>Mark Dawson</a:t>
            </a:r>
          </a:p>
          <a:p>
            <a:pPr algn="r"/>
            <a:r>
              <a:rPr lang="en-GB" dirty="0"/>
              <a:t>Michele Mesiti</a:t>
            </a:r>
          </a:p>
          <a:p>
            <a:pPr lvl="0" algn="r">
              <a:defRPr/>
            </a:pPr>
            <a:r>
              <a:rPr lang="en-GB" dirty="0" err="1"/>
              <a:t>Jarno</a:t>
            </a:r>
            <a:r>
              <a:rPr lang="en-GB" dirty="0"/>
              <a:t> Rantaharju</a:t>
            </a:r>
          </a:p>
          <a:p>
            <a:pPr lvl="0" algn="r">
              <a:defRPr/>
            </a:pPr>
            <a:r>
              <a:rPr lang="en-GB" dirty="0" err="1"/>
              <a:t>Chenna</a:t>
            </a:r>
            <a:r>
              <a:rPr lang="en-GB" dirty="0"/>
              <a:t> Kadapa</a:t>
            </a:r>
          </a:p>
        </p:txBody>
      </p:sp>
      <p:cxnSp>
        <p:nvCxnSpPr>
          <p:cNvPr id="6" name="Straight Connector 5"/>
          <p:cNvCxnSpPr>
            <a:stCxn id="39" idx="3"/>
            <a:endCxn id="4" idx="1"/>
          </p:cNvCxnSpPr>
          <p:nvPr/>
        </p:nvCxnSpPr>
        <p:spPr>
          <a:xfrm flipV="1">
            <a:off x="7367274" y="4777682"/>
            <a:ext cx="1482658" cy="1521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3"/>
          </p:cNvCxnSpPr>
          <p:nvPr/>
        </p:nvCxnSpPr>
        <p:spPr>
          <a:xfrm flipH="1" flipV="1">
            <a:off x="2463826" y="5837186"/>
            <a:ext cx="3568120" cy="158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11828" y="974622"/>
            <a:ext cx="1570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Aaron Owen</a:t>
            </a:r>
          </a:p>
          <a:p>
            <a:r>
              <a:rPr lang="en-GB" dirty="0"/>
              <a:t>Rafael Bargiela</a:t>
            </a:r>
          </a:p>
        </p:txBody>
      </p:sp>
      <p:cxnSp>
        <p:nvCxnSpPr>
          <p:cNvPr id="17" name="Straight Connector 16"/>
          <p:cNvCxnSpPr>
            <a:endCxn id="9" idx="1"/>
          </p:cNvCxnSpPr>
          <p:nvPr/>
        </p:nvCxnSpPr>
        <p:spPr>
          <a:xfrm flipV="1">
            <a:off x="5880548" y="1297788"/>
            <a:ext cx="1831280" cy="765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95775" y="3358849"/>
            <a:ext cx="1700660" cy="358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1115" y="3021162"/>
            <a:ext cx="1250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/>
              <a:t>Colin Sauze</a:t>
            </a:r>
          </a:p>
        </p:txBody>
      </p:sp>
      <p:pic>
        <p:nvPicPr>
          <p:cNvPr id="18" name="Picture 1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10833" r="18734" b="35205"/>
          <a:stretch/>
        </p:blipFill>
        <p:spPr bwMode="auto">
          <a:xfrm flipH="1">
            <a:off x="534457" y="2631006"/>
            <a:ext cx="801974" cy="10177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6" t="12086" r="22842" b="33967"/>
          <a:stretch/>
        </p:blipFill>
        <p:spPr bwMode="auto">
          <a:xfrm flipH="1">
            <a:off x="1632007" y="2641429"/>
            <a:ext cx="721279" cy="10073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11470" r="26240" b="42565"/>
          <a:stretch/>
        </p:blipFill>
        <p:spPr bwMode="auto">
          <a:xfrm flipH="1">
            <a:off x="536029" y="3869933"/>
            <a:ext cx="824231" cy="1024727"/>
          </a:xfrm>
          <a:prstGeom prst="snip2DiagRect">
            <a:avLst>
              <a:gd name="adj1" fmla="val 9245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7" t="9383" r="31040" b="41853"/>
          <a:stretch/>
        </p:blipFill>
        <p:spPr bwMode="auto">
          <a:xfrm flipH="1">
            <a:off x="1636227" y="3853259"/>
            <a:ext cx="687531" cy="10936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Oval 35"/>
          <p:cNvSpPr/>
          <p:nvPr/>
        </p:nvSpPr>
        <p:spPr>
          <a:xfrm>
            <a:off x="5719558" y="1982390"/>
            <a:ext cx="252168" cy="252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5856576" y="3601091"/>
            <a:ext cx="252168" cy="252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5918678" y="5870295"/>
            <a:ext cx="252168" cy="252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330345" y="6083612"/>
            <a:ext cx="252168" cy="252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30" t="18683" r="58260" b="47607"/>
          <a:stretch/>
        </p:blipFill>
        <p:spPr>
          <a:xfrm>
            <a:off x="9364915" y="1143138"/>
            <a:ext cx="675934" cy="10226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16" t="13676" r="31529" b="51100"/>
          <a:stretch/>
        </p:blipFill>
        <p:spPr>
          <a:xfrm>
            <a:off x="10322167" y="1131991"/>
            <a:ext cx="693909" cy="10685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t="11445" r="31111" b="34778"/>
          <a:stretch/>
        </p:blipFill>
        <p:spPr>
          <a:xfrm>
            <a:off x="3687303" y="2064246"/>
            <a:ext cx="608472" cy="937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 descr="C:\Users\sagbn2\Dropbox\Supercomputing Wales Project Team\Comms and Marketing\Website Photos\Gualtiero (Walter) Colombo.JPG"/>
          <p:cNvPicPr/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4073" r="17408" b="44670"/>
          <a:stretch/>
        </p:blipFill>
        <p:spPr bwMode="auto">
          <a:xfrm flipH="1">
            <a:off x="9784516" y="2714612"/>
            <a:ext cx="782610" cy="10155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 descr="C:\Users\sagoh1\Dropbox\Supercomputing Wales Project Team\Comms and Marketing\Website Photos\Pablo Ouro.JPG"/>
          <p:cNvPicPr/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8" t="8426" r="27357" b="46698"/>
          <a:stretch/>
        </p:blipFill>
        <p:spPr bwMode="auto">
          <a:xfrm flipH="1">
            <a:off x="8849932" y="2707506"/>
            <a:ext cx="722045" cy="1041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Picture 39" descr="C:\Users\sagbn2\Dropbox\Supercomputing Wales Project Team\Comms and Marketing\Website Photos\Iakov Polyak.JPG"/>
          <p:cNvPicPr/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5" t="4732" r="25344" b="54671"/>
          <a:stretch/>
        </p:blipFill>
        <p:spPr bwMode="auto">
          <a:xfrm flipH="1">
            <a:off x="10762493" y="5067450"/>
            <a:ext cx="756203" cy="9523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officeArt object"/>
          <p:cNvPicPr/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t="-1" r="8507" b="1232"/>
          <a:stretch/>
        </p:blipFill>
        <p:spPr bwMode="auto">
          <a:xfrm flipH="1">
            <a:off x="10782900" y="3904173"/>
            <a:ext cx="728618" cy="9904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1"/>
          <a:srcRect l="2603" r="4926" b="29218"/>
          <a:stretch/>
        </p:blipFill>
        <p:spPr>
          <a:xfrm>
            <a:off x="10775723" y="2713420"/>
            <a:ext cx="742973" cy="10179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511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37795"/>
            <a:ext cx="11288990" cy="1325563"/>
          </a:xfrm>
        </p:spPr>
        <p:txBody>
          <a:bodyPr>
            <a:normAutofit/>
          </a:bodyPr>
          <a:lstStyle/>
          <a:p>
            <a:r>
              <a:rPr lang="en-GB" dirty="0"/>
              <a:t>RSEs – leveraging the power of the HPC hubs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9" y="1353767"/>
            <a:ext cx="11354173" cy="5504233"/>
          </a:xfrm>
        </p:spPr>
        <p:txBody>
          <a:bodyPr>
            <a:normAutofit/>
          </a:bodyPr>
          <a:lstStyle/>
          <a:p>
            <a:r>
              <a:rPr lang="en-GB" dirty="0"/>
              <a:t>15 Research Software Engineers working as a cohort across Wales</a:t>
            </a:r>
          </a:p>
          <a:p>
            <a:r>
              <a:rPr lang="en-GB" dirty="0"/>
              <a:t>Provide expertise required to leverage the power of the HPC facilities – not about raw ‘core count’, but about efficient, optimised use of the resources</a:t>
            </a:r>
          </a:p>
          <a:p>
            <a:r>
              <a:rPr lang="en-GB" dirty="0"/>
              <a:t>Supporting delivery of major projects and scientific breakthroughs</a:t>
            </a:r>
          </a:p>
          <a:p>
            <a:r>
              <a:rPr lang="en-GB" dirty="0"/>
              <a:t>Increase capacity to attract competitive research funding</a:t>
            </a:r>
          </a:p>
          <a:p>
            <a:r>
              <a:rPr lang="en-GB" dirty="0"/>
              <a:t>Support world-leading outputs and build an international reputation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22010" y="93927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7" b="19556"/>
          <a:stretch/>
        </p:blipFill>
        <p:spPr>
          <a:xfrm>
            <a:off x="650347" y="4551918"/>
            <a:ext cx="5445653" cy="1898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315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RSEs in post at Cardiff by January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000" y="191840"/>
            <a:ext cx="747988" cy="71857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54345"/>
              </p:ext>
            </p:extLst>
          </p:nvPr>
        </p:nvGraphicFramePr>
        <p:xfrm>
          <a:off x="522009" y="3080845"/>
          <a:ext cx="11147979" cy="292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591">
                  <a:extLst>
                    <a:ext uri="{9D8B030D-6E8A-4147-A177-3AD203B41FA5}">
                      <a16:colId xmlns:a16="http://schemas.microsoft.com/office/drawing/2014/main" val="3562137359"/>
                    </a:ext>
                  </a:extLst>
                </a:gridCol>
                <a:gridCol w="3790950">
                  <a:extLst>
                    <a:ext uri="{9D8B030D-6E8A-4147-A177-3AD203B41FA5}">
                      <a16:colId xmlns:a16="http://schemas.microsoft.com/office/drawing/2014/main" val="2526935373"/>
                    </a:ext>
                  </a:extLst>
                </a:gridCol>
                <a:gridCol w="4602438">
                  <a:extLst>
                    <a:ext uri="{9D8B030D-6E8A-4147-A177-3AD203B41FA5}">
                      <a16:colId xmlns:a16="http://schemas.microsoft.com/office/drawing/2014/main" val="2559418504"/>
                    </a:ext>
                  </a:extLst>
                </a:gridCol>
              </a:tblGrid>
              <a:tr h="294376">
                <a:tc>
                  <a:txBody>
                    <a:bodyPr/>
                    <a:lstStyle/>
                    <a:p>
                      <a:r>
                        <a:rPr lang="en-GB" sz="2000" dirty="0"/>
                        <a:t>RSE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Academic School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Primary</a:t>
                      </a:r>
                      <a:r>
                        <a:rPr lang="en-GB" sz="2000" baseline="0" dirty="0"/>
                        <a:t> Research Group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409927959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r>
                        <a:rPr lang="en-GB" sz="2000" dirty="0"/>
                        <a:t>Pablo Ouro Barba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Engineering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Computational</a:t>
                      </a:r>
                      <a:r>
                        <a:rPr lang="en-GB" sz="2000" baseline="0" dirty="0"/>
                        <a:t> Engineering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2253614595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Walter Colombo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r>
                        <a:rPr lang="en-GB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Science and Informatics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Biosocial</a:t>
                      </a:r>
                      <a:r>
                        <a:rPr lang="en-GB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Computing/Crime &amp; Security URI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1171047450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Sachin </a:t>
                      </a:r>
                      <a:r>
                        <a:rPr lang="en-GB" sz="2000" dirty="0" err="1"/>
                        <a:t>Nanavati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Chemistry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Computational Chemistry</a:t>
                      </a:r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4050132478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Kieran Phillips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Physics</a:t>
                      </a:r>
                      <a:r>
                        <a:rPr lang="en-GB" sz="2000" baseline="0" dirty="0"/>
                        <a:t> and Astronomy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Gravitational Waves</a:t>
                      </a:r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1518166822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Iakov Polyak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Chemistry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Computational Chemistry</a:t>
                      </a:r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599180269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Anna Price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Biosciences/Medicine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Biological Sciences/Medicine</a:t>
                      </a:r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147035233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22009" y="1453314"/>
            <a:ext cx="111479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6 RSEs embedded in research disciplines within specific Schools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RSEs support established investigators by enabling research to be further enhanced by HPC resources, collaborations and proposals for funding</a:t>
            </a:r>
          </a:p>
        </p:txBody>
      </p:sp>
    </p:spTree>
    <p:extLst>
      <p:ext uri="{BB962C8B-B14F-4D97-AF65-F5344CB8AC3E}">
        <p14:creationId xmlns:p14="http://schemas.microsoft.com/office/powerpoint/2010/main" val="83815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Collaboration between RSEs at Cardiff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2010" y="1246851"/>
            <a:ext cx="11147980" cy="2867950"/>
          </a:xfrm>
        </p:spPr>
        <p:txBody>
          <a:bodyPr>
            <a:noAutofit/>
          </a:bodyPr>
          <a:lstStyle/>
          <a:p>
            <a:r>
              <a:rPr lang="en-GB" sz="2800" dirty="0"/>
              <a:t>Coordination of RSE activities through the Data Innovation Research Institute (DIRI) to share knowledge and best-practice</a:t>
            </a:r>
          </a:p>
          <a:p>
            <a:r>
              <a:rPr lang="en-GB" sz="2800" dirty="0"/>
              <a:t>Supercomputing Wales project team now hosted at DIRI to ensure better alignment with the RSE community</a:t>
            </a:r>
          </a:p>
          <a:p>
            <a:r>
              <a:rPr lang="en-GB" sz="2800" dirty="0"/>
              <a:t>Coordination and alignment of internal activities for SCW/DIRI RSEs and ARCCA staff e.g. fortnightly RSE “lunch and learn” sessions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000" y="191840"/>
            <a:ext cx="747988" cy="718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108" y="4114800"/>
            <a:ext cx="11141880" cy="19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RSEs at Bangor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2009" y="1453314"/>
            <a:ext cx="1114797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2 RSEs serving a large number of academic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RSEs support research activities by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improving code,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introducing new researchers to HPC,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establishing new collaborations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and contributing to proposals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980" y="162983"/>
            <a:ext cx="827008" cy="6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RSEs at Bangor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2009" y="1453314"/>
            <a:ext cx="111479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Future expansion at BU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Centre for Environmental Biophysics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£7.7m ERDF project on extremophile research and related </a:t>
            </a:r>
            <a:r>
              <a:rPr lang="en-GB" sz="2800" dirty="0" err="1"/>
              <a:t>bioanalytics</a:t>
            </a:r>
            <a:endParaRPr lang="en-GB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Strong genomics, proteomics and metabolomics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Nuclear Futures Institute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£6.5m </a:t>
            </a:r>
            <a:r>
              <a:rPr lang="en-GB" sz="2800" dirty="0" err="1"/>
              <a:t>Sêr</a:t>
            </a:r>
            <a:r>
              <a:rPr lang="en-GB" sz="2800" dirty="0"/>
              <a:t> </a:t>
            </a:r>
            <a:r>
              <a:rPr lang="en-GB" sz="2800" dirty="0" err="1"/>
              <a:t>Cymru</a:t>
            </a:r>
            <a:r>
              <a:rPr lang="en-GB" sz="2800" dirty="0"/>
              <a:t> programme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Modelling of nuclear reactors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980" y="162983"/>
            <a:ext cx="827008" cy="6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RSEs at Swansea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44858"/>
              </p:ext>
            </p:extLst>
          </p:nvPr>
        </p:nvGraphicFramePr>
        <p:xfrm>
          <a:off x="1471969" y="3096085"/>
          <a:ext cx="6545541" cy="290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591">
                  <a:extLst>
                    <a:ext uri="{9D8B030D-6E8A-4147-A177-3AD203B41FA5}">
                      <a16:colId xmlns:a16="http://schemas.microsoft.com/office/drawing/2014/main" val="3562137359"/>
                    </a:ext>
                  </a:extLst>
                </a:gridCol>
                <a:gridCol w="3790950">
                  <a:extLst>
                    <a:ext uri="{9D8B030D-6E8A-4147-A177-3AD203B41FA5}">
                      <a16:colId xmlns:a16="http://schemas.microsoft.com/office/drawing/2014/main" val="2526935373"/>
                    </a:ext>
                  </a:extLst>
                </a:gridCol>
              </a:tblGrid>
              <a:tr h="294376">
                <a:tc>
                  <a:txBody>
                    <a:bodyPr/>
                    <a:lstStyle/>
                    <a:p>
                      <a:r>
                        <a:rPr lang="en-GB" sz="2000" dirty="0"/>
                        <a:t>RSE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Original</a:t>
                      </a:r>
                      <a:r>
                        <a:rPr lang="en-GB" sz="2000" baseline="0" dirty="0"/>
                        <a:t> Science Domain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409927959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Mark</a:t>
                      </a:r>
                      <a:r>
                        <a:rPr lang="en-GB" sz="2000" b="1" baseline="0" dirty="0"/>
                        <a:t> Dawson</a:t>
                      </a:r>
                      <a:endParaRPr lang="en-GB" sz="2000" b="1" dirty="0"/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Computational </a:t>
                      </a:r>
                      <a:r>
                        <a:rPr lang="en-GB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Mechanics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2253614595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Ed</a:t>
                      </a:r>
                      <a:r>
                        <a:rPr lang="en-GB" sz="2000" b="1" baseline="0" dirty="0"/>
                        <a:t> Bennett</a:t>
                      </a:r>
                      <a:endParaRPr lang="en-GB" sz="2000" b="1" dirty="0"/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Computational</a:t>
                      </a:r>
                      <a:r>
                        <a:rPr lang="en-GB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aseline="0" dirty="0"/>
                        <a:t>Physics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1171047450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Michele</a:t>
                      </a:r>
                      <a:r>
                        <a:rPr lang="en-GB" sz="2000" baseline="0" dirty="0"/>
                        <a:t> </a:t>
                      </a:r>
                      <a:r>
                        <a:rPr lang="en-GB" sz="2000" baseline="0" dirty="0" err="1"/>
                        <a:t>Mesiti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Computational</a:t>
                      </a:r>
                      <a:r>
                        <a:rPr lang="en-GB" sz="2000" baseline="0" dirty="0"/>
                        <a:t> Physics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4050132478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/>
                        <a:t>Chenna</a:t>
                      </a:r>
                      <a:r>
                        <a:rPr lang="en-GB" sz="2000" dirty="0"/>
                        <a:t> Kadapa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Computational Mechanics</a:t>
                      </a:r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1518166822"/>
                  </a:ext>
                </a:extLst>
              </a:tr>
              <a:tr h="418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/>
                        <a:t>Jarno</a:t>
                      </a:r>
                      <a:r>
                        <a:rPr lang="en-GB" sz="2000" baseline="0" dirty="0"/>
                        <a:t> </a:t>
                      </a:r>
                      <a:r>
                        <a:rPr lang="en-GB" sz="2000" baseline="0" dirty="0" err="1"/>
                        <a:t>Rantaharju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Computational</a:t>
                      </a:r>
                      <a:r>
                        <a:rPr lang="en-GB" sz="2000" baseline="0" dirty="0"/>
                        <a:t> Physics</a:t>
                      </a:r>
                      <a:endParaRPr lang="en-GB" sz="2000" dirty="0"/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599180269"/>
                  </a:ext>
                </a:extLst>
              </a:tr>
              <a:tr h="325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TBC</a:t>
                      </a:r>
                    </a:p>
                  </a:txBody>
                  <a:tcPr marL="103246" marR="103246" marT="51623" marB="51623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103246" marR="103246" marT="51623" marB="51623"/>
                </a:tc>
                <a:extLst>
                  <a:ext uri="{0D108BD9-81ED-4DB2-BD59-A6C34878D82A}">
                    <a16:rowId xmlns:a16="http://schemas.microsoft.com/office/drawing/2014/main" val="147035233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22009" y="1453314"/>
            <a:ext cx="11147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Five RSEs working in the Academy of Advanced Computing (SA2C)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Provide support to HPC projects at Swansea University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7CB613-E393-D14E-B1E2-2892818AD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8638" y="126967"/>
            <a:ext cx="1131350" cy="7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5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Activities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2010" y="1246850"/>
            <a:ext cx="11147980" cy="4414584"/>
          </a:xfrm>
        </p:spPr>
        <p:txBody>
          <a:bodyPr>
            <a:noAutofit/>
          </a:bodyPr>
          <a:lstStyle/>
          <a:p>
            <a:r>
              <a:rPr lang="en-GB" dirty="0"/>
              <a:t>Short-term project-based</a:t>
            </a:r>
          </a:p>
          <a:p>
            <a:r>
              <a:rPr lang="en-GB" dirty="0"/>
              <a:t>Free/competitive</a:t>
            </a:r>
          </a:p>
          <a:p>
            <a:r>
              <a:rPr lang="en-GB" dirty="0"/>
              <a:t>Perf characterisation and optimisation</a:t>
            </a:r>
          </a:p>
          <a:p>
            <a:r>
              <a:rPr lang="en-GB" dirty="0"/>
              <a:t>Enabling grant income</a:t>
            </a:r>
            <a:endParaRPr lang="en-GB" sz="2800" dirty="0"/>
          </a:p>
          <a:p>
            <a:r>
              <a:rPr lang="en-GB" sz="2800" dirty="0"/>
              <a:t>User engagement activities</a:t>
            </a:r>
          </a:p>
          <a:p>
            <a:pPr lvl="1"/>
            <a:r>
              <a:rPr lang="en-GB" dirty="0"/>
              <a:t>HPC User Forum</a:t>
            </a:r>
          </a:p>
          <a:p>
            <a:pPr lvl="1"/>
            <a:r>
              <a:rPr lang="en-GB" dirty="0"/>
              <a:t>Training</a:t>
            </a:r>
          </a:p>
          <a:p>
            <a:pPr lvl="1"/>
            <a:r>
              <a:rPr lang="en-GB" dirty="0"/>
              <a:t>Specialised/technical seminars</a:t>
            </a:r>
          </a:p>
          <a:p>
            <a:r>
              <a:rPr lang="en-GB" sz="2800" dirty="0"/>
              <a:t>Development of software of wide interest for HPC</a:t>
            </a:r>
          </a:p>
          <a:p>
            <a:pPr marL="0" indent="0">
              <a:buNone/>
            </a:pPr>
            <a:r>
              <a:rPr lang="en-GB" sz="2800" dirty="0"/>
              <a:t> </a:t>
            </a:r>
          </a:p>
        </p:txBody>
      </p:sp>
      <p:pic>
        <p:nvPicPr>
          <p:cNvPr id="4" name="Picture 3" descr="sa2c_logo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010" y="5792937"/>
            <a:ext cx="1376363" cy="7826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8D7F16D-2044-C942-B8A6-D640A67B01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8638" y="126967"/>
            <a:ext cx="1131350" cy="7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9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10" y="2556097"/>
            <a:ext cx="11147980" cy="2111942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£15m investment </a:t>
            </a:r>
            <a:r>
              <a:rPr lang="en-GB" dirty="0"/>
              <a:t>to deliver a step-change in HPC-enabled research</a:t>
            </a:r>
          </a:p>
          <a:p>
            <a:r>
              <a:rPr lang="en-GB" dirty="0"/>
              <a:t>Part-funded (£9m) by European Regional Development Fund via Welsh Government</a:t>
            </a:r>
          </a:p>
          <a:p>
            <a:r>
              <a:rPr lang="en-GB" dirty="0"/>
              <a:t>Consortium of Welsh universities (Cardiff, Swansea, Aberystwyth and Bangor)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Suppliers to provide training and opportunities through a programme of ‘Community Benefits’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010" y="1164994"/>
            <a:ext cx="1223010" cy="1198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010" y="5051346"/>
            <a:ext cx="1419568" cy="136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836" y="5051346"/>
            <a:ext cx="1650437" cy="1363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773" y="5516266"/>
            <a:ext cx="2136126" cy="43390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FE228E-719C-994B-9457-7DE5E051AC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9078" y="5051346"/>
            <a:ext cx="1987991" cy="13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9F8F-238E-474E-8B54-A8E110CF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2016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D7F0-E65A-438C-81CF-4ECA5033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42E7-D0F3-4452-8EBC-4504A7FB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66BCB5-BEF3-4E42-9007-9D2E86C8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Challenges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5904E5-8CEF-4BE9-9E38-7D18E850AA30}"/>
              </a:ext>
            </a:extLst>
          </p:cNvPr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62E5FA-B969-43DF-A64D-444E0200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10" y="1246850"/>
            <a:ext cx="11147980" cy="4414584"/>
          </a:xfrm>
        </p:spPr>
        <p:txBody>
          <a:bodyPr>
            <a:noAutofit/>
          </a:bodyPr>
          <a:lstStyle/>
          <a:p>
            <a:r>
              <a:rPr lang="en-GB" dirty="0"/>
              <a:t>Sustainability</a:t>
            </a:r>
          </a:p>
          <a:p>
            <a:r>
              <a:rPr lang="en-GB" dirty="0"/>
              <a:t>Engage local community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Attribution</a:t>
            </a:r>
          </a:p>
          <a:p>
            <a:r>
              <a:rPr lang="en-GB" dirty="0"/>
              <a:t>Involvement in wider community</a:t>
            </a:r>
          </a:p>
        </p:txBody>
      </p:sp>
    </p:spTree>
    <p:extLst>
      <p:ext uri="{BB962C8B-B14F-4D97-AF65-F5344CB8AC3E}">
        <p14:creationId xmlns:p14="http://schemas.microsoft.com/office/powerpoint/2010/main" val="422187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341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40" y="1874837"/>
            <a:ext cx="1497519" cy="1490966"/>
          </a:xfrm>
          <a:prstGeom prst="rect">
            <a:avLst/>
          </a:prstGeom>
        </p:spPr>
      </p:pic>
      <p:pic>
        <p:nvPicPr>
          <p:cNvPr id="5" name="Picture 4" descr="ERD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7" y="5574910"/>
            <a:ext cx="1521658" cy="109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35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3612" y="1201733"/>
            <a:ext cx="4203148" cy="2596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00852" y="548048"/>
            <a:ext cx="8064229" cy="931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defTabSz="457200"/>
            <a:endParaRPr lang="en-GB" b="1" dirty="0">
              <a:solidFill>
                <a:prstClr val="black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83779597"/>
              </p:ext>
            </p:extLst>
          </p:nvPr>
        </p:nvGraphicFramePr>
        <p:xfrm>
          <a:off x="8645723" y="1200446"/>
          <a:ext cx="2053590" cy="243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1677867" y="4384658"/>
          <a:ext cx="2925163" cy="216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621437" y="1200446"/>
          <a:ext cx="2292350" cy="3119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03666816"/>
              </p:ext>
            </p:extLst>
          </p:nvPr>
        </p:nvGraphicFramePr>
        <p:xfrm>
          <a:off x="8567619" y="3849361"/>
          <a:ext cx="2131695" cy="206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16425" y="3908337"/>
          <a:ext cx="3276600" cy="2393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26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GB" sz="1000" b="1" kern="1200" dirty="0">
                          <a:solidFill>
                            <a:schemeClr val="bg1"/>
                          </a:solidFill>
                          <a:effectLst/>
                        </a:rPr>
                        <a:t>Site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GB" sz="1000" b="1" kern="1200" dirty="0">
                          <a:solidFill>
                            <a:schemeClr val="bg1"/>
                          </a:solidFill>
                          <a:effectLst/>
                        </a:rPr>
                        <a:t>System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000" b="1" kern="1200" dirty="0">
                          <a:solidFill>
                            <a:schemeClr val="bg1"/>
                          </a:solidFill>
                          <a:effectLst/>
                        </a:rPr>
                        <a:t>Number of Cores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000" b="1" kern="1200" dirty="0">
                          <a:solidFill>
                            <a:schemeClr val="bg1"/>
                          </a:solidFill>
                          <a:effectLst/>
                        </a:rPr>
                        <a:t>Peak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GB" sz="1000" b="1" kern="1200" dirty="0">
                          <a:solidFill>
                            <a:schemeClr val="bg1"/>
                          </a:solidFill>
                          <a:effectLst/>
                        </a:rPr>
                        <a:t>Tflops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cap="small" dirty="0">
                          <a:solidFill>
                            <a:schemeClr val="bg1"/>
                          </a:solidFill>
                          <a:effectLst/>
                        </a:rPr>
                        <a:t>Cardiff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HTC + Capacity 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8216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149.6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cap="small" dirty="0">
                          <a:solidFill>
                            <a:schemeClr val="bg1"/>
                          </a:solidFill>
                          <a:effectLst/>
                        </a:rPr>
                        <a:t>Swansea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Capability + Capacity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6144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137.6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cap="small" dirty="0">
                          <a:solidFill>
                            <a:schemeClr val="bg1"/>
                          </a:solidFill>
                          <a:effectLst/>
                        </a:rPr>
                        <a:t>Both Hubs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GP-GPU systems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512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10.6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cap="small" dirty="0">
                          <a:solidFill>
                            <a:schemeClr val="bg1"/>
                          </a:solidFill>
                          <a:effectLst/>
                        </a:rPr>
                        <a:t>Tier-1 site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1 × Medium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648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6.9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All Sites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All Systems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15,520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</a:rPr>
                        <a:t>304.7</a:t>
                      </a:r>
                      <a:endParaRPr lang="en-GB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19475" y="212747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7263" y="483257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‡</a:t>
            </a:r>
          </a:p>
        </p:txBody>
      </p:sp>
      <p:sp>
        <p:nvSpPr>
          <p:cNvPr id="17" name="Date Placeholder 4"/>
          <p:cNvSpPr txBox="1">
            <a:spLocks/>
          </p:cNvSpPr>
          <p:nvPr/>
        </p:nvSpPr>
        <p:spPr bwMode="auto">
          <a:xfrm>
            <a:off x="6080125" y="6486929"/>
            <a:ext cx="1816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EF3E36"/>
              </a:buClr>
              <a:buFont typeface="Wingdings" panose="05000000000000000000" pitchFamily="2" charset="2"/>
              <a:buChar char="§"/>
              <a:defRPr sz="2200"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–"/>
              <a:defRPr sz="2000"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•"/>
              <a:defRPr sz="2000"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–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E945CE7-BDF0-4019-BD49-74252398577E}" type="datetime3">
              <a:rPr lang="en-US" altLang="en-US" sz="10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 September 2018</a:t>
            </a:fld>
            <a:endParaRPr lang="en-GB" altLang="en-US" sz="1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3105" y="1749126"/>
            <a:ext cx="344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×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2374" y="2316398"/>
            <a:ext cx="344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×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03301" y="1246925"/>
            <a:ext cx="344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233" y="2854047"/>
            <a:ext cx="344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×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1109" y="3107383"/>
            <a:ext cx="344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×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DA72813-3DBF-415F-A451-3BD3F296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HPCW (Sandy Bridge) Hubs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C09ABF-7655-455E-9ECC-35F7E2BF875D}"/>
              </a:ext>
            </a:extLst>
          </p:cNvPr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594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9840914" y="653415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EF3E36"/>
              </a:buClr>
              <a:buFont typeface="Wingdings" panose="05000000000000000000" pitchFamily="2" charset="2"/>
              <a:buChar char="§"/>
              <a:defRPr sz="2200"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–"/>
              <a:defRPr sz="2000"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•"/>
              <a:defRPr sz="2000"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–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78ADBC7-26E1-4566-AE8E-23DE1099B93F}" type="slidenum">
              <a:rPr lang="en-US" altLang="en-US" sz="10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7" name="Date Placeholder 4"/>
          <p:cNvSpPr txBox="1">
            <a:spLocks/>
          </p:cNvSpPr>
          <p:nvPr/>
        </p:nvSpPr>
        <p:spPr bwMode="auto">
          <a:xfrm>
            <a:off x="6080125" y="6534150"/>
            <a:ext cx="1816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EF3E36"/>
              </a:buClr>
              <a:buFont typeface="Wingdings" panose="05000000000000000000" pitchFamily="2" charset="2"/>
              <a:buChar char="§"/>
              <a:defRPr sz="2200"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–"/>
              <a:defRPr sz="2000"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•"/>
              <a:defRPr sz="2000"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–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F3E36"/>
              </a:buClr>
              <a:buFont typeface="Arial" panose="020B0604020202020204" pitchFamily="34" charset="0"/>
              <a:buChar char="»"/>
              <a:defRPr>
                <a:solidFill>
                  <a:srgbClr val="6D6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E945CE7-BDF0-4019-BD49-74252398577E}" type="datetime3">
              <a:rPr lang="en-US" altLang="en-US" sz="10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 September 2018</a:t>
            </a:fld>
            <a:endParaRPr lang="en-GB" alt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426678" y="1568556"/>
          <a:ext cx="7514491" cy="3976458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3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38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Institution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Number of active HPCW Projects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Number of SCW Projects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Number of Dormant Projects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Usage  (elapsed hours)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% - utilisation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Aberystwyth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4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8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effectLst/>
                        </a:rPr>
                        <a:t>3</a:t>
                      </a:r>
                      <a:endParaRPr lang="en-GB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5,390,885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3.1%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Bangor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8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24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8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effectLst/>
                        </a:rPr>
                        <a:t>7,113,236</a:t>
                      </a:r>
                      <a:endParaRPr lang="en-GB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4.1%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8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Cardiff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5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effectLst/>
                        </a:rPr>
                        <a:t>25</a:t>
                      </a:r>
                      <a:endParaRPr lang="en-GB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1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effectLst/>
                        </a:rPr>
                        <a:t>77,317,803</a:t>
                      </a:r>
                      <a:endParaRPr lang="en-GB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44.6%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58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Swansea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10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effectLst/>
                        </a:rPr>
                        <a:t>16</a:t>
                      </a:r>
                      <a:endParaRPr lang="en-GB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5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66,577,574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38.4%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58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Other 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12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effectLst/>
                        </a:rPr>
                        <a:t>1</a:t>
                      </a:r>
                      <a:endParaRPr lang="en-GB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effectLst/>
                        </a:rPr>
                        <a:t>-</a:t>
                      </a:r>
                      <a:endParaRPr lang="en-GB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17,088,665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</a:rPr>
                        <a:t>9.9%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58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solidFill>
                            <a:srgbClr val="3333CC"/>
                          </a:solidFill>
                          <a:effectLst/>
                        </a:rPr>
                        <a:t>Total</a:t>
                      </a:r>
                      <a:endParaRPr lang="en-GB" sz="1600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solidFill>
                            <a:srgbClr val="3333CC"/>
                          </a:solidFill>
                          <a:effectLst/>
                        </a:rPr>
                        <a:t>39</a:t>
                      </a:r>
                      <a:endParaRPr lang="en-GB" sz="1600" b="1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solidFill>
                            <a:srgbClr val="3333CC"/>
                          </a:solidFill>
                          <a:effectLst/>
                        </a:rPr>
                        <a:t>73</a:t>
                      </a:r>
                      <a:endParaRPr lang="en-GB" sz="1600" b="1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solidFill>
                            <a:srgbClr val="3333CC"/>
                          </a:solidFill>
                          <a:effectLst/>
                        </a:rPr>
                        <a:t>17</a:t>
                      </a:r>
                      <a:endParaRPr lang="en-GB" sz="1600" b="1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solidFill>
                            <a:srgbClr val="3333CC"/>
                          </a:solidFill>
                          <a:effectLst/>
                        </a:rPr>
                        <a:t>173,488,163</a:t>
                      </a:r>
                      <a:endParaRPr lang="en-GB" sz="1600" b="1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solidFill>
                            <a:srgbClr val="3333CC"/>
                          </a:solidFill>
                          <a:effectLst/>
                        </a:rPr>
                        <a:t>100.0%</a:t>
                      </a:r>
                      <a:endParaRPr lang="en-GB" sz="1600" b="1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B2652-C124-44F0-BB89-7CB92F38140F}"/>
              </a:ext>
            </a:extLst>
          </p:cNvPr>
          <p:cNvSpPr txBox="1"/>
          <p:nvPr/>
        </p:nvSpPr>
        <p:spPr>
          <a:xfrm>
            <a:off x="7670417" y="5754083"/>
            <a:ext cx="21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07/2015 – 11/2017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08BB3D-B3B7-4A9B-A559-AAD454EB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Utilisation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117658-CB60-41EC-9606-A448C6730886}"/>
              </a:ext>
            </a:extLst>
          </p:cNvPr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8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0" y="162983"/>
            <a:ext cx="11239420" cy="776288"/>
          </a:xfrm>
        </p:spPr>
        <p:txBody>
          <a:bodyPr>
            <a:normAutofit/>
          </a:bodyPr>
          <a:lstStyle/>
          <a:p>
            <a:r>
              <a:rPr lang="en-GB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10" y="1405813"/>
            <a:ext cx="7387550" cy="517690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/>
              <a:t>Awarded January 2017 </a:t>
            </a:r>
          </a:p>
          <a:p>
            <a:pPr>
              <a:lnSpc>
                <a:spcPct val="170000"/>
              </a:lnSpc>
            </a:pPr>
            <a:r>
              <a:rPr lang="en-GB" dirty="0"/>
              <a:t>6-month consultation across the consortium to identify research requirements and develop technical reference design</a:t>
            </a:r>
          </a:p>
          <a:p>
            <a:pPr>
              <a:lnSpc>
                <a:spcPct val="170000"/>
              </a:lnSpc>
            </a:pPr>
            <a:r>
              <a:rPr lang="en-GB" dirty="0"/>
              <a:t>May 2017 - Consortium agreements and SLA</a:t>
            </a:r>
          </a:p>
          <a:p>
            <a:pPr>
              <a:lnSpc>
                <a:spcPct val="170000"/>
              </a:lnSpc>
            </a:pPr>
            <a:r>
              <a:rPr lang="en-GB" b="1" dirty="0"/>
              <a:t>May 2017 – ITT published </a:t>
            </a:r>
            <a:r>
              <a:rPr lang="en-GB" dirty="0"/>
              <a:t>with 3 Lots:</a:t>
            </a:r>
            <a:br>
              <a:rPr lang="en-GB" dirty="0"/>
            </a:br>
            <a:r>
              <a:rPr lang="en-GB" dirty="0"/>
              <a:t>Cardiff hub, Swansea hub and HPDA element</a:t>
            </a:r>
          </a:p>
          <a:p>
            <a:pPr>
              <a:lnSpc>
                <a:spcPct val="170000"/>
              </a:lnSpc>
            </a:pPr>
            <a:r>
              <a:rPr lang="en-GB" dirty="0"/>
              <a:t>6 bids for each Lot received in September 2017</a:t>
            </a:r>
          </a:p>
          <a:p>
            <a:pPr>
              <a:lnSpc>
                <a:spcPct val="170000"/>
              </a:lnSpc>
            </a:pPr>
            <a:r>
              <a:rPr lang="en-GB" dirty="0"/>
              <a:t>Awarded to ATOS IT Services end 2017</a:t>
            </a:r>
          </a:p>
          <a:p>
            <a:pPr>
              <a:lnSpc>
                <a:spcPct val="170000"/>
              </a:lnSpc>
            </a:pPr>
            <a:r>
              <a:rPr lang="en-GB" dirty="0"/>
              <a:t>Currently nearing the end of an acceptance</a:t>
            </a:r>
            <a:br>
              <a:rPr lang="en-GB" dirty="0"/>
            </a:br>
            <a:r>
              <a:rPr lang="en-GB" dirty="0"/>
              <a:t>testing phase</a:t>
            </a:r>
          </a:p>
          <a:p>
            <a:pPr>
              <a:lnSpc>
                <a:spcPct val="170000"/>
              </a:lnSpc>
            </a:pPr>
            <a:r>
              <a:rPr lang="en-GB" dirty="0"/>
              <a:t>Currently funded until 2020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2010" y="96213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5967" y="1164994"/>
            <a:ext cx="4034023" cy="5011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4035" y="5072380"/>
            <a:ext cx="519520" cy="509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88630" y="5307965"/>
            <a:ext cx="519520" cy="5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30" y="-149074"/>
            <a:ext cx="11277560" cy="1325563"/>
          </a:xfrm>
        </p:spPr>
        <p:txBody>
          <a:bodyPr/>
          <a:lstStyle/>
          <a:p>
            <a:r>
              <a:rPr lang="en-GB" dirty="0"/>
              <a:t>Route to programme delivery until 2020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522010" y="1266825"/>
          <a:ext cx="11147980" cy="521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522010" y="93927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92" y="2050585"/>
            <a:ext cx="8306778" cy="3210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64327" y="1202155"/>
            <a:ext cx="1186334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ERD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40" y="192273"/>
            <a:ext cx="1271633" cy="91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78B514-BEC5-4F98-8904-76088A5AA3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7" y="306768"/>
            <a:ext cx="708430" cy="70533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8154D8E-AD33-4E59-8BDB-DE16F360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890" y="82602"/>
            <a:ext cx="10515600" cy="1325563"/>
          </a:xfrm>
        </p:spPr>
        <p:txBody>
          <a:bodyPr/>
          <a:lstStyle/>
          <a:p>
            <a:r>
              <a:rPr lang="en-GB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7906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C376-9297-48A8-86D2-42D0EE3A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2016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D9EA-AEDA-4206-9D73-06CE3F03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High Performance Computing Wales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62E1-76E9-48CD-9E57-70A14674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EA73F7-96D4-416F-80F0-7B0C298C14E0}"/>
              </a:ext>
            </a:extLst>
          </p:cNvPr>
          <p:cNvSpPr>
            <a:spLocks noGrp="1"/>
          </p:cNvSpPr>
          <p:nvPr/>
        </p:nvSpPr>
        <p:spPr>
          <a:xfrm>
            <a:off x="522010" y="1365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noProof="0" dirty="0">
                <a:solidFill>
                  <a:schemeClr val="tx1"/>
                </a:solidFill>
                <a:cs typeface="Calibri"/>
              </a:rPr>
              <a:t>SUNBIRD</a:t>
            </a:r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68166B-067B-4B94-8F1E-6B5A859BF389}"/>
              </a:ext>
            </a:extLst>
          </p:cNvPr>
          <p:cNvSpPr>
            <a:spLocks noGrp="1"/>
          </p:cNvSpPr>
          <p:nvPr/>
        </p:nvSpPr>
        <p:spPr>
          <a:xfrm>
            <a:off x="1198060" y="1513840"/>
            <a:ext cx="5121460" cy="3928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cs typeface="Calibri"/>
              </a:rPr>
              <a:t>Located in Swansea</a:t>
            </a:r>
            <a:endParaRPr lang="en-GB" noProof="0" dirty="0">
              <a:solidFill>
                <a:schemeClr val="tx1"/>
              </a:solidFill>
              <a:cs typeface="Calibri"/>
            </a:endParaRPr>
          </a:p>
          <a:p>
            <a:endParaRPr lang="en-GB" noProof="0" dirty="0">
              <a:solidFill>
                <a:schemeClr val="tx1"/>
              </a:solidFill>
              <a:cs typeface="Calibri"/>
            </a:endParaRPr>
          </a:p>
          <a:p>
            <a:r>
              <a:rPr lang="en-GB" dirty="0">
                <a:solidFill>
                  <a:schemeClr val="tx1"/>
                </a:solidFill>
              </a:rPr>
              <a:t>122 nodes total and 4,880 cores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CPU: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2x Intel(R) Xeon(R) Gold 6148 CPU @ 2.40GHz with 20 cores each</a:t>
            </a:r>
          </a:p>
          <a:p>
            <a:r>
              <a:rPr lang="en-GB" dirty="0">
                <a:solidFill>
                  <a:schemeClr val="tx1"/>
                </a:solidFill>
              </a:rPr>
              <a:t>RAM: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122 nodes @ 384 GB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4 nodes @ 384GB with 2x </a:t>
            </a:r>
            <a:r>
              <a:rPr lang="en-GB" dirty="0" err="1">
                <a:solidFill>
                  <a:schemeClr val="tx1"/>
                </a:solidFill>
              </a:rPr>
              <a:t>nVidia</a:t>
            </a:r>
            <a:r>
              <a:rPr lang="en-GB" dirty="0">
                <a:solidFill>
                  <a:schemeClr val="tx1"/>
                </a:solidFill>
              </a:rPr>
              <a:t> V100 GPUs</a:t>
            </a:r>
          </a:p>
          <a:p>
            <a:pPr lvl="1"/>
            <a:r>
              <a:rPr lang="en-GB" dirty="0">
                <a:solidFill>
                  <a:schemeClr val="tx1"/>
                </a:solidFill>
                <a:cs typeface="Calibri"/>
              </a:rPr>
              <a:t>1PB Lustre filesystem</a:t>
            </a:r>
          </a:p>
          <a:p>
            <a:pPr lvl="1"/>
            <a:r>
              <a:rPr lang="en-GB" dirty="0">
                <a:solidFill>
                  <a:schemeClr val="tx1"/>
                </a:solidFill>
                <a:cs typeface="Calibri"/>
              </a:rPr>
              <a:t>100Gbs Mellanox Interconnect</a:t>
            </a:r>
          </a:p>
          <a:p>
            <a:pPr lvl="1"/>
            <a:r>
              <a:rPr lang="en-GB" dirty="0">
                <a:solidFill>
                  <a:schemeClr val="tx1"/>
                </a:solidFill>
                <a:cs typeface="Calibri"/>
              </a:rPr>
              <a:t>Bullion OpenStack</a:t>
            </a:r>
          </a:p>
          <a:p>
            <a:pPr lvl="1"/>
            <a:endParaRPr lang="en-GB" noProof="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97402C5-A404-440F-A9C0-E7D2CAFC630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54" y="1993820"/>
            <a:ext cx="3321426" cy="2968776"/>
          </a:xfrm>
          <a:prstGeom prst="rect">
            <a:avLst/>
          </a:prstGeom>
          <a:effectLst>
            <a:glow rad="63500">
              <a:schemeClr val="bg1">
                <a:alpha val="76000"/>
              </a:schemeClr>
            </a:glow>
            <a:softEdge rad="0"/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DF52B-D330-4B67-B56C-9FD925421BC2}"/>
              </a:ext>
            </a:extLst>
          </p:cNvPr>
          <p:cNvCxnSpPr/>
          <p:nvPr/>
        </p:nvCxnSpPr>
        <p:spPr>
          <a:xfrm flipV="1">
            <a:off x="522010" y="93927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29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C376-9297-48A8-86D2-42D0EE3A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2016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D9EA-AEDA-4206-9D73-06CE3F03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High Performance Computing Wales 2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62E1-76E9-48CD-9E57-70A14674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757-A84A-4FF6-A5B8-F1307B9DA2E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68166B-067B-4B94-8F1E-6B5A859BF389}"/>
              </a:ext>
            </a:extLst>
          </p:cNvPr>
          <p:cNvSpPr>
            <a:spLocks noGrp="1"/>
          </p:cNvSpPr>
          <p:nvPr/>
        </p:nvSpPr>
        <p:spPr>
          <a:xfrm>
            <a:off x="1243780" y="1808480"/>
            <a:ext cx="5121460" cy="3928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cs typeface="Calibri"/>
              </a:rPr>
              <a:t>Located in Cardiff </a:t>
            </a:r>
          </a:p>
          <a:p>
            <a:endParaRPr lang="en-GB" dirty="0">
              <a:solidFill>
                <a:schemeClr val="tx1"/>
              </a:solidFill>
              <a:cs typeface="Calibri"/>
            </a:endParaRPr>
          </a:p>
          <a:p>
            <a:r>
              <a:rPr lang="en-GB" dirty="0">
                <a:solidFill>
                  <a:schemeClr val="tx1"/>
                </a:solidFill>
              </a:rPr>
              <a:t>201 nodes total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8,040 cores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46 </a:t>
            </a:r>
            <a:r>
              <a:rPr lang="en-GB" dirty="0" err="1">
                <a:solidFill>
                  <a:schemeClr val="tx1"/>
                </a:solidFill>
              </a:rPr>
              <a:t>TBytes</a:t>
            </a:r>
            <a:r>
              <a:rPr lang="en-GB" dirty="0">
                <a:solidFill>
                  <a:schemeClr val="tx1"/>
                </a:solidFill>
              </a:rPr>
              <a:t> memory</a:t>
            </a:r>
          </a:p>
          <a:p>
            <a:r>
              <a:rPr lang="en-GB" dirty="0">
                <a:solidFill>
                  <a:schemeClr val="tx1"/>
                </a:solidFill>
              </a:rPr>
              <a:t>CPU: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2x Intel(R) Xeon(R) Gold 6148 CPU @ 2.40GHz with 20 cores each</a:t>
            </a:r>
          </a:p>
          <a:p>
            <a:r>
              <a:rPr lang="en-GB" dirty="0">
                <a:solidFill>
                  <a:schemeClr val="tx1"/>
                </a:solidFill>
              </a:rPr>
              <a:t>RAM: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134 nodes @ 192 GB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26 HTC nodes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26 high-memory nodes @ 384GB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13 nodes @ 32GB with 2x </a:t>
            </a:r>
            <a:r>
              <a:rPr lang="en-GB" dirty="0" err="1">
                <a:solidFill>
                  <a:schemeClr val="tx1"/>
                </a:solidFill>
              </a:rPr>
              <a:t>nVidia</a:t>
            </a:r>
            <a:r>
              <a:rPr lang="en-GB" dirty="0">
                <a:solidFill>
                  <a:schemeClr val="tx1"/>
                </a:solidFill>
              </a:rPr>
              <a:t> P100 GPUs</a:t>
            </a:r>
          </a:p>
          <a:p>
            <a:r>
              <a:rPr lang="en-GB" dirty="0">
                <a:solidFill>
                  <a:schemeClr val="tx1"/>
                </a:solidFill>
              </a:rPr>
              <a:t>Storage: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692TB (usable) scratch on a Lustre filesystem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420TB of home directory space over NFS</a:t>
            </a:r>
          </a:p>
          <a:p>
            <a:pPr lvl="1"/>
            <a:endParaRPr lang="en-GB" noProof="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8D1EB6-13DC-44FB-96DA-0192AB725E93}"/>
              </a:ext>
            </a:extLst>
          </p:cNvPr>
          <p:cNvSpPr>
            <a:spLocks noGrp="1"/>
          </p:cNvSpPr>
          <p:nvPr/>
        </p:nvSpPr>
        <p:spPr>
          <a:xfrm>
            <a:off x="522010" y="1365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noProof="0" dirty="0">
                <a:solidFill>
                  <a:schemeClr val="tx1"/>
                </a:solidFill>
                <a:cs typeface="Calibri"/>
              </a:rPr>
              <a:t>HAWK</a:t>
            </a:r>
            <a:endParaRPr lang="en-GB" noProof="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4E6CCA-14E3-4F22-BC07-459D50900168}"/>
              </a:ext>
            </a:extLst>
          </p:cNvPr>
          <p:cNvCxnSpPr/>
          <p:nvPr/>
        </p:nvCxnSpPr>
        <p:spPr>
          <a:xfrm flipV="1">
            <a:off x="522010" y="939271"/>
            <a:ext cx="11147980" cy="1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35810E-59BD-4C6E-AE8F-02B7B19DE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11" y="2351660"/>
            <a:ext cx="2355089" cy="23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0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5132</TotalTime>
  <Words>1090</Words>
  <Application>Microsoft Office PowerPoint</Application>
  <PresentationFormat>Widescreen</PresentationFormat>
  <Paragraphs>311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Calibri</vt:lpstr>
      <vt:lpstr>Calibri Light</vt:lpstr>
      <vt:lpstr>Times New Roman</vt:lpstr>
      <vt:lpstr>Office Theme</vt:lpstr>
      <vt:lpstr>PowerPoint Presentation</vt:lpstr>
      <vt:lpstr>Project Overview</vt:lpstr>
      <vt:lpstr>HPCW (Sandy Bridge) Hubs</vt:lpstr>
      <vt:lpstr>Utilisation</vt:lpstr>
      <vt:lpstr>Timeline</vt:lpstr>
      <vt:lpstr>Route to programme delivery until 2020</vt:lpstr>
      <vt:lpstr>Outputs</vt:lpstr>
      <vt:lpstr>PowerPoint Presentation</vt:lpstr>
      <vt:lpstr>PowerPoint Presentation</vt:lpstr>
      <vt:lpstr>PowerPoint Presentation</vt:lpstr>
      <vt:lpstr>Staffing and Resources</vt:lpstr>
      <vt:lpstr>Supercomputing Wales RSEs</vt:lpstr>
      <vt:lpstr>RSEs – leveraging the power of the HPC hubs</vt:lpstr>
      <vt:lpstr>RSEs in post at Cardiff by January 2018</vt:lpstr>
      <vt:lpstr>Collaboration between RSEs at Cardiff</vt:lpstr>
      <vt:lpstr>RSEs at Bangor</vt:lpstr>
      <vt:lpstr>RSEs at Bangor</vt:lpstr>
      <vt:lpstr>RSEs at Swansea</vt:lpstr>
      <vt:lpstr>Activities</vt:lpstr>
      <vt:lpstr>Challenges</vt:lpstr>
      <vt:lpstr>   Thank you!</vt:lpstr>
    </vt:vector>
  </TitlesOfParts>
  <Company>Cardiff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Wales 2</dc:title>
  <dc:creator>Owain Huw</dc:creator>
  <cp:lastModifiedBy>Dawson Mark.</cp:lastModifiedBy>
  <cp:revision>377</cp:revision>
  <cp:lastPrinted>2016-09-14T13:37:05Z</cp:lastPrinted>
  <dcterms:created xsi:type="dcterms:W3CDTF">2016-08-17T09:29:38Z</dcterms:created>
  <dcterms:modified xsi:type="dcterms:W3CDTF">2018-09-05T09:51:51Z</dcterms:modified>
</cp:coreProperties>
</file>