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3" r:id="rId1"/>
    <p:sldMasterId id="2147483826" r:id="rId2"/>
  </p:sldMasterIdLst>
  <p:notesMasterIdLst>
    <p:notesMasterId r:id="rId19"/>
  </p:notesMasterIdLst>
  <p:handoutMasterIdLst>
    <p:handoutMasterId r:id="rId20"/>
  </p:handoutMasterIdLst>
  <p:sldIdLst>
    <p:sldId id="399" r:id="rId3"/>
    <p:sldId id="376" r:id="rId4"/>
    <p:sldId id="393" r:id="rId5"/>
    <p:sldId id="386" r:id="rId6"/>
    <p:sldId id="387" r:id="rId7"/>
    <p:sldId id="388" r:id="rId8"/>
    <p:sldId id="396" r:id="rId9"/>
    <p:sldId id="391" r:id="rId10"/>
    <p:sldId id="397" r:id="rId11"/>
    <p:sldId id="400" r:id="rId12"/>
    <p:sldId id="389" r:id="rId13"/>
    <p:sldId id="392" r:id="rId14"/>
    <p:sldId id="398" r:id="rId15"/>
    <p:sldId id="395" r:id="rId16"/>
    <p:sldId id="385" r:id="rId17"/>
    <p:sldId id="39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517275-4EE2-304C-8B3F-8FE6F5CFCCBA}">
          <p14:sldIdLst>
            <p14:sldId id="399"/>
            <p14:sldId id="376"/>
            <p14:sldId id="393"/>
            <p14:sldId id="386"/>
            <p14:sldId id="387"/>
            <p14:sldId id="388"/>
            <p14:sldId id="396"/>
            <p14:sldId id="391"/>
            <p14:sldId id="397"/>
            <p14:sldId id="400"/>
            <p14:sldId id="389"/>
            <p14:sldId id="392"/>
            <p14:sldId id="398"/>
            <p14:sldId id="395"/>
            <p14:sldId id="385"/>
            <p14:sldId id="39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0B69A3-2988-41D6-8374-16E70FE557C2}" v="2" dt="2018-05-28T10:19:59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0" autoAdjust="0"/>
    <p:restoredTop sz="99685" autoAdjust="0"/>
  </p:normalViewPr>
  <p:slideViewPr>
    <p:cSldViewPr snapToGrid="0" snapToObjects="1">
      <p:cViewPr>
        <p:scale>
          <a:sx n="100" d="100"/>
          <a:sy n="100" d="100"/>
        </p:scale>
        <p:origin x="-360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36" Type="http://schemas.microsoft.com/office/2015/10/relationships/revisionInfo" Target="revisionInfo.xml"/><Relationship Id="rId35" Type="http://schemas.microsoft.com/office/2016/11/relationships/changesInfo" Target="changesInfos/changesInfo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OTH Stephen" userId="8fefaae3-ef16-4c34-b7ae-884b9c03d765" providerId="ADAL" clId="{C80B69A3-2988-41D6-8374-16E70FE557C2}"/>
    <pc:docChg chg="addSld modSld">
      <pc:chgData name="BOOTH Stephen" userId="8fefaae3-ef16-4c34-b7ae-884b9c03d765" providerId="ADAL" clId="{C80B69A3-2988-41D6-8374-16E70FE557C2}" dt="2018-05-28T10:19:59.545" v="1"/>
      <pc:docMkLst>
        <pc:docMk/>
      </pc:docMkLst>
      <pc:sldChg chg="add">
        <pc:chgData name="BOOTH Stephen" userId="8fefaae3-ef16-4c34-b7ae-884b9c03d765" providerId="ADAL" clId="{C80B69A3-2988-41D6-8374-16E70FE557C2}" dt="2018-05-28T10:19:42.589" v="0"/>
        <pc:sldMkLst>
          <pc:docMk/>
          <pc:sldMk cId="1518198731" sldId="392"/>
        </pc:sldMkLst>
      </pc:sldChg>
      <pc:sldChg chg="add">
        <pc:chgData name="BOOTH Stephen" userId="8fefaae3-ef16-4c34-b7ae-884b9c03d765" providerId="ADAL" clId="{C80B69A3-2988-41D6-8374-16E70FE557C2}" dt="2018-05-28T10:19:59.545" v="1"/>
        <pc:sldMkLst>
          <pc:docMk/>
          <pc:sldMk cId="822488562" sldId="39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233EE-6295-3643-90BA-5C9D1DF9D802}" type="datetimeFigureOut">
              <a:rPr lang="en-US" smtClean="0"/>
              <a:t>31/08/18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E93D6-0B44-374E-B5E5-7AFAC8C96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649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04699-2E7A-DC4A-A93D-A72983F9537E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9F6C8-3472-C04D-B799-A1C1A6A0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9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283" y="1150222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283" y="3283822"/>
            <a:ext cx="6400800" cy="62890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2283" y="317714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1C5-2E9D-1A4C-9E5E-811F36E8CE4C}" type="datetimeFigureOut">
              <a:rPr lang="en-US" smtClean="0"/>
              <a:t>31/08/18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309-7538-DC48-A6DE-0DAC9499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663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1C5-2E9D-1A4C-9E5E-811F36E8CE4C}" type="datetimeFigureOut">
              <a:rPr lang="en-US" smtClean="0"/>
              <a:t>31/08/18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309-7538-DC48-A6DE-0DAC9499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892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1C5-2E9D-1A4C-9E5E-811F36E8CE4C}" type="datetimeFigureOut">
              <a:rPr lang="en-US" smtClean="0"/>
              <a:t>31/08/18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309-7538-DC48-A6DE-0DAC9499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144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1C5-2E9D-1A4C-9E5E-811F36E8CE4C}" type="datetimeFigureOut">
              <a:rPr lang="en-US" smtClean="0"/>
              <a:t>31/08/18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309-7538-DC48-A6DE-0DAC9499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2176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1C5-2E9D-1A4C-9E5E-811F36E8CE4C}" type="datetimeFigureOut">
              <a:rPr lang="en-US" smtClean="0"/>
              <a:t>31/08/18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309-7538-DC48-A6DE-0DAC9499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17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1C5-2E9D-1A4C-9E5E-811F36E8CE4C}" type="datetimeFigureOut">
              <a:rPr lang="en-US" smtClean="0"/>
              <a:t>31/08/18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309-7538-DC48-A6DE-0DAC9499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55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1C5-2E9D-1A4C-9E5E-811F36E8CE4C}" type="datetimeFigureOut">
              <a:rPr lang="en-US" smtClean="0"/>
              <a:t>31/08/18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309-7538-DC48-A6DE-0DAC9499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678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1C5-2E9D-1A4C-9E5E-811F36E8CE4C}" type="datetimeFigureOut">
              <a:rPr lang="en-US" smtClean="0"/>
              <a:t>31/08/18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309-7538-DC48-A6DE-0DAC9499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1981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1C5-2E9D-1A4C-9E5E-811F36E8CE4C}" type="datetimeFigureOut">
              <a:rPr lang="en-US" smtClean="0"/>
              <a:t>31/08/18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309-7538-DC48-A6DE-0DAC9499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1562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1C5-2E9D-1A4C-9E5E-811F36E8CE4C}" type="datetimeFigureOut">
              <a:rPr lang="en-US" smtClean="0"/>
              <a:t>31/08/18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309-7538-DC48-A6DE-0DAC9499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9631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1C5-2E9D-1A4C-9E5E-811F36E8CE4C}" type="datetimeFigureOut">
              <a:rPr lang="en-US" smtClean="0"/>
              <a:t>31/08/18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309-7538-DC48-A6DE-0DAC9499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90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5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6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6028266" y="5803801"/>
            <a:ext cx="311573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42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BB72D41F-11D0-EB4C-B454-6113F4B018A1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7F5CA32-A2FE-A04E-86F0-CA93801CD4C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9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rcher_logo_larg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2" y="5795798"/>
            <a:ext cx="2716666" cy="893400"/>
          </a:xfrm>
          <a:prstGeom prst="rect">
            <a:avLst/>
          </a:prstGeom>
        </p:spPr>
      </p:pic>
      <p:pic>
        <p:nvPicPr>
          <p:cNvPr id="9" name="Picture 8" descr="epcc_logo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43" y="5989464"/>
            <a:ext cx="1931719" cy="627038"/>
          </a:xfrm>
          <a:prstGeom prst="rect">
            <a:avLst/>
          </a:prstGeom>
        </p:spPr>
      </p:pic>
      <p:pic>
        <p:nvPicPr>
          <p:cNvPr id="11" name="Picture 10" descr="uoe_logo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68" y="5902300"/>
            <a:ext cx="786898" cy="7868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25" r:id="rId3"/>
    <p:sldLayoutId id="2147483838" r:id="rId4"/>
    <p:sldLayoutId id="2147483839" r:id="rId5"/>
    <p:sldLayoutId id="2147483816" r:id="rId6"/>
    <p:sldLayoutId id="2147483817" r:id="rId7"/>
    <p:sldLayoutId id="2147483818" r:id="rId8"/>
    <p:sldLayoutId id="2147483819" r:id="rId9"/>
    <p:sldLayoutId id="2147483821" r:id="rId10"/>
    <p:sldLayoutId id="2147483822" r:id="rId11"/>
    <p:sldLayoutId id="2147483823" r:id="rId12"/>
    <p:sldLayoutId id="2147483824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C01C5-2E9D-1A4C-9E5E-811F36E8CE4C}" type="datetimeFigureOut">
              <a:rPr lang="en-US" smtClean="0"/>
              <a:t>31/08/18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1309-7538-DC48-A6DE-0DAC9499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65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hpc-diversity.ac.uk/" TargetMode="Externa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HPC </a:t>
            </a:r>
            <a:r>
              <a:rPr lang="en-US" sz="4400" dirty="0" smtClean="0"/>
              <a:t>Champions</a:t>
            </a:r>
            <a:br>
              <a:rPr lang="en-US" sz="4400" dirty="0" smtClean="0"/>
            </a:br>
            <a:r>
              <a:rPr lang="en-US" sz="3200" i="1" dirty="0" smtClean="0"/>
              <a:t>Past, Present and Future</a:t>
            </a:r>
            <a:r>
              <a:rPr lang="en-US" sz="3200" i="1" dirty="0"/>
              <a:t/>
            </a:r>
            <a:br>
              <a:rPr lang="en-US" sz="3200" i="1" dirty="0"/>
            </a:br>
            <a:r>
              <a:rPr lang="en-US" sz="1100" i="1" dirty="0"/>
              <a:t/>
            </a:r>
            <a:br>
              <a:rPr lang="en-US" sz="1100" i="1" dirty="0"/>
            </a:br>
            <a:r>
              <a:rPr lang="en-US" sz="2400" dirty="0"/>
              <a:t>5 September 2018</a:t>
            </a:r>
            <a:endParaRPr lang="en-US" sz="24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283" y="3300783"/>
            <a:ext cx="6400800" cy="1165368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/>
              <a:t>Dr Alan D Simpson</a:t>
            </a:r>
          </a:p>
          <a:p>
            <a:endParaRPr lang="en-US" sz="1400" i="1" dirty="0"/>
          </a:p>
          <a:p>
            <a:r>
              <a:rPr lang="en-US" i="1" dirty="0"/>
              <a:t>ARCHER CSE Director</a:t>
            </a:r>
          </a:p>
          <a:p>
            <a:r>
              <a:rPr lang="en-US" i="1" dirty="0"/>
              <a:t>EPCC Technical Director</a:t>
            </a:r>
          </a:p>
        </p:txBody>
      </p:sp>
    </p:spTree>
    <p:extLst>
      <p:ext uri="{BB962C8B-B14F-4D97-AF65-F5344CB8AC3E}">
        <p14:creationId xmlns:p14="http://schemas.microsoft.com/office/powerpoint/2010/main" val="684834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Programme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559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Welcome and Introductions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ARCHER Service Update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Technical talks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Tier-2 Session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Updates from each site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Lightning Talks from Champions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Discussion Session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Social Dinner</a:t>
            </a:r>
          </a:p>
        </p:txBody>
      </p:sp>
    </p:spTree>
    <p:extLst>
      <p:ext uri="{BB962C8B-B14F-4D97-AF65-F5344CB8AC3E}">
        <p14:creationId xmlns:p14="http://schemas.microsoft.com/office/powerpoint/2010/main" val="14230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Champions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673351"/>
            <a:ext cx="4165600" cy="420251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North </a:t>
            </a:r>
            <a:r>
              <a:rPr lang="en-US" dirty="0" smtClean="0"/>
              <a:t>East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Martin Callaghan, </a:t>
            </a:r>
            <a:r>
              <a:rPr lang="en-US" dirty="0"/>
              <a:t>Graham </a:t>
            </a:r>
            <a:r>
              <a:rPr lang="en-US" dirty="0" smtClean="0"/>
              <a:t>Collins, </a:t>
            </a:r>
            <a:r>
              <a:rPr lang="en-US" dirty="0"/>
              <a:t>Mike </a:t>
            </a:r>
            <a:r>
              <a:rPr lang="en-US" dirty="0" err="1" smtClean="0"/>
              <a:t>Croucher</a:t>
            </a:r>
            <a:r>
              <a:rPr lang="en-US" dirty="0" smtClean="0"/>
              <a:t>, </a:t>
            </a:r>
            <a:r>
              <a:rPr lang="en-US" dirty="0"/>
              <a:t>Joanna </a:t>
            </a:r>
            <a:r>
              <a:rPr lang="en-US" dirty="0" err="1" smtClean="0"/>
              <a:t>Leng</a:t>
            </a:r>
            <a:r>
              <a:rPr lang="en-US" dirty="0" smtClean="0"/>
              <a:t>, </a:t>
            </a:r>
            <a:r>
              <a:rPr lang="en-US" dirty="0"/>
              <a:t>Alan </a:t>
            </a:r>
            <a:r>
              <a:rPr lang="en-US" dirty="0" smtClean="0"/>
              <a:t>Real, </a:t>
            </a:r>
            <a:r>
              <a:rPr lang="en-US" dirty="0"/>
              <a:t>Paul </a:t>
            </a:r>
            <a:r>
              <a:rPr lang="en-US" dirty="0" smtClean="0"/>
              <a:t>Richmond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North </a:t>
            </a:r>
            <a:r>
              <a:rPr lang="en-US" dirty="0"/>
              <a:t>West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Gerard Capes, </a:t>
            </a:r>
            <a:r>
              <a:rPr lang="en-US" dirty="0" err="1"/>
              <a:t>Violeta</a:t>
            </a:r>
            <a:r>
              <a:rPr lang="en-US" dirty="0"/>
              <a:t> </a:t>
            </a:r>
            <a:r>
              <a:rPr lang="en-US" dirty="0" smtClean="0"/>
              <a:t>Holmes, </a:t>
            </a:r>
            <a:r>
              <a:rPr lang="en-US" dirty="0"/>
              <a:t>George </a:t>
            </a:r>
            <a:r>
              <a:rPr lang="en-US" dirty="0" smtClean="0"/>
              <a:t>Leaver, </a:t>
            </a:r>
            <a:r>
              <a:rPr lang="en-US" dirty="0" err="1"/>
              <a:t>Xiaohu</a:t>
            </a:r>
            <a:r>
              <a:rPr lang="en-US" dirty="0"/>
              <a:t> </a:t>
            </a:r>
            <a:r>
              <a:rPr lang="en-US" dirty="0" err="1"/>
              <a:t>Guo</a:t>
            </a:r>
            <a:r>
              <a:rPr lang="en-US" dirty="0"/>
              <a:t> 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East Midland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Colin Bannister, </a:t>
            </a:r>
            <a:r>
              <a:rPr lang="en-US" dirty="0"/>
              <a:t>Tom </a:t>
            </a:r>
            <a:r>
              <a:rPr lang="en-US" dirty="0" err="1" smtClean="0"/>
              <a:t>Daff</a:t>
            </a:r>
            <a:r>
              <a:rPr lang="en-US" dirty="0" smtClean="0"/>
              <a:t>, </a:t>
            </a:r>
            <a:r>
              <a:rPr lang="en-US" dirty="0"/>
              <a:t>Paul </a:t>
            </a:r>
            <a:r>
              <a:rPr lang="en-US" dirty="0" smtClean="0"/>
              <a:t>Griffiths, </a:t>
            </a:r>
            <a:r>
              <a:rPr lang="en-US" dirty="0" err="1"/>
              <a:t>Zhong</a:t>
            </a:r>
            <a:r>
              <a:rPr lang="en-US" dirty="0"/>
              <a:t>-Nan </a:t>
            </a:r>
            <a:r>
              <a:rPr lang="en-US" dirty="0" smtClean="0"/>
              <a:t>Wang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West Midlands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Andrew Edmondson</a:t>
            </a:r>
          </a:p>
          <a:p>
            <a:pPr>
              <a:lnSpc>
                <a:spcPct val="110000"/>
              </a:lnSpc>
            </a:pPr>
            <a:r>
              <a:rPr lang="en-US" dirty="0"/>
              <a:t>Greater London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Tom </a:t>
            </a:r>
            <a:r>
              <a:rPr lang="en-US" dirty="0" smtClean="0"/>
              <a:t>Couch, </a:t>
            </a:r>
            <a:r>
              <a:rPr lang="en-US" dirty="0"/>
              <a:t>Jo </a:t>
            </a:r>
            <a:r>
              <a:rPr lang="en-US" dirty="0" err="1" smtClean="0"/>
              <a:t>Lampard</a:t>
            </a:r>
            <a:r>
              <a:rPr lang="en-US" dirty="0" smtClean="0"/>
              <a:t>, </a:t>
            </a:r>
            <a:r>
              <a:rPr lang="en-US" dirty="0"/>
              <a:t>Mario </a:t>
            </a:r>
            <a:r>
              <a:rPr lang="en-US" dirty="0" err="1" smtClean="0"/>
              <a:t>Orsi</a:t>
            </a:r>
            <a:r>
              <a:rPr lang="en-US" dirty="0" smtClean="0"/>
              <a:t>, </a:t>
            </a:r>
            <a:r>
              <a:rPr lang="en-US" dirty="0" err="1"/>
              <a:t>Jemma</a:t>
            </a:r>
            <a:r>
              <a:rPr lang="en-US" dirty="0"/>
              <a:t> </a:t>
            </a:r>
            <a:r>
              <a:rPr lang="en-US" dirty="0" smtClean="0"/>
              <a:t>Trick, </a:t>
            </a:r>
            <a:r>
              <a:rPr lang="en-US" dirty="0"/>
              <a:t>Christopher Walker </a:t>
            </a:r>
          </a:p>
          <a:p>
            <a:pPr>
              <a:lnSpc>
                <a:spcPct val="110000"/>
              </a:lnSpc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673351"/>
            <a:ext cx="4326467" cy="438878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South </a:t>
            </a:r>
            <a:r>
              <a:rPr lang="en-US" dirty="0"/>
              <a:t>West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James Grant, Ed </a:t>
            </a:r>
            <a:r>
              <a:rPr lang="en-US" dirty="0" err="1" smtClean="0"/>
              <a:t>Ransley</a:t>
            </a:r>
            <a:r>
              <a:rPr lang="en-US" dirty="0" smtClean="0"/>
              <a:t>, </a:t>
            </a:r>
            <a:r>
              <a:rPr lang="en-US" dirty="0"/>
              <a:t>Christopher </a:t>
            </a:r>
            <a:r>
              <a:rPr lang="en-US" dirty="0" smtClean="0"/>
              <a:t>Woods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South East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/>
              <a:t>Alhamdu</a:t>
            </a:r>
            <a:r>
              <a:rPr lang="en-US" dirty="0" smtClean="0"/>
              <a:t> Bello, </a:t>
            </a:r>
            <a:r>
              <a:rPr lang="en-US" dirty="0"/>
              <a:t>Ian </a:t>
            </a:r>
            <a:r>
              <a:rPr lang="en-US" dirty="0" smtClean="0"/>
              <a:t>Bush, </a:t>
            </a:r>
            <a:r>
              <a:rPr lang="en-US" dirty="0" err="1"/>
              <a:t>Mihai</a:t>
            </a:r>
            <a:r>
              <a:rPr lang="en-US" dirty="0"/>
              <a:t> </a:t>
            </a:r>
            <a:r>
              <a:rPr lang="en-US" dirty="0" smtClean="0"/>
              <a:t>Duta, </a:t>
            </a:r>
            <a:r>
              <a:rPr lang="en-US" dirty="0"/>
              <a:t>Annette </a:t>
            </a:r>
            <a:r>
              <a:rPr lang="en-US" dirty="0" smtClean="0"/>
              <a:t>Osprey, </a:t>
            </a:r>
            <a:r>
              <a:rPr lang="en-US" dirty="0"/>
              <a:t>Andy </a:t>
            </a:r>
            <a:r>
              <a:rPr lang="en-US" dirty="0" smtClean="0"/>
              <a:t>Richards, </a:t>
            </a:r>
            <a:r>
              <a:rPr lang="en-US" dirty="0"/>
              <a:t>Richard </a:t>
            </a:r>
            <a:r>
              <a:rPr lang="en-US" dirty="0" err="1"/>
              <a:t>Stanworth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Northern Ireland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/>
              <a:t>Eamonn</a:t>
            </a:r>
            <a:r>
              <a:rPr lang="en-US" dirty="0" smtClean="0"/>
              <a:t> </a:t>
            </a:r>
            <a:r>
              <a:rPr lang="en-US" dirty="0"/>
              <a:t>Hynes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Scotland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Michael Chung, </a:t>
            </a:r>
            <a:r>
              <a:rPr lang="en-US" dirty="0"/>
              <a:t>Kenton </a:t>
            </a:r>
            <a:r>
              <a:rPr lang="en-US" dirty="0" err="1" smtClean="0"/>
              <a:t>d'Mellow</a:t>
            </a:r>
            <a:r>
              <a:rPr lang="en-US" dirty="0" smtClean="0"/>
              <a:t>, </a:t>
            </a:r>
            <a:r>
              <a:rPr lang="en-US" dirty="0"/>
              <a:t>Oliver </a:t>
            </a:r>
            <a:r>
              <a:rPr lang="en-US" dirty="0" err="1" smtClean="0"/>
              <a:t>Henrich</a:t>
            </a:r>
            <a:r>
              <a:rPr lang="en-US" dirty="0" smtClean="0"/>
              <a:t>, </a:t>
            </a:r>
            <a:r>
              <a:rPr lang="en-US" dirty="0"/>
              <a:t>Douglas </a:t>
            </a:r>
            <a:r>
              <a:rPr lang="en-US" dirty="0" smtClean="0"/>
              <a:t>Houston, </a:t>
            </a:r>
            <a:r>
              <a:rPr lang="en-US" dirty="0" err="1"/>
              <a:t>Naveed</a:t>
            </a:r>
            <a:r>
              <a:rPr lang="en-US" dirty="0"/>
              <a:t> </a:t>
            </a:r>
            <a:r>
              <a:rPr lang="en-US" dirty="0" smtClean="0"/>
              <a:t>Khan, </a:t>
            </a:r>
            <a:r>
              <a:rPr lang="en-US" dirty="0"/>
              <a:t>Karina </a:t>
            </a:r>
            <a:r>
              <a:rPr lang="en-US" dirty="0" err="1"/>
              <a:t>Kubiak-Ossow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Wales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Christine </a:t>
            </a:r>
            <a:r>
              <a:rPr lang="en-US" dirty="0"/>
              <a:t>Kitchen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Industry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Matthew </a:t>
            </a:r>
            <a:r>
              <a:rPr lang="en-US" dirty="0"/>
              <a:t>Street </a:t>
            </a:r>
          </a:p>
        </p:txBody>
      </p:sp>
    </p:spTree>
    <p:extLst>
      <p:ext uri="{BB962C8B-B14F-4D97-AF65-F5344CB8AC3E}">
        <p14:creationId xmlns:p14="http://schemas.microsoft.com/office/powerpoint/2010/main" val="3548281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ARCHER Service Staff </a:t>
            </a:r>
            <a:r>
              <a:rPr lang="en-GB" dirty="0"/>
              <a:t>@</a:t>
            </a:r>
            <a:r>
              <a:rPr lang="en-GB" dirty="0" smtClean="0"/>
              <a:t> Champions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30411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dirty="0" err="1" smtClean="0"/>
              <a:t>Neelofer</a:t>
            </a:r>
            <a:r>
              <a:rPr lang="en-US" sz="1400" dirty="0" smtClean="0"/>
              <a:t> </a:t>
            </a:r>
            <a:r>
              <a:rPr lang="en-US" sz="1400" dirty="0" err="1" smtClean="0"/>
              <a:t>Banglawala</a:t>
            </a:r>
            <a:endParaRPr lang="en-US" sz="1400" dirty="0" smtClean="0"/>
          </a:p>
          <a:p>
            <a:pPr>
              <a:lnSpc>
                <a:spcPct val="110000"/>
              </a:lnSpc>
            </a:pPr>
            <a:r>
              <a:rPr lang="en-US" sz="1400" dirty="0" smtClean="0"/>
              <a:t>Clair </a:t>
            </a:r>
            <a:r>
              <a:rPr lang="en-US" sz="1400" dirty="0" err="1" smtClean="0"/>
              <a:t>Barrass</a:t>
            </a:r>
            <a:endParaRPr lang="en-US" sz="1400" dirty="0" smtClean="0"/>
          </a:p>
          <a:p>
            <a:pPr>
              <a:lnSpc>
                <a:spcPct val="110000"/>
              </a:lnSpc>
            </a:pPr>
            <a:r>
              <a:rPr lang="en-US" sz="1400" dirty="0" smtClean="0"/>
              <a:t>Jo Beech-Brandt</a:t>
            </a:r>
          </a:p>
          <a:p>
            <a:pPr>
              <a:lnSpc>
                <a:spcPct val="110000"/>
              </a:lnSpc>
            </a:pPr>
            <a:r>
              <a:rPr lang="en-US" sz="1400" dirty="0" smtClean="0"/>
              <a:t>Stephen Booth</a:t>
            </a:r>
          </a:p>
          <a:p>
            <a:pPr>
              <a:lnSpc>
                <a:spcPct val="110000"/>
              </a:lnSpc>
            </a:pPr>
            <a:r>
              <a:rPr lang="en-US" sz="1400" dirty="0" smtClean="0"/>
              <a:t>Manos </a:t>
            </a:r>
            <a:r>
              <a:rPr lang="en-US" sz="1400" dirty="0" err="1" smtClean="0"/>
              <a:t>Farsarakis</a:t>
            </a:r>
            <a:endParaRPr lang="en-US" sz="1400" dirty="0" smtClean="0"/>
          </a:p>
          <a:p>
            <a:pPr>
              <a:lnSpc>
                <a:spcPct val="110000"/>
              </a:lnSpc>
            </a:pPr>
            <a:r>
              <a:rPr lang="en-US" sz="1400" dirty="0" smtClean="0"/>
              <a:t>Daniel </a:t>
            </a:r>
            <a:r>
              <a:rPr lang="en-US" sz="1400" dirty="0" err="1" smtClean="0"/>
              <a:t>Gleed</a:t>
            </a:r>
            <a:endParaRPr lang="en-US" sz="1400" dirty="0" smtClean="0"/>
          </a:p>
          <a:p>
            <a:pPr>
              <a:lnSpc>
                <a:spcPct val="110000"/>
              </a:lnSpc>
            </a:pPr>
            <a:r>
              <a:rPr lang="en-US" sz="1400" dirty="0" smtClean="0"/>
              <a:t>Adrian Jackson</a:t>
            </a:r>
          </a:p>
          <a:p>
            <a:pPr>
              <a:lnSpc>
                <a:spcPct val="110000"/>
              </a:lnSpc>
            </a:pPr>
            <a:r>
              <a:rPr lang="en-US" sz="1400" dirty="0" smtClean="0"/>
              <a:t>David Henty</a:t>
            </a:r>
          </a:p>
          <a:p>
            <a:pPr>
              <a:lnSpc>
                <a:spcPct val="110000"/>
              </a:lnSpc>
            </a:pPr>
            <a:r>
              <a:rPr lang="en-US" sz="1400" dirty="0" smtClean="0"/>
              <a:t>Kieran Leach</a:t>
            </a:r>
          </a:p>
          <a:p>
            <a:pPr>
              <a:lnSpc>
                <a:spcPct val="110000"/>
              </a:lnSpc>
            </a:pPr>
            <a:r>
              <a:rPr lang="en-US" sz="1400" dirty="0" smtClean="0"/>
              <a:t>Craig </a:t>
            </a:r>
            <a:r>
              <a:rPr lang="en-US" sz="1400" dirty="0" err="1" smtClean="0"/>
              <a:t>Manzi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 smtClean="0"/>
              <a:t>Alan Simpson</a:t>
            </a:r>
          </a:p>
          <a:p>
            <a:pPr>
              <a:lnSpc>
                <a:spcPct val="110000"/>
              </a:lnSpc>
            </a:pPr>
            <a:r>
              <a:rPr lang="en-US" sz="1400" dirty="0" smtClean="0"/>
              <a:t>Lorna Smith</a:t>
            </a:r>
          </a:p>
          <a:p>
            <a:pPr>
              <a:lnSpc>
                <a:spcPct val="110000"/>
              </a:lnSpc>
            </a:pPr>
            <a:r>
              <a:rPr lang="en-US" sz="1400" dirty="0" smtClean="0"/>
              <a:t>Kevin Stratford</a:t>
            </a:r>
          </a:p>
          <a:p>
            <a:pPr>
              <a:lnSpc>
                <a:spcPct val="110000"/>
              </a:lnSpc>
            </a:pPr>
            <a:r>
              <a:rPr lang="en-US" sz="1400" dirty="0" smtClean="0"/>
              <a:t>Andy Turner</a:t>
            </a:r>
          </a:p>
          <a:p>
            <a:pPr>
              <a:lnSpc>
                <a:spcPct val="110000"/>
              </a:lnSpc>
            </a:pPr>
            <a:r>
              <a:rPr lang="en-US" sz="1400" dirty="0" smtClean="0"/>
              <a:t>Anne Whiting</a:t>
            </a:r>
            <a:endParaRPr lang="en-US" sz="14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400" dirty="0" smtClean="0"/>
              <a:t>EPCC fully committed to promoting the use of HPC through Champions</a:t>
            </a:r>
          </a:p>
          <a:p>
            <a:pPr>
              <a:lnSpc>
                <a:spcPct val="110000"/>
              </a:lnSpc>
            </a:pPr>
            <a:endParaRPr lang="en-GB" sz="2400" dirty="0" smtClean="0"/>
          </a:p>
          <a:p>
            <a:pPr>
              <a:lnSpc>
                <a:spcPct val="110000"/>
              </a:lnSpc>
            </a:pPr>
            <a:r>
              <a:rPr lang="en-GB" sz="2400" dirty="0" smtClean="0"/>
              <a:t>Staff from:</a:t>
            </a:r>
          </a:p>
          <a:p>
            <a:pPr lvl="1">
              <a:lnSpc>
                <a:spcPct val="110000"/>
              </a:lnSpc>
            </a:pPr>
            <a:r>
              <a:rPr lang="en-GB" sz="2000" dirty="0" smtClean="0"/>
              <a:t>User Support</a:t>
            </a:r>
          </a:p>
          <a:p>
            <a:pPr lvl="1">
              <a:lnSpc>
                <a:spcPct val="110000"/>
              </a:lnSpc>
            </a:pPr>
            <a:r>
              <a:rPr lang="en-GB" sz="2000" dirty="0" smtClean="0"/>
              <a:t>Systems</a:t>
            </a:r>
          </a:p>
          <a:p>
            <a:pPr lvl="1">
              <a:lnSpc>
                <a:spcPct val="110000"/>
              </a:lnSpc>
            </a:pPr>
            <a:r>
              <a:rPr lang="en-GB" sz="2000" dirty="0" smtClean="0"/>
              <a:t>CSE Support</a:t>
            </a:r>
          </a:p>
          <a:p>
            <a:pPr lvl="1">
              <a:lnSpc>
                <a:spcPct val="110000"/>
              </a:lnSpc>
            </a:pPr>
            <a:r>
              <a:rPr lang="en-GB" sz="2000" dirty="0" smtClean="0"/>
              <a:t>eCSE</a:t>
            </a:r>
          </a:p>
          <a:p>
            <a:pPr lvl="1">
              <a:lnSpc>
                <a:spcPct val="110000"/>
              </a:lnSpc>
            </a:pPr>
            <a:r>
              <a:rPr lang="en-GB" sz="2000" dirty="0" smtClean="0"/>
              <a:t>Outreach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857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Plans for Champions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34401" cy="419559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Now that ARCHER Outreach funding has finished, we want to make Champions a community-</a:t>
            </a:r>
            <a:r>
              <a:rPr lang="en-US" dirty="0" err="1" smtClean="0"/>
              <a:t>organised</a:t>
            </a:r>
            <a:r>
              <a:rPr lang="en-US" dirty="0" smtClean="0"/>
              <a:t> activity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ARCHER Champions </a:t>
            </a:r>
            <a:r>
              <a:rPr lang="en-US" dirty="0" smtClean="0">
                <a:sym typeface="Wingdings"/>
              </a:rPr>
              <a:t> Tier-1/Tier-2 Champions  HPC Champions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ym typeface="Wingdings"/>
              </a:rPr>
              <a:t>Would like Champions to be as inclusive as possible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ym typeface="Wingdings"/>
              </a:rPr>
              <a:t>For Champions to continue to be successful, it needs to be driven by the community and interesting/useful for attendees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ym typeface="Wingdings"/>
              </a:rPr>
              <a:t>Topics and format have evolved and this should continue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288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Champions Organising Committee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5868" cy="419559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At </a:t>
            </a:r>
            <a:r>
              <a:rPr lang="en-US" dirty="0" smtClean="0"/>
              <a:t>the </a:t>
            </a:r>
            <a:r>
              <a:rPr lang="en-US" dirty="0" smtClean="0"/>
              <a:t>workshop in </a:t>
            </a:r>
            <a:r>
              <a:rPr lang="en-US" dirty="0" smtClean="0"/>
              <a:t>Manchester, we solicited </a:t>
            </a:r>
            <a:r>
              <a:rPr lang="en-US" dirty="0" smtClean="0"/>
              <a:t>volunteers to help </a:t>
            </a:r>
            <a:r>
              <a:rPr lang="en-US" dirty="0" err="1" smtClean="0"/>
              <a:t>organise</a:t>
            </a:r>
            <a:r>
              <a:rPr lang="en-US" dirty="0" smtClean="0"/>
              <a:t> future Champions Workshops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Current </a:t>
            </a:r>
            <a:r>
              <a:rPr lang="en-US" dirty="0" err="1" smtClean="0"/>
              <a:t>Organising</a:t>
            </a:r>
            <a:r>
              <a:rPr lang="en-US" dirty="0" smtClean="0"/>
              <a:t> Committee: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Jo Beech-Brandt (EPCC)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Alan Simpson (EPCC)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Ian Bush (Oxford)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James Grant (Bath)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Tom Couch (UCL)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Andrew Edmondson (Birmingham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i="1" dirty="0" smtClean="0"/>
              <a:t>[Laurence Hurst (Birmingham)]</a:t>
            </a:r>
            <a:endParaRPr lang="en-US" i="1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Still very keen to have additional volunteers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If you are interested, please speak to Jo or me</a:t>
            </a:r>
          </a:p>
        </p:txBody>
      </p:sp>
    </p:spTree>
    <p:extLst>
      <p:ext uri="{BB962C8B-B14F-4D97-AF65-F5344CB8AC3E}">
        <p14:creationId xmlns:p14="http://schemas.microsoft.com/office/powerpoint/2010/main" val="3501064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98933" cy="419559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GB" dirty="0" smtClean="0"/>
              <a:t>ARCHER Champions has been a successful activity funded by EPSRC through the ARCHER Outreach Grant</a:t>
            </a:r>
          </a:p>
          <a:p>
            <a:pPr>
              <a:lnSpc>
                <a:spcPct val="130000"/>
              </a:lnSpc>
            </a:pPr>
            <a:r>
              <a:rPr lang="en-GB" dirty="0" smtClean="0"/>
              <a:t>5 workshops across the UK</a:t>
            </a:r>
          </a:p>
          <a:p>
            <a:pPr>
              <a:lnSpc>
                <a:spcPct val="130000"/>
              </a:lnSpc>
            </a:pPr>
            <a:r>
              <a:rPr lang="en-GB" dirty="0" smtClean="0"/>
              <a:t>Around 40 Champions + 15 ARCHER Service staff</a:t>
            </a:r>
          </a:p>
          <a:p>
            <a:pPr>
              <a:lnSpc>
                <a:spcPct val="130000"/>
              </a:lnSpc>
            </a:pPr>
            <a:r>
              <a:rPr lang="en-GB" dirty="0" smtClean="0"/>
              <a:t>Good coverage of both Tier 1 and Tier 2</a:t>
            </a:r>
          </a:p>
          <a:p>
            <a:pPr>
              <a:lnSpc>
                <a:spcPct val="130000"/>
              </a:lnSpc>
            </a:pPr>
            <a:r>
              <a:rPr lang="en-GB" dirty="0" smtClean="0"/>
              <a:t>Although funding has ended, want Champions to continue as a community-organised activity with a broad remit</a:t>
            </a:r>
          </a:p>
          <a:p>
            <a:pPr>
              <a:lnSpc>
                <a:spcPct val="13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46396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Discussion </a:t>
            </a:r>
            <a:r>
              <a:rPr lang="en-GB" dirty="0" smtClean="0"/>
              <a:t>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19559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 sz="1600" dirty="0" smtClean="0"/>
              <a:t>Polls at </a:t>
            </a:r>
            <a:r>
              <a:rPr lang="en-GB" sz="1600" b="1" dirty="0" err="1" smtClean="0">
                <a:latin typeface="Courier New"/>
                <a:cs typeface="Courier New"/>
              </a:rPr>
              <a:t>slido.com</a:t>
            </a:r>
            <a:r>
              <a:rPr lang="en-GB" sz="1600" dirty="0" smtClean="0"/>
              <a:t>, event code </a:t>
            </a:r>
            <a:r>
              <a:rPr lang="en-GB" sz="1600" b="1" dirty="0" smtClean="0"/>
              <a:t>A167</a:t>
            </a:r>
            <a:endParaRPr lang="en-GB" sz="1600" b="1" dirty="0" smtClean="0"/>
          </a:p>
          <a:p>
            <a:pPr>
              <a:lnSpc>
                <a:spcPct val="110000"/>
              </a:lnSpc>
            </a:pP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 smtClean="0"/>
              <a:t>Existential</a:t>
            </a:r>
          </a:p>
          <a:p>
            <a:pPr lvl="1">
              <a:lnSpc>
                <a:spcPct val="110000"/>
              </a:lnSpc>
            </a:pPr>
            <a:r>
              <a:rPr lang="en-GB" sz="1400" dirty="0" smtClean="0"/>
              <a:t>Do we as a community think that this sort of activity has value and should continue?</a:t>
            </a:r>
            <a:endParaRPr lang="en-GB" sz="1400" dirty="0" smtClean="0"/>
          </a:p>
          <a:p>
            <a:pPr>
              <a:lnSpc>
                <a:spcPct val="110000"/>
              </a:lnSpc>
            </a:pPr>
            <a:r>
              <a:rPr lang="en-GB" sz="1600" dirty="0" smtClean="0"/>
              <a:t>Scope</a:t>
            </a:r>
          </a:p>
          <a:p>
            <a:pPr lvl="1">
              <a:lnSpc>
                <a:spcPct val="110000"/>
              </a:lnSpc>
            </a:pPr>
            <a:r>
              <a:rPr lang="en-GB" sz="1400" dirty="0" smtClean="0"/>
              <a:t>Should Champions cover: Tier 1; Tier 2; Tier 3; all HPC?</a:t>
            </a:r>
          </a:p>
          <a:p>
            <a:pPr>
              <a:lnSpc>
                <a:spcPct val="110000"/>
              </a:lnSpc>
            </a:pPr>
            <a:r>
              <a:rPr lang="en-GB" sz="1600" dirty="0" smtClean="0"/>
              <a:t>Lessons Learned</a:t>
            </a:r>
          </a:p>
          <a:p>
            <a:pPr lvl="1">
              <a:lnSpc>
                <a:spcPct val="110000"/>
              </a:lnSpc>
            </a:pPr>
            <a:r>
              <a:rPr lang="en-GB" sz="1400" dirty="0" smtClean="0"/>
              <a:t>What is good about Champions? </a:t>
            </a:r>
            <a:r>
              <a:rPr lang="en-GB" sz="1400" dirty="0" smtClean="0"/>
              <a:t>What could be improved?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Content</a:t>
            </a:r>
          </a:p>
          <a:p>
            <a:pPr lvl="1">
              <a:lnSpc>
                <a:spcPct val="110000"/>
              </a:lnSpc>
            </a:pPr>
            <a:r>
              <a:rPr lang="en-GB" sz="1400" dirty="0"/>
              <a:t>What </a:t>
            </a:r>
            <a:r>
              <a:rPr lang="en-GB" sz="1400" dirty="0" smtClean="0"/>
              <a:t>topics would encourage you to attend? Technical, support, informational, community, </a:t>
            </a:r>
            <a:r>
              <a:rPr lang="mr-IN" sz="1400" dirty="0" smtClean="0"/>
              <a:t>…</a:t>
            </a:r>
            <a:endParaRPr lang="en-GB" sz="1400" dirty="0"/>
          </a:p>
          <a:p>
            <a:pPr>
              <a:lnSpc>
                <a:spcPct val="110000"/>
              </a:lnSpc>
            </a:pPr>
            <a:r>
              <a:rPr lang="en-GB" sz="1600" dirty="0" smtClean="0"/>
              <a:t>Logistics</a:t>
            </a:r>
          </a:p>
          <a:p>
            <a:pPr lvl="1">
              <a:lnSpc>
                <a:spcPct val="110000"/>
              </a:lnSpc>
            </a:pPr>
            <a:r>
              <a:rPr lang="en-GB" sz="1400" dirty="0" smtClean="0"/>
              <a:t>How should we continue the </a:t>
            </a:r>
            <a:r>
              <a:rPr lang="en-GB" sz="1400" dirty="0" smtClean="0"/>
              <a:t>w</a:t>
            </a:r>
            <a:r>
              <a:rPr lang="en-GB" sz="1400" dirty="0" smtClean="0"/>
              <a:t>orkshops? </a:t>
            </a:r>
            <a:r>
              <a:rPr lang="en-GB" sz="1400" dirty="0" smtClean="0"/>
              <a:t>Frequency, locations, volunteers, funding, </a:t>
            </a:r>
            <a:r>
              <a:rPr lang="mr-IN" sz="1400" dirty="0" smtClean="0"/>
              <a:t>…</a:t>
            </a:r>
            <a:endParaRPr lang="en-GB" sz="1400" dirty="0" smtClean="0"/>
          </a:p>
          <a:p>
            <a:pPr lvl="1">
              <a:lnSpc>
                <a:spcPct val="110000"/>
              </a:lnSpc>
            </a:pPr>
            <a:r>
              <a:rPr lang="en-GB" sz="1400" dirty="0" smtClean="0"/>
              <a:t>What links with UK RSE/HPC-SIG/SSI should there be?</a:t>
            </a:r>
          </a:p>
        </p:txBody>
      </p:sp>
    </p:spTree>
    <p:extLst>
      <p:ext uri="{BB962C8B-B14F-4D97-AF65-F5344CB8AC3E}">
        <p14:creationId xmlns:p14="http://schemas.microsoft.com/office/powerpoint/2010/main" val="3533367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GB" sz="2800" i="1" dirty="0" smtClean="0"/>
              <a:t>Past:</a:t>
            </a:r>
            <a:r>
              <a:rPr lang="en-GB" sz="2800" dirty="0" smtClean="0"/>
              <a:t> Background and Aims</a:t>
            </a:r>
            <a:endParaRPr lang="en-GB" sz="2800" dirty="0"/>
          </a:p>
          <a:p>
            <a:pPr>
              <a:lnSpc>
                <a:spcPct val="130000"/>
              </a:lnSpc>
            </a:pPr>
            <a:r>
              <a:rPr lang="en-GB" sz="2800" i="1" dirty="0" smtClean="0"/>
              <a:t>Present: </a:t>
            </a:r>
            <a:r>
              <a:rPr lang="en-GB" sz="2800" dirty="0" smtClean="0"/>
              <a:t>Current Status</a:t>
            </a:r>
            <a:endParaRPr lang="en-GB" sz="2800" dirty="0"/>
          </a:p>
          <a:p>
            <a:pPr>
              <a:lnSpc>
                <a:spcPct val="130000"/>
              </a:lnSpc>
            </a:pPr>
            <a:r>
              <a:rPr lang="en-GB" sz="2800" i="1" dirty="0" smtClean="0"/>
              <a:t>Future:</a:t>
            </a:r>
            <a:r>
              <a:rPr lang="en-GB" sz="2800" dirty="0" smtClean="0"/>
              <a:t> </a:t>
            </a:r>
            <a:r>
              <a:rPr lang="en-GB" sz="2800" dirty="0" smtClean="0"/>
              <a:t>Plans</a:t>
            </a:r>
            <a:endParaRPr lang="en-GB" sz="2800" dirty="0"/>
          </a:p>
          <a:p>
            <a:pPr>
              <a:lnSpc>
                <a:spcPct val="130000"/>
              </a:lnSpc>
            </a:pPr>
            <a:r>
              <a:rPr lang="en-GB" sz="2800" dirty="0" smtClean="0"/>
              <a:t>Summary</a:t>
            </a:r>
          </a:p>
          <a:p>
            <a:pPr lvl="1">
              <a:lnSpc>
                <a:spcPct val="130000"/>
              </a:lnSpc>
            </a:pPr>
            <a:endParaRPr lang="en-GB" dirty="0"/>
          </a:p>
          <a:p>
            <a:pPr>
              <a:lnSpc>
                <a:spcPct val="130000"/>
              </a:lnSpc>
            </a:pPr>
            <a:r>
              <a:rPr lang="en-GB" sz="2800" dirty="0" smtClean="0"/>
              <a:t>Discussion Session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02006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17468" cy="4195598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</a:t>
            </a:r>
            <a:r>
              <a:rPr lang="en-US" dirty="0" smtClean="0"/>
              <a:t>riginal concept for ARCHER Champions grew out of discussions between EPCC, Clare </a:t>
            </a:r>
            <a:r>
              <a:rPr lang="en-US" dirty="0" err="1" smtClean="0"/>
              <a:t>Gryce</a:t>
            </a:r>
            <a:r>
              <a:rPr lang="en-US" dirty="0" smtClean="0"/>
              <a:t> (UCL) and EPSRC</a:t>
            </a:r>
          </a:p>
          <a:p>
            <a:pPr>
              <a:lnSpc>
                <a:spcPct val="120000"/>
              </a:lnSpc>
            </a:pPr>
            <a:r>
              <a:rPr lang="en-US" dirty="0"/>
              <a:t>Activity funded by EPSRC as part of an additional ARCHER Outreach Research Grant</a:t>
            </a:r>
          </a:p>
          <a:p>
            <a:pPr>
              <a:lnSpc>
                <a:spcPct val="120000"/>
              </a:lnSpc>
            </a:pPr>
            <a:r>
              <a:rPr lang="en-US" dirty="0"/>
              <a:t>Targeting RSEs working in the area of HPC support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When initiating the series of workshops, we also had very useful interactions with key members of HPC-SIG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Important that Workshops are very interactive allowing positive sharing of ideas and knowledge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270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ARCHER Champions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Aim</a:t>
            </a:r>
            <a:r>
              <a:rPr lang="en-US" dirty="0"/>
              <a:t>: To create a network of </a:t>
            </a:r>
            <a:r>
              <a:rPr lang="en-US" dirty="0" smtClean="0"/>
              <a:t>HPC Champions </a:t>
            </a:r>
            <a:r>
              <a:rPr lang="en-US" dirty="0"/>
              <a:t>that </a:t>
            </a:r>
            <a:r>
              <a:rPr lang="en-US" dirty="0" smtClean="0"/>
              <a:t>will: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Provide a support network between staff members whose role involves advising users on access to local, regional and national HPC </a:t>
            </a:r>
            <a:r>
              <a:rPr lang="en-US" dirty="0" smtClean="0"/>
              <a:t>resources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Help to promote a coherent access structure to HPC resources across the UK, with coordination between </a:t>
            </a:r>
            <a:r>
              <a:rPr lang="en-US" dirty="0" smtClean="0"/>
              <a:t>tiers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Support and promote activities designed to provide career development to research software engineers seeking a career in </a:t>
            </a:r>
            <a:r>
              <a:rPr lang="en-US" dirty="0" smtClean="0"/>
              <a:t>HPC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Support and promote activities to broaden the UK HPC user base to new disciplines and </a:t>
            </a:r>
            <a:r>
              <a:rPr lang="en-US" dirty="0" smtClean="0"/>
              <a:t>communities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Promote </a:t>
            </a:r>
            <a:r>
              <a:rPr lang="en-US" dirty="0"/>
              <a:t>common training material and </a:t>
            </a:r>
            <a:r>
              <a:rPr lang="en-US" dirty="0" smtClean="0"/>
              <a:t>techniques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Originally supported by ARCHER Outreach funding from EPSRC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Funding has recently finished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Though we are trying to keep key activities ongoing</a:t>
            </a:r>
          </a:p>
        </p:txBody>
      </p:sp>
    </p:spTree>
    <p:extLst>
      <p:ext uri="{BB962C8B-B14F-4D97-AF65-F5344CB8AC3E}">
        <p14:creationId xmlns:p14="http://schemas.microsoft.com/office/powerpoint/2010/main" val="2294614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ARCHER Outreach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673352"/>
            <a:ext cx="4305300" cy="4219448"/>
          </a:xfrm>
        </p:spPr>
        <p:txBody>
          <a:bodyPr>
            <a:normAutofit fontScale="62500" lnSpcReduction="20000"/>
          </a:bodyPr>
          <a:lstStyle/>
          <a:p>
            <a:pPr marL="182880" lvl="1">
              <a:lnSpc>
                <a:spcPct val="130000"/>
              </a:lnSpc>
            </a:pPr>
            <a:r>
              <a:rPr lang="en-GB" dirty="0" smtClean="0"/>
              <a:t>ARCHER Outreach grant has recently ended</a:t>
            </a:r>
          </a:p>
          <a:p>
            <a:pPr marL="457200" lvl="2">
              <a:lnSpc>
                <a:spcPct val="130000"/>
              </a:lnSpc>
            </a:pPr>
            <a:endParaRPr lang="en-GB" dirty="0" smtClean="0"/>
          </a:p>
          <a:p>
            <a:pPr marL="182880" lvl="1">
              <a:lnSpc>
                <a:spcPct val="130000"/>
              </a:lnSpc>
            </a:pPr>
            <a:r>
              <a:rPr lang="en-GB" dirty="0" smtClean="0"/>
              <a:t>4 key areas of activity</a:t>
            </a:r>
          </a:p>
          <a:p>
            <a:pPr marL="457200" lvl="2">
              <a:lnSpc>
                <a:spcPct val="130000"/>
              </a:lnSpc>
            </a:pPr>
            <a:endParaRPr lang="en-GB" dirty="0" smtClean="0"/>
          </a:p>
          <a:p>
            <a:pPr marL="182880" lvl="1">
              <a:lnSpc>
                <a:spcPct val="130000"/>
              </a:lnSpc>
            </a:pPr>
            <a:r>
              <a:rPr lang="en-GB" dirty="0" smtClean="0"/>
              <a:t>Diversity</a:t>
            </a:r>
          </a:p>
          <a:p>
            <a:pPr marL="457200" lvl="2">
              <a:lnSpc>
                <a:spcPct val="130000"/>
              </a:lnSpc>
            </a:pPr>
            <a:r>
              <a:rPr lang="en-GB" dirty="0" smtClean="0"/>
              <a:t>Women in HPC</a:t>
            </a:r>
          </a:p>
          <a:p>
            <a:pPr marL="457200" lvl="2">
              <a:lnSpc>
                <a:spcPct val="130000"/>
              </a:lnSpc>
            </a:pPr>
            <a:r>
              <a:rPr lang="en-GB" dirty="0" smtClean="0"/>
              <a:t>Faces of HPC website</a:t>
            </a:r>
          </a:p>
          <a:p>
            <a:pPr marL="731520" lvl="3">
              <a:lnSpc>
                <a:spcPct val="130000"/>
              </a:lnSpc>
            </a:pPr>
            <a:r>
              <a:rPr lang="en-GB" sz="1700" b="1" dirty="0">
                <a:latin typeface="Courier New"/>
                <a:cs typeface="Courier New"/>
                <a:hlinkClick r:id="rId2"/>
              </a:rPr>
              <a:t>http://www.hpc-diversity.ac.uk</a:t>
            </a:r>
            <a:r>
              <a:rPr lang="en-GB" sz="1700" b="1" dirty="0" smtClean="0">
                <a:latin typeface="Courier New"/>
                <a:cs typeface="Courier New"/>
                <a:hlinkClick r:id="rId2"/>
              </a:rPr>
              <a:t>/</a:t>
            </a:r>
            <a:endParaRPr lang="en-GB" sz="1700" dirty="0" smtClean="0"/>
          </a:p>
          <a:p>
            <a:pPr marL="457200" lvl="2">
              <a:lnSpc>
                <a:spcPct val="130000"/>
              </a:lnSpc>
            </a:pPr>
            <a:r>
              <a:rPr lang="en-GB" dirty="0"/>
              <a:t>Best practice guide on "Improving Accessibility to HPC training" </a:t>
            </a:r>
            <a:endParaRPr lang="en-GB" dirty="0" smtClean="0"/>
          </a:p>
          <a:p>
            <a:pPr marL="457200" lvl="2">
              <a:lnSpc>
                <a:spcPct val="130000"/>
              </a:lnSpc>
            </a:pPr>
            <a:r>
              <a:rPr lang="en-GB" dirty="0" smtClean="0"/>
              <a:t>ARCHER training material </a:t>
            </a:r>
            <a:r>
              <a:rPr lang="en-GB" dirty="0"/>
              <a:t>updated to accessible slide </a:t>
            </a:r>
            <a:r>
              <a:rPr lang="en-GB" dirty="0" smtClean="0"/>
              <a:t>format</a:t>
            </a:r>
          </a:p>
          <a:p>
            <a:pPr marL="182880" lvl="1">
              <a:lnSpc>
                <a:spcPct val="130000"/>
              </a:lnSpc>
            </a:pPr>
            <a:r>
              <a:rPr lang="en-GB" dirty="0" smtClean="0"/>
              <a:t>Engagement</a:t>
            </a:r>
          </a:p>
          <a:p>
            <a:pPr marL="457200" lvl="2">
              <a:lnSpc>
                <a:spcPct val="130000"/>
              </a:lnSpc>
            </a:pPr>
            <a:r>
              <a:rPr lang="en-GB" dirty="0" smtClean="0"/>
              <a:t>Hand-on workshops</a:t>
            </a:r>
          </a:p>
          <a:p>
            <a:pPr marL="457200" lvl="2">
              <a:lnSpc>
                <a:spcPct val="130000"/>
              </a:lnSpc>
            </a:pPr>
            <a:r>
              <a:rPr lang="en-GB" dirty="0" smtClean="0"/>
              <a:t>ARCHER Champions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086100"/>
            <a:ext cx="4038600" cy="2806700"/>
          </a:xfrm>
        </p:spPr>
        <p:txBody>
          <a:bodyPr>
            <a:normAutofit fontScale="62500" lnSpcReduction="20000"/>
          </a:bodyPr>
          <a:lstStyle/>
          <a:p>
            <a:pPr marL="182880" lvl="1">
              <a:lnSpc>
                <a:spcPct val="130000"/>
              </a:lnSpc>
            </a:pPr>
            <a:r>
              <a:rPr lang="en-GB" dirty="0"/>
              <a:t>Outreach</a:t>
            </a:r>
          </a:p>
          <a:p>
            <a:pPr marL="457200" lvl="2">
              <a:lnSpc>
                <a:spcPct val="130000"/>
              </a:lnSpc>
            </a:pPr>
            <a:r>
              <a:rPr lang="en-GB" dirty="0"/>
              <a:t>Events (Big Bang Fair, New Scientist Live</a:t>
            </a:r>
            <a:r>
              <a:rPr lang="en-GB" dirty="0" smtClean="0"/>
              <a:t>, IET </a:t>
            </a:r>
            <a:r>
              <a:rPr lang="en-GB" dirty="0" err="1" smtClean="0"/>
              <a:t>EngFest</a:t>
            </a:r>
            <a:r>
              <a:rPr lang="en-GB" dirty="0" smtClean="0"/>
              <a:t>,</a:t>
            </a:r>
            <a:r>
              <a:rPr lang="mr-IN" dirty="0" smtClean="0"/>
              <a:t>…</a:t>
            </a:r>
            <a:r>
              <a:rPr lang="en-GB" dirty="0"/>
              <a:t>)</a:t>
            </a:r>
          </a:p>
          <a:p>
            <a:pPr marL="457200" lvl="2">
              <a:lnSpc>
                <a:spcPct val="130000"/>
              </a:lnSpc>
            </a:pPr>
            <a:r>
              <a:rPr lang="en-GB" dirty="0"/>
              <a:t>Demos on Wee Archie</a:t>
            </a:r>
          </a:p>
          <a:p>
            <a:pPr marL="457200" lvl="2">
              <a:lnSpc>
                <a:spcPct val="130000"/>
              </a:lnSpc>
            </a:pPr>
            <a:r>
              <a:rPr lang="en-GB" dirty="0"/>
              <a:t>Outreach Ambassadors’ pack</a:t>
            </a:r>
          </a:p>
          <a:p>
            <a:pPr marL="457200" lvl="2">
              <a:lnSpc>
                <a:spcPct val="130000"/>
              </a:lnSpc>
            </a:pPr>
            <a:r>
              <a:rPr lang="en-GB" dirty="0"/>
              <a:t>Teachers’ </a:t>
            </a:r>
            <a:r>
              <a:rPr lang="en-GB" dirty="0" smtClean="0"/>
              <a:t>pack</a:t>
            </a:r>
          </a:p>
          <a:p>
            <a:pPr marL="457200" lvl="2">
              <a:lnSpc>
                <a:spcPct val="130000"/>
              </a:lnSpc>
            </a:pPr>
            <a:endParaRPr lang="en-GB" dirty="0"/>
          </a:p>
          <a:p>
            <a:pPr marL="182880" lvl="1">
              <a:lnSpc>
                <a:spcPct val="130000"/>
              </a:lnSpc>
            </a:pPr>
            <a:r>
              <a:rPr lang="en-GB" dirty="0"/>
              <a:t>Impact</a:t>
            </a:r>
          </a:p>
          <a:p>
            <a:pPr marL="457200" lvl="2">
              <a:lnSpc>
                <a:spcPct val="130000"/>
              </a:lnSpc>
            </a:pPr>
            <a:r>
              <a:rPr lang="en-GB" dirty="0"/>
              <a:t>Case Studies</a:t>
            </a:r>
          </a:p>
          <a:p>
            <a:pPr marL="457200" lvl="2">
              <a:lnSpc>
                <a:spcPct val="130000"/>
              </a:lnSpc>
            </a:pPr>
            <a:r>
              <a:rPr lang="en-GB" dirty="0"/>
              <a:t>Image competition and </a:t>
            </a:r>
            <a:r>
              <a:rPr lang="en-GB" dirty="0" smtClean="0"/>
              <a:t>calendar</a:t>
            </a:r>
            <a:endParaRPr lang="en-GB" dirty="0"/>
          </a:p>
        </p:txBody>
      </p:sp>
      <p:pic>
        <p:nvPicPr>
          <p:cNvPr id="7" name="Picture 6" descr="BBF_2018_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0"/>
            <a:ext cx="3314700" cy="297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0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Champion?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19559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An HPC RSE who may be: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w</a:t>
            </a:r>
            <a:r>
              <a:rPr lang="en-GB" dirty="0" smtClean="0"/>
              <a:t>orking at a </a:t>
            </a:r>
            <a:r>
              <a:rPr lang="en-GB" dirty="0"/>
              <a:t>regional or national centre (or </a:t>
            </a:r>
            <a:r>
              <a:rPr lang="en-GB" dirty="0" smtClean="0"/>
              <a:t>equivalent institution) and is </a:t>
            </a:r>
            <a:r>
              <a:rPr lang="en-GB" dirty="0"/>
              <a:t>engaged in: advising users on the access of appropriate computational </a:t>
            </a:r>
            <a:r>
              <a:rPr lang="en-GB" dirty="0" smtClean="0"/>
              <a:t>resources; </a:t>
            </a:r>
            <a:r>
              <a:rPr lang="en-GB" dirty="0"/>
              <a:t>and in supporting these users to access and exploit these resources appropriately.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located </a:t>
            </a:r>
            <a:r>
              <a:rPr lang="en-GB" dirty="0"/>
              <a:t>within a consortium or equivalent group of HPC users. They would act as a champion within their consortium - providing advice on support mechanisms, obtaining training in appropriate HPC technologies and HPC career development skills and engaging in outreach activities</a:t>
            </a:r>
            <a:r>
              <a:rPr lang="en-GB" dirty="0" smtClean="0"/>
              <a:t>.</a:t>
            </a:r>
            <a:r>
              <a:rPr lang="en-GB" dirty="0" smtClean="0"/>
              <a:t> 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Or anyone interesting in promoting the use of HPC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8281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with Tier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19559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Champions became even more valuable with the </a:t>
            </a:r>
            <a:r>
              <a:rPr lang="en-GB" dirty="0" smtClean="0"/>
              <a:t>advent of </a:t>
            </a:r>
            <a:r>
              <a:rPr lang="en-GB" dirty="0" smtClean="0"/>
              <a:t>the new Tier-2 systems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Cirrus, Thomas, CSD3, Jade</a:t>
            </a:r>
            <a:r>
              <a:rPr lang="en-US" dirty="0" smtClean="0"/>
              <a:t>, </a:t>
            </a:r>
            <a:r>
              <a:rPr lang="en-US" dirty="0" err="1" smtClean="0"/>
              <a:t>Isambard</a:t>
            </a:r>
            <a:r>
              <a:rPr lang="en-US" dirty="0" smtClean="0"/>
              <a:t>, HPC Mid+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Users across the UK now have a broader choice of systems and </a:t>
            </a:r>
            <a:r>
              <a:rPr lang="en-US" dirty="0" smtClean="0"/>
              <a:t>architectures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GPU, KNL, ARM64, various Intel x86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Champions has had Tier-2 sessions at every workshop since the start of 2017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Originally coordinated by Christopher Woods (Bristol)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Now </a:t>
            </a:r>
            <a:r>
              <a:rPr lang="en-US" dirty="0" smtClean="0"/>
              <a:t>will be coordinated </a:t>
            </a:r>
            <a:r>
              <a:rPr lang="en-US" dirty="0" smtClean="0"/>
              <a:t>by James Grant (Bath)</a:t>
            </a:r>
          </a:p>
        </p:txBody>
      </p:sp>
    </p:spTree>
    <p:extLst>
      <p:ext uri="{BB962C8B-B14F-4D97-AF65-F5344CB8AC3E}">
        <p14:creationId xmlns:p14="http://schemas.microsoft.com/office/powerpoint/2010/main" val="3252795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Champions Workshops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19559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Edinburgh </a:t>
            </a:r>
            <a:r>
              <a:rPr lang="en-US" i="1" dirty="0" smtClean="0"/>
              <a:t>(March 2016)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Oxford </a:t>
            </a:r>
            <a:r>
              <a:rPr lang="en-US" i="1" dirty="0" smtClean="0"/>
              <a:t>(September 2016)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Leeds </a:t>
            </a:r>
            <a:r>
              <a:rPr lang="en-US" i="1" dirty="0" smtClean="0"/>
              <a:t>(February 2017; co-located with HPC-SIG)</a:t>
            </a:r>
          </a:p>
          <a:p>
            <a:pPr>
              <a:lnSpc>
                <a:spcPct val="110000"/>
              </a:lnSpc>
            </a:pPr>
            <a:r>
              <a:rPr lang="en-US" dirty="0" err="1" smtClean="0"/>
              <a:t>Hartree</a:t>
            </a:r>
            <a:r>
              <a:rPr lang="en-US" dirty="0" smtClean="0"/>
              <a:t> </a:t>
            </a:r>
            <a:r>
              <a:rPr lang="en-US" i="1" dirty="0" smtClean="0"/>
              <a:t>(June 2017)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Manchester </a:t>
            </a:r>
            <a:r>
              <a:rPr lang="en-US" i="1" dirty="0" smtClean="0"/>
              <a:t>(April 2018; co-located with SSI event)</a:t>
            </a:r>
          </a:p>
          <a:p>
            <a:pPr marL="548640" lvl="2" indent="0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Information, including slides and summaries are available at: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Courier New"/>
                <a:cs typeface="Courier New"/>
              </a:rPr>
              <a:t>http://</a:t>
            </a:r>
            <a:r>
              <a:rPr lang="en-US" b="1" dirty="0" err="1">
                <a:latin typeface="Courier New"/>
                <a:cs typeface="Courier New"/>
              </a:rPr>
              <a:t>www.archer.ac.uk</a:t>
            </a:r>
            <a:r>
              <a:rPr lang="en-US" b="1" dirty="0">
                <a:latin typeface="Courier New"/>
                <a:cs typeface="Courier New"/>
              </a:rPr>
              <a:t>/community/champions/</a:t>
            </a:r>
            <a:endParaRPr lang="en-US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49800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 for Champions </a:t>
            </a:r>
            <a:r>
              <a:rPr lang="en-GB" dirty="0" smtClean="0"/>
              <a:t>Workshops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</a:t>
            </a:r>
            <a:r>
              <a:rPr lang="en-US" dirty="0" smtClean="0"/>
              <a:t>ccess routes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RSE support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Tier 2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O</a:t>
            </a:r>
            <a:r>
              <a:rPr lang="en-US" dirty="0" smtClean="0"/>
              <a:t>utreach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</a:t>
            </a:r>
            <a:r>
              <a:rPr lang="en-US" dirty="0" smtClean="0"/>
              <a:t>raining</a:t>
            </a:r>
          </a:p>
          <a:p>
            <a:pPr>
              <a:lnSpc>
                <a:spcPct val="110000"/>
              </a:lnSpc>
            </a:pPr>
            <a:r>
              <a:rPr lang="en-US" dirty="0"/>
              <a:t>O</a:t>
            </a:r>
            <a:r>
              <a:rPr lang="en-US" dirty="0" smtClean="0"/>
              <a:t>nline training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SAFE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Porting and migration</a:t>
            </a:r>
          </a:p>
          <a:p>
            <a:pPr>
              <a:lnSpc>
                <a:spcPct val="110000"/>
              </a:lnSpc>
            </a:pPr>
            <a:r>
              <a:rPr lang="en-US" dirty="0"/>
              <a:t>eCSE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Benchmarking</a:t>
            </a:r>
          </a:p>
          <a:p>
            <a:pPr>
              <a:lnSpc>
                <a:spcPct val="110000"/>
              </a:lnSpc>
            </a:pPr>
            <a:r>
              <a:rPr lang="en-US" dirty="0"/>
              <a:t>A</a:t>
            </a:r>
            <a:r>
              <a:rPr lang="en-US" dirty="0" smtClean="0"/>
              <a:t>rchitectures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Diversity</a:t>
            </a:r>
          </a:p>
          <a:p>
            <a:pPr>
              <a:lnSpc>
                <a:spcPct val="110000"/>
              </a:lnSpc>
            </a:pPr>
            <a:r>
              <a:rPr lang="en-US" dirty="0"/>
              <a:t>Lightning </a:t>
            </a:r>
            <a:r>
              <a:rPr lang="en-US" dirty="0" smtClean="0"/>
              <a:t>talks</a:t>
            </a:r>
          </a:p>
          <a:p>
            <a:pPr>
              <a:lnSpc>
                <a:spcPct val="110000"/>
              </a:lnSpc>
            </a:pPr>
            <a:r>
              <a:rPr lang="mr-IN" dirty="0" smtClean="0"/>
              <a:t>…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9552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minima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36414</TotalTime>
  <Words>1117</Words>
  <Application>Microsoft Macintosh PowerPoint</Application>
  <PresentationFormat>On-screen Show (4:3)</PresentationFormat>
  <Paragraphs>182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epcc_minimal</vt:lpstr>
      <vt:lpstr>3_Custom Design</vt:lpstr>
      <vt:lpstr>HPC Champions Past, Present and Future  5 September 2018</vt:lpstr>
      <vt:lpstr>Overview</vt:lpstr>
      <vt:lpstr>Background</vt:lpstr>
      <vt:lpstr>ARCHER Champions</vt:lpstr>
      <vt:lpstr>ARCHER Outreach</vt:lpstr>
      <vt:lpstr>What is a Champion?</vt:lpstr>
      <vt:lpstr>Integration with Tier 2</vt:lpstr>
      <vt:lpstr>Champions Workshops</vt:lpstr>
      <vt:lpstr>Topics for Champions Workshops</vt:lpstr>
      <vt:lpstr>Typical Programme</vt:lpstr>
      <vt:lpstr>Current Champions</vt:lpstr>
      <vt:lpstr>ARCHER Service Staff @ Champions</vt:lpstr>
      <vt:lpstr>Future Plans for Champions</vt:lpstr>
      <vt:lpstr>Champions Organising Committee</vt:lpstr>
      <vt:lpstr>Summary</vt:lpstr>
      <vt:lpstr>Discussion Session</vt:lpstr>
    </vt:vector>
  </TitlesOfParts>
  <Company>EPCC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Turner</dc:creator>
  <cp:lastModifiedBy>Alan Simpson</cp:lastModifiedBy>
  <cp:revision>293</cp:revision>
  <cp:lastPrinted>2018-08-31T14:40:49Z</cp:lastPrinted>
  <dcterms:created xsi:type="dcterms:W3CDTF">2013-11-21T13:55:00Z</dcterms:created>
  <dcterms:modified xsi:type="dcterms:W3CDTF">2018-09-07T14:52:44Z</dcterms:modified>
</cp:coreProperties>
</file>