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9" r:id="rId2"/>
    <p:sldId id="265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/>
  </p:normalViewPr>
  <p:slideViewPr>
    <p:cSldViewPr snapToGrid="0" snapToObjects="1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03F8B-A50D-DE44-9304-39C43FB3C5B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1AFC-CD2E-5241-A5F6-3092FE77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50344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3F103DCA-791F-6E43-9621-0FFA8B5440FF}"/>
              </a:ext>
            </a:extLst>
          </p:cNvPr>
          <p:cNvSpPr/>
          <p:nvPr userDrawn="1"/>
        </p:nvSpPr>
        <p:spPr>
          <a:xfrm>
            <a:off x="0" y="0"/>
            <a:ext cx="10464798" cy="6858000"/>
          </a:xfrm>
          <a:custGeom>
            <a:avLst/>
            <a:gdLst>
              <a:gd name="connsiteX0" fmla="*/ 0 w 10464798"/>
              <a:gd name="connsiteY0" fmla="*/ 0 h 6858000"/>
              <a:gd name="connsiteX1" fmla="*/ 406398 w 10464798"/>
              <a:gd name="connsiteY1" fmla="*/ 0 h 6858000"/>
              <a:gd name="connsiteX2" fmla="*/ 5498904 w 10464798"/>
              <a:gd name="connsiteY2" fmla="*/ 0 h 6858000"/>
              <a:gd name="connsiteX3" fmla="*/ 5850595 w 10464798"/>
              <a:gd name="connsiteY3" fmla="*/ 0 h 6858000"/>
              <a:gd name="connsiteX4" fmla="*/ 10464798 w 10464798"/>
              <a:gd name="connsiteY4" fmla="*/ 0 h 6858000"/>
              <a:gd name="connsiteX5" fmla="*/ 8809500 w 10464798"/>
              <a:gd name="connsiteY5" fmla="*/ 6858000 h 6858000"/>
              <a:gd name="connsiteX6" fmla="*/ 5850595 w 10464798"/>
              <a:gd name="connsiteY6" fmla="*/ 6858000 h 6858000"/>
              <a:gd name="connsiteX7" fmla="*/ 3843605 w 10464798"/>
              <a:gd name="connsiteY7" fmla="*/ 6858000 h 6858000"/>
              <a:gd name="connsiteX8" fmla="*/ 406398 w 10464798"/>
              <a:gd name="connsiteY8" fmla="*/ 6858000 h 6858000"/>
              <a:gd name="connsiteX9" fmla="*/ 0 w 1046479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64798" h="6858000">
                <a:moveTo>
                  <a:pt x="0" y="0"/>
                </a:moveTo>
                <a:lnTo>
                  <a:pt x="406398" y="0"/>
                </a:lnTo>
                <a:lnTo>
                  <a:pt x="5498904" y="0"/>
                </a:lnTo>
                <a:lnTo>
                  <a:pt x="5850595" y="0"/>
                </a:lnTo>
                <a:lnTo>
                  <a:pt x="10464798" y="0"/>
                </a:lnTo>
                <a:lnTo>
                  <a:pt x="8809500" y="6858000"/>
                </a:lnTo>
                <a:lnTo>
                  <a:pt x="5850595" y="6858000"/>
                </a:lnTo>
                <a:lnTo>
                  <a:pt x="3843605" y="6858000"/>
                </a:lnTo>
                <a:lnTo>
                  <a:pt x="4063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30CB89-B116-1D4B-8AD1-C133BD4A21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74966"/>
            <a:ext cx="7530353" cy="1154162"/>
          </a:xfrm>
        </p:spPr>
        <p:txBody>
          <a:bodyPr rIns="182880" bIns="0" anchor="b" anchorCtr="0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title in title or sentence case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70F15D-372D-5B45-92B4-1B626E0FC1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429374"/>
            <a:ext cx="6159500" cy="410882"/>
          </a:xfrm>
        </p:spPr>
        <p:txBody>
          <a:bodyPr/>
          <a:lstStyle>
            <a:lvl1pPr marL="0" indent="0">
              <a:buNone/>
              <a:defRPr sz="230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378D8B-ED2A-3D41-92FB-40BA9FA8CC56}"/>
              </a:ext>
            </a:extLst>
          </p:cNvPr>
          <p:cNvSpPr/>
          <p:nvPr userDrawn="1"/>
        </p:nvSpPr>
        <p:spPr>
          <a:xfrm>
            <a:off x="457200" y="3182248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95C957-CDB9-C342-8243-6F7D03851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6231067"/>
            <a:ext cx="7530353" cy="295466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1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1FABA2-FABA-3440-A94D-5A89C703D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98298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1FABA2-FABA-3440-A94D-5A89C703D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47244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E2D8BB4A-46A4-1343-BA88-41D2E1C0EA5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38900" y="1524000"/>
            <a:ext cx="49149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78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1FABA2-FABA-3440-A94D-5A89C703D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7" name="Chart Placeholder 11">
            <a:extLst>
              <a:ext uri="{FF2B5EF4-FFF2-40B4-BE49-F238E27FC236}">
                <a16:creationId xmlns:a16="http://schemas.microsoft.com/office/drawing/2014/main" id="{8C3425D9-7762-3940-B7DA-B13EC3E058BA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524000" y="1523999"/>
            <a:ext cx="9829800" cy="463186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90273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C8FC7EDF-D625-4640-AF06-22ADBDC8C8C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57200" y="1530523"/>
            <a:ext cx="542925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Chart Placeholder 11">
            <a:extLst>
              <a:ext uri="{FF2B5EF4-FFF2-40B4-BE49-F238E27FC236}">
                <a16:creationId xmlns:a16="http://schemas.microsoft.com/office/drawing/2014/main" id="{8C45FAA6-1118-A24C-9C61-949F410E7C81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438900" y="1530523"/>
            <a:ext cx="491490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AAC151D-07AB-FC47-91C2-71EF7D893F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437A76B-A3F1-E24A-9B72-37AC8087E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68639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00CC43E-DAB5-6045-A3FC-1B1B9D6DFFEB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1524000" y="1524000"/>
            <a:ext cx="9829800" cy="34163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Insert table	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2287AC25-0100-3142-B34F-E0142B8FC6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A0123EED-038F-7B4A-92A4-A606571FF5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21192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5D868577-B206-C94D-AA90-90C71CB8AC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479"/>
          <a:stretch/>
        </p:blipFill>
        <p:spPr>
          <a:xfrm>
            <a:off x="0" y="0"/>
            <a:ext cx="116459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926B1D-2681-6D40-953A-D41E624A2187}"/>
              </a:ext>
            </a:extLst>
          </p:cNvPr>
          <p:cNvSpPr/>
          <p:nvPr userDrawn="1"/>
        </p:nvSpPr>
        <p:spPr>
          <a:xfrm>
            <a:off x="469900" y="1104900"/>
            <a:ext cx="10210800" cy="464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03CA24-9885-1040-8F44-442885BF8E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5200" y="3128918"/>
            <a:ext cx="9080500" cy="600164"/>
          </a:xfrm>
        </p:spPr>
        <p:txBody>
          <a:bodyPr bIns="0" anchor="ctr" anchorCtr="0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19960-C592-024C-8B94-896ABF102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1CCA-1EB8-EE46-B4BA-5F3D975754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0455"/>
            <a:ext cx="10896600" cy="517065"/>
          </a:xfrm>
          <a:prstGeom prst="rect">
            <a:avLst/>
          </a:prstGeom>
        </p:spPr>
        <p:txBody>
          <a:bodyPr vert="horz" wrap="square" lIns="0" tIns="45720" rIns="9144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10896600" cy="1775358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43580"/>
            <a:ext cx="1116106" cy="31442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274320" tIns="45720" rIns="274320" bIns="45720" rtlCol="0" anchor="ctr">
            <a:spAutoFit/>
          </a:bodyPr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EB5E6-54D5-9945-8BFD-BD46E279442E}"/>
              </a:ext>
            </a:extLst>
          </p:cNvPr>
          <p:cNvSpPr/>
          <p:nvPr userDrawn="1"/>
        </p:nvSpPr>
        <p:spPr>
          <a:xfrm>
            <a:off x="11647553" y="0"/>
            <a:ext cx="5706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2794618-AA7B-F040-BD0B-B97556AA7FE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704812" y="222225"/>
            <a:ext cx="456122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6" r:id="rId4"/>
    <p:sldLayoutId id="2147483672" r:id="rId5"/>
    <p:sldLayoutId id="2147483673" r:id="rId6"/>
    <p:sldLayoutId id="2147483663" r:id="rId7"/>
    <p:sldLayoutId id="2147483666" r:id="rId8"/>
    <p:sldLayoutId id="2147483667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2" userDrawn="1">
          <p15:clr>
            <a:srgbClr val="F26B43"/>
          </p15:clr>
        </p15:guide>
        <p15:guide id="3" pos="7608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  <p15:guide id="5" pos="288" userDrawn="1">
          <p15:clr>
            <a:srgbClr val="F26B43"/>
          </p15:clr>
        </p15:guide>
        <p15:guide id="6" orient="horz" pos="768" userDrawn="1">
          <p15:clr>
            <a:srgbClr val="F26B43"/>
          </p15:clr>
        </p15:guide>
        <p15:guide id="7" orient="horz" pos="960" userDrawn="1">
          <p15:clr>
            <a:srgbClr val="F26B43"/>
          </p15:clr>
        </p15:guide>
        <p15:guide id="8" orient="horz" pos="1152" userDrawn="1">
          <p15:clr>
            <a:srgbClr val="F26B43"/>
          </p15:clr>
        </p15:guide>
        <p15:guide id="9" orient="horz" pos="3888" userDrawn="1">
          <p15:clr>
            <a:srgbClr val="F26B43"/>
          </p15:clr>
        </p15:guide>
        <p15:guide id="10" pos="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34B7A7-46BC-4742-A437-637D69B47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20968"/>
            <a:ext cx="7530353" cy="1708160"/>
          </a:xfrm>
        </p:spPr>
        <p:txBody>
          <a:bodyPr/>
          <a:lstStyle/>
          <a:p>
            <a:r>
              <a:rPr lang="en-US" dirty="0"/>
              <a:t>A Bayesian Hierarchical Model For Predicting Song Popularity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B8DB1-057A-4ED5-8EF4-57040723D2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Statistics 775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AEC02-DB06-4487-8A3B-B3D1553205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James Hubbs</a:t>
            </a:r>
          </a:p>
        </p:txBody>
      </p:sp>
    </p:spTree>
    <p:extLst>
      <p:ext uri="{BB962C8B-B14F-4D97-AF65-F5344CB8AC3E}">
        <p14:creationId xmlns:p14="http://schemas.microsoft.com/office/powerpoint/2010/main" val="268684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3CC8B-20E3-8C44-ADE7-A3168ACD3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Makes Songs Popular?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1789208"/>
          </a:xfrm>
        </p:spPr>
        <p:txBody>
          <a:bodyPr/>
          <a:lstStyle/>
          <a:p>
            <a:r>
              <a:rPr lang="en-US" dirty="0"/>
              <a:t>Do things like tempo, rhythm, timbre, and other qualities of the sound help drive popularity?</a:t>
            </a:r>
          </a:p>
          <a:p>
            <a:r>
              <a:rPr lang="en-US" dirty="0"/>
              <a:t>Or is popularity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3DF1-F5BA-FD44-AB37-3592199D9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34055"/>
            <a:ext cx="5462136" cy="323165"/>
          </a:xfrm>
        </p:spPr>
        <p:txBody>
          <a:bodyPr/>
          <a:lstStyle/>
          <a:p>
            <a:r>
              <a:rPr lang="en-US" dirty="0"/>
              <a:t>A Bayesian Hierarchical Model For Predicting Song Popularity</a:t>
            </a:r>
          </a:p>
        </p:txBody>
      </p:sp>
    </p:spTree>
    <p:extLst>
      <p:ext uri="{BB962C8B-B14F-4D97-AF65-F5344CB8AC3E}">
        <p14:creationId xmlns:p14="http://schemas.microsoft.com/office/powerpoint/2010/main" val="379778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3CC8B-20E3-8C44-ADE7-A3168ACD3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702135"/>
            <a:ext cx="10896600" cy="51706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Understanding The Data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597C4A6F-5692-441F-ABDE-0E05A465E8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21281" y="1600200"/>
            <a:ext cx="6656833" cy="4754880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3DF1-F5BA-FD44-AB37-3592199D9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" y="6534055"/>
            <a:ext cx="5467351" cy="323945"/>
          </a:xfrm>
        </p:spPr>
        <p:txBody>
          <a:bodyPr wrap="none">
            <a:normAutofit/>
          </a:bodyPr>
          <a:lstStyle/>
          <a:p>
            <a:r>
              <a:rPr lang="en-US" dirty="0"/>
              <a:t>A Bayesian Hierarchical Model For Predicting Song Popularity</a:t>
            </a:r>
          </a:p>
        </p:txBody>
      </p:sp>
    </p:spTree>
    <p:extLst>
      <p:ext uri="{BB962C8B-B14F-4D97-AF65-F5344CB8AC3E}">
        <p14:creationId xmlns:p14="http://schemas.microsoft.com/office/powerpoint/2010/main" val="378654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3CC8B-20E3-8C44-ADE7-A3168ACD3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3DF1-F5BA-FD44-AB37-3592199D9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34055"/>
            <a:ext cx="5462136" cy="323165"/>
          </a:xfrm>
        </p:spPr>
        <p:txBody>
          <a:bodyPr/>
          <a:lstStyle/>
          <a:p>
            <a:r>
              <a:rPr lang="en-US" dirty="0"/>
              <a:t>A Bayesian Hierarchical Model For Predicting Song Popularity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B8A7C94-216F-4771-B708-73BA2872E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57320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6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3CC8B-20E3-8C44-ADE7-A3168ACD3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666874"/>
            <a:ext cx="9829800" cy="4860818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Consider 10 predictors and 6 groups (decades)</a:t>
            </a:r>
          </a:p>
          <a:p>
            <a:pPr>
              <a:spcAft>
                <a:spcPts val="1800"/>
              </a:spcAft>
            </a:pPr>
            <a:r>
              <a:rPr lang="en-US" dirty="0"/>
              <a:t>Use a standard multiple linear regression setup (layer 1)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 </a:t>
            </a:r>
          </a:p>
          <a:p>
            <a:pPr>
              <a:spcAft>
                <a:spcPts val="1800"/>
              </a:spcAft>
            </a:pPr>
            <a:r>
              <a:rPr lang="en-US" dirty="0"/>
              <a:t>Allow intercept and slopes to vary by decade (layer 2)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d</a:t>
            </a:r>
          </a:p>
          <a:p>
            <a:pPr>
              <a:spcAft>
                <a:spcPts val="1800"/>
              </a:spcAft>
            </a:pPr>
            <a:r>
              <a:rPr lang="en-US" dirty="0"/>
              <a:t>Set priors/hyperparameters using both prior predictive checks and prior knowledge regarding coefficient directions (layer 3)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3DF1-F5BA-FD44-AB37-3592199D9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34055"/>
            <a:ext cx="5462136" cy="323165"/>
          </a:xfrm>
        </p:spPr>
        <p:txBody>
          <a:bodyPr/>
          <a:lstStyle/>
          <a:p>
            <a:r>
              <a:rPr lang="en-US" dirty="0"/>
              <a:t>A Bayesian Hierarchical Model For Predicting Song Popularity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F2B09C-9800-4B26-A2AF-6307E4694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995803"/>
            <a:ext cx="6217920" cy="477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CA7B2C-3963-4A74-8A5E-C06AC552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4097283"/>
            <a:ext cx="303903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9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3CC8B-20E3-8C44-ADE7-A3168ACD3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3DF1-F5BA-FD44-AB37-3592199D9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34055"/>
            <a:ext cx="5462136" cy="323165"/>
          </a:xfrm>
        </p:spPr>
        <p:txBody>
          <a:bodyPr/>
          <a:lstStyle/>
          <a:p>
            <a:r>
              <a:rPr lang="en-US" dirty="0"/>
              <a:t>A Bayesian Hierarchical Model For Predicting Song Popularity</a:t>
            </a:r>
          </a:p>
        </p:txBody>
      </p:sp>
    </p:spTree>
    <p:extLst>
      <p:ext uri="{BB962C8B-B14F-4D97-AF65-F5344CB8AC3E}">
        <p14:creationId xmlns:p14="http://schemas.microsoft.com/office/powerpoint/2010/main" val="276823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2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8DD3CE"/>
      </a:accent2>
      <a:accent3>
        <a:srgbClr val="FCCB51"/>
      </a:accent3>
      <a:accent4>
        <a:srgbClr val="ADADAD"/>
      </a:accent4>
      <a:accent5>
        <a:srgbClr val="006992"/>
      </a:accent5>
      <a:accent6>
        <a:srgbClr val="432E4F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163A752-FB43-1149-B959-AEE914A4D504}" vid="{1CA8AD0C-E1CD-8642-AD6D-9CA63AAC7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UW-Madison-data-16_9</Template>
  <TotalTime>2054</TotalTime>
  <Words>137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 HUBBS</dc:creator>
  <cp:lastModifiedBy>JAMES M HUBBS</cp:lastModifiedBy>
  <cp:revision>1</cp:revision>
  <dcterms:created xsi:type="dcterms:W3CDTF">2022-04-27T17:23:57Z</dcterms:created>
  <dcterms:modified xsi:type="dcterms:W3CDTF">2022-04-29T03:38:13Z</dcterms:modified>
</cp:coreProperties>
</file>