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9" r:id="rId2"/>
    <p:sldId id="265" r:id="rId3"/>
    <p:sldId id="270" r:id="rId4"/>
    <p:sldId id="275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 snapToObjects="1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30CB89-B116-1D4B-8AD1-C133BD4A2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4966"/>
            <a:ext cx="7530353" cy="1154162"/>
          </a:xfrm>
        </p:spPr>
        <p:txBody>
          <a:bodyPr rIns="182880" bIns="0" anchor="b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AAC151D-07AB-FC47-91C2-71EF7D893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87AC25-0100-3142-B34F-E0142B8F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3CA24-9885-1040-8F44-442885BF8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3128918"/>
            <a:ext cx="9080500" cy="600164"/>
          </a:xfrm>
        </p:spPr>
        <p:txBody>
          <a:bodyPr bIns="0" anchor="ctr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4B7A7-46BC-4742-A437-637D69B4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20968"/>
            <a:ext cx="7530353" cy="1708160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8DB1-057A-4ED5-8EF4-57040723D2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Statistics 775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AEC02-DB06-4487-8A3B-B3D155320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James Hubbs</a:t>
            </a:r>
          </a:p>
        </p:txBody>
      </p:sp>
    </p:spTree>
    <p:extLst>
      <p:ext uri="{BB962C8B-B14F-4D97-AF65-F5344CB8AC3E}">
        <p14:creationId xmlns:p14="http://schemas.microsoft.com/office/powerpoint/2010/main" val="26868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Predicting Song Popularity From Audio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0" y="1676400"/>
                <a:ext cx="9201150" cy="3550203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Do things like tempo, rhythm, timbre, and other qualities of the sound help drive popularity?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The main idea: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Use Spotify’s Web API to sample 100 songs per year from 1970 – 2021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dirty="0"/>
                  <a:t>   (so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=5100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For each song, extract its popularity and audio features (loudness, danceability, speechiness, valence, acousticness, and more)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Build a hierarchical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0" y="1676400"/>
                <a:ext cx="9201150" cy="3550203"/>
              </a:xfrm>
              <a:blipFill>
                <a:blip r:embed="rId2"/>
                <a:stretch>
                  <a:fillRect l="-1988" t="-2749" r="-1392" b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02135"/>
            <a:ext cx="10896600" cy="5170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Audio Features Are (Mostly) Intuitive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6534055"/>
            <a:ext cx="5467351" cy="323945"/>
          </a:xfrm>
        </p:spPr>
        <p:txBody>
          <a:bodyPr wrap="none">
            <a:normAutofit/>
          </a:bodyPr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529F0488-DF01-413B-95F6-9365C2CD2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66866" y="1809745"/>
            <a:ext cx="8229617" cy="4572009"/>
          </a:xfrm>
        </p:spPr>
      </p:pic>
    </p:spTree>
    <p:extLst>
      <p:ext uri="{BB962C8B-B14F-4D97-AF65-F5344CB8AC3E}">
        <p14:creationId xmlns:p14="http://schemas.microsoft.com/office/powerpoint/2010/main" val="37865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02135"/>
            <a:ext cx="10896600" cy="5170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Audio Features Have Prominent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6534055"/>
            <a:ext cx="5467351" cy="323945"/>
          </a:xfrm>
        </p:spPr>
        <p:txBody>
          <a:bodyPr wrap="none">
            <a:normAutofit/>
          </a:bodyPr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7" name="Char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E7C7C624-B4B3-4303-AA51-6083A511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2257"/>
            <a:ext cx="5429250" cy="3878035"/>
          </a:xfrm>
          <a:prstGeom prst="rect">
            <a:avLst/>
          </a:prstGeom>
        </p:spPr>
      </p:pic>
      <p:pic>
        <p:nvPicPr>
          <p:cNvPr id="8" name="Chart Placeholder 19" descr="Chart, line chart&#10;&#10;Description automatically generated">
            <a:extLst>
              <a:ext uri="{FF2B5EF4-FFF2-40B4-BE49-F238E27FC236}">
                <a16:creationId xmlns:a16="http://schemas.microsoft.com/office/drawing/2014/main" id="{C1D9E768-E8B2-42F7-885F-7B16A8E3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912257"/>
            <a:ext cx="5427880" cy="387705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12176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Modeling Popularity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666874"/>
            <a:ext cx="9829800" cy="4937762"/>
          </a:xfrm>
        </p:spPr>
        <p:txBody>
          <a:bodyPr/>
          <a:lstStyle/>
          <a:p>
            <a:pPr>
              <a:spcAft>
                <a:spcPts val="1900"/>
              </a:spcAft>
            </a:pPr>
            <a:r>
              <a:rPr lang="en-US" dirty="0"/>
              <a:t>Consider 10 predictors (audio features) and 6 groups (decades)</a:t>
            </a:r>
          </a:p>
          <a:p>
            <a:pPr>
              <a:spcAft>
                <a:spcPts val="1900"/>
              </a:spcAft>
            </a:pPr>
            <a:r>
              <a:rPr lang="en-US" dirty="0"/>
              <a:t>Use a standard multiple linear regression setup (layer 1)</a:t>
            </a:r>
          </a:p>
          <a:p>
            <a:pPr lvl="1">
              <a:spcAft>
                <a:spcPts val="1900"/>
              </a:spcAft>
            </a:pPr>
            <a:r>
              <a:rPr lang="en-US" dirty="0"/>
              <a:t> </a:t>
            </a:r>
          </a:p>
          <a:p>
            <a:pPr>
              <a:spcAft>
                <a:spcPts val="1900"/>
              </a:spcAft>
            </a:pPr>
            <a:r>
              <a:rPr lang="en-US" dirty="0"/>
              <a:t>Allow intercept and slopes to vary by decade (layer 2)</a:t>
            </a:r>
          </a:p>
          <a:p>
            <a:pPr lvl="1">
              <a:spcAft>
                <a:spcPts val="1900"/>
              </a:spcAft>
            </a:pPr>
            <a:r>
              <a:rPr lang="en-US" dirty="0"/>
              <a:t>d</a:t>
            </a:r>
          </a:p>
          <a:p>
            <a:pPr>
              <a:spcAft>
                <a:spcPts val="1900"/>
              </a:spcAft>
            </a:pPr>
            <a:r>
              <a:rPr lang="en-US" dirty="0"/>
              <a:t>Set priors/hyperparameters using both prior predictive checks and prior knowledge regarding coefficient directions (layer 3)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2B09C-9800-4B26-A2AF-6307E46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995803"/>
            <a:ext cx="6217920" cy="477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E615AB-AB62-4E1C-9C58-1D8A8601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4135755"/>
            <a:ext cx="320599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 Performance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4950" y="1823506"/>
            <a:ext cx="9944100" cy="3401957"/>
          </a:xfrm>
        </p:spPr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In general, audio features are only weakly predictive of popularity</a:t>
            </a:r>
          </a:p>
          <a:p>
            <a:pPr lvl="1">
              <a:spcAft>
                <a:spcPts val="1500"/>
              </a:spcAft>
            </a:pPr>
            <a:r>
              <a:rPr lang="en-US" dirty="0"/>
              <a:t>The model suggests danceability is most influential </a:t>
            </a:r>
          </a:p>
          <a:p>
            <a:pPr>
              <a:spcAft>
                <a:spcPts val="1500"/>
              </a:spcAft>
            </a:pPr>
            <a:r>
              <a:rPr lang="en-US" dirty="0"/>
              <a:t>Our perception of music is complicated!</a:t>
            </a:r>
          </a:p>
          <a:p>
            <a:pPr>
              <a:spcAft>
                <a:spcPts val="1500"/>
              </a:spcAft>
            </a:pPr>
            <a:r>
              <a:rPr lang="en-US" dirty="0"/>
              <a:t>Spotify’s audio features (the publicly-available ones, at least) don’t capture everything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27682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163A752-FB43-1149-B959-AEE914A4D504}" vid="{1CA8AD0C-E1CD-8642-AD6D-9CA63AAC7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UW-Madison-data-16_9</Template>
  <TotalTime>4968</TotalTime>
  <Words>244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 HUBBS</dc:creator>
  <cp:lastModifiedBy>JAMES M HUBBS</cp:lastModifiedBy>
  <cp:revision>7</cp:revision>
  <dcterms:created xsi:type="dcterms:W3CDTF">2022-04-27T17:23:57Z</dcterms:created>
  <dcterms:modified xsi:type="dcterms:W3CDTF">2022-05-01T21:36:19Z</dcterms:modified>
</cp:coreProperties>
</file>