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9" r:id="rId2"/>
    <p:sldId id="265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30CB89-B116-1D4B-8AD1-C133BD4A21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74966"/>
            <a:ext cx="7530353" cy="1154162"/>
          </a:xfrm>
        </p:spPr>
        <p:txBody>
          <a:bodyPr rIns="182880" bIns="0" anchor="b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AAC151D-07AB-FC47-91C2-71EF7D893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87AC25-0100-3142-B34F-E0142B8FC6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03CA24-9885-1040-8F44-442885BF8E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200" y="3128918"/>
            <a:ext cx="9080500" cy="600164"/>
          </a:xfrm>
        </p:spPr>
        <p:txBody>
          <a:bodyPr bIns="0" anchor="ctr" anchorCtr="0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4B7A7-46BC-4742-A437-637D69B4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20968"/>
            <a:ext cx="7530353" cy="1708160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8DB1-057A-4ED5-8EF4-57040723D2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Statistics 775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AEC02-DB06-4487-8A3B-B3D155320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James Hubbs</a:t>
            </a:r>
          </a:p>
        </p:txBody>
      </p:sp>
    </p:spTree>
    <p:extLst>
      <p:ext uri="{BB962C8B-B14F-4D97-AF65-F5344CB8AC3E}">
        <p14:creationId xmlns:p14="http://schemas.microsoft.com/office/powerpoint/2010/main" val="26868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795124"/>
          </a:xfrm>
        </p:spPr>
        <p:txBody>
          <a:bodyPr/>
          <a:lstStyle/>
          <a:p>
            <a:r>
              <a:rPr lang="en-US" dirty="0"/>
              <a:t>Do things like tempo, rhythm, timbre, and other qualities of the sound help drive popularity?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Use Spotify’s Web API to sample 100 songs per year from 1970 – 2021 (i.e., N=5100)</a:t>
            </a:r>
          </a:p>
          <a:p>
            <a:pPr lvl="1"/>
            <a:r>
              <a:rPr lang="en-US" dirty="0"/>
              <a:t>For each song, we extract its popularity as well as audio features like loudness, danceability, speechiness, valence, acousticness,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02135"/>
            <a:ext cx="10896600" cy="5170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Understanding The Data: Taylor vs BTS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97C4A6F-5692-441F-ABDE-0E05A465E8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6500" y="1635485"/>
            <a:ext cx="6858000" cy="489857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6534055"/>
            <a:ext cx="5467351" cy="323945"/>
          </a:xfrm>
        </p:spPr>
        <p:txBody>
          <a:bodyPr wrap="none">
            <a:normAutofit/>
          </a:bodyPr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37865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702135"/>
            <a:ext cx="10896600" cy="517065"/>
          </a:xfrm>
        </p:spPr>
        <p:txBody>
          <a:bodyPr/>
          <a:lstStyle/>
          <a:p>
            <a:r>
              <a:rPr lang="en-US" dirty="0"/>
              <a:t>Understanding The Data: Historical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8A7C94-216F-4771-B708-73BA2872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57320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666874"/>
            <a:ext cx="9829800" cy="486081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Consider 10 predictors and 6 groups (decades)</a:t>
            </a:r>
          </a:p>
          <a:p>
            <a:pPr>
              <a:spcAft>
                <a:spcPts val="1800"/>
              </a:spcAft>
            </a:pPr>
            <a:r>
              <a:rPr lang="en-US" dirty="0"/>
              <a:t>Use a standard multiple linear regression setup (layer 1)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 </a:t>
            </a:r>
          </a:p>
          <a:p>
            <a:pPr>
              <a:spcAft>
                <a:spcPts val="1800"/>
              </a:spcAft>
            </a:pPr>
            <a:r>
              <a:rPr lang="en-US" dirty="0"/>
              <a:t>Allow intercept and slopes to vary by decade (layer 2)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d</a:t>
            </a:r>
          </a:p>
          <a:p>
            <a:pPr>
              <a:spcAft>
                <a:spcPts val="1800"/>
              </a:spcAft>
            </a:pPr>
            <a:r>
              <a:rPr lang="en-US" dirty="0"/>
              <a:t>Set priors/hyperparameters using both prior predictive checks and prior knowledge regarding coefficient directions (layer 3)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2B09C-9800-4B26-A2AF-6307E46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995803"/>
            <a:ext cx="6217920" cy="477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A7B2C-3963-4A74-8A5E-C06AC552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097283"/>
            <a:ext cx="30390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3CC8B-20E3-8C44-ADE7-A3168ACD3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 Performance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277547"/>
          </a:xfrm>
        </p:spPr>
        <p:txBody>
          <a:bodyPr/>
          <a:lstStyle/>
          <a:p>
            <a:r>
              <a:rPr lang="en-US" dirty="0"/>
              <a:t>Data suggest danceability is most influential</a:t>
            </a:r>
          </a:p>
          <a:p>
            <a:r>
              <a:rPr lang="en-US" dirty="0"/>
              <a:t>Though audio features alone are only weakly predictive of popularity</a:t>
            </a:r>
          </a:p>
          <a:p>
            <a:r>
              <a:rPr lang="en-US" dirty="0"/>
              <a:t>Our perception of music is complicated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5462136" cy="323165"/>
          </a:xfrm>
        </p:spPr>
        <p:txBody>
          <a:bodyPr/>
          <a:lstStyle/>
          <a:p>
            <a:r>
              <a:rPr lang="en-US" dirty="0"/>
              <a:t>A Bayesian Hierarchical Model For Predicting Song Popularity</a:t>
            </a:r>
          </a:p>
        </p:txBody>
      </p:sp>
    </p:spTree>
    <p:extLst>
      <p:ext uri="{BB962C8B-B14F-4D97-AF65-F5344CB8AC3E}">
        <p14:creationId xmlns:p14="http://schemas.microsoft.com/office/powerpoint/2010/main" val="27682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163A752-FB43-1149-B959-AEE914A4D504}" vid="{1CA8AD0C-E1CD-8642-AD6D-9CA63AAC7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UW-Madison-data-16_9</Template>
  <TotalTime>2070</TotalTime>
  <Words>215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 HUBBS</dc:creator>
  <cp:lastModifiedBy>JAMES M HUBBS</cp:lastModifiedBy>
  <cp:revision>2</cp:revision>
  <dcterms:created xsi:type="dcterms:W3CDTF">2022-04-27T17:23:57Z</dcterms:created>
  <dcterms:modified xsi:type="dcterms:W3CDTF">2022-04-29T04:04:39Z</dcterms:modified>
</cp:coreProperties>
</file>