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10" r:id="rId2"/>
    <p:sldId id="304" r:id="rId3"/>
    <p:sldId id="305" r:id="rId4"/>
    <p:sldId id="306" r:id="rId5"/>
    <p:sldId id="308" r:id="rId6"/>
    <p:sldId id="309" r:id="rId7"/>
    <p:sldId id="307" r:id="rId8"/>
    <p:sldId id="31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86161" autoAdjust="0"/>
  </p:normalViewPr>
  <p:slideViewPr>
    <p:cSldViewPr snapToGrid="0" snapToObjects="1">
      <p:cViewPr varScale="1">
        <p:scale>
          <a:sx n="99" d="100"/>
          <a:sy n="99" d="100"/>
        </p:scale>
        <p:origin x="20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7AF6E-CAA8-CF47-9166-EEF4B1279BDA}" type="datetimeFigureOut">
              <a:rPr lang="en-US" smtClean="0"/>
              <a:t>5/30/19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F1BDE-CD53-2449-8DB1-C4586500618F}" type="slidenum">
              <a:rPr lang="en-US" smtClean="0"/>
              <a:t>‹#›</a:t>
            </a:fld>
            <a:endParaRPr lang="en-US"/>
          </a:p>
        </p:txBody>
      </p:sp>
    </p:spTree>
    <p:extLst>
      <p:ext uri="{BB962C8B-B14F-4D97-AF65-F5344CB8AC3E}">
        <p14:creationId xmlns:p14="http://schemas.microsoft.com/office/powerpoint/2010/main" val="40066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We’ve made it to the end of the day.  </a:t>
            </a:r>
            <a:r>
              <a:rPr lang="en-US" dirty="0" err="1"/>
              <a:t>Horray</a:t>
            </a:r>
            <a:r>
              <a:rPr lang="en-US" dirty="0"/>
              <a:t>!  You’ve now gotten an introduction to coding.  So, how do you get better?  The same way you get better in anything.  Practice!  But how should you practice?</a:t>
            </a:r>
          </a:p>
        </p:txBody>
      </p:sp>
      <p:sp>
        <p:nvSpPr>
          <p:cNvPr id="4" name="Slide Number Placeholder 3"/>
          <p:cNvSpPr>
            <a:spLocks noGrp="1"/>
          </p:cNvSpPr>
          <p:nvPr>
            <p:ph type="sldNum" sz="quarter" idx="5"/>
          </p:nvPr>
        </p:nvSpPr>
        <p:spPr/>
        <p:txBody>
          <a:bodyPr/>
          <a:lstStyle/>
          <a:p>
            <a:fld id="{1A4F1BDE-CD53-2449-8DB1-C4586500618F}" type="slidenum">
              <a:rPr lang="en-US" smtClean="0"/>
              <a:t>2</a:t>
            </a:fld>
            <a:endParaRPr lang="en-US"/>
          </a:p>
        </p:txBody>
      </p:sp>
    </p:spTree>
    <p:extLst>
      <p:ext uri="{BB962C8B-B14F-4D97-AF65-F5344CB8AC3E}">
        <p14:creationId xmlns:p14="http://schemas.microsoft.com/office/powerpoint/2010/main" val="207435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would always suggest that you let biologically interesting problems be your guide.  If you have a biologically interesting problem, you can say “What would I have to do to solve this problem?...”  Then, you can learn whatever code you need to approach the problem.  </a:t>
            </a:r>
          </a:p>
          <a:p>
            <a:endParaRPr lang="en-US" dirty="0"/>
          </a:p>
          <a:p>
            <a:r>
              <a:rPr lang="en-US" dirty="0"/>
              <a:t>At every step of the way, get feedback.  Ask others, “Is this an approach you think is good?  Do you believe these results?  Do you think there’s a better way to go about this?”  Their expertise will help you figure out the best way to learn things!</a:t>
            </a:r>
          </a:p>
          <a:p>
            <a:endParaRPr lang="en-US" dirty="0"/>
          </a:p>
          <a:p>
            <a:r>
              <a:rPr lang="en-US" dirty="0"/>
              <a:t>And remember– we live in the future.  The best way to learn many things, coding included, is to use the internet.  Use Google.  Use </a:t>
            </a:r>
            <a:r>
              <a:rPr lang="en-US" dirty="0" err="1"/>
              <a:t>StackOverflow</a:t>
            </a:r>
            <a:r>
              <a:rPr lang="en-US" dirty="0"/>
              <a:t>.  Many people have tried to solve coding problems, and you can learn through their discussions!</a:t>
            </a:r>
          </a:p>
        </p:txBody>
      </p:sp>
      <p:sp>
        <p:nvSpPr>
          <p:cNvPr id="4" name="Slide Number Placeholder 3"/>
          <p:cNvSpPr>
            <a:spLocks noGrp="1"/>
          </p:cNvSpPr>
          <p:nvPr>
            <p:ph type="sldNum" sz="quarter" idx="5"/>
          </p:nvPr>
        </p:nvSpPr>
        <p:spPr/>
        <p:txBody>
          <a:bodyPr/>
          <a:lstStyle/>
          <a:p>
            <a:fld id="{1A4F1BDE-CD53-2449-8DB1-C4586500618F}" type="slidenum">
              <a:rPr lang="en-US" smtClean="0"/>
              <a:t>3</a:t>
            </a:fld>
            <a:endParaRPr lang="en-US"/>
          </a:p>
        </p:txBody>
      </p:sp>
    </p:spTree>
    <p:extLst>
      <p:ext uri="{BB962C8B-B14F-4D97-AF65-F5344CB8AC3E}">
        <p14:creationId xmlns:p14="http://schemas.microsoft.com/office/powerpoint/2010/main" val="18183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you’re coding, it’s very easy to think “I can pick up this side project.”  You’ll often find that you can apply a bit of code in multiple contexts.  This is a very easy way to never finish a single project!  In coding, as in all other areas of research, I recommend that you keep a notebook of ideas, whether physical or electronic.  You can use this as your career progresses as storehouse for research ideas.  </a:t>
            </a:r>
          </a:p>
        </p:txBody>
      </p:sp>
      <p:sp>
        <p:nvSpPr>
          <p:cNvPr id="4" name="Slide Number Placeholder 3"/>
          <p:cNvSpPr>
            <a:spLocks noGrp="1"/>
          </p:cNvSpPr>
          <p:nvPr>
            <p:ph type="sldNum" sz="quarter" idx="5"/>
          </p:nvPr>
        </p:nvSpPr>
        <p:spPr/>
        <p:txBody>
          <a:bodyPr/>
          <a:lstStyle/>
          <a:p>
            <a:fld id="{1A4F1BDE-CD53-2449-8DB1-C4586500618F}" type="slidenum">
              <a:rPr lang="en-US" smtClean="0"/>
              <a:t>4</a:t>
            </a:fld>
            <a:endParaRPr lang="en-US"/>
          </a:p>
        </p:txBody>
      </p:sp>
    </p:spTree>
    <p:extLst>
      <p:ext uri="{BB962C8B-B14F-4D97-AF65-F5344CB8AC3E}">
        <p14:creationId xmlns:p14="http://schemas.microsoft.com/office/powerpoint/2010/main" val="193283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be cruel to courses or books– they have their place!  But always remember that you learn by doing.  The best way to learn to code is to start coding.</a:t>
            </a:r>
          </a:p>
          <a:p>
            <a:endParaRPr lang="en-US" dirty="0"/>
          </a:p>
          <a:p>
            <a:r>
              <a:rPr lang="en-US" dirty="0"/>
              <a:t>Also, I always recommend typing things out yourself, rather than copy-pasting (at least when starting).  It is a much better way of actually understanding what you’re writing, and why you’re writing it.</a:t>
            </a:r>
          </a:p>
        </p:txBody>
      </p:sp>
      <p:sp>
        <p:nvSpPr>
          <p:cNvPr id="4" name="Slide Number Placeholder 3"/>
          <p:cNvSpPr>
            <a:spLocks noGrp="1"/>
          </p:cNvSpPr>
          <p:nvPr>
            <p:ph type="sldNum" sz="quarter" idx="5"/>
          </p:nvPr>
        </p:nvSpPr>
        <p:spPr/>
        <p:txBody>
          <a:bodyPr/>
          <a:lstStyle/>
          <a:p>
            <a:fld id="{1A4F1BDE-CD53-2449-8DB1-C4586500618F}" type="slidenum">
              <a:rPr lang="en-US" smtClean="0"/>
              <a:t>5</a:t>
            </a:fld>
            <a:endParaRPr lang="en-US"/>
          </a:p>
        </p:txBody>
      </p:sp>
    </p:spTree>
    <p:extLst>
      <p:ext uri="{BB962C8B-B14F-4D97-AF65-F5344CB8AC3E}">
        <p14:creationId xmlns:p14="http://schemas.microsoft.com/office/powerpoint/2010/main" val="195830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specific recommendations, I’m including some links here of worthwhile tutorials.  Some of them I’ve tried, others I haven’t.  But they come highly recommended.</a:t>
            </a:r>
          </a:p>
        </p:txBody>
      </p:sp>
      <p:sp>
        <p:nvSpPr>
          <p:cNvPr id="4" name="Slide Number Placeholder 3"/>
          <p:cNvSpPr>
            <a:spLocks noGrp="1"/>
          </p:cNvSpPr>
          <p:nvPr>
            <p:ph type="sldNum" sz="quarter" idx="5"/>
          </p:nvPr>
        </p:nvSpPr>
        <p:spPr/>
        <p:txBody>
          <a:bodyPr/>
          <a:lstStyle/>
          <a:p>
            <a:fld id="{1A4F1BDE-CD53-2449-8DB1-C4586500618F}" type="slidenum">
              <a:rPr lang="en-US" smtClean="0"/>
              <a:t>6</a:t>
            </a:fld>
            <a:endParaRPr lang="en-US"/>
          </a:p>
        </p:txBody>
      </p:sp>
    </p:spTree>
    <p:extLst>
      <p:ext uri="{BB962C8B-B14F-4D97-AF65-F5344CB8AC3E}">
        <p14:creationId xmlns:p14="http://schemas.microsoft.com/office/powerpoint/2010/main" val="5097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some specific recommendations, I’m including some links here of worthwhile tutorials.  Some of them I’ve tried, others I haven’t.  </a:t>
            </a:r>
            <a:r>
              <a:rPr lang="en-US"/>
              <a:t>But they come highly recommended.</a:t>
            </a:r>
          </a:p>
          <a:p>
            <a:endParaRPr lang="en-US"/>
          </a:p>
        </p:txBody>
      </p:sp>
      <p:sp>
        <p:nvSpPr>
          <p:cNvPr id="4" name="Slide Number Placeholder 3"/>
          <p:cNvSpPr>
            <a:spLocks noGrp="1"/>
          </p:cNvSpPr>
          <p:nvPr>
            <p:ph type="sldNum" sz="quarter" idx="5"/>
          </p:nvPr>
        </p:nvSpPr>
        <p:spPr/>
        <p:txBody>
          <a:bodyPr/>
          <a:lstStyle/>
          <a:p>
            <a:fld id="{1A4F1BDE-CD53-2449-8DB1-C4586500618F}" type="slidenum">
              <a:rPr lang="en-US" smtClean="0"/>
              <a:t>7</a:t>
            </a:fld>
            <a:endParaRPr lang="en-US"/>
          </a:p>
        </p:txBody>
      </p:sp>
    </p:spTree>
    <p:extLst>
      <p:ext uri="{BB962C8B-B14F-4D97-AF65-F5344CB8AC3E}">
        <p14:creationId xmlns:p14="http://schemas.microsoft.com/office/powerpoint/2010/main" val="371198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6973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952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104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71831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313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17972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48065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01143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2136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419496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76463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266" y="167301"/>
            <a:ext cx="6904934" cy="43393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039858"/>
            <a:ext cx="8229600" cy="5086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7660B8C7-8D71-9344-9D3D-63100CE17378}" type="slidenum">
              <a:rPr lang="en-US" smtClean="0"/>
              <a:pPr/>
              <a:t>‹#›</a:t>
            </a:fld>
            <a:endParaRPr lang="en-US" dirty="0"/>
          </a:p>
        </p:txBody>
      </p:sp>
    </p:spTree>
    <p:extLst>
      <p:ext uri="{BB962C8B-B14F-4D97-AF65-F5344CB8AC3E}">
        <p14:creationId xmlns:p14="http://schemas.microsoft.com/office/powerpoint/2010/main" val="75462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carpentry.github.io/shell-novice/04-pipefilter/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carpentry.github.io/shell-novice/06-script/index.html" TargetMode="External"/><Relationship Id="rId4" Type="http://schemas.openxmlformats.org/officeDocument/2006/relationships/hyperlink" Target="http://swcarpentry.github.io/shell-novice/05-loop/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carpentry.github.io/r-novice-inflamm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carpentry.github.io/r-novice-gapmind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D1CAB7-F5CC-E04E-9445-9025C3E01693}"/>
              </a:ext>
            </a:extLst>
          </p:cNvPr>
          <p:cNvSpPr>
            <a:spLocks noGrp="1"/>
          </p:cNvSpPr>
          <p:nvPr>
            <p:ph type="ctrTitle"/>
          </p:nvPr>
        </p:nvSpPr>
        <p:spPr/>
        <p:txBody>
          <a:bodyPr/>
          <a:lstStyle/>
          <a:p>
            <a:pPr algn="ctr"/>
            <a:r>
              <a:rPr lang="en-US" dirty="0"/>
              <a:t>What now?</a:t>
            </a:r>
            <a:br>
              <a:rPr lang="en-US" dirty="0"/>
            </a:br>
            <a:r>
              <a:rPr lang="en-US" dirty="0"/>
              <a:t>Continued Learning</a:t>
            </a:r>
          </a:p>
        </p:txBody>
      </p:sp>
      <p:sp>
        <p:nvSpPr>
          <p:cNvPr id="5" name="Subtitle 4">
            <a:extLst>
              <a:ext uri="{FF2B5EF4-FFF2-40B4-BE49-F238E27FC236}">
                <a16:creationId xmlns:a16="http://schemas.microsoft.com/office/drawing/2014/main" id="{B876EFA8-E0F3-9A48-95CB-F5EB529901B1}"/>
              </a:ext>
            </a:extLst>
          </p:cNvPr>
          <p:cNvSpPr>
            <a:spLocks noGrp="1"/>
          </p:cNvSpPr>
          <p:nvPr>
            <p:ph type="subTitle" idx="1"/>
          </p:nvPr>
        </p:nvSpPr>
        <p:spPr/>
        <p:txBody>
          <a:bodyPr/>
          <a:lstStyle/>
          <a:p>
            <a:r>
              <a:rPr lang="en-US" dirty="0"/>
              <a:t>Bryan Moyers</a:t>
            </a:r>
          </a:p>
          <a:p>
            <a:r>
              <a:rPr lang="en-US" dirty="0"/>
              <a:t>June 03, 2019</a:t>
            </a:r>
          </a:p>
        </p:txBody>
      </p:sp>
    </p:spTree>
    <p:extLst>
      <p:ext uri="{BB962C8B-B14F-4D97-AF65-F5344CB8AC3E}">
        <p14:creationId xmlns:p14="http://schemas.microsoft.com/office/powerpoint/2010/main" val="226044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EE8F-9E80-2043-9AD4-C372ABA6F01E}"/>
              </a:ext>
            </a:extLst>
          </p:cNvPr>
          <p:cNvSpPr>
            <a:spLocks noGrp="1"/>
          </p:cNvSpPr>
          <p:nvPr>
            <p:ph type="title"/>
          </p:nvPr>
        </p:nvSpPr>
        <p:spPr>
          <a:xfrm>
            <a:off x="628650" y="251460"/>
            <a:ext cx="7886700" cy="404456"/>
          </a:xfrm>
        </p:spPr>
        <p:txBody>
          <a:bodyPr/>
          <a:lstStyle/>
          <a:p>
            <a:r>
              <a:rPr lang="en-US" dirty="0"/>
              <a:t>What Now?</a:t>
            </a:r>
          </a:p>
        </p:txBody>
      </p:sp>
      <p:sp>
        <p:nvSpPr>
          <p:cNvPr id="3" name="Content Placeholder 2">
            <a:extLst>
              <a:ext uri="{FF2B5EF4-FFF2-40B4-BE49-F238E27FC236}">
                <a16:creationId xmlns:a16="http://schemas.microsoft.com/office/drawing/2014/main" id="{EE56FC99-FD0E-E641-9882-B14825CCAAC6}"/>
              </a:ext>
            </a:extLst>
          </p:cNvPr>
          <p:cNvSpPr>
            <a:spLocks noGrp="1"/>
          </p:cNvSpPr>
          <p:nvPr>
            <p:ph idx="1"/>
          </p:nvPr>
        </p:nvSpPr>
        <p:spPr>
          <a:xfrm>
            <a:off x="628650" y="1917859"/>
            <a:ext cx="4661964" cy="3263504"/>
          </a:xfrm>
        </p:spPr>
        <p:txBody>
          <a:bodyPr/>
          <a:lstStyle/>
          <a:p>
            <a:r>
              <a:rPr lang="en-US" dirty="0"/>
              <a:t>As with anything, the best way to excel is to practice.</a:t>
            </a:r>
          </a:p>
          <a:p>
            <a:r>
              <a:rPr lang="en-US" dirty="0"/>
              <a:t>(But how should I practice?)</a:t>
            </a:r>
          </a:p>
        </p:txBody>
      </p:sp>
      <p:pic>
        <p:nvPicPr>
          <p:cNvPr id="8194" name="Picture 2" descr="Image result for comics practice makes perfect">
            <a:extLst>
              <a:ext uri="{FF2B5EF4-FFF2-40B4-BE49-F238E27FC236}">
                <a16:creationId xmlns:a16="http://schemas.microsoft.com/office/drawing/2014/main" id="{D38E010B-F3C9-244B-9869-262B0EFB3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614" y="857250"/>
            <a:ext cx="344447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72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1DD0-817C-D747-8789-E34EAD176F1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DC58AAA-858A-804B-A307-8CD1075EA049}"/>
              </a:ext>
            </a:extLst>
          </p:cNvPr>
          <p:cNvSpPr>
            <a:spLocks noGrp="1"/>
          </p:cNvSpPr>
          <p:nvPr>
            <p:ph idx="1"/>
          </p:nvPr>
        </p:nvSpPr>
        <p:spPr>
          <a:xfrm>
            <a:off x="4152900" y="1536700"/>
            <a:ext cx="4787900" cy="3953273"/>
          </a:xfrm>
        </p:spPr>
        <p:txBody>
          <a:bodyPr>
            <a:normAutofit fontScale="77500" lnSpcReduction="20000"/>
          </a:bodyPr>
          <a:lstStyle/>
          <a:p>
            <a:r>
              <a:rPr lang="en-US" dirty="0"/>
              <a:t>1) Let interesting biological problems be your guide.  </a:t>
            </a:r>
          </a:p>
          <a:p>
            <a:r>
              <a:rPr lang="en-US" dirty="0"/>
              <a:t>2) Consider what computational and statistical approach might answer the question.</a:t>
            </a:r>
          </a:p>
          <a:p>
            <a:r>
              <a:rPr lang="en-US" dirty="0"/>
              <a:t>3) Learn what you need to and try to code.</a:t>
            </a:r>
          </a:p>
          <a:p>
            <a:pPr lvl="1"/>
            <a:r>
              <a:rPr lang="en-US" dirty="0"/>
              <a:t>We live in the future– use Google.</a:t>
            </a:r>
          </a:p>
          <a:p>
            <a:r>
              <a:rPr lang="en-US" dirty="0"/>
              <a:t>4) Get feedback from others– biologists, more experienced coders.</a:t>
            </a:r>
          </a:p>
        </p:txBody>
      </p:sp>
      <p:pic>
        <p:nvPicPr>
          <p:cNvPr id="9218" name="Picture 2" descr="https://pics.me.me/man-contest-2-5-ju-dges-i-dont-use-google-43713833.png">
            <a:extLst>
              <a:ext uri="{FF2B5EF4-FFF2-40B4-BE49-F238E27FC236}">
                <a16:creationId xmlns:a16="http://schemas.microsoft.com/office/drawing/2014/main" id="{9D56B978-D611-8F4D-AFDA-88EBFF87A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07" y="1660747"/>
            <a:ext cx="3252993" cy="43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6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41E3-8FCE-7E45-8818-98C0DFDAC668}"/>
              </a:ext>
            </a:extLst>
          </p:cNvPr>
          <p:cNvSpPr>
            <a:spLocks noGrp="1"/>
          </p:cNvSpPr>
          <p:nvPr>
            <p:ph type="title"/>
          </p:nvPr>
        </p:nvSpPr>
        <p:spPr/>
        <p:txBody>
          <a:bodyPr/>
          <a:lstStyle/>
          <a:p>
            <a:r>
              <a:rPr lang="en-US" dirty="0"/>
              <a:t>Getting distracted</a:t>
            </a:r>
          </a:p>
        </p:txBody>
      </p:sp>
      <p:sp>
        <p:nvSpPr>
          <p:cNvPr id="3" name="Content Placeholder 2">
            <a:extLst>
              <a:ext uri="{FF2B5EF4-FFF2-40B4-BE49-F238E27FC236}">
                <a16:creationId xmlns:a16="http://schemas.microsoft.com/office/drawing/2014/main" id="{D764F0AC-4441-A94E-80A0-9C69958A9B18}"/>
              </a:ext>
            </a:extLst>
          </p:cNvPr>
          <p:cNvSpPr>
            <a:spLocks noGrp="1"/>
          </p:cNvSpPr>
          <p:nvPr>
            <p:ph idx="1"/>
          </p:nvPr>
        </p:nvSpPr>
        <p:spPr>
          <a:xfrm>
            <a:off x="254000" y="1409700"/>
            <a:ext cx="4292600" cy="4080273"/>
          </a:xfrm>
        </p:spPr>
        <p:txBody>
          <a:bodyPr>
            <a:normAutofit fontScale="85000" lnSpcReduction="20000"/>
          </a:bodyPr>
          <a:lstStyle/>
          <a:p>
            <a:r>
              <a:rPr lang="en-US" dirty="0"/>
              <a:t>It’s very easy to get distracted from your main project(s).</a:t>
            </a:r>
          </a:p>
          <a:p>
            <a:r>
              <a:rPr lang="en-US" dirty="0"/>
              <a:t>Don’t fall for it! Limit the number of projects you’re working on.</a:t>
            </a:r>
          </a:p>
          <a:p>
            <a:r>
              <a:rPr lang="en-US" dirty="0"/>
              <a:t>Keep a notebook (physical or electronic) of ideas of things to work on or try.  It can become a very valuable resource.</a:t>
            </a:r>
          </a:p>
        </p:txBody>
      </p:sp>
      <p:pic>
        <p:nvPicPr>
          <p:cNvPr id="10242" name="Picture 2" descr="https://cdn-images-1.medium.com/max/1600/1*-vuzP4JAoPf9S6ZdHNR_Jg.jpeg">
            <a:extLst>
              <a:ext uri="{FF2B5EF4-FFF2-40B4-BE49-F238E27FC236}">
                <a16:creationId xmlns:a16="http://schemas.microsoft.com/office/drawing/2014/main" id="{C9629AD6-4997-384F-9DDC-9F4512F59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12557"/>
            <a:ext cx="4096687" cy="628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42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93AF-ED0E-CF4F-B54C-04AD9E86F580}"/>
              </a:ext>
            </a:extLst>
          </p:cNvPr>
          <p:cNvSpPr>
            <a:spLocks noGrp="1"/>
          </p:cNvSpPr>
          <p:nvPr>
            <p:ph type="title"/>
          </p:nvPr>
        </p:nvSpPr>
        <p:spPr/>
        <p:txBody>
          <a:bodyPr/>
          <a:lstStyle/>
          <a:p>
            <a:r>
              <a:rPr lang="en-US" dirty="0"/>
              <a:t>Practice, in practice</a:t>
            </a:r>
          </a:p>
        </p:txBody>
      </p:sp>
      <p:sp>
        <p:nvSpPr>
          <p:cNvPr id="3" name="Content Placeholder 2">
            <a:extLst>
              <a:ext uri="{FF2B5EF4-FFF2-40B4-BE49-F238E27FC236}">
                <a16:creationId xmlns:a16="http://schemas.microsoft.com/office/drawing/2014/main" id="{BB83B3DB-8D30-AE4B-B06C-1B6B8BDE59E9}"/>
              </a:ext>
            </a:extLst>
          </p:cNvPr>
          <p:cNvSpPr>
            <a:spLocks noGrp="1"/>
          </p:cNvSpPr>
          <p:nvPr>
            <p:ph idx="1"/>
          </p:nvPr>
        </p:nvSpPr>
        <p:spPr>
          <a:xfrm>
            <a:off x="457200" y="1039858"/>
            <a:ext cx="4869180" cy="5086305"/>
          </a:xfrm>
        </p:spPr>
        <p:txBody>
          <a:bodyPr>
            <a:normAutofit fontScale="92500" lnSpcReduction="10000"/>
          </a:bodyPr>
          <a:lstStyle/>
          <a:p>
            <a:r>
              <a:rPr lang="en-US" dirty="0"/>
              <a:t>Often, you’ll learn by doing.  </a:t>
            </a:r>
          </a:p>
          <a:p>
            <a:r>
              <a:rPr lang="en-US" dirty="0"/>
              <a:t>A problem will force you to google and learn some new computational trick.</a:t>
            </a:r>
          </a:p>
          <a:p>
            <a:r>
              <a:rPr lang="en-US" dirty="0"/>
              <a:t>I always recommend typing things out yourself– most code online will not run perfectly for you, and typing it out forces you to think about what each line is doing.</a:t>
            </a:r>
          </a:p>
          <a:p>
            <a:endParaRPr lang="en-US" dirty="0"/>
          </a:p>
        </p:txBody>
      </p:sp>
      <p:pic>
        <p:nvPicPr>
          <p:cNvPr id="16386" name="Picture 2" descr="Image result for programming cycle funny">
            <a:extLst>
              <a:ext uri="{FF2B5EF4-FFF2-40B4-BE49-F238E27FC236}">
                <a16:creationId xmlns:a16="http://schemas.microsoft.com/office/drawing/2014/main" id="{558DFEA2-5DAB-CF44-BBF0-7747D1401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505" y="384270"/>
            <a:ext cx="3955495"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F138-30F5-4742-BC1E-7D046DB78380}"/>
              </a:ext>
            </a:extLst>
          </p:cNvPr>
          <p:cNvSpPr>
            <a:spLocks noGrp="1"/>
          </p:cNvSpPr>
          <p:nvPr>
            <p:ph type="title"/>
          </p:nvPr>
        </p:nvSpPr>
        <p:spPr/>
        <p:txBody>
          <a:bodyPr/>
          <a:lstStyle/>
          <a:p>
            <a:r>
              <a:rPr lang="en-US" dirty="0"/>
              <a:t>Unix Shell / Command Line Practice</a:t>
            </a:r>
          </a:p>
        </p:txBody>
      </p:sp>
      <p:sp>
        <p:nvSpPr>
          <p:cNvPr id="3" name="Content Placeholder 2">
            <a:extLst>
              <a:ext uri="{FF2B5EF4-FFF2-40B4-BE49-F238E27FC236}">
                <a16:creationId xmlns:a16="http://schemas.microsoft.com/office/drawing/2014/main" id="{9EA8BD7C-7626-7D48-9DA5-758C39437815}"/>
              </a:ext>
            </a:extLst>
          </p:cNvPr>
          <p:cNvSpPr>
            <a:spLocks noGrp="1"/>
          </p:cNvSpPr>
          <p:nvPr>
            <p:ph idx="1"/>
          </p:nvPr>
        </p:nvSpPr>
        <p:spPr/>
        <p:txBody>
          <a:bodyPr>
            <a:normAutofit fontScale="85000" lnSpcReduction="20000"/>
          </a:bodyPr>
          <a:lstStyle/>
          <a:p>
            <a:r>
              <a:rPr lang="en-US" dirty="0"/>
              <a:t>Data Carpentry Lessons:</a:t>
            </a:r>
          </a:p>
          <a:p>
            <a:pPr lvl="1"/>
            <a:r>
              <a:rPr lang="en-US" dirty="0"/>
              <a:t>Combining shell commands: </a:t>
            </a:r>
            <a:r>
              <a:rPr lang="en-US" dirty="0">
                <a:hlinkClick r:id="rId3"/>
              </a:rPr>
              <a:t>http://swcarpentry.github.io/shell-novice/04-pipefilter/index.html</a:t>
            </a:r>
            <a:endParaRPr lang="en-US" dirty="0"/>
          </a:p>
          <a:p>
            <a:pPr lvl="1"/>
            <a:r>
              <a:rPr lang="en-US" dirty="0"/>
              <a:t>Performing the same action on many files: </a:t>
            </a:r>
            <a:r>
              <a:rPr lang="en-US" dirty="0">
                <a:hlinkClick r:id="rId4"/>
              </a:rPr>
              <a:t>http://swcarpentry.github.io/shell-novice/05-loop/index.html</a:t>
            </a:r>
            <a:endParaRPr lang="en-US" dirty="0"/>
          </a:p>
          <a:p>
            <a:pPr lvl="1"/>
            <a:r>
              <a:rPr lang="en-US" dirty="0"/>
              <a:t>Saving and reusing shell commands: </a:t>
            </a:r>
            <a:r>
              <a:rPr lang="en-US" dirty="0">
                <a:hlinkClick r:id="rId5"/>
              </a:rPr>
              <a:t>http://swcarpentry.github.io/shell-novice/06-script/index.html</a:t>
            </a:r>
            <a:endParaRPr lang="en-US" dirty="0"/>
          </a:p>
          <a:p>
            <a:r>
              <a:rPr lang="en-US" dirty="0" err="1"/>
              <a:t>Codecademy</a:t>
            </a:r>
            <a:r>
              <a:rPr lang="en-US" dirty="0"/>
              <a:t> “Learn the command Line” tutorial</a:t>
            </a:r>
          </a:p>
          <a:p>
            <a:r>
              <a:rPr lang="en-US" dirty="0" err="1"/>
              <a:t>linuxcommand.org</a:t>
            </a:r>
            <a:endParaRPr lang="en-US" dirty="0"/>
          </a:p>
          <a:p>
            <a:r>
              <a:rPr lang="en-US" dirty="0" err="1"/>
              <a:t>corsera.org</a:t>
            </a:r>
            <a:r>
              <a:rPr lang="en-US" dirty="0"/>
              <a:t> “The Unix Workbench” (Johns Hopkins) course.</a:t>
            </a:r>
          </a:p>
        </p:txBody>
      </p:sp>
    </p:spTree>
    <p:extLst>
      <p:ext uri="{BB962C8B-B14F-4D97-AF65-F5344CB8AC3E}">
        <p14:creationId xmlns:p14="http://schemas.microsoft.com/office/powerpoint/2010/main" val="70486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59C4-436C-6A41-BBE9-44B46543103B}"/>
              </a:ext>
            </a:extLst>
          </p:cNvPr>
          <p:cNvSpPr>
            <a:spLocks noGrp="1"/>
          </p:cNvSpPr>
          <p:nvPr>
            <p:ph type="title"/>
          </p:nvPr>
        </p:nvSpPr>
        <p:spPr/>
        <p:txBody>
          <a:bodyPr/>
          <a:lstStyle/>
          <a:p>
            <a:r>
              <a:rPr lang="en-US" dirty="0"/>
              <a:t>Programming with R practice</a:t>
            </a:r>
          </a:p>
        </p:txBody>
      </p:sp>
      <p:sp>
        <p:nvSpPr>
          <p:cNvPr id="3" name="Content Placeholder 2">
            <a:extLst>
              <a:ext uri="{FF2B5EF4-FFF2-40B4-BE49-F238E27FC236}">
                <a16:creationId xmlns:a16="http://schemas.microsoft.com/office/drawing/2014/main" id="{6D7E3ABC-B6C2-2443-8E78-B95C6F5AC68E}"/>
              </a:ext>
            </a:extLst>
          </p:cNvPr>
          <p:cNvSpPr>
            <a:spLocks noGrp="1"/>
          </p:cNvSpPr>
          <p:nvPr>
            <p:ph idx="1"/>
          </p:nvPr>
        </p:nvSpPr>
        <p:spPr/>
        <p:txBody>
          <a:bodyPr>
            <a:normAutofit fontScale="92500" lnSpcReduction="20000"/>
          </a:bodyPr>
          <a:lstStyle/>
          <a:p>
            <a:r>
              <a:rPr lang="en-US" dirty="0"/>
              <a:t>Carpentry Lessons:</a:t>
            </a:r>
          </a:p>
          <a:p>
            <a:pPr lvl="1"/>
            <a:r>
              <a:rPr lang="en-US" dirty="0"/>
              <a:t>More practice with the inflammation data set used during </a:t>
            </a:r>
            <a:r>
              <a:rPr lang="en-US" dirty="0" err="1"/>
              <a:t>bootcamp</a:t>
            </a:r>
            <a:r>
              <a:rPr lang="en-US" dirty="0"/>
              <a:t>: </a:t>
            </a:r>
            <a:r>
              <a:rPr lang="en-US" dirty="0">
                <a:hlinkClick r:id="rId3"/>
              </a:rPr>
              <a:t>http://swcarpentry.github.io/r-novice-inflammation/</a:t>
            </a:r>
            <a:r>
              <a:rPr lang="en-US" dirty="0"/>
              <a:t> </a:t>
            </a:r>
          </a:p>
          <a:p>
            <a:pPr lvl="1"/>
            <a:r>
              <a:rPr lang="en-US" dirty="0"/>
              <a:t>R programming for reproducible scientific analysis: </a:t>
            </a:r>
            <a:r>
              <a:rPr lang="en-US" dirty="0">
                <a:hlinkClick r:id="rId4"/>
              </a:rPr>
              <a:t>http://swcarpentry.github.io/r-novice-gapminder/</a:t>
            </a:r>
            <a:endParaRPr lang="en-US" dirty="0"/>
          </a:p>
          <a:p>
            <a:r>
              <a:rPr lang="en-US" dirty="0" err="1"/>
              <a:t>Datacamp</a:t>
            </a:r>
            <a:r>
              <a:rPr lang="en-US" dirty="0"/>
              <a:t> “Introduction to R” free course.</a:t>
            </a:r>
          </a:p>
          <a:p>
            <a:r>
              <a:rPr lang="en-US" dirty="0" err="1"/>
              <a:t>coursera.org</a:t>
            </a:r>
            <a:r>
              <a:rPr lang="en-US" dirty="0"/>
              <a:t> has many great R courses (particularly those by Duke and Johns Hopkins) covering beginner programming, statistics, data science (including machine learning), and software development.</a:t>
            </a:r>
          </a:p>
        </p:txBody>
      </p:sp>
    </p:spTree>
    <p:extLst>
      <p:ext uri="{BB962C8B-B14F-4D97-AF65-F5344CB8AC3E}">
        <p14:creationId xmlns:p14="http://schemas.microsoft.com/office/powerpoint/2010/main" val="146978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8B72-EAF2-AC41-9BF2-168880874EC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98457EE-DF65-7B46-813F-1AB62550A7D4}"/>
              </a:ext>
            </a:extLst>
          </p:cNvPr>
          <p:cNvSpPr>
            <a:spLocks noGrp="1"/>
          </p:cNvSpPr>
          <p:nvPr>
            <p:ph idx="1"/>
          </p:nvPr>
        </p:nvSpPr>
        <p:spPr/>
        <p:txBody>
          <a:bodyPr/>
          <a:lstStyle/>
          <a:p>
            <a:r>
              <a:rPr lang="en-US" dirty="0"/>
              <a:t>Keep practicing! </a:t>
            </a:r>
          </a:p>
          <a:p>
            <a:r>
              <a:rPr lang="en-US" dirty="0"/>
              <a:t>Let interesting biology be your guide</a:t>
            </a:r>
          </a:p>
          <a:p>
            <a:r>
              <a:rPr lang="en-US" dirty="0"/>
              <a:t>Keep a notebook and summarize what you’ve learned</a:t>
            </a:r>
          </a:p>
          <a:p>
            <a:r>
              <a:rPr lang="en-US" dirty="0"/>
              <a:t>Ask for help / find a mentor</a:t>
            </a:r>
          </a:p>
          <a:p>
            <a:endParaRPr lang="en-US" dirty="0"/>
          </a:p>
        </p:txBody>
      </p:sp>
    </p:spTree>
    <p:extLst>
      <p:ext uri="{BB962C8B-B14F-4D97-AF65-F5344CB8AC3E}">
        <p14:creationId xmlns:p14="http://schemas.microsoft.com/office/powerpoint/2010/main" val="2633101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11325</TotalTime>
  <Words>845</Words>
  <Application>Microsoft Macintosh PowerPoint</Application>
  <PresentationFormat>On-screen Show (4:3)</PresentationFormat>
  <Paragraphs>57</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What now? Continued Learning</vt:lpstr>
      <vt:lpstr>What Now?</vt:lpstr>
      <vt:lpstr>Recommendations</vt:lpstr>
      <vt:lpstr>Getting distracted</vt:lpstr>
      <vt:lpstr>Practice, in practice</vt:lpstr>
      <vt:lpstr>Unix Shell / Command Line Practice</vt:lpstr>
      <vt:lpstr>Programming with R practice</vt:lpstr>
      <vt:lpstr>Summary</vt:lpstr>
    </vt:vector>
  </TitlesOfParts>
  <Company>HudsonAlpha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Miller</dc:creator>
  <cp:lastModifiedBy>Microsoft Office User</cp:lastModifiedBy>
  <cp:revision>58</cp:revision>
  <dcterms:created xsi:type="dcterms:W3CDTF">2014-08-01T20:57:50Z</dcterms:created>
  <dcterms:modified xsi:type="dcterms:W3CDTF">2019-05-31T03:32:04Z</dcterms:modified>
</cp:coreProperties>
</file>