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20" r:id="rId2"/>
    <p:sldId id="292" r:id="rId3"/>
    <p:sldId id="314" r:id="rId4"/>
    <p:sldId id="315" r:id="rId5"/>
    <p:sldId id="262" r:id="rId6"/>
    <p:sldId id="293" r:id="rId7"/>
    <p:sldId id="263" r:id="rId8"/>
    <p:sldId id="316" r:id="rId9"/>
    <p:sldId id="317" r:id="rId10"/>
    <p:sldId id="318" r:id="rId11"/>
    <p:sldId id="31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86161" autoAdjust="0"/>
  </p:normalViewPr>
  <p:slideViewPr>
    <p:cSldViewPr snapToGrid="0" snapToObjects="1">
      <p:cViewPr varScale="1">
        <p:scale>
          <a:sx n="99" d="100"/>
          <a:sy n="99" d="100"/>
        </p:scale>
        <p:origin x="20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7AF6E-CAA8-CF47-9166-EEF4B1279BDA}" type="datetimeFigureOut">
              <a:rPr lang="en-US" smtClean="0"/>
              <a:t>5/30/19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F1BDE-CD53-2449-8DB1-C4586500618F}" type="slidenum">
              <a:rPr lang="en-US" smtClean="0"/>
              <a:t>‹#›</a:t>
            </a:fld>
            <a:endParaRPr lang="en-US"/>
          </a:p>
        </p:txBody>
      </p:sp>
    </p:spTree>
    <p:extLst>
      <p:ext uri="{BB962C8B-B14F-4D97-AF65-F5344CB8AC3E}">
        <p14:creationId xmlns:p14="http://schemas.microsoft.com/office/powerpoint/2010/main" val="40066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talked a bit this morning about his research.  I’m going to give a brief overview of some of the research I do.  Generally, my research focuses on this pathway.  How do you get from some change in your genome to a disease state.  There are a lot of ways to do this, but I generally focus on this path– how does genetic variation lead to a change in how transcription factors associate with DNA, and how does that change in TF association lead to changes in gene expression.  </a:t>
            </a:r>
          </a:p>
          <a:p>
            <a:endParaRPr lang="en-US" dirty="0"/>
          </a:p>
          <a:p>
            <a:r>
              <a:rPr lang="en-US" dirty="0"/>
              <a:t>You may be familiar with some of the terms I have here– there are studies sometimes done called Genome-wide association studies which will link some particular genetic variant with a disease.  These can tell you that a variant is associated, but it doesn’t tell you if that variant is causal and, if it is, how it’s causing the disease.</a:t>
            </a:r>
          </a:p>
          <a:p>
            <a:endParaRPr lang="en-US" dirty="0"/>
          </a:p>
          <a:p>
            <a:r>
              <a:rPr lang="en-US" dirty="0"/>
              <a:t>Similarly, you can correlate genetic variation with a change in gene expression– that’s called an </a:t>
            </a:r>
            <a:r>
              <a:rPr lang="en-US" dirty="0" err="1"/>
              <a:t>eQTL</a:t>
            </a:r>
            <a:r>
              <a:rPr lang="en-US" dirty="0"/>
              <a:t>.  But again, it doesn’t necessarily tell you anything about the mechanism.  Most of my work focuses on these intermediate steps.  Can we focus in on variants whose mechanism is changing TF-DNA associations?</a:t>
            </a:r>
          </a:p>
        </p:txBody>
      </p:sp>
      <p:sp>
        <p:nvSpPr>
          <p:cNvPr id="4" name="Slide Number Placeholder 3"/>
          <p:cNvSpPr>
            <a:spLocks noGrp="1"/>
          </p:cNvSpPr>
          <p:nvPr>
            <p:ph type="sldNum" sz="quarter" idx="5"/>
          </p:nvPr>
        </p:nvSpPr>
        <p:spPr/>
        <p:txBody>
          <a:bodyPr/>
          <a:lstStyle/>
          <a:p>
            <a:fld id="{A786243D-2006-174E-B844-70E5F2C67E45}" type="slidenum">
              <a:rPr lang="en-US" smtClean="0"/>
              <a:t>2</a:t>
            </a:fld>
            <a:endParaRPr lang="en-US"/>
          </a:p>
        </p:txBody>
      </p:sp>
    </p:spTree>
    <p:extLst>
      <p:ext uri="{BB962C8B-B14F-4D97-AF65-F5344CB8AC3E}">
        <p14:creationId xmlns:p14="http://schemas.microsoft.com/office/powerpoint/2010/main" val="1368118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this model, you can test individual mutations.  You can take sequences and ask “If we mutate this one spot, is it likely to change the side of this plane the sequence falls on?”</a:t>
            </a:r>
          </a:p>
          <a:p>
            <a:endParaRPr lang="en-US" dirty="0"/>
          </a:p>
          <a:p>
            <a:r>
              <a:rPr lang="en-US" dirty="0"/>
              <a:t>Following this process, you can start to classify regulatory variants into those that do or do not influence </a:t>
            </a:r>
            <a:r>
              <a:rPr lang="en-US" dirty="0" err="1"/>
              <a:t>Tf</a:t>
            </a:r>
            <a:r>
              <a:rPr lang="en-US" dirty="0"/>
              <a:t> binding.</a:t>
            </a:r>
          </a:p>
          <a:p>
            <a:endParaRPr lang="en-US" dirty="0"/>
          </a:p>
          <a:p>
            <a:r>
              <a:rPr lang="en-US" dirty="0"/>
              <a:t>To call back to the beginning of this presentation, this is one way that you might understand why a given variant is playing a role in a disease.</a:t>
            </a:r>
          </a:p>
        </p:txBody>
      </p:sp>
      <p:sp>
        <p:nvSpPr>
          <p:cNvPr id="4" name="Slide Number Placeholder 3"/>
          <p:cNvSpPr>
            <a:spLocks noGrp="1"/>
          </p:cNvSpPr>
          <p:nvPr>
            <p:ph type="sldNum" sz="quarter" idx="5"/>
          </p:nvPr>
        </p:nvSpPr>
        <p:spPr/>
        <p:txBody>
          <a:bodyPr/>
          <a:lstStyle/>
          <a:p>
            <a:fld id="{1A4F1BDE-CD53-2449-8DB1-C4586500618F}" type="slidenum">
              <a:rPr lang="en-US" smtClean="0"/>
              <a:t>11</a:t>
            </a:fld>
            <a:endParaRPr lang="en-US"/>
          </a:p>
        </p:txBody>
      </p:sp>
    </p:spTree>
    <p:extLst>
      <p:ext uri="{BB962C8B-B14F-4D97-AF65-F5344CB8AC3E}">
        <p14:creationId xmlns:p14="http://schemas.microsoft.com/office/powerpoint/2010/main" val="3800419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kinds of variants associated with disease– the easiest to understand are variants which change the protein-coding region of the genome.  But those kinds of variants account for a minority of the causal variants for diseases.  So, for instance, if you look at Mendelian diseases– diseases where the heritability is really well understood– only about 1/3 of those diseases are caused by variants in the protein-coding regions.  If you look at diseases with more complex patterns, like Cancer or Alzheimer’s disease, only about 6% of causal DNA variants are in the protein-coding region.  </a:t>
            </a:r>
          </a:p>
          <a:p>
            <a:endParaRPr lang="en-US" dirty="0"/>
          </a:p>
          <a:p>
            <a:r>
              <a:rPr lang="en-US" dirty="0"/>
              <a:t>Most of the variation is occurring in regulatory regions.</a:t>
            </a:r>
          </a:p>
        </p:txBody>
      </p:sp>
      <p:sp>
        <p:nvSpPr>
          <p:cNvPr id="4" name="Slide Number Placeholder 3"/>
          <p:cNvSpPr>
            <a:spLocks noGrp="1"/>
          </p:cNvSpPr>
          <p:nvPr>
            <p:ph type="sldNum" sz="quarter" idx="5"/>
          </p:nvPr>
        </p:nvSpPr>
        <p:spPr/>
        <p:txBody>
          <a:bodyPr/>
          <a:lstStyle/>
          <a:p>
            <a:fld id="{1A4F1BDE-CD53-2449-8DB1-C4586500618F}" type="slidenum">
              <a:rPr lang="en-US" smtClean="0"/>
              <a:t>3</a:t>
            </a:fld>
            <a:endParaRPr lang="en-US"/>
          </a:p>
        </p:txBody>
      </p:sp>
    </p:spTree>
    <p:extLst>
      <p:ext uri="{BB962C8B-B14F-4D97-AF65-F5344CB8AC3E}">
        <p14:creationId xmlns:p14="http://schemas.microsoft.com/office/powerpoint/2010/main" val="44145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here is that understanding how gene regulation changes can offer novel insights about how diseases emerge and progress.  If we can understand the specific mechanisms for a patient’s disease, we may be able to give them more appropriate care.  So that’s where I focus my research.</a:t>
            </a:r>
          </a:p>
        </p:txBody>
      </p:sp>
      <p:sp>
        <p:nvSpPr>
          <p:cNvPr id="4" name="Slide Number Placeholder 3"/>
          <p:cNvSpPr>
            <a:spLocks noGrp="1"/>
          </p:cNvSpPr>
          <p:nvPr>
            <p:ph type="sldNum" sz="quarter" idx="5"/>
          </p:nvPr>
        </p:nvSpPr>
        <p:spPr/>
        <p:txBody>
          <a:bodyPr/>
          <a:lstStyle/>
          <a:p>
            <a:fld id="{1A4F1BDE-CD53-2449-8DB1-C4586500618F}" type="slidenum">
              <a:rPr lang="en-US" smtClean="0"/>
              <a:t>4</a:t>
            </a:fld>
            <a:endParaRPr lang="en-US"/>
          </a:p>
        </p:txBody>
      </p:sp>
    </p:spTree>
    <p:extLst>
      <p:ext uri="{BB962C8B-B14F-4D97-AF65-F5344CB8AC3E}">
        <p14:creationId xmlns:p14="http://schemas.microsoft.com/office/powerpoint/2010/main" val="67536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talk about gene regulation has to start at the Central dogma of molecular biology.  That’s a term that most biologists really don’t like, but it’s what it was historically called, so we’re stuck with it.  The central dogma is that you’ve got DNA– DNA is transcribed into RNA in a process called “Transcription”.  And then RNA is translated into DNA through a process called “Translation.”</a:t>
            </a:r>
          </a:p>
          <a:p>
            <a:endParaRPr lang="en-US" dirty="0"/>
          </a:p>
          <a:p>
            <a:r>
              <a:rPr lang="en-US" dirty="0"/>
              <a:t>Of course, this isn’t complete– DNA is self-perpetuating through a process called replication.  And RNA can sometimes be converted into DNA through a process called reverse transcription.  But for our purposes, this understanding is good enough.  </a:t>
            </a:r>
          </a:p>
        </p:txBody>
      </p:sp>
      <p:sp>
        <p:nvSpPr>
          <p:cNvPr id="4" name="Slide Number Placeholder 3"/>
          <p:cNvSpPr>
            <a:spLocks noGrp="1"/>
          </p:cNvSpPr>
          <p:nvPr>
            <p:ph type="sldNum" sz="quarter" idx="5"/>
          </p:nvPr>
        </p:nvSpPr>
        <p:spPr/>
        <p:txBody>
          <a:bodyPr/>
          <a:lstStyle/>
          <a:p>
            <a:fld id="{1A4F1BDE-CD53-2449-8DB1-C4586500618F}" type="slidenum">
              <a:rPr lang="en-US" smtClean="0"/>
              <a:t>5</a:t>
            </a:fld>
            <a:endParaRPr lang="en-US"/>
          </a:p>
        </p:txBody>
      </p:sp>
    </p:spTree>
    <p:extLst>
      <p:ext uri="{BB962C8B-B14F-4D97-AF65-F5344CB8AC3E}">
        <p14:creationId xmlns:p14="http://schemas.microsoft.com/office/powerpoint/2010/main" val="117665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focus in on that transcription step.</a:t>
            </a:r>
          </a:p>
          <a:p>
            <a:endParaRPr lang="en-US" dirty="0"/>
          </a:p>
          <a:p>
            <a:r>
              <a:rPr lang="en-US" dirty="0"/>
              <a:t>For DNA to be processed and create RNA, you need activating transcription factors to bind.  Transcription factors are proteins which recognize certain patterns in DNA and bind there.  Once they’ve bound, they pull in RNA polymerase, which actually does the work of producing RNA from a DNA template.</a:t>
            </a:r>
          </a:p>
        </p:txBody>
      </p:sp>
      <p:sp>
        <p:nvSpPr>
          <p:cNvPr id="4" name="Slide Number Placeholder 3"/>
          <p:cNvSpPr>
            <a:spLocks noGrp="1"/>
          </p:cNvSpPr>
          <p:nvPr>
            <p:ph type="sldNum" sz="quarter" idx="5"/>
          </p:nvPr>
        </p:nvSpPr>
        <p:spPr/>
        <p:txBody>
          <a:bodyPr/>
          <a:lstStyle/>
          <a:p>
            <a:fld id="{1A4F1BDE-CD53-2449-8DB1-C4586500618F}" type="slidenum">
              <a:rPr lang="en-US" smtClean="0"/>
              <a:t>6</a:t>
            </a:fld>
            <a:endParaRPr lang="en-US"/>
          </a:p>
        </p:txBody>
      </p:sp>
    </p:spTree>
    <p:extLst>
      <p:ext uri="{BB962C8B-B14F-4D97-AF65-F5344CB8AC3E}">
        <p14:creationId xmlns:p14="http://schemas.microsoft.com/office/powerpoint/2010/main" val="1927941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makes TFs bind to some areas of DNA but not others?  Each transcription factor has some amount of preference for each sequence of DNA based on the protein’s shape (and other physical properties that we won’t get into).  The protein’s shape is determined by the protein’s sequence.  For some transcription factors, you can represent its preferences through a motif, shown at left. So, for this particular transcription factor, it really likes the sequence ACGTCCG.  You can see that on the edges, there’s a little bit of wiggle room provided– it maybe prefers an additional “A” on the left side, and maybe prefers an additional “C” on the right side, but if it’s a T instead, maybe the TF will still bind.</a:t>
            </a:r>
          </a:p>
          <a:p>
            <a:endParaRPr lang="en-US" dirty="0"/>
          </a:p>
          <a:p>
            <a:r>
              <a:rPr lang="en-US" dirty="0"/>
              <a:t>So let’s say that you have this sequence in the promoter section of a gene– the TF will bind there, recruit RNA polymerase.  But let’s say we introduce a mutation and change that really big “A” there to a “G”.  Suddenly, this sequence is one that the transcription factor doesn’t like!  Maybe the TF won’t bind there, and instead you’ll get lower expression of a gene!</a:t>
            </a:r>
          </a:p>
        </p:txBody>
      </p:sp>
      <p:sp>
        <p:nvSpPr>
          <p:cNvPr id="4" name="Slide Number Placeholder 3"/>
          <p:cNvSpPr>
            <a:spLocks noGrp="1"/>
          </p:cNvSpPr>
          <p:nvPr>
            <p:ph type="sldNum" sz="quarter" idx="5"/>
          </p:nvPr>
        </p:nvSpPr>
        <p:spPr/>
        <p:txBody>
          <a:bodyPr/>
          <a:lstStyle/>
          <a:p>
            <a:fld id="{1A4F1BDE-CD53-2449-8DB1-C4586500618F}" type="slidenum">
              <a:rPr lang="en-US" smtClean="0"/>
              <a:t>7</a:t>
            </a:fld>
            <a:endParaRPr lang="en-US"/>
          </a:p>
        </p:txBody>
      </p:sp>
    </p:spTree>
    <p:extLst>
      <p:ext uri="{BB962C8B-B14F-4D97-AF65-F5344CB8AC3E}">
        <p14:creationId xmlns:p14="http://schemas.microsoft.com/office/powerpoint/2010/main" val="3424535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there are an astronomical number of possible mutations.  And to test each one for whether or not it impacts the binding of even a single transcription factor is impossible.  So how do we determine which variants influence </a:t>
            </a:r>
            <a:r>
              <a:rPr lang="en-US" dirty="0" err="1"/>
              <a:t>Tf</a:t>
            </a:r>
            <a:r>
              <a:rPr lang="en-US" dirty="0"/>
              <a:t> binding?</a:t>
            </a:r>
          </a:p>
          <a:p>
            <a:endParaRPr lang="en-US" dirty="0"/>
          </a:p>
          <a:p>
            <a:r>
              <a:rPr lang="en-US" dirty="0"/>
              <a:t>Well, first we start by looking at where transcription factors are actually bound.  This is determined through an experiment called </a:t>
            </a:r>
            <a:r>
              <a:rPr lang="en-US" dirty="0" err="1"/>
              <a:t>ChIP</a:t>
            </a:r>
            <a:r>
              <a:rPr lang="en-US" dirty="0"/>
              <a:t>-seq.  In chip-</a:t>
            </a:r>
            <a:r>
              <a:rPr lang="en-US" dirty="0" err="1"/>
              <a:t>seq</a:t>
            </a:r>
            <a:r>
              <a:rPr lang="en-US" dirty="0"/>
              <a:t>, you determine regions of the genome where a TF seems to be bound very often.  You call these “peaks” bound regions.</a:t>
            </a:r>
          </a:p>
        </p:txBody>
      </p:sp>
      <p:sp>
        <p:nvSpPr>
          <p:cNvPr id="4" name="Slide Number Placeholder 3"/>
          <p:cNvSpPr>
            <a:spLocks noGrp="1"/>
          </p:cNvSpPr>
          <p:nvPr>
            <p:ph type="sldNum" sz="quarter" idx="5"/>
          </p:nvPr>
        </p:nvSpPr>
        <p:spPr/>
        <p:txBody>
          <a:bodyPr/>
          <a:lstStyle/>
          <a:p>
            <a:fld id="{1A4F1BDE-CD53-2449-8DB1-C4586500618F}" type="slidenum">
              <a:rPr lang="en-US" smtClean="0"/>
              <a:t>8</a:t>
            </a:fld>
            <a:endParaRPr lang="en-US"/>
          </a:p>
        </p:txBody>
      </p:sp>
    </p:spTree>
    <p:extLst>
      <p:ext uri="{BB962C8B-B14F-4D97-AF65-F5344CB8AC3E}">
        <p14:creationId xmlns:p14="http://schemas.microsoft.com/office/powerpoint/2010/main" val="322896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can compare the sequences of bound regions to a sample of sequences that are not bound.  So here’s a fake example– can you make any conclusions about what kind of sequences are bound or not bound?</a:t>
            </a:r>
          </a:p>
          <a:p>
            <a:endParaRPr lang="en-US" dirty="0"/>
          </a:p>
          <a:p>
            <a:r>
              <a:rPr lang="en-US" dirty="0"/>
              <a:t>Of course not!  Sure, you can make some small suggestions, but manually looking through this kind of data is not intuitive for humans.  </a:t>
            </a:r>
          </a:p>
        </p:txBody>
      </p:sp>
      <p:sp>
        <p:nvSpPr>
          <p:cNvPr id="4" name="Slide Number Placeholder 3"/>
          <p:cNvSpPr>
            <a:spLocks noGrp="1"/>
          </p:cNvSpPr>
          <p:nvPr>
            <p:ph type="sldNum" sz="quarter" idx="5"/>
          </p:nvPr>
        </p:nvSpPr>
        <p:spPr/>
        <p:txBody>
          <a:bodyPr/>
          <a:lstStyle/>
          <a:p>
            <a:fld id="{1A4F1BDE-CD53-2449-8DB1-C4586500618F}" type="slidenum">
              <a:rPr lang="en-US" smtClean="0"/>
              <a:t>9</a:t>
            </a:fld>
            <a:endParaRPr lang="en-US"/>
          </a:p>
        </p:txBody>
      </p:sp>
    </p:spTree>
    <p:extLst>
      <p:ext uri="{BB962C8B-B14F-4D97-AF65-F5344CB8AC3E}">
        <p14:creationId xmlns:p14="http://schemas.microsoft.com/office/powerpoint/2010/main" val="27685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 could just look at line after line after line of sequence and come up with some kind of pattern, the process is extremely time-consuming.  Instead, you can use math and bioinformatics to create a model.  You take your input data, which are bound and unbound sequences, and go through a complicated mathematical procedure which I won’t bore you with.  You wind up with a mathematical model called a “Support Vector Machine” which you can use to try to identify sequences that are likely to be bound and likely to be unbound.</a:t>
            </a:r>
          </a:p>
        </p:txBody>
      </p:sp>
      <p:sp>
        <p:nvSpPr>
          <p:cNvPr id="4" name="Slide Number Placeholder 3"/>
          <p:cNvSpPr>
            <a:spLocks noGrp="1"/>
          </p:cNvSpPr>
          <p:nvPr>
            <p:ph type="sldNum" sz="quarter" idx="5"/>
          </p:nvPr>
        </p:nvSpPr>
        <p:spPr/>
        <p:txBody>
          <a:bodyPr/>
          <a:lstStyle/>
          <a:p>
            <a:fld id="{1A4F1BDE-CD53-2449-8DB1-C4586500618F}" type="slidenum">
              <a:rPr lang="en-US" smtClean="0"/>
              <a:t>10</a:t>
            </a:fld>
            <a:endParaRPr lang="en-US"/>
          </a:p>
        </p:txBody>
      </p:sp>
    </p:spTree>
    <p:extLst>
      <p:ext uri="{BB962C8B-B14F-4D97-AF65-F5344CB8AC3E}">
        <p14:creationId xmlns:p14="http://schemas.microsoft.com/office/powerpoint/2010/main" val="2386436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269732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9952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91049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171831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6313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317972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148065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301143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62136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419496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276463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7266" y="167301"/>
            <a:ext cx="6904934" cy="43393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039858"/>
            <a:ext cx="8229600" cy="50863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7660B8C7-8D71-9344-9D3D-63100CE17378}" type="slidenum">
              <a:rPr lang="en-US" smtClean="0"/>
              <a:pPr/>
              <a:t>‹#›</a:t>
            </a:fld>
            <a:endParaRPr lang="en-US" dirty="0"/>
          </a:p>
        </p:txBody>
      </p:sp>
    </p:spTree>
    <p:extLst>
      <p:ext uri="{BB962C8B-B14F-4D97-AF65-F5344CB8AC3E}">
        <p14:creationId xmlns:p14="http://schemas.microsoft.com/office/powerpoint/2010/main" val="75462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0CDD5-CACC-5E49-96BE-A0AD4820CDB8}"/>
              </a:ext>
            </a:extLst>
          </p:cNvPr>
          <p:cNvSpPr>
            <a:spLocks noGrp="1"/>
          </p:cNvSpPr>
          <p:nvPr>
            <p:ph type="ctrTitle"/>
          </p:nvPr>
        </p:nvSpPr>
        <p:spPr/>
        <p:txBody>
          <a:bodyPr/>
          <a:lstStyle/>
          <a:p>
            <a:pPr algn="ctr"/>
            <a:r>
              <a:rPr lang="en-US" dirty="0"/>
              <a:t>Research Overview</a:t>
            </a:r>
          </a:p>
        </p:txBody>
      </p:sp>
      <p:sp>
        <p:nvSpPr>
          <p:cNvPr id="5" name="Subtitle 4">
            <a:extLst>
              <a:ext uri="{FF2B5EF4-FFF2-40B4-BE49-F238E27FC236}">
                <a16:creationId xmlns:a16="http://schemas.microsoft.com/office/drawing/2014/main" id="{1ED4EFEF-F978-CE45-BDE2-4EA0C278B20E}"/>
              </a:ext>
            </a:extLst>
          </p:cNvPr>
          <p:cNvSpPr>
            <a:spLocks noGrp="1"/>
          </p:cNvSpPr>
          <p:nvPr>
            <p:ph type="subTitle" idx="1"/>
          </p:nvPr>
        </p:nvSpPr>
        <p:spPr/>
        <p:txBody>
          <a:bodyPr/>
          <a:lstStyle/>
          <a:p>
            <a:r>
              <a:rPr lang="en-US" dirty="0"/>
              <a:t>Bryan Moyers</a:t>
            </a:r>
          </a:p>
          <a:p>
            <a:r>
              <a:rPr lang="en-US" dirty="0"/>
              <a:t>Rick Myers Lab</a:t>
            </a:r>
          </a:p>
          <a:p>
            <a:r>
              <a:rPr lang="en-US" dirty="0"/>
              <a:t>June 03, 2019</a:t>
            </a:r>
          </a:p>
        </p:txBody>
      </p:sp>
    </p:spTree>
    <p:extLst>
      <p:ext uri="{BB962C8B-B14F-4D97-AF65-F5344CB8AC3E}">
        <p14:creationId xmlns:p14="http://schemas.microsoft.com/office/powerpoint/2010/main" val="561468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33C9-2CF7-B44C-830D-7C2800FAC9A2}"/>
              </a:ext>
            </a:extLst>
          </p:cNvPr>
          <p:cNvSpPr>
            <a:spLocks noGrp="1"/>
          </p:cNvSpPr>
          <p:nvPr>
            <p:ph type="title"/>
          </p:nvPr>
        </p:nvSpPr>
        <p:spPr/>
        <p:txBody>
          <a:bodyPr/>
          <a:lstStyle/>
          <a:p>
            <a:r>
              <a:rPr lang="en-US" dirty="0"/>
              <a:t>Don’t do it manually– Use Bioinformatics!</a:t>
            </a:r>
          </a:p>
        </p:txBody>
      </p:sp>
      <p:sp>
        <p:nvSpPr>
          <p:cNvPr id="3" name="Content Placeholder 2">
            <a:extLst>
              <a:ext uri="{FF2B5EF4-FFF2-40B4-BE49-F238E27FC236}">
                <a16:creationId xmlns:a16="http://schemas.microsoft.com/office/drawing/2014/main" id="{4B09126C-8207-A448-8A09-50059407F6CA}"/>
              </a:ext>
            </a:extLst>
          </p:cNvPr>
          <p:cNvSpPr>
            <a:spLocks noGrp="1"/>
          </p:cNvSpPr>
          <p:nvPr>
            <p:ph idx="1"/>
          </p:nvPr>
        </p:nvSpPr>
        <p:spPr>
          <a:xfrm>
            <a:off x="457200" y="1039859"/>
            <a:ext cx="8229600" cy="2833640"/>
          </a:xfrm>
        </p:spPr>
        <p:txBody>
          <a:bodyPr>
            <a:normAutofit fontScale="92500" lnSpcReduction="10000"/>
          </a:bodyPr>
          <a:lstStyle/>
          <a:p>
            <a:r>
              <a:rPr lang="en-US" dirty="0"/>
              <a:t>Of course, visually inspecting sequences is unlikely to detect real patterns.  And if it does, it’s extremely time-consuming!</a:t>
            </a:r>
          </a:p>
          <a:p>
            <a:r>
              <a:rPr lang="en-US" dirty="0"/>
              <a:t>Instead, we use math!</a:t>
            </a:r>
          </a:p>
          <a:p>
            <a:r>
              <a:rPr lang="en-US" dirty="0"/>
              <a:t>From input data, we can create a model called a support vector machine.</a:t>
            </a:r>
          </a:p>
        </p:txBody>
      </p:sp>
      <p:sp>
        <p:nvSpPr>
          <p:cNvPr id="4" name="Rectangle 3">
            <a:extLst>
              <a:ext uri="{FF2B5EF4-FFF2-40B4-BE49-F238E27FC236}">
                <a16:creationId xmlns:a16="http://schemas.microsoft.com/office/drawing/2014/main" id="{5F21D16F-7EEE-5346-8B11-6B013F1B119F}"/>
              </a:ext>
            </a:extLst>
          </p:cNvPr>
          <p:cNvSpPr/>
          <p:nvPr/>
        </p:nvSpPr>
        <p:spPr>
          <a:xfrm>
            <a:off x="114300" y="4064000"/>
            <a:ext cx="24765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Bound Sequences</a:t>
            </a:r>
          </a:p>
        </p:txBody>
      </p:sp>
      <p:sp>
        <p:nvSpPr>
          <p:cNvPr id="5" name="Rectangle 4">
            <a:extLst>
              <a:ext uri="{FF2B5EF4-FFF2-40B4-BE49-F238E27FC236}">
                <a16:creationId xmlns:a16="http://schemas.microsoft.com/office/drawing/2014/main" id="{86BFC8D9-59D6-CA4D-BC3C-C18352096D70}"/>
              </a:ext>
            </a:extLst>
          </p:cNvPr>
          <p:cNvSpPr/>
          <p:nvPr/>
        </p:nvSpPr>
        <p:spPr>
          <a:xfrm>
            <a:off x="114300" y="5016499"/>
            <a:ext cx="2476500" cy="558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Unbound Sequences</a:t>
            </a:r>
          </a:p>
        </p:txBody>
      </p:sp>
      <p:sp>
        <p:nvSpPr>
          <p:cNvPr id="6" name="Right Arrow 5">
            <a:extLst>
              <a:ext uri="{FF2B5EF4-FFF2-40B4-BE49-F238E27FC236}">
                <a16:creationId xmlns:a16="http://schemas.microsoft.com/office/drawing/2014/main" id="{E60B4F44-AE22-C947-85EA-4A0A6C83345E}"/>
              </a:ext>
            </a:extLst>
          </p:cNvPr>
          <p:cNvSpPr/>
          <p:nvPr/>
        </p:nvSpPr>
        <p:spPr>
          <a:xfrm>
            <a:off x="2590800" y="4633247"/>
            <a:ext cx="368300" cy="3936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6" name="Picture 4" descr="Image result for Math funny">
            <a:extLst>
              <a:ext uri="{FF2B5EF4-FFF2-40B4-BE49-F238E27FC236}">
                <a16:creationId xmlns:a16="http://schemas.microsoft.com/office/drawing/2014/main" id="{3614CF43-B7DC-9041-B2FE-C22F8C0CF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100" y="3992367"/>
            <a:ext cx="3024903" cy="1701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1DA82E-01DA-5142-A6C2-451DD729B03B}"/>
              </a:ext>
            </a:extLst>
          </p:cNvPr>
          <p:cNvSpPr txBox="1"/>
          <p:nvPr/>
        </p:nvSpPr>
        <p:spPr>
          <a:xfrm>
            <a:off x="3793320" y="5575299"/>
            <a:ext cx="1356462" cy="584775"/>
          </a:xfrm>
          <a:prstGeom prst="rect">
            <a:avLst/>
          </a:prstGeom>
          <a:noFill/>
        </p:spPr>
        <p:txBody>
          <a:bodyPr wrap="none" rtlCol="0">
            <a:spAutoFit/>
          </a:bodyPr>
          <a:lstStyle/>
          <a:p>
            <a:r>
              <a:rPr lang="en-US" sz="3200" b="1" dirty="0"/>
              <a:t>MATH!</a:t>
            </a:r>
          </a:p>
        </p:txBody>
      </p:sp>
      <p:sp>
        <p:nvSpPr>
          <p:cNvPr id="8" name="TextBox 7">
            <a:extLst>
              <a:ext uri="{FF2B5EF4-FFF2-40B4-BE49-F238E27FC236}">
                <a16:creationId xmlns:a16="http://schemas.microsoft.com/office/drawing/2014/main" id="{6C12A5E2-42C6-324F-83B0-EEF3E2490E15}"/>
              </a:ext>
            </a:extLst>
          </p:cNvPr>
          <p:cNvSpPr txBox="1"/>
          <p:nvPr/>
        </p:nvSpPr>
        <p:spPr>
          <a:xfrm>
            <a:off x="765754" y="5694167"/>
            <a:ext cx="1173591" cy="369332"/>
          </a:xfrm>
          <a:prstGeom prst="rect">
            <a:avLst/>
          </a:prstGeom>
          <a:noFill/>
        </p:spPr>
        <p:txBody>
          <a:bodyPr wrap="none" rtlCol="0">
            <a:spAutoFit/>
          </a:bodyPr>
          <a:lstStyle/>
          <a:p>
            <a:r>
              <a:rPr lang="en-US" dirty="0"/>
              <a:t>Input Data</a:t>
            </a:r>
          </a:p>
        </p:txBody>
      </p:sp>
      <p:sp>
        <p:nvSpPr>
          <p:cNvPr id="11" name="Right Arrow 10">
            <a:extLst>
              <a:ext uri="{FF2B5EF4-FFF2-40B4-BE49-F238E27FC236}">
                <a16:creationId xmlns:a16="http://schemas.microsoft.com/office/drawing/2014/main" id="{D11A401F-5F80-6A49-BCD7-6E1D536EC726}"/>
              </a:ext>
            </a:extLst>
          </p:cNvPr>
          <p:cNvSpPr/>
          <p:nvPr/>
        </p:nvSpPr>
        <p:spPr>
          <a:xfrm>
            <a:off x="5984003" y="4646415"/>
            <a:ext cx="368300" cy="3936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2" descr="Image result for support vector machine">
            <a:extLst>
              <a:ext uri="{FF2B5EF4-FFF2-40B4-BE49-F238E27FC236}">
                <a16:creationId xmlns:a16="http://schemas.microsoft.com/office/drawing/2014/main" id="{576DF512-AD9A-DD4D-9761-0B435B8EA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525" y="4222534"/>
            <a:ext cx="2419350" cy="12414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F03CBF7-B886-F248-A761-AA3EA6EEE921}"/>
              </a:ext>
            </a:extLst>
          </p:cNvPr>
          <p:cNvSpPr txBox="1"/>
          <p:nvPr/>
        </p:nvSpPr>
        <p:spPr>
          <a:xfrm>
            <a:off x="6027156" y="5694167"/>
            <a:ext cx="3130088" cy="369332"/>
          </a:xfrm>
          <a:prstGeom prst="rect">
            <a:avLst/>
          </a:prstGeom>
          <a:noFill/>
        </p:spPr>
        <p:txBody>
          <a:bodyPr wrap="none" rtlCol="0">
            <a:spAutoFit/>
          </a:bodyPr>
          <a:lstStyle/>
          <a:p>
            <a:r>
              <a:rPr lang="en-US" dirty="0"/>
              <a:t>Support Vector Machine Model</a:t>
            </a:r>
          </a:p>
        </p:txBody>
      </p:sp>
    </p:spTree>
    <p:extLst>
      <p:ext uri="{BB962C8B-B14F-4D97-AF65-F5344CB8AC3E}">
        <p14:creationId xmlns:p14="http://schemas.microsoft.com/office/powerpoint/2010/main" val="234792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8730-CEBD-9740-BD72-C82886056113}"/>
              </a:ext>
            </a:extLst>
          </p:cNvPr>
          <p:cNvSpPr>
            <a:spLocks noGrp="1"/>
          </p:cNvSpPr>
          <p:nvPr>
            <p:ph type="title"/>
          </p:nvPr>
        </p:nvSpPr>
        <p:spPr/>
        <p:txBody>
          <a:bodyPr/>
          <a:lstStyle/>
          <a:p>
            <a:r>
              <a:rPr lang="en-US" dirty="0"/>
              <a:t>Using this model</a:t>
            </a:r>
          </a:p>
        </p:txBody>
      </p:sp>
      <p:sp>
        <p:nvSpPr>
          <p:cNvPr id="3" name="Content Placeholder 2">
            <a:extLst>
              <a:ext uri="{FF2B5EF4-FFF2-40B4-BE49-F238E27FC236}">
                <a16:creationId xmlns:a16="http://schemas.microsoft.com/office/drawing/2014/main" id="{43CE431E-D6D9-804E-BF5C-5BAB29CC5334}"/>
              </a:ext>
            </a:extLst>
          </p:cNvPr>
          <p:cNvSpPr>
            <a:spLocks noGrp="1"/>
          </p:cNvSpPr>
          <p:nvPr>
            <p:ph idx="1"/>
          </p:nvPr>
        </p:nvSpPr>
        <p:spPr>
          <a:xfrm>
            <a:off x="457200" y="1039859"/>
            <a:ext cx="8229600" cy="2160542"/>
          </a:xfrm>
        </p:spPr>
        <p:txBody>
          <a:bodyPr>
            <a:normAutofit fontScale="92500" lnSpcReduction="20000"/>
          </a:bodyPr>
          <a:lstStyle/>
          <a:p>
            <a:r>
              <a:rPr lang="en-US" dirty="0"/>
              <a:t>This mathematical model can then be used to compare new sequences and determine how likely it is a TF would bind them.</a:t>
            </a:r>
          </a:p>
          <a:p>
            <a:r>
              <a:rPr lang="en-US" dirty="0"/>
              <a:t>This is one way of determining how a regulatory variant might play a causal role in disease.</a:t>
            </a:r>
          </a:p>
        </p:txBody>
      </p:sp>
      <p:pic>
        <p:nvPicPr>
          <p:cNvPr id="4098" name="Picture 2" descr="https://appliedmachinelearning.files.wordpress.com/2017/03/svm_logo1.png?w=392">
            <a:extLst>
              <a:ext uri="{FF2B5EF4-FFF2-40B4-BE49-F238E27FC236}">
                <a16:creationId xmlns:a16="http://schemas.microsoft.com/office/drawing/2014/main" id="{9961EB94-30C1-1C41-943F-BD4A77184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862" y="3009900"/>
            <a:ext cx="3128138" cy="29844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B899C4-679A-E346-9527-E1B9A611BA2D}"/>
              </a:ext>
            </a:extLst>
          </p:cNvPr>
          <p:cNvSpPr txBox="1"/>
          <p:nvPr/>
        </p:nvSpPr>
        <p:spPr>
          <a:xfrm>
            <a:off x="5029200" y="5880100"/>
            <a:ext cx="2105063" cy="369332"/>
          </a:xfrm>
          <a:prstGeom prst="rect">
            <a:avLst/>
          </a:prstGeom>
          <a:noFill/>
        </p:spPr>
        <p:txBody>
          <a:bodyPr wrap="none" rtlCol="0">
            <a:spAutoFit/>
          </a:bodyPr>
          <a:lstStyle/>
          <a:p>
            <a:r>
              <a:rPr lang="en-US" dirty="0"/>
              <a:t>Unbound sequences</a:t>
            </a:r>
          </a:p>
        </p:txBody>
      </p:sp>
      <p:sp>
        <p:nvSpPr>
          <p:cNvPr id="5" name="TextBox 4">
            <a:extLst>
              <a:ext uri="{FF2B5EF4-FFF2-40B4-BE49-F238E27FC236}">
                <a16:creationId xmlns:a16="http://schemas.microsoft.com/office/drawing/2014/main" id="{C4BEA326-5112-AE47-967F-A4673CCF60C4}"/>
              </a:ext>
            </a:extLst>
          </p:cNvPr>
          <p:cNvSpPr txBox="1"/>
          <p:nvPr/>
        </p:nvSpPr>
        <p:spPr>
          <a:xfrm>
            <a:off x="7022907" y="3143252"/>
            <a:ext cx="1854995" cy="369332"/>
          </a:xfrm>
          <a:prstGeom prst="rect">
            <a:avLst/>
          </a:prstGeom>
          <a:noFill/>
        </p:spPr>
        <p:txBody>
          <a:bodyPr wrap="none" rtlCol="0">
            <a:spAutoFit/>
          </a:bodyPr>
          <a:lstStyle/>
          <a:p>
            <a:r>
              <a:rPr lang="en-US" dirty="0"/>
              <a:t>Bound Sequences</a:t>
            </a:r>
          </a:p>
        </p:txBody>
      </p:sp>
      <p:sp>
        <p:nvSpPr>
          <p:cNvPr id="6" name="Rectangle 5">
            <a:extLst>
              <a:ext uri="{FF2B5EF4-FFF2-40B4-BE49-F238E27FC236}">
                <a16:creationId xmlns:a16="http://schemas.microsoft.com/office/drawing/2014/main" id="{24AA11E5-ADD1-0642-B241-5C4415333A1A}"/>
              </a:ext>
            </a:extLst>
          </p:cNvPr>
          <p:cNvSpPr/>
          <p:nvPr/>
        </p:nvSpPr>
        <p:spPr>
          <a:xfrm>
            <a:off x="723397" y="3327918"/>
            <a:ext cx="4572000" cy="2308324"/>
          </a:xfrm>
          <a:prstGeom prst="rect">
            <a:avLst/>
          </a:prstGeom>
        </p:spPr>
        <p:txBody>
          <a:bodyPr>
            <a:spAutoFit/>
          </a:bodyPr>
          <a:lstStyle/>
          <a:p>
            <a:r>
              <a:rPr lang="en-US" dirty="0"/>
              <a:t>Do these two sequences fall on</a:t>
            </a:r>
            <a:br>
              <a:rPr lang="en-US" dirty="0"/>
            </a:br>
            <a:r>
              <a:rPr lang="en-US" dirty="0"/>
              <a:t>different sides of the dividing line?</a:t>
            </a:r>
          </a:p>
          <a:p>
            <a:endParaRPr lang="en-US" dirty="0"/>
          </a:p>
          <a:p>
            <a:r>
              <a:rPr lang="en-US" dirty="0"/>
              <a:t>&gt;</a:t>
            </a:r>
            <a:r>
              <a:rPr lang="en-US" dirty="0" err="1"/>
              <a:t>NativeSequence</a:t>
            </a:r>
            <a:endParaRPr lang="en-US" dirty="0"/>
          </a:p>
          <a:p>
            <a:r>
              <a:rPr lang="en-US" dirty="0"/>
              <a:t>GATTACA</a:t>
            </a:r>
          </a:p>
          <a:p>
            <a:endParaRPr lang="en-US" dirty="0"/>
          </a:p>
          <a:p>
            <a:r>
              <a:rPr lang="en-US" dirty="0"/>
              <a:t>&gt;</a:t>
            </a:r>
            <a:r>
              <a:rPr lang="en-US" dirty="0" err="1"/>
              <a:t>MutantSequence</a:t>
            </a:r>
            <a:endParaRPr lang="en-US" dirty="0"/>
          </a:p>
          <a:p>
            <a:r>
              <a:rPr lang="en-US" dirty="0"/>
              <a:t>CATTACA</a:t>
            </a:r>
          </a:p>
        </p:txBody>
      </p:sp>
      <p:cxnSp>
        <p:nvCxnSpPr>
          <p:cNvPr id="8" name="Elbow Connector 7">
            <a:extLst>
              <a:ext uri="{FF2B5EF4-FFF2-40B4-BE49-F238E27FC236}">
                <a16:creationId xmlns:a16="http://schemas.microsoft.com/office/drawing/2014/main" id="{20550582-0441-A749-ADA6-87EBF88B6D60}"/>
              </a:ext>
            </a:extLst>
          </p:cNvPr>
          <p:cNvCxnSpPr/>
          <p:nvPr/>
        </p:nvCxnSpPr>
        <p:spPr>
          <a:xfrm>
            <a:off x="2425700" y="5359400"/>
            <a:ext cx="3314700" cy="27684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Elbow Connector 9">
            <a:extLst>
              <a:ext uri="{FF2B5EF4-FFF2-40B4-BE49-F238E27FC236}">
                <a16:creationId xmlns:a16="http://schemas.microsoft.com/office/drawing/2014/main" id="{0206415F-4F5D-2A48-957C-68889819280E}"/>
              </a:ext>
            </a:extLst>
          </p:cNvPr>
          <p:cNvCxnSpPr/>
          <p:nvPr/>
        </p:nvCxnSpPr>
        <p:spPr>
          <a:xfrm flipV="1">
            <a:off x="2336800" y="3512584"/>
            <a:ext cx="4495800" cy="103401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72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72B8-F52D-A243-8540-0EB729BEB669}"/>
              </a:ext>
            </a:extLst>
          </p:cNvPr>
          <p:cNvSpPr>
            <a:spLocks noGrp="1"/>
          </p:cNvSpPr>
          <p:nvPr>
            <p:ph type="title"/>
          </p:nvPr>
        </p:nvSpPr>
        <p:spPr/>
        <p:txBody>
          <a:bodyPr/>
          <a:lstStyle/>
          <a:p>
            <a:r>
              <a:rPr lang="en-US" dirty="0"/>
              <a:t>What do I do?  </a:t>
            </a:r>
          </a:p>
        </p:txBody>
      </p:sp>
      <p:sp>
        <p:nvSpPr>
          <p:cNvPr id="5" name="Rounded Rectangle 4">
            <a:extLst>
              <a:ext uri="{FF2B5EF4-FFF2-40B4-BE49-F238E27FC236}">
                <a16:creationId xmlns:a16="http://schemas.microsoft.com/office/drawing/2014/main" id="{5153ED35-6681-6640-8C27-32753328C743}"/>
              </a:ext>
            </a:extLst>
          </p:cNvPr>
          <p:cNvSpPr/>
          <p:nvPr/>
        </p:nvSpPr>
        <p:spPr>
          <a:xfrm>
            <a:off x="1211580" y="2653665"/>
            <a:ext cx="1285875" cy="5143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Genetic Variation</a:t>
            </a:r>
          </a:p>
        </p:txBody>
      </p:sp>
      <p:sp>
        <p:nvSpPr>
          <p:cNvPr id="6" name="Rounded Rectangle 5">
            <a:extLst>
              <a:ext uri="{FF2B5EF4-FFF2-40B4-BE49-F238E27FC236}">
                <a16:creationId xmlns:a16="http://schemas.microsoft.com/office/drawing/2014/main" id="{74D2DEF0-66E8-9745-B33D-4A9450B50909}"/>
              </a:ext>
            </a:extLst>
          </p:cNvPr>
          <p:cNvSpPr/>
          <p:nvPr/>
        </p:nvSpPr>
        <p:spPr>
          <a:xfrm>
            <a:off x="3014186" y="2655570"/>
            <a:ext cx="1485900" cy="51435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Change in TF-DNA associations</a:t>
            </a:r>
          </a:p>
        </p:txBody>
      </p:sp>
      <p:sp>
        <p:nvSpPr>
          <p:cNvPr id="7" name="Rounded Rectangle 6">
            <a:extLst>
              <a:ext uri="{FF2B5EF4-FFF2-40B4-BE49-F238E27FC236}">
                <a16:creationId xmlns:a16="http://schemas.microsoft.com/office/drawing/2014/main" id="{D5A8FCEB-8FE7-994D-8A30-B023A6362FCE}"/>
              </a:ext>
            </a:extLst>
          </p:cNvPr>
          <p:cNvSpPr/>
          <p:nvPr/>
        </p:nvSpPr>
        <p:spPr>
          <a:xfrm>
            <a:off x="4907280" y="2653665"/>
            <a:ext cx="1400175" cy="51435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Change in Gene Expression</a:t>
            </a:r>
          </a:p>
        </p:txBody>
      </p:sp>
      <p:sp>
        <p:nvSpPr>
          <p:cNvPr id="8" name="Rounded Rectangle 7">
            <a:extLst>
              <a:ext uri="{FF2B5EF4-FFF2-40B4-BE49-F238E27FC236}">
                <a16:creationId xmlns:a16="http://schemas.microsoft.com/office/drawing/2014/main" id="{B00171B2-FE22-4D43-BE82-6FCAC1B5F607}"/>
              </a:ext>
            </a:extLst>
          </p:cNvPr>
          <p:cNvSpPr/>
          <p:nvPr/>
        </p:nvSpPr>
        <p:spPr>
          <a:xfrm>
            <a:off x="6745605" y="2653665"/>
            <a:ext cx="1400175" cy="51435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Disease</a:t>
            </a:r>
          </a:p>
        </p:txBody>
      </p:sp>
      <p:sp>
        <p:nvSpPr>
          <p:cNvPr id="9" name="Curved Down Arrow 8">
            <a:extLst>
              <a:ext uri="{FF2B5EF4-FFF2-40B4-BE49-F238E27FC236}">
                <a16:creationId xmlns:a16="http://schemas.microsoft.com/office/drawing/2014/main" id="{E32BE8C5-8F57-5843-9A4B-C279AC5FE401}"/>
              </a:ext>
            </a:extLst>
          </p:cNvPr>
          <p:cNvSpPr/>
          <p:nvPr/>
        </p:nvSpPr>
        <p:spPr>
          <a:xfrm>
            <a:off x="2345055" y="2101215"/>
            <a:ext cx="1000125" cy="552450"/>
          </a:xfrm>
          <a:prstGeom prst="curved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0" name="Curved Down Arrow 9">
            <a:extLst>
              <a:ext uri="{FF2B5EF4-FFF2-40B4-BE49-F238E27FC236}">
                <a16:creationId xmlns:a16="http://schemas.microsoft.com/office/drawing/2014/main" id="{01AD3A1E-BF88-664E-850F-E497775E49CE}"/>
              </a:ext>
            </a:extLst>
          </p:cNvPr>
          <p:cNvSpPr/>
          <p:nvPr/>
        </p:nvSpPr>
        <p:spPr>
          <a:xfrm>
            <a:off x="4188143" y="2101215"/>
            <a:ext cx="1000125" cy="5524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1" name="Curved Down Arrow 10">
            <a:extLst>
              <a:ext uri="{FF2B5EF4-FFF2-40B4-BE49-F238E27FC236}">
                <a16:creationId xmlns:a16="http://schemas.microsoft.com/office/drawing/2014/main" id="{76C344DE-066C-F842-AEDC-4998FCBA15CE}"/>
              </a:ext>
            </a:extLst>
          </p:cNvPr>
          <p:cNvSpPr/>
          <p:nvPr/>
        </p:nvSpPr>
        <p:spPr>
          <a:xfrm>
            <a:off x="6031230" y="2101215"/>
            <a:ext cx="1000125" cy="5524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2" name="Curved Up Arrow 11">
            <a:extLst>
              <a:ext uri="{FF2B5EF4-FFF2-40B4-BE49-F238E27FC236}">
                <a16:creationId xmlns:a16="http://schemas.microsoft.com/office/drawing/2014/main" id="{2363B3E3-81C3-3044-ABF8-56DD421A4C48}"/>
              </a:ext>
            </a:extLst>
          </p:cNvPr>
          <p:cNvSpPr/>
          <p:nvPr/>
        </p:nvSpPr>
        <p:spPr>
          <a:xfrm>
            <a:off x="2345055" y="3168015"/>
            <a:ext cx="2943225" cy="7524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 name="Curved Up Arrow 12">
            <a:extLst>
              <a:ext uri="{FF2B5EF4-FFF2-40B4-BE49-F238E27FC236}">
                <a16:creationId xmlns:a16="http://schemas.microsoft.com/office/drawing/2014/main" id="{583D3D79-34D2-754A-A6C6-8C1597F2988D}"/>
              </a:ext>
            </a:extLst>
          </p:cNvPr>
          <p:cNvSpPr/>
          <p:nvPr/>
        </p:nvSpPr>
        <p:spPr>
          <a:xfrm>
            <a:off x="1244917" y="3168015"/>
            <a:ext cx="6110288" cy="16668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 name="TextBox 13">
            <a:extLst>
              <a:ext uri="{FF2B5EF4-FFF2-40B4-BE49-F238E27FC236}">
                <a16:creationId xmlns:a16="http://schemas.microsoft.com/office/drawing/2014/main" id="{4813FB0E-F7C2-F949-87D9-AA752B2C1164}"/>
              </a:ext>
            </a:extLst>
          </p:cNvPr>
          <p:cNvSpPr txBox="1"/>
          <p:nvPr/>
        </p:nvSpPr>
        <p:spPr>
          <a:xfrm>
            <a:off x="2984870" y="4834890"/>
            <a:ext cx="2670668" cy="300082"/>
          </a:xfrm>
          <a:prstGeom prst="rect">
            <a:avLst/>
          </a:prstGeom>
          <a:noFill/>
        </p:spPr>
        <p:txBody>
          <a:bodyPr wrap="none" rtlCol="0">
            <a:spAutoFit/>
          </a:bodyPr>
          <a:lstStyle/>
          <a:p>
            <a:r>
              <a:rPr lang="en-US" sz="1350" b="1" dirty="0"/>
              <a:t>Gene- or genome-wide association</a:t>
            </a:r>
          </a:p>
        </p:txBody>
      </p:sp>
      <p:sp>
        <p:nvSpPr>
          <p:cNvPr id="15" name="TextBox 14">
            <a:extLst>
              <a:ext uri="{FF2B5EF4-FFF2-40B4-BE49-F238E27FC236}">
                <a16:creationId xmlns:a16="http://schemas.microsoft.com/office/drawing/2014/main" id="{ED206623-258F-4C42-A9AA-F868425AA507}"/>
              </a:ext>
            </a:extLst>
          </p:cNvPr>
          <p:cNvSpPr txBox="1"/>
          <p:nvPr/>
        </p:nvSpPr>
        <p:spPr>
          <a:xfrm>
            <a:off x="3437446" y="3920490"/>
            <a:ext cx="614079" cy="300082"/>
          </a:xfrm>
          <a:prstGeom prst="rect">
            <a:avLst/>
          </a:prstGeom>
          <a:noFill/>
        </p:spPr>
        <p:txBody>
          <a:bodyPr wrap="none" rtlCol="0">
            <a:spAutoFit/>
          </a:bodyPr>
          <a:lstStyle/>
          <a:p>
            <a:r>
              <a:rPr lang="en-US" sz="1350" b="1" dirty="0" err="1"/>
              <a:t>eQTLs</a:t>
            </a:r>
            <a:endParaRPr lang="en-US" sz="1350" b="1" dirty="0"/>
          </a:p>
        </p:txBody>
      </p:sp>
    </p:spTree>
    <p:extLst>
      <p:ext uri="{BB962C8B-B14F-4D97-AF65-F5344CB8AC3E}">
        <p14:creationId xmlns:p14="http://schemas.microsoft.com/office/powerpoint/2010/main" val="59974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E29F-4DEF-5247-9308-9D16E11A8E4C}"/>
              </a:ext>
            </a:extLst>
          </p:cNvPr>
          <p:cNvSpPr>
            <a:spLocks noGrp="1"/>
          </p:cNvSpPr>
          <p:nvPr>
            <p:ph type="title"/>
          </p:nvPr>
        </p:nvSpPr>
        <p:spPr/>
        <p:txBody>
          <a:bodyPr/>
          <a:lstStyle/>
          <a:p>
            <a:r>
              <a:rPr lang="en-US" dirty="0"/>
              <a:t>Disease variants outside of the protein-coding region</a:t>
            </a:r>
          </a:p>
        </p:txBody>
      </p:sp>
      <p:sp>
        <p:nvSpPr>
          <p:cNvPr id="3" name="Content Placeholder 2">
            <a:extLst>
              <a:ext uri="{FF2B5EF4-FFF2-40B4-BE49-F238E27FC236}">
                <a16:creationId xmlns:a16="http://schemas.microsoft.com/office/drawing/2014/main" id="{A1CFABC1-C216-334A-89A6-81EDC3CDEA0D}"/>
              </a:ext>
            </a:extLst>
          </p:cNvPr>
          <p:cNvSpPr>
            <a:spLocks noGrp="1"/>
          </p:cNvSpPr>
          <p:nvPr>
            <p:ph idx="1"/>
          </p:nvPr>
        </p:nvSpPr>
        <p:spPr>
          <a:xfrm>
            <a:off x="457200" y="1039859"/>
            <a:ext cx="8229600" cy="2617742"/>
          </a:xfrm>
        </p:spPr>
        <p:txBody>
          <a:bodyPr>
            <a:normAutofit lnSpcReduction="10000"/>
          </a:bodyPr>
          <a:lstStyle/>
          <a:p>
            <a:r>
              <a:rPr lang="en-US" dirty="0"/>
              <a:t>The “easiest” (still very difficult) disease variants to understand are those that occur in the protein-coding region of a gene.</a:t>
            </a:r>
          </a:p>
          <a:p>
            <a:r>
              <a:rPr lang="en-US" dirty="0"/>
              <a:t>But plenty of disease-associated variants do not occur in the protein-coding region.</a:t>
            </a:r>
          </a:p>
        </p:txBody>
      </p:sp>
      <p:pic>
        <p:nvPicPr>
          <p:cNvPr id="4" name="Picture 3">
            <a:extLst>
              <a:ext uri="{FF2B5EF4-FFF2-40B4-BE49-F238E27FC236}">
                <a16:creationId xmlns:a16="http://schemas.microsoft.com/office/drawing/2014/main" id="{DE451FF0-F77D-6749-849D-1B575BFBADDF}"/>
              </a:ext>
            </a:extLst>
          </p:cNvPr>
          <p:cNvPicPr>
            <a:picLocks noChangeAspect="1"/>
          </p:cNvPicPr>
          <p:nvPr/>
        </p:nvPicPr>
        <p:blipFill>
          <a:blip r:embed="rId3"/>
          <a:stretch>
            <a:fillRect/>
          </a:stretch>
        </p:blipFill>
        <p:spPr>
          <a:xfrm>
            <a:off x="1146175" y="3827328"/>
            <a:ext cx="6851650" cy="2298835"/>
          </a:xfrm>
          <a:prstGeom prst="rect">
            <a:avLst/>
          </a:prstGeom>
        </p:spPr>
      </p:pic>
      <p:sp>
        <p:nvSpPr>
          <p:cNvPr id="5" name="TextBox 4">
            <a:extLst>
              <a:ext uri="{FF2B5EF4-FFF2-40B4-BE49-F238E27FC236}">
                <a16:creationId xmlns:a16="http://schemas.microsoft.com/office/drawing/2014/main" id="{5F15962A-84B1-9143-99CC-8C7428540C3F}"/>
              </a:ext>
            </a:extLst>
          </p:cNvPr>
          <p:cNvSpPr txBox="1"/>
          <p:nvPr/>
        </p:nvSpPr>
        <p:spPr>
          <a:xfrm>
            <a:off x="7997825" y="4792079"/>
            <a:ext cx="583814" cy="369332"/>
          </a:xfrm>
          <a:prstGeom prst="rect">
            <a:avLst/>
          </a:prstGeom>
          <a:noFill/>
        </p:spPr>
        <p:txBody>
          <a:bodyPr wrap="none" rtlCol="0">
            <a:spAutoFit/>
          </a:bodyPr>
          <a:lstStyle/>
          <a:p>
            <a:r>
              <a:rPr lang="en-US" b="1" dirty="0"/>
              <a:t>33%</a:t>
            </a:r>
          </a:p>
        </p:txBody>
      </p:sp>
      <p:sp>
        <p:nvSpPr>
          <p:cNvPr id="6" name="TextBox 5">
            <a:extLst>
              <a:ext uri="{FF2B5EF4-FFF2-40B4-BE49-F238E27FC236}">
                <a16:creationId xmlns:a16="http://schemas.microsoft.com/office/drawing/2014/main" id="{C173B23E-705A-0B49-AD21-529756F6F3CF}"/>
              </a:ext>
            </a:extLst>
          </p:cNvPr>
          <p:cNvSpPr txBox="1"/>
          <p:nvPr/>
        </p:nvSpPr>
        <p:spPr>
          <a:xfrm>
            <a:off x="328964" y="4792079"/>
            <a:ext cx="466794" cy="369332"/>
          </a:xfrm>
          <a:prstGeom prst="rect">
            <a:avLst/>
          </a:prstGeom>
          <a:noFill/>
        </p:spPr>
        <p:txBody>
          <a:bodyPr wrap="none" rtlCol="0">
            <a:spAutoFit/>
          </a:bodyPr>
          <a:lstStyle/>
          <a:p>
            <a:r>
              <a:rPr lang="en-US" b="1" dirty="0"/>
              <a:t>6%</a:t>
            </a:r>
          </a:p>
        </p:txBody>
      </p:sp>
      <p:sp>
        <p:nvSpPr>
          <p:cNvPr id="7" name="TextBox 6">
            <a:extLst>
              <a:ext uri="{FF2B5EF4-FFF2-40B4-BE49-F238E27FC236}">
                <a16:creationId xmlns:a16="http://schemas.microsoft.com/office/drawing/2014/main" id="{FEB8CE59-4B69-954C-A55A-ACC2573D50E0}"/>
              </a:ext>
            </a:extLst>
          </p:cNvPr>
          <p:cNvSpPr txBox="1"/>
          <p:nvPr/>
        </p:nvSpPr>
        <p:spPr>
          <a:xfrm>
            <a:off x="3248561" y="6080446"/>
            <a:ext cx="2646878" cy="215444"/>
          </a:xfrm>
          <a:prstGeom prst="rect">
            <a:avLst/>
          </a:prstGeom>
          <a:noFill/>
        </p:spPr>
        <p:txBody>
          <a:bodyPr wrap="none" rtlCol="0">
            <a:spAutoFit/>
          </a:bodyPr>
          <a:lstStyle/>
          <a:p>
            <a:r>
              <a:rPr lang="en-US" sz="800" dirty="0"/>
              <a:t>https://</a:t>
            </a:r>
            <a:r>
              <a:rPr lang="en-US" sz="800" dirty="0" err="1"/>
              <a:t>www.ncbi.nlm.nih.gov</a:t>
            </a:r>
            <a:r>
              <a:rPr lang="en-US" sz="800" dirty="0"/>
              <a:t>/</a:t>
            </a:r>
            <a:r>
              <a:rPr lang="en-US" sz="800" dirty="0" err="1"/>
              <a:t>pmc</a:t>
            </a:r>
            <a:r>
              <a:rPr lang="en-US" sz="800" dirty="0"/>
              <a:t>/articles/PMC4480828/</a:t>
            </a:r>
          </a:p>
        </p:txBody>
      </p:sp>
    </p:spTree>
    <p:extLst>
      <p:ext uri="{BB962C8B-B14F-4D97-AF65-F5344CB8AC3E}">
        <p14:creationId xmlns:p14="http://schemas.microsoft.com/office/powerpoint/2010/main" val="56431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B3A5-1B4E-C047-A8D4-90305B7A1881}"/>
              </a:ext>
            </a:extLst>
          </p:cNvPr>
          <p:cNvSpPr>
            <a:spLocks noGrp="1"/>
          </p:cNvSpPr>
          <p:nvPr>
            <p:ph type="title"/>
          </p:nvPr>
        </p:nvSpPr>
        <p:spPr/>
        <p:txBody>
          <a:bodyPr/>
          <a:lstStyle/>
          <a:p>
            <a:r>
              <a:rPr lang="en-US" dirty="0"/>
              <a:t>Disease often involves change in gene expression</a:t>
            </a:r>
          </a:p>
        </p:txBody>
      </p:sp>
      <p:sp>
        <p:nvSpPr>
          <p:cNvPr id="3" name="Content Placeholder 2">
            <a:extLst>
              <a:ext uri="{FF2B5EF4-FFF2-40B4-BE49-F238E27FC236}">
                <a16:creationId xmlns:a16="http://schemas.microsoft.com/office/drawing/2014/main" id="{94EED44D-D934-2641-B311-48BD01740BA4}"/>
              </a:ext>
            </a:extLst>
          </p:cNvPr>
          <p:cNvSpPr>
            <a:spLocks noGrp="1"/>
          </p:cNvSpPr>
          <p:nvPr>
            <p:ph idx="1"/>
          </p:nvPr>
        </p:nvSpPr>
        <p:spPr>
          <a:xfrm>
            <a:off x="457200" y="1039859"/>
            <a:ext cx="8229600" cy="2137682"/>
          </a:xfrm>
        </p:spPr>
        <p:txBody>
          <a:bodyPr/>
          <a:lstStyle/>
          <a:p>
            <a:r>
              <a:rPr lang="en-US" dirty="0"/>
              <a:t>Understanding how gene expression is regulated and changed can lead to novel insights about disease.</a:t>
            </a:r>
          </a:p>
        </p:txBody>
      </p:sp>
      <p:pic>
        <p:nvPicPr>
          <p:cNvPr id="15362" name="Picture 2" descr="Image result for Gene expression in disease">
            <a:extLst>
              <a:ext uri="{FF2B5EF4-FFF2-40B4-BE49-F238E27FC236}">
                <a16:creationId xmlns:a16="http://schemas.microsoft.com/office/drawing/2014/main" id="{34EB4BF4-B5E8-254F-B055-CC492D642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210" y="2754649"/>
            <a:ext cx="5774830" cy="329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6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Transcription Factor Binding</a:t>
            </a:r>
          </a:p>
        </p:txBody>
      </p:sp>
      <p:sp>
        <p:nvSpPr>
          <p:cNvPr id="3" name="Content Placeholder 2"/>
          <p:cNvSpPr>
            <a:spLocks noGrp="1"/>
          </p:cNvSpPr>
          <p:nvPr>
            <p:ph idx="1"/>
          </p:nvPr>
        </p:nvSpPr>
        <p:spPr>
          <a:xfrm>
            <a:off x="521208" y="1565911"/>
            <a:ext cx="7994142" cy="1435608"/>
          </a:xfrm>
        </p:spPr>
        <p:txBody>
          <a:bodyPr>
            <a:normAutofit lnSpcReduction="10000"/>
          </a:bodyPr>
          <a:lstStyle/>
          <a:p>
            <a:r>
              <a:rPr lang="en-US" dirty="0"/>
              <a:t>The ”central dogma” of molecular biology shows the derivation of RNA from DNA and Protein from RNA.  </a:t>
            </a:r>
          </a:p>
        </p:txBody>
      </p:sp>
      <p:pic>
        <p:nvPicPr>
          <p:cNvPr id="2050" name="Picture 2" descr="https://cdn.kastatic.org/ka-perseus-images/2b597889d05bc601803a3b4d9ec5ccd5e7b8d3af.png">
            <a:extLst>
              <a:ext uri="{FF2B5EF4-FFF2-40B4-BE49-F238E27FC236}">
                <a16:creationId xmlns:a16="http://schemas.microsoft.com/office/drawing/2014/main" id="{261B7F71-0372-B84D-939E-C8EF4671E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19618"/>
            <a:ext cx="5068639" cy="2070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39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Transcription Factor Binding</a:t>
            </a:r>
          </a:p>
        </p:txBody>
      </p:sp>
      <p:sp>
        <p:nvSpPr>
          <p:cNvPr id="3" name="Content Placeholder 2"/>
          <p:cNvSpPr>
            <a:spLocks noGrp="1"/>
          </p:cNvSpPr>
          <p:nvPr>
            <p:ph idx="1"/>
          </p:nvPr>
        </p:nvSpPr>
        <p:spPr>
          <a:xfrm>
            <a:off x="521208" y="1908811"/>
            <a:ext cx="7994142" cy="1435608"/>
          </a:xfrm>
        </p:spPr>
        <p:txBody>
          <a:bodyPr>
            <a:normAutofit fontScale="85000" lnSpcReduction="10000"/>
          </a:bodyPr>
          <a:lstStyle/>
          <a:p>
            <a:r>
              <a:rPr lang="en-US" dirty="0"/>
              <a:t>One of my project focuses in on the DNA</a:t>
            </a:r>
            <a:r>
              <a:rPr lang="en-US" dirty="0">
                <a:sym typeface="Wingdings" pitchFamily="2" charset="2"/>
              </a:rPr>
              <a:t>RNA step. </a:t>
            </a:r>
          </a:p>
          <a:p>
            <a:r>
              <a:rPr lang="en-US" dirty="0">
                <a:sym typeface="Wingdings" pitchFamily="2" charset="2"/>
              </a:rPr>
              <a:t>For RNA to be produced from DNA, you need activating Transcription Factors (TFs) to bind to DNA.</a:t>
            </a:r>
            <a:endParaRPr lang="en-US" dirty="0"/>
          </a:p>
        </p:txBody>
      </p:sp>
      <p:pic>
        <p:nvPicPr>
          <p:cNvPr id="2050" name="Picture 2" descr="https://cdn.kastatic.org/ka-perseus-images/2b597889d05bc601803a3b4d9ec5ccd5e7b8d3af.png">
            <a:extLst>
              <a:ext uri="{FF2B5EF4-FFF2-40B4-BE49-F238E27FC236}">
                <a16:creationId xmlns:a16="http://schemas.microsoft.com/office/drawing/2014/main" id="{261B7F71-0372-B84D-939E-C8EF4671E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19618"/>
            <a:ext cx="5068639" cy="20703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20EB307-6DD6-2A49-8F42-F4FCA566AC8D}"/>
              </a:ext>
            </a:extLst>
          </p:cNvPr>
          <p:cNvPicPr>
            <a:picLocks noChangeAspect="1"/>
          </p:cNvPicPr>
          <p:nvPr/>
        </p:nvPicPr>
        <p:blipFill>
          <a:blip r:embed="rId4"/>
          <a:stretch>
            <a:fillRect/>
          </a:stretch>
        </p:blipFill>
        <p:spPr>
          <a:xfrm>
            <a:off x="4602874" y="3680310"/>
            <a:ext cx="4422254" cy="1548971"/>
          </a:xfrm>
          <a:prstGeom prst="rect">
            <a:avLst/>
          </a:prstGeom>
        </p:spPr>
      </p:pic>
      <p:cxnSp>
        <p:nvCxnSpPr>
          <p:cNvPr id="6" name="Straight Connector 5">
            <a:extLst>
              <a:ext uri="{FF2B5EF4-FFF2-40B4-BE49-F238E27FC236}">
                <a16:creationId xmlns:a16="http://schemas.microsoft.com/office/drawing/2014/main" id="{349ADD28-75D4-6043-AFF4-90DDF0E0D5C9}"/>
              </a:ext>
            </a:extLst>
          </p:cNvPr>
          <p:cNvCxnSpPr/>
          <p:nvPr/>
        </p:nvCxnSpPr>
        <p:spPr>
          <a:xfrm flipV="1">
            <a:off x="4215384" y="3680310"/>
            <a:ext cx="594360" cy="651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ED40B4-4A64-964C-ABE4-FE5925E8AD92}"/>
              </a:ext>
            </a:extLst>
          </p:cNvPr>
          <p:cNvCxnSpPr>
            <a:cxnSpLocks/>
          </p:cNvCxnSpPr>
          <p:nvPr/>
        </p:nvCxnSpPr>
        <p:spPr>
          <a:xfrm>
            <a:off x="4215384" y="4331970"/>
            <a:ext cx="594360" cy="758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74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TFs bind?</a:t>
            </a:r>
          </a:p>
        </p:txBody>
      </p:sp>
      <p:sp>
        <p:nvSpPr>
          <p:cNvPr id="3" name="Content Placeholder 2"/>
          <p:cNvSpPr>
            <a:spLocks noGrp="1"/>
          </p:cNvSpPr>
          <p:nvPr>
            <p:ph idx="1"/>
          </p:nvPr>
        </p:nvSpPr>
        <p:spPr>
          <a:xfrm>
            <a:off x="628650" y="1972819"/>
            <a:ext cx="7886700" cy="1636776"/>
          </a:xfrm>
        </p:spPr>
        <p:txBody>
          <a:bodyPr>
            <a:normAutofit fontScale="62500" lnSpcReduction="20000"/>
          </a:bodyPr>
          <a:lstStyle/>
          <a:p>
            <a:r>
              <a:rPr lang="en-US" dirty="0"/>
              <a:t>What makes a TF bind to some places in DNA but not other places?</a:t>
            </a:r>
          </a:p>
          <a:p>
            <a:r>
              <a:rPr lang="en-US" dirty="0"/>
              <a:t>Many TFs bind specific DNA sequences, which can be represented by DNA sequence motifs.</a:t>
            </a:r>
          </a:p>
          <a:p>
            <a:r>
              <a:rPr lang="en-US" dirty="0"/>
              <a:t>If this motif sequence is destroyed with a mutation, it may stop a TF from binding DNA</a:t>
            </a:r>
          </a:p>
        </p:txBody>
      </p:sp>
      <p:pic>
        <p:nvPicPr>
          <p:cNvPr id="5" name="Picture 4" descr="mage result for protein structure">
            <a:extLst>
              <a:ext uri="{FF2B5EF4-FFF2-40B4-BE49-F238E27FC236}">
                <a16:creationId xmlns:a16="http://schemas.microsoft.com/office/drawing/2014/main" id="{5B74BB1F-F824-994A-9507-C3D6124CF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085" y="3609594"/>
            <a:ext cx="1251119" cy="12511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D6BB3683-361C-FA42-9D48-50C0FDA6846D}"/>
              </a:ext>
            </a:extLst>
          </p:cNvPr>
          <p:cNvCxnSpPr>
            <a:cxnSpLocks/>
          </p:cNvCxnSpPr>
          <p:nvPr/>
        </p:nvCxnSpPr>
        <p:spPr>
          <a:xfrm>
            <a:off x="6152481" y="4599531"/>
            <a:ext cx="1709591" cy="268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0F6CF26-49EB-A544-99ED-789F1C16CF72}"/>
              </a:ext>
            </a:extLst>
          </p:cNvPr>
          <p:cNvSpPr/>
          <p:nvPr/>
        </p:nvSpPr>
        <p:spPr>
          <a:xfrm>
            <a:off x="6788809" y="4513829"/>
            <a:ext cx="1007162" cy="1551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 name="Straight Connector 7">
            <a:extLst>
              <a:ext uri="{FF2B5EF4-FFF2-40B4-BE49-F238E27FC236}">
                <a16:creationId xmlns:a16="http://schemas.microsoft.com/office/drawing/2014/main" id="{9D9475EC-31B1-0F48-9374-DF51620FC35D}"/>
              </a:ext>
            </a:extLst>
          </p:cNvPr>
          <p:cNvCxnSpPr>
            <a:cxnSpLocks/>
          </p:cNvCxnSpPr>
          <p:nvPr/>
        </p:nvCxnSpPr>
        <p:spPr>
          <a:xfrm>
            <a:off x="6152481" y="5597603"/>
            <a:ext cx="1709591" cy="268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B0CAFB2-430F-1144-87F8-4E8FE284A7F4}"/>
              </a:ext>
            </a:extLst>
          </p:cNvPr>
          <p:cNvSpPr/>
          <p:nvPr/>
        </p:nvSpPr>
        <p:spPr>
          <a:xfrm>
            <a:off x="6788809" y="5511901"/>
            <a:ext cx="1007162" cy="1551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a:extLst>
              <a:ext uri="{FF2B5EF4-FFF2-40B4-BE49-F238E27FC236}">
                <a16:creationId xmlns:a16="http://schemas.microsoft.com/office/drawing/2014/main" id="{C73EDD08-5BA3-B64D-B14C-60DA6FB26F23}"/>
              </a:ext>
            </a:extLst>
          </p:cNvPr>
          <p:cNvPicPr>
            <a:picLocks noChangeAspect="1"/>
          </p:cNvPicPr>
          <p:nvPr/>
        </p:nvPicPr>
        <p:blipFill>
          <a:blip r:embed="rId4"/>
          <a:stretch>
            <a:fillRect/>
          </a:stretch>
        </p:blipFill>
        <p:spPr>
          <a:xfrm>
            <a:off x="184976" y="3710796"/>
            <a:ext cx="4280225" cy="2133172"/>
          </a:xfrm>
          <a:prstGeom prst="rect">
            <a:avLst/>
          </a:prstGeom>
        </p:spPr>
      </p:pic>
      <p:cxnSp>
        <p:nvCxnSpPr>
          <p:cNvPr id="12" name="Straight Connector 11">
            <a:extLst>
              <a:ext uri="{FF2B5EF4-FFF2-40B4-BE49-F238E27FC236}">
                <a16:creationId xmlns:a16="http://schemas.microsoft.com/office/drawing/2014/main" id="{B83106CD-DD64-CA4A-92D7-1C3B55A234BF}"/>
              </a:ext>
            </a:extLst>
          </p:cNvPr>
          <p:cNvCxnSpPr>
            <a:cxnSpLocks/>
          </p:cNvCxnSpPr>
          <p:nvPr/>
        </p:nvCxnSpPr>
        <p:spPr>
          <a:xfrm>
            <a:off x="6400800" y="5597603"/>
            <a:ext cx="127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54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4604-0AD8-EC45-8E79-A072BA730088}"/>
              </a:ext>
            </a:extLst>
          </p:cNvPr>
          <p:cNvSpPr>
            <a:spLocks noGrp="1"/>
          </p:cNvSpPr>
          <p:nvPr>
            <p:ph type="title"/>
          </p:nvPr>
        </p:nvSpPr>
        <p:spPr/>
        <p:txBody>
          <a:bodyPr/>
          <a:lstStyle/>
          <a:p>
            <a:r>
              <a:rPr lang="en-US" dirty="0"/>
              <a:t>But *which* mutations?</a:t>
            </a:r>
          </a:p>
        </p:txBody>
      </p:sp>
      <p:sp>
        <p:nvSpPr>
          <p:cNvPr id="3" name="Content Placeholder 2">
            <a:extLst>
              <a:ext uri="{FF2B5EF4-FFF2-40B4-BE49-F238E27FC236}">
                <a16:creationId xmlns:a16="http://schemas.microsoft.com/office/drawing/2014/main" id="{C2AB505C-90C8-8447-807B-54B50AB3AE06}"/>
              </a:ext>
            </a:extLst>
          </p:cNvPr>
          <p:cNvSpPr>
            <a:spLocks noGrp="1"/>
          </p:cNvSpPr>
          <p:nvPr>
            <p:ph idx="1"/>
          </p:nvPr>
        </p:nvSpPr>
        <p:spPr>
          <a:xfrm>
            <a:off x="457200" y="1039859"/>
            <a:ext cx="8229600" cy="3506742"/>
          </a:xfrm>
        </p:spPr>
        <p:txBody>
          <a:bodyPr>
            <a:normAutofit fontScale="92500"/>
          </a:bodyPr>
          <a:lstStyle/>
          <a:p>
            <a:r>
              <a:rPr lang="en-US" dirty="0"/>
              <a:t>There are an astronomical number of mutations that are possible in the genome!</a:t>
            </a:r>
          </a:p>
          <a:p>
            <a:r>
              <a:rPr lang="en-US" dirty="0"/>
              <a:t>How do we know which ones actually influence TF binding? How do we narrow it down?</a:t>
            </a:r>
          </a:p>
          <a:p>
            <a:r>
              <a:rPr lang="en-US" dirty="0"/>
              <a:t>First we identify which parts of the genome are bound by a given transcription factor: </a:t>
            </a:r>
            <a:r>
              <a:rPr lang="en-US" dirty="0" err="1"/>
              <a:t>ChIP</a:t>
            </a:r>
            <a:r>
              <a:rPr lang="en-US" dirty="0"/>
              <a:t>-seq.</a:t>
            </a:r>
          </a:p>
        </p:txBody>
      </p:sp>
      <p:pic>
        <p:nvPicPr>
          <p:cNvPr id="4" name="Picture 3">
            <a:extLst>
              <a:ext uri="{FF2B5EF4-FFF2-40B4-BE49-F238E27FC236}">
                <a16:creationId xmlns:a16="http://schemas.microsoft.com/office/drawing/2014/main" id="{F51AF98D-F8D5-3840-A942-36D3D2203393}"/>
              </a:ext>
            </a:extLst>
          </p:cNvPr>
          <p:cNvPicPr>
            <a:picLocks noChangeAspect="1"/>
          </p:cNvPicPr>
          <p:nvPr/>
        </p:nvPicPr>
        <p:blipFill>
          <a:blip r:embed="rId3"/>
          <a:stretch>
            <a:fillRect/>
          </a:stretch>
        </p:blipFill>
        <p:spPr>
          <a:xfrm>
            <a:off x="788866" y="4775201"/>
            <a:ext cx="7340600" cy="1358900"/>
          </a:xfrm>
          <a:prstGeom prst="rect">
            <a:avLst/>
          </a:prstGeom>
        </p:spPr>
      </p:pic>
    </p:spTree>
    <p:extLst>
      <p:ext uri="{BB962C8B-B14F-4D97-AF65-F5344CB8AC3E}">
        <p14:creationId xmlns:p14="http://schemas.microsoft.com/office/powerpoint/2010/main" val="127147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B50E-3BDF-0246-BA80-EEF5AAEF87D3}"/>
              </a:ext>
            </a:extLst>
          </p:cNvPr>
          <p:cNvSpPr>
            <a:spLocks noGrp="1"/>
          </p:cNvSpPr>
          <p:nvPr>
            <p:ph type="title"/>
          </p:nvPr>
        </p:nvSpPr>
        <p:spPr/>
        <p:txBody>
          <a:bodyPr/>
          <a:lstStyle/>
          <a:p>
            <a:r>
              <a:rPr lang="en-US" dirty="0"/>
              <a:t>Compare bound with unbound</a:t>
            </a:r>
          </a:p>
        </p:txBody>
      </p:sp>
      <p:sp>
        <p:nvSpPr>
          <p:cNvPr id="3" name="Content Placeholder 2">
            <a:extLst>
              <a:ext uri="{FF2B5EF4-FFF2-40B4-BE49-F238E27FC236}">
                <a16:creationId xmlns:a16="http://schemas.microsoft.com/office/drawing/2014/main" id="{49EB37D9-BDC8-AA46-8736-47AEE2D84BD8}"/>
              </a:ext>
            </a:extLst>
          </p:cNvPr>
          <p:cNvSpPr>
            <a:spLocks noGrp="1"/>
          </p:cNvSpPr>
          <p:nvPr>
            <p:ph idx="1"/>
          </p:nvPr>
        </p:nvSpPr>
        <p:spPr>
          <a:xfrm>
            <a:off x="457200" y="1039858"/>
            <a:ext cx="8229600" cy="1779541"/>
          </a:xfrm>
        </p:spPr>
        <p:txBody>
          <a:bodyPr>
            <a:normAutofit fontScale="92500" lnSpcReduction="20000"/>
          </a:bodyPr>
          <a:lstStyle/>
          <a:p>
            <a:r>
              <a:rPr lang="en-US" dirty="0"/>
              <a:t>Next, we can compare bound sequences to unbound sequences and look for differences.</a:t>
            </a:r>
          </a:p>
          <a:p>
            <a:r>
              <a:rPr lang="en-US" dirty="0"/>
              <a:t>Can you determine any patterns from the data below?</a:t>
            </a:r>
          </a:p>
        </p:txBody>
      </p:sp>
      <p:sp>
        <p:nvSpPr>
          <p:cNvPr id="4" name="TextBox 3">
            <a:extLst>
              <a:ext uri="{FF2B5EF4-FFF2-40B4-BE49-F238E27FC236}">
                <a16:creationId xmlns:a16="http://schemas.microsoft.com/office/drawing/2014/main" id="{05B49C7A-3F40-F04D-9B5F-C83A18D324BB}"/>
              </a:ext>
            </a:extLst>
          </p:cNvPr>
          <p:cNvSpPr txBox="1"/>
          <p:nvPr/>
        </p:nvSpPr>
        <p:spPr>
          <a:xfrm>
            <a:off x="927100" y="2933700"/>
            <a:ext cx="1944763" cy="2585323"/>
          </a:xfrm>
          <a:prstGeom prst="rect">
            <a:avLst/>
          </a:prstGeom>
          <a:noFill/>
        </p:spPr>
        <p:txBody>
          <a:bodyPr wrap="none" rtlCol="0">
            <a:spAutoFit/>
          </a:bodyPr>
          <a:lstStyle/>
          <a:p>
            <a:r>
              <a:rPr lang="en-US" dirty="0"/>
              <a:t>&gt;BoundSequence1</a:t>
            </a:r>
          </a:p>
          <a:p>
            <a:r>
              <a:rPr lang="en-US" dirty="0"/>
              <a:t>AAAAAAACGA</a:t>
            </a:r>
          </a:p>
          <a:p>
            <a:r>
              <a:rPr lang="en-US" dirty="0"/>
              <a:t>&gt;BoundSequence2</a:t>
            </a:r>
          </a:p>
          <a:p>
            <a:r>
              <a:rPr lang="en-US" dirty="0"/>
              <a:t>AAAATAAAAA</a:t>
            </a:r>
          </a:p>
          <a:p>
            <a:r>
              <a:rPr lang="en-US" dirty="0"/>
              <a:t>&gt;BoundSequence3</a:t>
            </a:r>
          </a:p>
          <a:p>
            <a:r>
              <a:rPr lang="en-US" dirty="0"/>
              <a:t>AAAAAAACAA</a:t>
            </a:r>
          </a:p>
          <a:p>
            <a:r>
              <a:rPr lang="en-US" dirty="0"/>
              <a:t>&gt;BoundSequence4</a:t>
            </a:r>
          </a:p>
          <a:p>
            <a:r>
              <a:rPr lang="en-US" dirty="0"/>
              <a:t>AATAAAAAAG</a:t>
            </a:r>
          </a:p>
          <a:p>
            <a:r>
              <a:rPr lang="en-US" dirty="0"/>
              <a:t>… </a:t>
            </a:r>
          </a:p>
        </p:txBody>
      </p:sp>
      <p:sp>
        <p:nvSpPr>
          <p:cNvPr id="5" name="TextBox 4">
            <a:extLst>
              <a:ext uri="{FF2B5EF4-FFF2-40B4-BE49-F238E27FC236}">
                <a16:creationId xmlns:a16="http://schemas.microsoft.com/office/drawing/2014/main" id="{830E4DEB-5A68-0F4F-808A-FCFC57B042AC}"/>
              </a:ext>
            </a:extLst>
          </p:cNvPr>
          <p:cNvSpPr txBox="1"/>
          <p:nvPr/>
        </p:nvSpPr>
        <p:spPr>
          <a:xfrm>
            <a:off x="4927600" y="2933699"/>
            <a:ext cx="1944763" cy="2585323"/>
          </a:xfrm>
          <a:prstGeom prst="rect">
            <a:avLst/>
          </a:prstGeom>
          <a:noFill/>
        </p:spPr>
        <p:txBody>
          <a:bodyPr wrap="none" rtlCol="0">
            <a:spAutoFit/>
          </a:bodyPr>
          <a:lstStyle/>
          <a:p>
            <a:r>
              <a:rPr lang="en-US" dirty="0"/>
              <a:t>&gt;BoundSequence1</a:t>
            </a:r>
          </a:p>
          <a:p>
            <a:r>
              <a:rPr lang="en-US" dirty="0"/>
              <a:t>GGGGGGGGGG</a:t>
            </a:r>
          </a:p>
          <a:p>
            <a:r>
              <a:rPr lang="en-US" dirty="0"/>
              <a:t>&gt;BoundSequence2</a:t>
            </a:r>
          </a:p>
          <a:p>
            <a:r>
              <a:rPr lang="en-US" dirty="0"/>
              <a:t>AAAAGAAAAA</a:t>
            </a:r>
          </a:p>
          <a:p>
            <a:r>
              <a:rPr lang="en-US" dirty="0"/>
              <a:t>&gt;BoundSequence3</a:t>
            </a:r>
          </a:p>
          <a:p>
            <a:r>
              <a:rPr lang="en-US" dirty="0"/>
              <a:t>AGAAGGATAG</a:t>
            </a:r>
          </a:p>
          <a:p>
            <a:r>
              <a:rPr lang="en-US" dirty="0"/>
              <a:t>&gt;BoundSequence4</a:t>
            </a:r>
          </a:p>
          <a:p>
            <a:r>
              <a:rPr lang="en-US" dirty="0"/>
              <a:t>TTAGGATTGAT</a:t>
            </a:r>
          </a:p>
          <a:p>
            <a:r>
              <a:rPr lang="en-US" dirty="0"/>
              <a:t>… </a:t>
            </a:r>
          </a:p>
        </p:txBody>
      </p:sp>
    </p:spTree>
    <p:extLst>
      <p:ext uri="{BB962C8B-B14F-4D97-AF65-F5344CB8AC3E}">
        <p14:creationId xmlns:p14="http://schemas.microsoft.com/office/powerpoint/2010/main" val="242575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11337</TotalTime>
  <Words>1625</Words>
  <Application>Microsoft Macintosh PowerPoint</Application>
  <PresentationFormat>On-screen Show (4:3)</PresentationFormat>
  <Paragraphs>114</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Research Overview</vt:lpstr>
      <vt:lpstr>What do I do?  </vt:lpstr>
      <vt:lpstr>Disease variants outside of the protein-coding region</vt:lpstr>
      <vt:lpstr>Disease often involves change in gene expression</vt:lpstr>
      <vt:lpstr>Transcription Factor Binding</vt:lpstr>
      <vt:lpstr>Transcription Factor Binding</vt:lpstr>
      <vt:lpstr>What makes TFs bind?</vt:lpstr>
      <vt:lpstr>But *which* mutations?</vt:lpstr>
      <vt:lpstr>Compare bound with unbound</vt:lpstr>
      <vt:lpstr>Don’t do it manually– Use Bioinformatics!</vt:lpstr>
      <vt:lpstr>Using this model</vt:lpstr>
    </vt:vector>
  </TitlesOfParts>
  <Company>HudsonAlpha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Miller</dc:creator>
  <cp:lastModifiedBy>Microsoft Office User</cp:lastModifiedBy>
  <cp:revision>59</cp:revision>
  <dcterms:created xsi:type="dcterms:W3CDTF">2014-08-01T20:57:50Z</dcterms:created>
  <dcterms:modified xsi:type="dcterms:W3CDTF">2019-05-31T03:34:17Z</dcterms:modified>
</cp:coreProperties>
</file>