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621" r:id="rId3"/>
    <p:sldId id="622" r:id="rId4"/>
    <p:sldId id="623" r:id="rId5"/>
    <p:sldId id="624" r:id="rId6"/>
    <p:sldId id="625" r:id="rId7"/>
    <p:sldId id="626" r:id="rId8"/>
    <p:sldId id="630" r:id="rId9"/>
    <p:sldId id="631" r:id="rId10"/>
    <p:sldId id="627" r:id="rId11"/>
    <p:sldId id="628" r:id="rId12"/>
    <p:sldId id="629" r:id="rId13"/>
    <p:sldId id="636" r:id="rId14"/>
    <p:sldId id="632" r:id="rId15"/>
    <p:sldId id="634" r:id="rId16"/>
    <p:sldId id="637" r:id="rId17"/>
    <p:sldId id="638" r:id="rId18"/>
    <p:sldId id="639" r:id="rId19"/>
    <p:sldId id="640" r:id="rId20"/>
    <p:sldId id="641" r:id="rId21"/>
    <p:sldId id="633" r:id="rId22"/>
    <p:sldId id="635" r:id="rId23"/>
    <p:sldId id="62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9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75" autoAdjust="0"/>
    <p:restoredTop sz="77976" autoAdjust="0"/>
  </p:normalViewPr>
  <p:slideViewPr>
    <p:cSldViewPr snapToGrid="0" snapToObjects="1">
      <p:cViewPr varScale="1">
        <p:scale>
          <a:sx n="86" d="100"/>
          <a:sy n="86" d="100"/>
        </p:scale>
        <p:origin x="232" y="2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26B4-5EFE-4A48-A742-8B1A2420BA72}" type="datetimeFigureOut">
              <a:rPr lang="en-US" smtClean="0"/>
              <a:t>5/30/19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EB120-B9D5-2A4A-8056-228CBE61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52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398988"/>
            <a:ext cx="2844800" cy="365125"/>
          </a:xfrm>
        </p:spPr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2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9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1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3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2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5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3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6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6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3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6355" y="167301"/>
            <a:ext cx="9206579" cy="4339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39858"/>
            <a:ext cx="10972800" cy="5086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660B8C7-8D71-9344-9D3D-63100CE173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2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24588"/>
            <a:ext cx="10363200" cy="1470025"/>
          </a:xfrm>
        </p:spPr>
        <p:txBody>
          <a:bodyPr/>
          <a:lstStyle/>
          <a:p>
            <a:pPr algn="ctr"/>
            <a:r>
              <a:rPr lang="en-US" sz="3600" dirty="0"/>
              <a:t>Keeping a Computational Lab Notebook</a:t>
            </a:r>
            <a:br>
              <a:rPr lang="en-US" sz="3600" dirty="0"/>
            </a:br>
            <a:r>
              <a:rPr lang="en-US" sz="3600" dirty="0"/>
              <a:t>and</a:t>
            </a:r>
            <a:br>
              <a:rPr lang="en-US" sz="3600" dirty="0"/>
            </a:br>
            <a:r>
              <a:rPr lang="en-US" sz="3600" dirty="0"/>
              <a:t>Getting Programming Help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451788"/>
            <a:ext cx="8534400" cy="24441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James Lawlor</a:t>
            </a:r>
          </a:p>
          <a:p>
            <a:r>
              <a:rPr lang="en-US" dirty="0"/>
              <a:t>Computational Biologist, Greg Cooper’s Lab</a:t>
            </a:r>
          </a:p>
          <a:p>
            <a:r>
              <a:rPr lang="en-US" dirty="0"/>
              <a:t>HudsonAlpha Institute for Biotechnology</a:t>
            </a:r>
          </a:p>
          <a:p>
            <a:endParaRPr lang="en-US" dirty="0"/>
          </a:p>
          <a:p>
            <a:r>
              <a:rPr lang="en-US" dirty="0"/>
              <a:t>June 03,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473BE-0590-B443-BD35-24FE95E2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88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8D6F-B913-014D-9F93-C98D0B71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Rules from James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9E5E5-D466-B04B-94CE-6853DEBF0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will never, ever regret putting a date on something</a:t>
            </a:r>
          </a:p>
          <a:p>
            <a:r>
              <a:rPr lang="en-US" dirty="0"/>
              <a:t>A good structure:</a:t>
            </a:r>
          </a:p>
          <a:p>
            <a:pPr lvl="1"/>
            <a:r>
              <a:rPr lang="en-US" dirty="0"/>
              <a:t>Subject / Date / Project Info</a:t>
            </a:r>
          </a:p>
          <a:p>
            <a:pPr lvl="1"/>
            <a:r>
              <a:rPr lang="en-US" dirty="0"/>
              <a:t>Your plan for the analysis or code</a:t>
            </a:r>
          </a:p>
          <a:p>
            <a:pPr lvl="1"/>
            <a:r>
              <a:rPr lang="en-US" dirty="0"/>
              <a:t>How you implemented it</a:t>
            </a:r>
          </a:p>
          <a:p>
            <a:pPr lvl="1"/>
            <a:r>
              <a:rPr lang="en-US" dirty="0"/>
              <a:t>The results</a:t>
            </a:r>
          </a:p>
          <a:p>
            <a:pPr lvl="1"/>
            <a:r>
              <a:rPr lang="en-US" dirty="0"/>
              <a:t>Repeat as necessary</a:t>
            </a:r>
          </a:p>
          <a:p>
            <a:r>
              <a:rPr lang="en-US" dirty="0"/>
              <a:t>Helpful to make a “wrap-up” or “summary” version of your notes that is the cohesive version you could give to someone </a:t>
            </a:r>
          </a:p>
          <a:p>
            <a:r>
              <a:rPr lang="en-US" dirty="0"/>
              <a:t>“If I’ve done it </a:t>
            </a:r>
            <a:r>
              <a:rPr lang="en-US" b="1" dirty="0"/>
              <a:t>once</a:t>
            </a:r>
            <a:r>
              <a:rPr lang="en-US" dirty="0"/>
              <a:t> I will do it </a:t>
            </a:r>
            <a:r>
              <a:rPr lang="en-US" b="1" dirty="0"/>
              <a:t>again</a:t>
            </a:r>
            <a:r>
              <a:rPr lang="en-US" dirty="0"/>
              <a:t>. If I’ve done it </a:t>
            </a:r>
            <a:r>
              <a:rPr lang="en-US" b="1" dirty="0"/>
              <a:t>3 times </a:t>
            </a:r>
            <a:r>
              <a:rPr lang="en-US" dirty="0"/>
              <a:t>I will do it </a:t>
            </a:r>
            <a:r>
              <a:rPr lang="en-US" b="1" dirty="0"/>
              <a:t>100 times</a:t>
            </a:r>
            <a:r>
              <a:rPr lang="en-US" dirty="0"/>
              <a:t>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4BC77-8FEF-EA40-85C8-173AE3E5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8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CE49-9E9B-394D-B0E4-2E34AEF4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56F07-AA60-D84B-9851-688BEBD5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807A41-A539-6A4B-8C5B-2C0E1C2D5F7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5370" y="30777"/>
            <a:ext cx="8976534" cy="68272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037215-F218-6842-8F07-50117C9292E7}"/>
              </a:ext>
            </a:extLst>
          </p:cNvPr>
          <p:cNvSpPr txBox="1"/>
          <p:nvPr/>
        </p:nvSpPr>
        <p:spPr>
          <a:xfrm>
            <a:off x="1716455" y="601239"/>
            <a:ext cx="81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0DFF25-2205-254F-B1AE-3CA21E7C32D8}"/>
              </a:ext>
            </a:extLst>
          </p:cNvPr>
          <p:cNvSpPr txBox="1"/>
          <p:nvPr/>
        </p:nvSpPr>
        <p:spPr>
          <a:xfrm>
            <a:off x="1630384" y="1219843"/>
            <a:ext cx="102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Purpose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3DC928-6DB1-5447-BEEA-4829EDBE54EC}"/>
              </a:ext>
            </a:extLst>
          </p:cNvPr>
          <p:cNvSpPr txBox="1"/>
          <p:nvPr/>
        </p:nvSpPr>
        <p:spPr>
          <a:xfrm>
            <a:off x="1609298" y="2364941"/>
            <a:ext cx="1026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Thought process &amp; plan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C4B083-1406-704D-9772-EDE9316B603D}"/>
              </a:ext>
            </a:extLst>
          </p:cNvPr>
          <p:cNvSpPr txBox="1"/>
          <p:nvPr/>
        </p:nvSpPr>
        <p:spPr>
          <a:xfrm>
            <a:off x="1609297" y="4288991"/>
            <a:ext cx="1176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&amp; processing</a:t>
            </a:r>
          </a:p>
        </p:txBody>
      </p:sp>
    </p:spTree>
    <p:extLst>
      <p:ext uri="{BB962C8B-B14F-4D97-AF65-F5344CB8AC3E}">
        <p14:creationId xmlns:p14="http://schemas.microsoft.com/office/powerpoint/2010/main" val="922488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DA8E0-398F-064D-82C1-C7896284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0EED6-F782-4944-ACAD-6D338C1D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8DAC5-74D5-7949-87A7-E2A9FA6FD57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6091" y="0"/>
            <a:ext cx="8602218" cy="668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60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21898D-34DA-5047-9521-10EEDAFA1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/>
              <a:t>Getting Programming Help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D9AF6-5F50-CF4F-97B9-8FDEE690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6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2A64-B0C8-DA42-B9E9-4E21421FB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for programming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5D153-6EAE-0C43-A161-563643DCE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Do not be afraid to ask</a:t>
            </a:r>
            <a:endParaRPr lang="en-US" dirty="0"/>
          </a:p>
          <a:p>
            <a:r>
              <a:rPr lang="en-US" dirty="0"/>
              <a:t>For best results:</a:t>
            </a:r>
          </a:p>
          <a:p>
            <a:pPr lvl="1"/>
            <a:r>
              <a:rPr lang="en-US" dirty="0"/>
              <a:t>Try something first</a:t>
            </a:r>
          </a:p>
          <a:p>
            <a:pPr lvl="1"/>
            <a:r>
              <a:rPr lang="en-US" dirty="0"/>
              <a:t>Write pseudocode</a:t>
            </a:r>
          </a:p>
          <a:p>
            <a:pPr lvl="1"/>
            <a:r>
              <a:rPr lang="en-US" dirty="0"/>
              <a:t>Always check the documentation</a:t>
            </a:r>
          </a:p>
          <a:p>
            <a:pPr lvl="1"/>
            <a:r>
              <a:rPr lang="en-US" dirty="0"/>
              <a:t>Google your question / error message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Start with a miniature version of the problem</a:t>
            </a:r>
          </a:p>
          <a:p>
            <a:pPr lvl="1"/>
            <a:r>
              <a:rPr lang="en-US" dirty="0"/>
              <a:t>Record your troubleshooting in your lab notebook</a:t>
            </a:r>
          </a:p>
          <a:p>
            <a:pPr lvl="1"/>
            <a:r>
              <a:rPr lang="en-US" dirty="0"/>
              <a:t>Share your overall goal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BA512-280F-7C45-BDCD-2A7D99D2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5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CE5B2-D43D-974C-B413-08E33B66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Magic of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69F69-4C40-214B-9908-4D749CB06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/>
              <a:t>Pseudocode</a:t>
            </a:r>
            <a:r>
              <a:rPr lang="en-US" dirty="0"/>
              <a:t> is a plain-language outline of what you want a program to do.</a:t>
            </a:r>
          </a:p>
          <a:p>
            <a:pPr marL="0" indent="0">
              <a:buNone/>
            </a:pPr>
            <a:r>
              <a:rPr lang="en-US" b="1" dirty="0"/>
              <a:t>Simple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count_variants.py</a:t>
            </a:r>
            <a:r>
              <a:rPr lang="en-US" dirty="0"/>
              <a:t> will take a variant file as input and output the count of variants on chromosome X” </a:t>
            </a:r>
          </a:p>
          <a:p>
            <a:pPr marL="0" indent="0">
              <a:buNone/>
            </a:pPr>
            <a:r>
              <a:rPr lang="en-US" b="1" dirty="0"/>
              <a:t>More Advanced</a:t>
            </a:r>
          </a:p>
          <a:p>
            <a:r>
              <a:rPr lang="en-US" dirty="0"/>
              <a:t>Open input file </a:t>
            </a:r>
          </a:p>
          <a:p>
            <a:r>
              <a:rPr lang="en-US" dirty="0"/>
              <a:t>Set the </a:t>
            </a:r>
            <a:r>
              <a:rPr lang="en-US" dirty="0" err="1"/>
              <a:t>current_chromosome_count</a:t>
            </a:r>
            <a:r>
              <a:rPr lang="en-US" dirty="0"/>
              <a:t> = 0</a:t>
            </a:r>
          </a:p>
          <a:p>
            <a:r>
              <a:rPr lang="en-US" dirty="0"/>
              <a:t>For each line in the file, do the following:</a:t>
            </a:r>
          </a:p>
          <a:p>
            <a:pPr lvl="1"/>
            <a:r>
              <a:rPr lang="en-US" dirty="0"/>
              <a:t>Get the “chromosome” column and call it </a:t>
            </a:r>
            <a:r>
              <a:rPr lang="en-US" dirty="0" err="1"/>
              <a:t>chrom</a:t>
            </a:r>
            <a:endParaRPr lang="en-US" dirty="0"/>
          </a:p>
          <a:p>
            <a:pPr lvl="1"/>
            <a:r>
              <a:rPr lang="en-US" dirty="0"/>
              <a:t>Check if </a:t>
            </a:r>
            <a:r>
              <a:rPr lang="en-US" dirty="0" err="1"/>
              <a:t>chrom</a:t>
            </a:r>
            <a:r>
              <a:rPr lang="en-US" dirty="0"/>
              <a:t> is X</a:t>
            </a:r>
          </a:p>
          <a:p>
            <a:pPr lvl="1"/>
            <a:r>
              <a:rPr lang="en-US" dirty="0"/>
              <a:t>If Yes:  Add one to my current chromosome count</a:t>
            </a:r>
          </a:p>
          <a:p>
            <a:r>
              <a:rPr lang="en-US" dirty="0"/>
              <a:t>Print the value of current chromosome count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6A0DE-8C15-5843-844F-1A94D102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E28D4-15F0-BC40-9B61-41EAEBEF0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Want to delete </a:t>
            </a:r>
            <a:r>
              <a:rPr lang="en-US" dirty="0" err="1"/>
              <a:t>TemporaryFiles</a:t>
            </a:r>
            <a:r>
              <a:rPr lang="en-US" dirty="0"/>
              <a:t>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DF674-C7AF-1A49-87F2-2A82416EA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641E0-B05B-F54B-BCE5-FAC7F129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583271-03F4-EF4D-B33A-0D5F3A8D6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61" y="924777"/>
            <a:ext cx="11613677" cy="520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69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076A2-9171-AD4F-9A9B-54C99452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EFD00-2669-2841-B53E-F2D4B2FD8BA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549" y="814590"/>
            <a:ext cx="7987051" cy="532840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E8496E4-9441-8141-986E-ACCCB059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55" y="167301"/>
            <a:ext cx="9206579" cy="433938"/>
          </a:xfrm>
        </p:spPr>
        <p:txBody>
          <a:bodyPr/>
          <a:lstStyle/>
          <a:p>
            <a:r>
              <a:rPr lang="en-US" dirty="0"/>
              <a:t>Example 1: Searching for the error message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06B29-2D66-2246-9F57-F43A70E89AEC}"/>
              </a:ext>
            </a:extLst>
          </p:cNvPr>
          <p:cNvSpPr txBox="1"/>
          <p:nvPr/>
        </p:nvSpPr>
        <p:spPr>
          <a:xfrm>
            <a:off x="9308892" y="2593298"/>
            <a:ext cx="24583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Helpful: remove your specific file names &amp; paths, since they’re unique to you and not your problem</a:t>
            </a:r>
          </a:p>
        </p:txBody>
      </p:sp>
    </p:spTree>
    <p:extLst>
      <p:ext uri="{BB962C8B-B14F-4D97-AF65-F5344CB8AC3E}">
        <p14:creationId xmlns:p14="http://schemas.microsoft.com/office/powerpoint/2010/main" val="243237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9A130-6A64-DE4F-BF94-A2349010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man page or documentation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790B1-F144-9D4E-AAED-B0106BF7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A98880-09B0-B645-B96F-8807E0129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55" y="767344"/>
            <a:ext cx="10625022" cy="542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94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8E10-73C1-944C-8384-1DF73794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works!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1AC7E-2F9E-7042-AE16-9C478C3A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2508A-DD1D-2F4B-8F50-69FDDFDE4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22" y="964471"/>
            <a:ext cx="11632056" cy="387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0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0799-6053-7348-AECE-11F7758C5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lab notebook?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6E5C7-AC6A-A340-AE32-CF7F6ECC8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Complete record</a:t>
            </a:r>
            <a:r>
              <a:rPr lang="en-US" dirty="0"/>
              <a:t> of procedures, reagents, data, and thoughts</a:t>
            </a:r>
          </a:p>
          <a:p>
            <a:r>
              <a:rPr lang="en-US" dirty="0"/>
              <a:t>Explanation of an experiment:</a:t>
            </a:r>
          </a:p>
          <a:p>
            <a:pPr lvl="1"/>
            <a:r>
              <a:rPr lang="en-US" dirty="0"/>
              <a:t>How</a:t>
            </a:r>
          </a:p>
          <a:p>
            <a:pPr lvl="1"/>
            <a:r>
              <a:rPr lang="en-US" dirty="0"/>
              <a:t>Why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dirty="0"/>
              <a:t>Legal document to:</a:t>
            </a:r>
          </a:p>
          <a:p>
            <a:pPr lvl="1"/>
            <a:r>
              <a:rPr lang="en-US" dirty="0"/>
              <a:t>Prove patents</a:t>
            </a:r>
          </a:p>
          <a:p>
            <a:pPr lvl="1"/>
            <a:r>
              <a:rPr lang="en-US" dirty="0"/>
              <a:t>Defend against accusations of fraud</a:t>
            </a:r>
          </a:p>
          <a:p>
            <a:pPr lvl="1"/>
            <a:r>
              <a:rPr lang="en-US" dirty="0"/>
              <a:t>(requirements vary depending on situation)</a:t>
            </a:r>
          </a:p>
          <a:p>
            <a:r>
              <a:rPr lang="en-US" dirty="0"/>
              <a:t>Lab legacy &amp; institutional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2DD1B-BBDC-FC41-9B32-D35208A1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4A5E4-9C85-CA4C-9215-71070A9C0908}"/>
              </a:ext>
            </a:extLst>
          </p:cNvPr>
          <p:cNvSpPr/>
          <p:nvPr/>
        </p:nvSpPr>
        <p:spPr>
          <a:xfrm>
            <a:off x="3962399" y="6334780"/>
            <a:ext cx="71247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Adapted by Brittany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Lasseigne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from ‘Keeping a Lab Notebook’, Philip Ryan, Office of Intramural Training and Education (NIH)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46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F57A-8C13-F247-8BE6-222B3859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 makes a great lab notebook entry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4ACFB-5606-A74F-81B5-23C2E4241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93341-0F4B-DE47-B9EE-6A3DC716E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92" y="573988"/>
            <a:ext cx="9128354" cy="628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83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FA3F-FB02-0349-A0BA-51E0F4C81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asking-for-help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4CDAA-2445-2F4B-BBE0-DF06116F4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39858"/>
            <a:ext cx="10972800" cy="50863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My overall goal is to: </a:t>
            </a:r>
            <a:r>
              <a:rPr lang="en-US" u="sng" dirty="0"/>
              <a:t>clean up clutter in my home directory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I’m trying to: </a:t>
            </a:r>
            <a:r>
              <a:rPr lang="en-US" u="sng" dirty="0"/>
              <a:t>remove the directory </a:t>
            </a:r>
            <a:r>
              <a:rPr lang="en-US" u="sng" dirty="0" err="1"/>
              <a:t>TemporaryFiles</a:t>
            </a:r>
            <a:r>
              <a:rPr lang="en-US" u="sng" dirty="0"/>
              <a:t>.</a:t>
            </a:r>
          </a:p>
          <a:p>
            <a:pPr marL="0" indent="0">
              <a:buNone/>
            </a:pPr>
            <a:r>
              <a:rPr lang="en-US" dirty="0"/>
              <a:t>I tried: 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TemporaryFiles</a:t>
            </a:r>
            <a:endParaRPr lang="en-US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I expected: </a:t>
            </a:r>
            <a:r>
              <a:rPr lang="en-US" u="sng" dirty="0" err="1">
                <a:cs typeface="Courier New" panose="02070309020205020404" pitchFamily="49" charset="0"/>
              </a:rPr>
              <a:t>TemporaryFiles</a:t>
            </a:r>
            <a:r>
              <a:rPr lang="en-US" u="sng" dirty="0">
                <a:cs typeface="Courier New" panose="02070309020205020404" pitchFamily="49" charset="0"/>
              </a:rPr>
              <a:t> would immediately go away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But instead:</a:t>
            </a:r>
          </a:p>
          <a:p>
            <a:r>
              <a:rPr lang="en-US" dirty="0">
                <a:cs typeface="Courier New" panose="02070309020205020404" pitchFamily="49" charset="0"/>
              </a:rPr>
              <a:t>I got an error message: </a:t>
            </a:r>
            <a:r>
              <a:rPr lang="en-US" u="sng" dirty="0" err="1">
                <a:cs typeface="Courier New" panose="02070309020205020404" pitchFamily="49" charset="0"/>
              </a:rPr>
              <a:t>rm</a:t>
            </a:r>
            <a:r>
              <a:rPr lang="en-US" u="sng" dirty="0">
                <a:cs typeface="Courier New" panose="02070309020205020404" pitchFamily="49" charset="0"/>
              </a:rPr>
              <a:t>: </a:t>
            </a:r>
            <a:r>
              <a:rPr lang="en-US" u="sng" dirty="0" err="1">
                <a:cs typeface="Courier New" panose="02070309020205020404" pitchFamily="49" charset="0"/>
              </a:rPr>
              <a:t>TemporaryFiles</a:t>
            </a:r>
            <a:r>
              <a:rPr lang="en-US" u="sng" dirty="0">
                <a:cs typeface="Courier New" panose="02070309020205020404" pitchFamily="49" charset="0"/>
              </a:rPr>
              <a:t> is a directory</a:t>
            </a:r>
          </a:p>
          <a:p>
            <a:r>
              <a:rPr lang="en-US" dirty="0">
                <a:cs typeface="Courier New" panose="02070309020205020404" pitchFamily="49" charset="0"/>
              </a:rPr>
              <a:t>Something unexpected happened: ____________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7FC39-F3EA-8C45-AB19-B6360EFA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7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81692-49F5-E442-91F8-D5A9B230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asking the question out loud helps you solve the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F0B56-DE57-1841-815F-7D3E4762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22</a:t>
            </a:fld>
            <a:endParaRPr lang="en-US"/>
          </a:p>
        </p:txBody>
      </p:sp>
      <p:pic>
        <p:nvPicPr>
          <p:cNvPr id="1026" name="Picture 2" descr="Image result for rubber duck">
            <a:extLst>
              <a:ext uri="{FF2B5EF4-FFF2-40B4-BE49-F238E27FC236}">
                <a16:creationId xmlns:a16="http://schemas.microsoft.com/office/drawing/2014/main" id="{E5ECCBA0-5FF0-FA4D-940C-CC53F4D02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09051" y="601239"/>
            <a:ext cx="6493451" cy="559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58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3F8E-3211-4342-B373-AF353A9E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701D6-FDC5-724F-A163-8CA953A25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39858"/>
            <a:ext cx="5476407" cy="50863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good computational lab notebook:</a:t>
            </a:r>
          </a:p>
          <a:p>
            <a:pPr lvl="1"/>
            <a:r>
              <a:rPr lang="en-US" dirty="0"/>
              <a:t>Is record of your science</a:t>
            </a:r>
          </a:p>
          <a:p>
            <a:pPr lvl="1"/>
            <a:r>
              <a:rPr lang="en-US" dirty="0"/>
              <a:t>Is great learning tool</a:t>
            </a:r>
          </a:p>
          <a:p>
            <a:pPr lvl="1"/>
            <a:r>
              <a:rPr lang="en-US" dirty="0"/>
              <a:t>Will save your time &amp; work</a:t>
            </a:r>
          </a:p>
          <a:p>
            <a:r>
              <a:rPr lang="en-US" u="sng" dirty="0"/>
              <a:t>Ask for help early and often</a:t>
            </a:r>
            <a:endParaRPr lang="en-US" b="1" dirty="0"/>
          </a:p>
          <a:p>
            <a:r>
              <a:rPr lang="en-US" dirty="0"/>
              <a:t>For effective help, share:</a:t>
            </a:r>
          </a:p>
          <a:p>
            <a:pPr lvl="1"/>
            <a:r>
              <a:rPr lang="en-US" dirty="0"/>
              <a:t>Goal</a:t>
            </a:r>
          </a:p>
          <a:p>
            <a:pPr lvl="1"/>
            <a:r>
              <a:rPr lang="en-US" dirty="0"/>
              <a:t>Expectation</a:t>
            </a:r>
          </a:p>
          <a:p>
            <a:pPr lvl="1"/>
            <a:r>
              <a:rPr lang="en-US" dirty="0"/>
              <a:t>Strategy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36868-0F9E-7847-906E-00CAEFC6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CEA3A-4118-4E4C-9F59-2829F8A6C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350" y="601238"/>
            <a:ext cx="5681668" cy="564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6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AE65-D8C3-FB40-A0F6-D30EB254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keep a </a:t>
            </a:r>
            <a:r>
              <a:rPr lang="en-US" b="1" u="sng" dirty="0"/>
              <a:t>computational </a:t>
            </a:r>
            <a:r>
              <a:rPr lang="en-US" dirty="0"/>
              <a:t>lab notebook?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0EBB6-5A95-EA43-AEA5-CDDCB5127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39860"/>
            <a:ext cx="10972800" cy="44608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“One of the major hurdles I face as the head of a computational biology laboratory is convincing my research team—particularly those pursuing exclusively mathematical and computational modeling—that they need to keep a laboratory notebook. There seems to be a misconception in the computational biology community that a lab notebook is only useful for recording experimental protocols and their results. </a:t>
            </a:r>
            <a:r>
              <a:rPr lang="en-US" b="1" dirty="0"/>
              <a:t>A lab notebook is much more than that. It is an organizational tool and memory aid, which serves as the primary record of scientific research and activity for all scientists.</a:t>
            </a:r>
            <a:r>
              <a:rPr lang="en-US" dirty="0"/>
              <a:t> It also serves as a legal record of ownership of the ideas and results obtained by a scientist.” -S. Schnell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796EC-14A6-294D-BEB9-E88A1426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9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7014B-DA72-EB45-8028-50AFEC6D7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71538"/>
            <a:ext cx="10972800" cy="52546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“Your closest collaborator is you, six months ago, and you don’t reply to email.” - Unknown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Learning tool &amp; organizational tool:</a:t>
            </a:r>
          </a:p>
          <a:p>
            <a:pPr lvl="1"/>
            <a:r>
              <a:rPr lang="en-US" dirty="0"/>
              <a:t>Make to-do lists</a:t>
            </a:r>
          </a:p>
          <a:p>
            <a:pPr lvl="1"/>
            <a:r>
              <a:rPr lang="en-US" dirty="0"/>
              <a:t>Review thought processes</a:t>
            </a:r>
          </a:p>
          <a:p>
            <a:pPr lvl="1"/>
            <a:r>
              <a:rPr lang="en-US" dirty="0"/>
              <a:t>Check for errors</a:t>
            </a:r>
          </a:p>
          <a:p>
            <a:pPr lvl="1"/>
            <a:r>
              <a:rPr lang="en-US" dirty="0"/>
              <a:t>Draft papers / presentations / etc.</a:t>
            </a:r>
          </a:p>
          <a:p>
            <a:pPr lvl="1"/>
            <a:r>
              <a:rPr lang="en-US" dirty="0"/>
              <a:t>Write pseudo-code</a:t>
            </a:r>
            <a:br>
              <a:rPr lang="en-US" dirty="0"/>
            </a:br>
            <a:r>
              <a:rPr lang="en-US" dirty="0"/>
              <a:t>(more on this later)</a:t>
            </a:r>
          </a:p>
          <a:p>
            <a:r>
              <a:rPr lang="en-US" dirty="0"/>
              <a:t>We often perform computational experiments:</a:t>
            </a:r>
          </a:p>
          <a:p>
            <a:pPr lvl="1"/>
            <a:r>
              <a:rPr lang="en-US" dirty="0"/>
              <a:t>Tweaking models / re-running analyses / making software pipelines / etc.</a:t>
            </a:r>
          </a:p>
          <a:p>
            <a:r>
              <a:rPr lang="en-US" b="1" u="sng" dirty="0"/>
              <a:t>Compliments</a:t>
            </a:r>
            <a:r>
              <a:rPr lang="en-US" dirty="0"/>
              <a:t> other good practices:</a:t>
            </a:r>
          </a:p>
          <a:p>
            <a:pPr lvl="1"/>
            <a:r>
              <a:rPr lang="en-US" dirty="0"/>
              <a:t>Descriptive file names</a:t>
            </a:r>
          </a:p>
          <a:p>
            <a:pPr lvl="1"/>
            <a:r>
              <a:rPr lang="en-US" dirty="0"/>
              <a:t>Code comments (purpose / date / assumptions / etc.)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0AEAA-FBCA-3E4C-833C-39A7E11D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D80930-CDCA-4A44-8369-E61261C9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55" y="167301"/>
            <a:ext cx="9206579" cy="433938"/>
          </a:xfrm>
        </p:spPr>
        <p:txBody>
          <a:bodyPr/>
          <a:lstStyle/>
          <a:p>
            <a:r>
              <a:rPr lang="en-US" dirty="0"/>
              <a:t>Why keep a </a:t>
            </a:r>
            <a:r>
              <a:rPr lang="en-US" b="1" u="sng" dirty="0"/>
              <a:t>computational </a:t>
            </a:r>
            <a:r>
              <a:rPr lang="en-US" dirty="0"/>
              <a:t>lab notebook?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83376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C21C-3507-3144-8431-FACA4988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Simple Rules for a </a:t>
            </a:r>
            <a:r>
              <a:rPr lang="en-US" dirty="0" err="1"/>
              <a:t>CompBio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DD2F7-AE55-F448-BE5B-B034B5174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1: Learn your institution’s/lab’s notebook policy</a:t>
            </a:r>
          </a:p>
          <a:p>
            <a:r>
              <a:rPr lang="en-US" dirty="0"/>
              <a:t>Rule 2: Select the right medium for your notebook</a:t>
            </a:r>
          </a:p>
          <a:p>
            <a:pPr lvl="1"/>
            <a:r>
              <a:rPr lang="en-US" dirty="0"/>
              <a:t>Physical vs. electronic</a:t>
            </a:r>
          </a:p>
          <a:p>
            <a:pPr lvl="1"/>
            <a:r>
              <a:rPr lang="en-US" dirty="0"/>
              <a:t>One notebook vs. separate notebooks</a:t>
            </a:r>
          </a:p>
          <a:p>
            <a:pPr lvl="1"/>
            <a:r>
              <a:rPr lang="en-US" dirty="0"/>
              <a:t>Notebook back-up or version control </a:t>
            </a:r>
          </a:p>
          <a:p>
            <a:r>
              <a:rPr lang="en-US" dirty="0"/>
              <a:t>Rule 3: Make the habit of keeping your notebook up to date by </a:t>
            </a:r>
            <a:r>
              <a:rPr lang="en-US" b="1" dirty="0"/>
              <a:t>writing things down as you are working</a:t>
            </a:r>
            <a:endParaRPr lang="en-US" dirty="0"/>
          </a:p>
          <a:p>
            <a:r>
              <a:rPr lang="en-US" dirty="0"/>
              <a:t>Rule 4: Record all* scientific activities in your lab notebook—it is a chronological log of everything a scholarly scientist does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F7EC1-30F2-1E4D-8932-B576AD61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C21C-3507-3144-8431-FACA4988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Simple Rules for a </a:t>
            </a:r>
            <a:r>
              <a:rPr lang="en-US" dirty="0" err="1"/>
              <a:t>CompBio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DD2F7-AE55-F448-BE5B-B034B5174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Rule 5: Every entry should be recorded with a date, a subject, and any protocols </a:t>
            </a:r>
          </a:p>
          <a:p>
            <a:pPr lvl="1"/>
            <a:r>
              <a:rPr lang="en-US" u="sng" dirty="0"/>
              <a:t>Purpose: </a:t>
            </a:r>
            <a:r>
              <a:rPr lang="en-US" dirty="0"/>
              <a:t>Explain your thought process – the </a:t>
            </a:r>
            <a:r>
              <a:rPr lang="en-US" b="1" dirty="0"/>
              <a:t>why</a:t>
            </a:r>
          </a:p>
          <a:p>
            <a:pPr lvl="1"/>
            <a:r>
              <a:rPr lang="en-US" u="sng" dirty="0"/>
              <a:t>Mistakes</a:t>
            </a:r>
            <a:r>
              <a:rPr lang="en-US" dirty="0"/>
              <a:t>: Strikethrough so still legible, enter correct information and new date</a:t>
            </a:r>
          </a:p>
          <a:p>
            <a:r>
              <a:rPr lang="en-US" dirty="0"/>
              <a:t>Rule 6: Keep a record of how every result was produced</a:t>
            </a:r>
          </a:p>
          <a:p>
            <a:pPr lvl="1"/>
            <a:r>
              <a:rPr lang="en-US" dirty="0"/>
              <a:t>Gold standard: reproducibility </a:t>
            </a:r>
          </a:p>
          <a:p>
            <a:pPr lvl="1"/>
            <a:r>
              <a:rPr lang="en-US" dirty="0"/>
              <a:t>E.g. raw data -&gt; final model, figure, or statistical analysis</a:t>
            </a:r>
          </a:p>
          <a:p>
            <a:r>
              <a:rPr lang="en-US" dirty="0"/>
              <a:t>Rule 7: Use version control for models/algorithms/computer code</a:t>
            </a:r>
          </a:p>
          <a:p>
            <a:pPr lvl="1"/>
            <a:r>
              <a:rPr lang="en-US" dirty="0"/>
              <a:t>Standardize names; avoid project_analysis_final_v2_edit_v3_r1</a:t>
            </a:r>
          </a:p>
          <a:p>
            <a:pPr lvl="1"/>
            <a:r>
              <a:rPr lang="en-US" dirty="0"/>
              <a:t>Write down explanation of different versions</a:t>
            </a:r>
          </a:p>
          <a:p>
            <a:pPr lvl="1"/>
            <a:r>
              <a:rPr lang="en-US" dirty="0"/>
              <a:t>Consider version control systems like Git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F7EC1-30F2-1E4D-8932-B576AD61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9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C21C-3507-3144-8431-FACA4988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Simple Rules for a </a:t>
            </a:r>
            <a:r>
              <a:rPr lang="en-US" dirty="0" err="1"/>
              <a:t>CompBio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DD2F7-AE55-F448-BE5B-B034B5174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8: Keep a lab notebook that can serve as a legal record of your work</a:t>
            </a:r>
          </a:p>
          <a:p>
            <a:r>
              <a:rPr lang="en-US" dirty="0"/>
              <a:t>Rule 9: Make a table of contents for your lab notebook</a:t>
            </a:r>
          </a:p>
          <a:p>
            <a:r>
              <a:rPr lang="en-US" dirty="0"/>
              <a:t>Rule 10: Protect your lab notebook – the original belongs to your institution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F7EC1-30F2-1E4D-8932-B576AD61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D906EE-DE18-D242-9917-6AD227F9F3ED}"/>
              </a:ext>
            </a:extLst>
          </p:cNvPr>
          <p:cNvSpPr/>
          <p:nvPr/>
        </p:nvSpPr>
        <p:spPr>
          <a:xfrm>
            <a:off x="2814639" y="6334780"/>
            <a:ext cx="8272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Adapted by Brittany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Lasseigne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from ‘Ten Simple Rules for a Computational Biologist’s Laboratory Notebook.’ S. Schnell, PLOS Computational Biology, 2015.</a:t>
            </a:r>
            <a:endParaRPr lang="en-US" sz="14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7086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AE3A-5982-A84D-BD89-FED226BD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From Brittany </a:t>
            </a:r>
            <a:r>
              <a:rPr lang="en-US" dirty="0" err="1"/>
              <a:t>Lasseigne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F650B-0CB1-F84F-BD35-66EF7707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4DCE0-C9BE-9741-8C61-E5FE002FF3E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3226" y="851788"/>
            <a:ext cx="7836934" cy="600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A906-841A-AC43-97B0-4E566A59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Brittany </a:t>
            </a:r>
            <a:r>
              <a:rPr lang="en-US" dirty="0" err="1"/>
              <a:t>Lasseigne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5552E-78B1-BE4F-A8E7-76E241E8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D033B-F757-6D46-B166-4F12D03BF67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6166" y="601239"/>
            <a:ext cx="8336213" cy="625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9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40476</TotalTime>
  <Words>999</Words>
  <Application>Microsoft Macintosh PowerPoint</Application>
  <PresentationFormat>Widescreen</PresentationFormat>
  <Paragraphs>149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Courier New</vt:lpstr>
      <vt:lpstr>Office Theme</vt:lpstr>
      <vt:lpstr>Keeping a Computational Lab Notebook and Getting Programming Help</vt:lpstr>
      <vt:lpstr>What is a lab notebook?</vt:lpstr>
      <vt:lpstr>Why keep a computational lab notebook?</vt:lpstr>
      <vt:lpstr>Why keep a computational lab notebook?</vt:lpstr>
      <vt:lpstr>10 Simple Rules for a CompBio Notebook</vt:lpstr>
      <vt:lpstr>10 Simple Rules for a CompBio Notebook</vt:lpstr>
      <vt:lpstr>10 Simple Rules for a CompBio Notebook</vt:lpstr>
      <vt:lpstr>Example: From Brittany Lasseigne</vt:lpstr>
      <vt:lpstr>Example from Brittany Lasseigne</vt:lpstr>
      <vt:lpstr>Bonus Rules from James</vt:lpstr>
      <vt:lpstr>My Example</vt:lpstr>
      <vt:lpstr>My Example</vt:lpstr>
      <vt:lpstr>Getting Programming Help</vt:lpstr>
      <vt:lpstr>Asking for programming help</vt:lpstr>
      <vt:lpstr>The Magic of Pseudocode</vt:lpstr>
      <vt:lpstr>Example 1: Want to delete TemporaryFiles directory</vt:lpstr>
      <vt:lpstr>Example 1: Searching for the error message</vt:lpstr>
      <vt:lpstr>Check the man page or documentation</vt:lpstr>
      <vt:lpstr>It works!</vt:lpstr>
      <vt:lpstr>Troubleshooting makes a great lab notebook entry</vt:lpstr>
      <vt:lpstr>An asking-for-help script</vt:lpstr>
      <vt:lpstr>Sometimes asking the question out loud helps you solve the problem</vt:lpstr>
      <vt:lpstr>Summary</vt:lpstr>
    </vt:vector>
  </TitlesOfParts>
  <Company>HudsonAlpha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Miller</dc:creator>
  <cp:lastModifiedBy>Microsoft Office User</cp:lastModifiedBy>
  <cp:revision>186</cp:revision>
  <dcterms:created xsi:type="dcterms:W3CDTF">2014-08-01T20:57:50Z</dcterms:created>
  <dcterms:modified xsi:type="dcterms:W3CDTF">2019-05-31T04:16:33Z</dcterms:modified>
</cp:coreProperties>
</file>