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20" r:id="rId2"/>
    <p:sldId id="292" r:id="rId3"/>
    <p:sldId id="314" r:id="rId4"/>
    <p:sldId id="315" r:id="rId5"/>
    <p:sldId id="262" r:id="rId6"/>
    <p:sldId id="293" r:id="rId7"/>
    <p:sldId id="322" r:id="rId8"/>
    <p:sldId id="323" r:id="rId9"/>
    <p:sldId id="326" r:id="rId10"/>
    <p:sldId id="324" r:id="rId11"/>
    <p:sldId id="325" r:id="rId12"/>
    <p:sldId id="327" r:id="rId13"/>
    <p:sldId id="32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87898" autoAdjust="0"/>
  </p:normalViewPr>
  <p:slideViewPr>
    <p:cSldViewPr snapToGrid="0" snapToObjects="1">
      <p:cViewPr varScale="1">
        <p:scale>
          <a:sx n="94" d="100"/>
          <a:sy n="94" d="100"/>
        </p:scale>
        <p:origin x="146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7AF6E-CAA8-CF47-9166-EEF4B1279BDA}" type="datetimeFigureOut">
              <a:rPr lang="en-US" smtClean="0"/>
              <a:t>5/14/21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F1BDE-CD53-2449-8DB1-C4586500618F}" type="slidenum">
              <a:rPr lang="en-US" smtClean="0"/>
              <a:t>‹#›</a:t>
            </a:fld>
            <a:endParaRPr lang="en-US"/>
          </a:p>
        </p:txBody>
      </p:sp>
    </p:spTree>
    <p:extLst>
      <p:ext uri="{BB962C8B-B14F-4D97-AF65-F5344CB8AC3E}">
        <p14:creationId xmlns:p14="http://schemas.microsoft.com/office/powerpoint/2010/main" val="40066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talked a bit this morning about his research.  I’m going to give a brief overview of some of the research I do.  Generally, my research focuses on this pathway.  How do you get from some change in your genome to a disease state.  There are a lot of ways to do this, but I generally focus on this path– how does genetic variation lead to a change in how transcription factors associate with DNA, and how does that change in TF association lead to changes in gene expression.  </a:t>
            </a:r>
          </a:p>
          <a:p>
            <a:endParaRPr lang="en-US" dirty="0"/>
          </a:p>
          <a:p>
            <a:r>
              <a:rPr lang="en-US" dirty="0"/>
              <a:t>You may be familiar with some of the terms I have here– there are studies sometimes done called Genome-wide association studies which will link some particular genetic variant with a disease.  These can tell you that a variant is associated, but it doesn’t tell you if that variant is causal and, if it is, how it’s causing the disease.</a:t>
            </a:r>
          </a:p>
          <a:p>
            <a:endParaRPr lang="en-US" dirty="0"/>
          </a:p>
          <a:p>
            <a:r>
              <a:rPr lang="en-US" dirty="0"/>
              <a:t>Similarly, you can correlate genetic variation with a change in gene expression– that’s called an </a:t>
            </a:r>
            <a:r>
              <a:rPr lang="en-US" dirty="0" err="1"/>
              <a:t>eQTL</a:t>
            </a:r>
            <a:r>
              <a:rPr lang="en-US" dirty="0"/>
              <a:t>.  But again, it doesn’t necessarily tell you anything about the mechanism.  Most of my work focuses on these intermediate steps.  Can we focus in on variants whose mechanism is changing TF-DNA associations?</a:t>
            </a:r>
          </a:p>
        </p:txBody>
      </p:sp>
      <p:sp>
        <p:nvSpPr>
          <p:cNvPr id="4" name="Slide Number Placeholder 3"/>
          <p:cNvSpPr>
            <a:spLocks noGrp="1"/>
          </p:cNvSpPr>
          <p:nvPr>
            <p:ph type="sldNum" sz="quarter" idx="5"/>
          </p:nvPr>
        </p:nvSpPr>
        <p:spPr/>
        <p:txBody>
          <a:bodyPr/>
          <a:lstStyle/>
          <a:p>
            <a:fld id="{A786243D-2006-174E-B844-70E5F2C67E45}" type="slidenum">
              <a:rPr lang="en-US" smtClean="0"/>
              <a:t>2</a:t>
            </a:fld>
            <a:endParaRPr lang="en-US"/>
          </a:p>
        </p:txBody>
      </p:sp>
    </p:spTree>
    <p:extLst>
      <p:ext uri="{BB962C8B-B14F-4D97-AF65-F5344CB8AC3E}">
        <p14:creationId xmlns:p14="http://schemas.microsoft.com/office/powerpoint/2010/main" val="136811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kinds of variants associated with disease– the easiest to understand are variants which change the protein-coding region of the genome.  But those kinds of variants account for a minority of the causal variants for diseases.  So, for instance, if you look at Mendelian diseases– diseases where the heritability is really well understood– only about 1/3 of those diseases are caused by variants in the protein-coding regions.  If you look at diseases with more complex patterns, like Cancer or Alzheimer’s disease, only about 6% of causal DNA variants are in the protein-coding region.  </a:t>
            </a:r>
          </a:p>
          <a:p>
            <a:endParaRPr lang="en-US" dirty="0"/>
          </a:p>
          <a:p>
            <a:r>
              <a:rPr lang="en-US" dirty="0"/>
              <a:t>Most of the variation is occurring in regulatory regions.</a:t>
            </a:r>
          </a:p>
        </p:txBody>
      </p:sp>
      <p:sp>
        <p:nvSpPr>
          <p:cNvPr id="4" name="Slide Number Placeholder 3"/>
          <p:cNvSpPr>
            <a:spLocks noGrp="1"/>
          </p:cNvSpPr>
          <p:nvPr>
            <p:ph type="sldNum" sz="quarter" idx="5"/>
          </p:nvPr>
        </p:nvSpPr>
        <p:spPr/>
        <p:txBody>
          <a:bodyPr/>
          <a:lstStyle/>
          <a:p>
            <a:fld id="{1A4F1BDE-CD53-2449-8DB1-C4586500618F}" type="slidenum">
              <a:rPr lang="en-US" smtClean="0"/>
              <a:t>3</a:t>
            </a:fld>
            <a:endParaRPr lang="en-US"/>
          </a:p>
        </p:txBody>
      </p:sp>
    </p:spTree>
    <p:extLst>
      <p:ext uri="{BB962C8B-B14F-4D97-AF65-F5344CB8AC3E}">
        <p14:creationId xmlns:p14="http://schemas.microsoft.com/office/powerpoint/2010/main" val="44145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here is that understanding how gene regulation changes can offer novel insights about how diseases emerge and progress.  If we can understand the specific mechanisms for a patient’s disease, we may be able to give them more appropriate care.  So that’s where I focus my research.</a:t>
            </a:r>
          </a:p>
        </p:txBody>
      </p:sp>
      <p:sp>
        <p:nvSpPr>
          <p:cNvPr id="4" name="Slide Number Placeholder 3"/>
          <p:cNvSpPr>
            <a:spLocks noGrp="1"/>
          </p:cNvSpPr>
          <p:nvPr>
            <p:ph type="sldNum" sz="quarter" idx="5"/>
          </p:nvPr>
        </p:nvSpPr>
        <p:spPr/>
        <p:txBody>
          <a:bodyPr/>
          <a:lstStyle/>
          <a:p>
            <a:fld id="{1A4F1BDE-CD53-2449-8DB1-C4586500618F}" type="slidenum">
              <a:rPr lang="en-US" smtClean="0"/>
              <a:t>4</a:t>
            </a:fld>
            <a:endParaRPr lang="en-US"/>
          </a:p>
        </p:txBody>
      </p:sp>
    </p:spTree>
    <p:extLst>
      <p:ext uri="{BB962C8B-B14F-4D97-AF65-F5344CB8AC3E}">
        <p14:creationId xmlns:p14="http://schemas.microsoft.com/office/powerpoint/2010/main" val="67536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talk about gene regulation has to start at the Central dogma of molecular biology.  That’s a term that most biologists really don’t like, but it’s what it was historically called, so we’re stuck with it.  The central dogma is that you’ve got DNA– DNA is transcribed into RNA in a process called “Transcription”.  And then RNA is translated into DNA through a process called “Translation.”</a:t>
            </a:r>
          </a:p>
          <a:p>
            <a:endParaRPr lang="en-US" dirty="0"/>
          </a:p>
          <a:p>
            <a:r>
              <a:rPr lang="en-US" dirty="0"/>
              <a:t>Of course, this isn’t complete– DNA is self-perpetuating through a process called replication.  And RNA can sometimes be converted into DNA through a process called reverse transcription.  But for our purposes, this understanding is good enough.  </a:t>
            </a:r>
          </a:p>
        </p:txBody>
      </p:sp>
      <p:sp>
        <p:nvSpPr>
          <p:cNvPr id="4" name="Slide Number Placeholder 3"/>
          <p:cNvSpPr>
            <a:spLocks noGrp="1"/>
          </p:cNvSpPr>
          <p:nvPr>
            <p:ph type="sldNum" sz="quarter" idx="5"/>
          </p:nvPr>
        </p:nvSpPr>
        <p:spPr/>
        <p:txBody>
          <a:bodyPr/>
          <a:lstStyle/>
          <a:p>
            <a:fld id="{1A4F1BDE-CD53-2449-8DB1-C4586500618F}" type="slidenum">
              <a:rPr lang="en-US" smtClean="0"/>
              <a:t>5</a:t>
            </a:fld>
            <a:endParaRPr lang="en-US"/>
          </a:p>
        </p:txBody>
      </p:sp>
    </p:spTree>
    <p:extLst>
      <p:ext uri="{BB962C8B-B14F-4D97-AF65-F5344CB8AC3E}">
        <p14:creationId xmlns:p14="http://schemas.microsoft.com/office/powerpoint/2010/main" val="117665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in on that transcription step.</a:t>
            </a:r>
          </a:p>
          <a:p>
            <a:endParaRPr lang="en-US" dirty="0"/>
          </a:p>
          <a:p>
            <a:r>
              <a:rPr lang="en-US" dirty="0"/>
              <a:t>For DNA to be processed and create RNA, you need activating transcription factors to bind.  Transcription factors are proteins which recognize certain patterns in DNA and bind there.  Once they’ve bound, they pull in RNA polymerase, which actually does the work of producing RNA from a DNA template.</a:t>
            </a:r>
          </a:p>
        </p:txBody>
      </p:sp>
      <p:sp>
        <p:nvSpPr>
          <p:cNvPr id="4" name="Slide Number Placeholder 3"/>
          <p:cNvSpPr>
            <a:spLocks noGrp="1"/>
          </p:cNvSpPr>
          <p:nvPr>
            <p:ph type="sldNum" sz="quarter" idx="5"/>
          </p:nvPr>
        </p:nvSpPr>
        <p:spPr/>
        <p:txBody>
          <a:bodyPr/>
          <a:lstStyle/>
          <a:p>
            <a:fld id="{1A4F1BDE-CD53-2449-8DB1-C4586500618F}" type="slidenum">
              <a:rPr lang="en-US" smtClean="0"/>
              <a:t>6</a:t>
            </a:fld>
            <a:endParaRPr lang="en-US"/>
          </a:p>
        </p:txBody>
      </p:sp>
    </p:spTree>
    <p:extLst>
      <p:ext uri="{BB962C8B-B14F-4D97-AF65-F5344CB8AC3E}">
        <p14:creationId xmlns:p14="http://schemas.microsoft.com/office/powerpoint/2010/main" val="192794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6973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952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104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71831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313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17972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48065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01143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2136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419496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5/14/21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76463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266" y="167301"/>
            <a:ext cx="6904934" cy="43393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039858"/>
            <a:ext cx="8229600" cy="5086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7660B8C7-8D71-9344-9D3D-63100CE17378}" type="slidenum">
              <a:rPr lang="en-US" smtClean="0"/>
              <a:pPr/>
              <a:t>‹#›</a:t>
            </a:fld>
            <a:endParaRPr lang="en-US" dirty="0"/>
          </a:p>
        </p:txBody>
      </p:sp>
    </p:spTree>
    <p:extLst>
      <p:ext uri="{BB962C8B-B14F-4D97-AF65-F5344CB8AC3E}">
        <p14:creationId xmlns:p14="http://schemas.microsoft.com/office/powerpoint/2010/main" val="75462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0CDD5-CACC-5E49-96BE-A0AD4820CDB8}"/>
              </a:ext>
            </a:extLst>
          </p:cNvPr>
          <p:cNvSpPr>
            <a:spLocks noGrp="1"/>
          </p:cNvSpPr>
          <p:nvPr>
            <p:ph type="ctrTitle"/>
          </p:nvPr>
        </p:nvSpPr>
        <p:spPr/>
        <p:txBody>
          <a:bodyPr/>
          <a:lstStyle/>
          <a:p>
            <a:pPr algn="ctr"/>
            <a:r>
              <a:rPr lang="en-US" dirty="0"/>
              <a:t>Research Overview</a:t>
            </a:r>
          </a:p>
        </p:txBody>
      </p:sp>
      <p:sp>
        <p:nvSpPr>
          <p:cNvPr id="5" name="Subtitle 4">
            <a:extLst>
              <a:ext uri="{FF2B5EF4-FFF2-40B4-BE49-F238E27FC236}">
                <a16:creationId xmlns:a16="http://schemas.microsoft.com/office/drawing/2014/main" id="{1ED4EFEF-F978-CE45-BDE2-4EA0C278B20E}"/>
              </a:ext>
            </a:extLst>
          </p:cNvPr>
          <p:cNvSpPr>
            <a:spLocks noGrp="1"/>
          </p:cNvSpPr>
          <p:nvPr>
            <p:ph type="subTitle" idx="1"/>
          </p:nvPr>
        </p:nvSpPr>
        <p:spPr/>
        <p:txBody>
          <a:bodyPr/>
          <a:lstStyle/>
          <a:p>
            <a:r>
              <a:rPr lang="en-US" dirty="0"/>
              <a:t>Bryan Moyers</a:t>
            </a:r>
          </a:p>
          <a:p>
            <a:r>
              <a:rPr lang="en-US" dirty="0"/>
              <a:t>Rick Myers Lab</a:t>
            </a:r>
          </a:p>
          <a:p>
            <a:r>
              <a:rPr lang="en-US" dirty="0"/>
              <a:t>June 04, 2021</a:t>
            </a:r>
          </a:p>
        </p:txBody>
      </p:sp>
    </p:spTree>
    <p:extLst>
      <p:ext uri="{BB962C8B-B14F-4D97-AF65-F5344CB8AC3E}">
        <p14:creationId xmlns:p14="http://schemas.microsoft.com/office/powerpoint/2010/main" val="56146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35BD-607E-FF45-8A06-6B15128CE780}"/>
              </a:ext>
            </a:extLst>
          </p:cNvPr>
          <p:cNvSpPr>
            <a:spLocks noGrp="1"/>
          </p:cNvSpPr>
          <p:nvPr>
            <p:ph type="title"/>
          </p:nvPr>
        </p:nvSpPr>
        <p:spPr/>
        <p:txBody>
          <a:bodyPr/>
          <a:lstStyle/>
          <a:p>
            <a:r>
              <a:rPr lang="en-US" dirty="0"/>
              <a:t>Graph Genomes</a:t>
            </a:r>
          </a:p>
        </p:txBody>
      </p:sp>
      <p:sp>
        <p:nvSpPr>
          <p:cNvPr id="5" name="Content Placeholder 2">
            <a:extLst>
              <a:ext uri="{FF2B5EF4-FFF2-40B4-BE49-F238E27FC236}">
                <a16:creationId xmlns:a16="http://schemas.microsoft.com/office/drawing/2014/main" id="{1225BC19-D1C8-F948-A142-26848B01E780}"/>
              </a:ext>
            </a:extLst>
          </p:cNvPr>
          <p:cNvSpPr>
            <a:spLocks noGrp="1"/>
          </p:cNvSpPr>
          <p:nvPr>
            <p:ph idx="1"/>
          </p:nvPr>
        </p:nvSpPr>
        <p:spPr>
          <a:xfrm>
            <a:off x="275573" y="832757"/>
            <a:ext cx="8509683" cy="5918771"/>
          </a:xfrm>
        </p:spPr>
        <p:txBody>
          <a:bodyPr>
            <a:normAutofit/>
          </a:bodyPr>
          <a:lstStyle/>
          <a:p>
            <a:r>
              <a:rPr lang="en-US" sz="2800" dirty="0"/>
              <a:t>Let’s say you had a location in the genome with a SNP you want to represent as a graph.</a:t>
            </a:r>
          </a:p>
          <a:p>
            <a:endParaRPr lang="en-US" dirty="0"/>
          </a:p>
          <a:p>
            <a:r>
              <a:rPr lang="en-US" sz="2800" dirty="0"/>
              <a:t>We can break this down as:</a:t>
            </a:r>
          </a:p>
          <a:p>
            <a:endParaRPr lang="en-US" dirty="0"/>
          </a:p>
          <a:p>
            <a:pPr marL="0" indent="0">
              <a:buNone/>
            </a:pPr>
            <a:endParaRPr lang="en-US" dirty="0"/>
          </a:p>
          <a:p>
            <a:r>
              <a:rPr lang="en-US" sz="2800" dirty="0"/>
              <a:t>In practice, we would not include a separate node for each nucleotide– adjacent nucleotides without variation get grouped together:</a:t>
            </a:r>
          </a:p>
          <a:p>
            <a:endParaRPr lang="en-US" dirty="0"/>
          </a:p>
          <a:p>
            <a:endParaRPr lang="en-US" dirty="0"/>
          </a:p>
        </p:txBody>
      </p:sp>
      <p:sp>
        <p:nvSpPr>
          <p:cNvPr id="6" name="TextBox 5">
            <a:extLst>
              <a:ext uri="{FF2B5EF4-FFF2-40B4-BE49-F238E27FC236}">
                <a16:creationId xmlns:a16="http://schemas.microsoft.com/office/drawing/2014/main" id="{4A85B664-B078-4645-B15B-B77B22A7BAE6}"/>
              </a:ext>
            </a:extLst>
          </p:cNvPr>
          <p:cNvSpPr txBox="1"/>
          <p:nvPr/>
        </p:nvSpPr>
        <p:spPr>
          <a:xfrm>
            <a:off x="3395309" y="1989343"/>
            <a:ext cx="1419619" cy="369332"/>
          </a:xfrm>
          <a:prstGeom prst="rect">
            <a:avLst/>
          </a:prstGeom>
          <a:noFill/>
        </p:spPr>
        <p:txBody>
          <a:bodyPr wrap="none" rtlCol="0">
            <a:spAutoFit/>
          </a:bodyPr>
          <a:lstStyle/>
          <a:p>
            <a:r>
              <a:rPr lang="en-US" b="1" dirty="0"/>
              <a:t>ATC(A/C)CTG</a:t>
            </a:r>
          </a:p>
        </p:txBody>
      </p:sp>
      <p:sp>
        <p:nvSpPr>
          <p:cNvPr id="7" name="TextBox 6">
            <a:extLst>
              <a:ext uri="{FF2B5EF4-FFF2-40B4-BE49-F238E27FC236}">
                <a16:creationId xmlns:a16="http://schemas.microsoft.com/office/drawing/2014/main" id="{F51873B3-3592-AC44-8032-468FF581BA02}"/>
              </a:ext>
            </a:extLst>
          </p:cNvPr>
          <p:cNvSpPr txBox="1"/>
          <p:nvPr/>
        </p:nvSpPr>
        <p:spPr>
          <a:xfrm>
            <a:off x="2154830" y="3357051"/>
            <a:ext cx="324128" cy="369332"/>
          </a:xfrm>
          <a:prstGeom prst="rect">
            <a:avLst/>
          </a:prstGeom>
          <a:noFill/>
        </p:spPr>
        <p:txBody>
          <a:bodyPr wrap="none" rtlCol="0">
            <a:spAutoFit/>
          </a:bodyPr>
          <a:lstStyle/>
          <a:p>
            <a:r>
              <a:rPr lang="en-US" b="1" dirty="0"/>
              <a:t>A</a:t>
            </a:r>
          </a:p>
        </p:txBody>
      </p:sp>
      <p:cxnSp>
        <p:nvCxnSpPr>
          <p:cNvPr id="8" name="Straight Arrow Connector 7">
            <a:extLst>
              <a:ext uri="{FF2B5EF4-FFF2-40B4-BE49-F238E27FC236}">
                <a16:creationId xmlns:a16="http://schemas.microsoft.com/office/drawing/2014/main" id="{00AB31BB-4357-A947-978D-A832B572D8F0}"/>
              </a:ext>
            </a:extLst>
          </p:cNvPr>
          <p:cNvCxnSpPr>
            <a:cxnSpLocks/>
          </p:cNvCxnSpPr>
          <p:nvPr/>
        </p:nvCxnSpPr>
        <p:spPr>
          <a:xfrm>
            <a:off x="2478958" y="3567066"/>
            <a:ext cx="39201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90756E7-C48D-0F4C-ADED-B8887BB6FDEA}"/>
              </a:ext>
            </a:extLst>
          </p:cNvPr>
          <p:cNvSpPr txBox="1"/>
          <p:nvPr/>
        </p:nvSpPr>
        <p:spPr>
          <a:xfrm>
            <a:off x="2910710" y="3357051"/>
            <a:ext cx="298480" cy="369332"/>
          </a:xfrm>
          <a:prstGeom prst="rect">
            <a:avLst/>
          </a:prstGeom>
          <a:noFill/>
        </p:spPr>
        <p:txBody>
          <a:bodyPr wrap="none" rtlCol="0">
            <a:spAutoFit/>
          </a:bodyPr>
          <a:lstStyle/>
          <a:p>
            <a:r>
              <a:rPr lang="en-US" b="1" dirty="0"/>
              <a:t>T</a:t>
            </a:r>
          </a:p>
        </p:txBody>
      </p:sp>
      <p:cxnSp>
        <p:nvCxnSpPr>
          <p:cNvPr id="10" name="Straight Arrow Connector 9">
            <a:extLst>
              <a:ext uri="{FF2B5EF4-FFF2-40B4-BE49-F238E27FC236}">
                <a16:creationId xmlns:a16="http://schemas.microsoft.com/office/drawing/2014/main" id="{04D86983-B810-1E44-B766-368E517A6D52}"/>
              </a:ext>
            </a:extLst>
          </p:cNvPr>
          <p:cNvCxnSpPr>
            <a:cxnSpLocks/>
          </p:cNvCxnSpPr>
          <p:nvPr/>
        </p:nvCxnSpPr>
        <p:spPr>
          <a:xfrm>
            <a:off x="3234838" y="3567066"/>
            <a:ext cx="39201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3DB04B4-A274-8C4F-ADE3-608565A9D7D7}"/>
              </a:ext>
            </a:extLst>
          </p:cNvPr>
          <p:cNvSpPr txBox="1"/>
          <p:nvPr/>
        </p:nvSpPr>
        <p:spPr>
          <a:xfrm>
            <a:off x="3650966" y="3360111"/>
            <a:ext cx="306494" cy="369332"/>
          </a:xfrm>
          <a:prstGeom prst="rect">
            <a:avLst/>
          </a:prstGeom>
          <a:noFill/>
        </p:spPr>
        <p:txBody>
          <a:bodyPr wrap="none" rtlCol="0">
            <a:spAutoFit/>
          </a:bodyPr>
          <a:lstStyle/>
          <a:p>
            <a:r>
              <a:rPr lang="en-US" b="1" dirty="0"/>
              <a:t>C</a:t>
            </a:r>
          </a:p>
        </p:txBody>
      </p:sp>
      <p:cxnSp>
        <p:nvCxnSpPr>
          <p:cNvPr id="12" name="Straight Arrow Connector 11">
            <a:extLst>
              <a:ext uri="{FF2B5EF4-FFF2-40B4-BE49-F238E27FC236}">
                <a16:creationId xmlns:a16="http://schemas.microsoft.com/office/drawing/2014/main" id="{8260F455-4A19-FC49-8AAC-8013D9BB0304}"/>
              </a:ext>
            </a:extLst>
          </p:cNvPr>
          <p:cNvCxnSpPr>
            <a:cxnSpLocks/>
            <a:endCxn id="20" idx="1"/>
          </p:cNvCxnSpPr>
          <p:nvPr/>
        </p:nvCxnSpPr>
        <p:spPr>
          <a:xfrm flipV="1">
            <a:off x="3975094" y="3223084"/>
            <a:ext cx="434177" cy="3470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EC48A9-6F07-DD49-8345-00C3C32F9838}"/>
              </a:ext>
            </a:extLst>
          </p:cNvPr>
          <p:cNvSpPr txBox="1"/>
          <p:nvPr/>
        </p:nvSpPr>
        <p:spPr>
          <a:xfrm>
            <a:off x="4418433" y="3726383"/>
            <a:ext cx="306494" cy="369332"/>
          </a:xfrm>
          <a:prstGeom prst="rect">
            <a:avLst/>
          </a:prstGeom>
          <a:noFill/>
        </p:spPr>
        <p:txBody>
          <a:bodyPr wrap="none" rtlCol="0">
            <a:spAutoFit/>
          </a:bodyPr>
          <a:lstStyle/>
          <a:p>
            <a:r>
              <a:rPr lang="en-US" b="1" dirty="0"/>
              <a:t>C</a:t>
            </a:r>
          </a:p>
        </p:txBody>
      </p:sp>
      <p:cxnSp>
        <p:nvCxnSpPr>
          <p:cNvPr id="14" name="Straight Arrow Connector 13">
            <a:extLst>
              <a:ext uri="{FF2B5EF4-FFF2-40B4-BE49-F238E27FC236}">
                <a16:creationId xmlns:a16="http://schemas.microsoft.com/office/drawing/2014/main" id="{A540C81A-50A0-E04D-923E-EA1440039A04}"/>
              </a:ext>
            </a:extLst>
          </p:cNvPr>
          <p:cNvCxnSpPr>
            <a:cxnSpLocks/>
            <a:stCxn id="20" idx="3"/>
          </p:cNvCxnSpPr>
          <p:nvPr/>
        </p:nvCxnSpPr>
        <p:spPr>
          <a:xfrm>
            <a:off x="4733399" y="3223084"/>
            <a:ext cx="401177" cy="3439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3F1255D-344C-3949-A2BD-65E8A8773629}"/>
              </a:ext>
            </a:extLst>
          </p:cNvPr>
          <p:cNvSpPr txBox="1"/>
          <p:nvPr/>
        </p:nvSpPr>
        <p:spPr>
          <a:xfrm>
            <a:off x="5159909" y="3357051"/>
            <a:ext cx="306494" cy="369332"/>
          </a:xfrm>
          <a:prstGeom prst="rect">
            <a:avLst/>
          </a:prstGeom>
          <a:noFill/>
        </p:spPr>
        <p:txBody>
          <a:bodyPr wrap="none" rtlCol="0">
            <a:spAutoFit/>
          </a:bodyPr>
          <a:lstStyle/>
          <a:p>
            <a:r>
              <a:rPr lang="en-US" b="1" dirty="0"/>
              <a:t>C</a:t>
            </a:r>
          </a:p>
        </p:txBody>
      </p:sp>
      <p:cxnSp>
        <p:nvCxnSpPr>
          <p:cNvPr id="16" name="Straight Arrow Connector 15">
            <a:extLst>
              <a:ext uri="{FF2B5EF4-FFF2-40B4-BE49-F238E27FC236}">
                <a16:creationId xmlns:a16="http://schemas.microsoft.com/office/drawing/2014/main" id="{65B6F31F-46F2-224B-965D-09B51D879029}"/>
              </a:ext>
            </a:extLst>
          </p:cNvPr>
          <p:cNvCxnSpPr>
            <a:cxnSpLocks/>
          </p:cNvCxnSpPr>
          <p:nvPr/>
        </p:nvCxnSpPr>
        <p:spPr>
          <a:xfrm>
            <a:off x="5484037" y="3567066"/>
            <a:ext cx="39201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DDB748-5FF2-3C43-9828-F1E6D4FD83B0}"/>
              </a:ext>
            </a:extLst>
          </p:cNvPr>
          <p:cNvSpPr txBox="1"/>
          <p:nvPr/>
        </p:nvSpPr>
        <p:spPr>
          <a:xfrm>
            <a:off x="5842079" y="3357051"/>
            <a:ext cx="298480" cy="369332"/>
          </a:xfrm>
          <a:prstGeom prst="rect">
            <a:avLst/>
          </a:prstGeom>
          <a:noFill/>
        </p:spPr>
        <p:txBody>
          <a:bodyPr wrap="none" rtlCol="0">
            <a:spAutoFit/>
          </a:bodyPr>
          <a:lstStyle/>
          <a:p>
            <a:r>
              <a:rPr lang="en-US" b="1" dirty="0"/>
              <a:t>T</a:t>
            </a:r>
          </a:p>
        </p:txBody>
      </p:sp>
      <p:cxnSp>
        <p:nvCxnSpPr>
          <p:cNvPr id="18" name="Straight Arrow Connector 17">
            <a:extLst>
              <a:ext uri="{FF2B5EF4-FFF2-40B4-BE49-F238E27FC236}">
                <a16:creationId xmlns:a16="http://schemas.microsoft.com/office/drawing/2014/main" id="{294FC1AB-E49D-9F43-B3BD-C3E1D0EE6AF1}"/>
              </a:ext>
            </a:extLst>
          </p:cNvPr>
          <p:cNvCxnSpPr>
            <a:cxnSpLocks/>
          </p:cNvCxnSpPr>
          <p:nvPr/>
        </p:nvCxnSpPr>
        <p:spPr>
          <a:xfrm>
            <a:off x="6166207" y="3567066"/>
            <a:ext cx="39201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6E6E81F-B505-5D45-9E9A-243A0B5D4C5C}"/>
              </a:ext>
            </a:extLst>
          </p:cNvPr>
          <p:cNvSpPr txBox="1"/>
          <p:nvPr/>
        </p:nvSpPr>
        <p:spPr>
          <a:xfrm>
            <a:off x="6616702" y="3360111"/>
            <a:ext cx="332142" cy="369332"/>
          </a:xfrm>
          <a:prstGeom prst="rect">
            <a:avLst/>
          </a:prstGeom>
          <a:noFill/>
        </p:spPr>
        <p:txBody>
          <a:bodyPr wrap="none" rtlCol="0">
            <a:spAutoFit/>
          </a:bodyPr>
          <a:lstStyle/>
          <a:p>
            <a:r>
              <a:rPr lang="en-US" b="1" dirty="0"/>
              <a:t>G</a:t>
            </a:r>
          </a:p>
        </p:txBody>
      </p:sp>
      <p:sp>
        <p:nvSpPr>
          <p:cNvPr id="20" name="TextBox 19">
            <a:extLst>
              <a:ext uri="{FF2B5EF4-FFF2-40B4-BE49-F238E27FC236}">
                <a16:creationId xmlns:a16="http://schemas.microsoft.com/office/drawing/2014/main" id="{096FEC64-025E-6F48-B972-D4E9909BA850}"/>
              </a:ext>
            </a:extLst>
          </p:cNvPr>
          <p:cNvSpPr txBox="1"/>
          <p:nvPr/>
        </p:nvSpPr>
        <p:spPr>
          <a:xfrm>
            <a:off x="4409271" y="3038418"/>
            <a:ext cx="324128" cy="369332"/>
          </a:xfrm>
          <a:prstGeom prst="rect">
            <a:avLst/>
          </a:prstGeom>
          <a:noFill/>
        </p:spPr>
        <p:txBody>
          <a:bodyPr wrap="none" rtlCol="0">
            <a:spAutoFit/>
          </a:bodyPr>
          <a:lstStyle/>
          <a:p>
            <a:r>
              <a:rPr lang="en-US" b="1" dirty="0"/>
              <a:t>A</a:t>
            </a:r>
          </a:p>
        </p:txBody>
      </p:sp>
      <p:cxnSp>
        <p:nvCxnSpPr>
          <p:cNvPr id="21" name="Straight Arrow Connector 20">
            <a:extLst>
              <a:ext uri="{FF2B5EF4-FFF2-40B4-BE49-F238E27FC236}">
                <a16:creationId xmlns:a16="http://schemas.microsoft.com/office/drawing/2014/main" id="{03255630-5E5E-AF4F-ACDC-F95031F36ADF}"/>
              </a:ext>
            </a:extLst>
          </p:cNvPr>
          <p:cNvCxnSpPr>
            <a:cxnSpLocks/>
            <a:endCxn id="13" idx="1"/>
          </p:cNvCxnSpPr>
          <p:nvPr/>
        </p:nvCxnSpPr>
        <p:spPr>
          <a:xfrm>
            <a:off x="3984895" y="3567066"/>
            <a:ext cx="433538" cy="34398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B5108A9-BB1D-7C4C-8C08-A84D7D9D786F}"/>
              </a:ext>
            </a:extLst>
          </p:cNvPr>
          <p:cNvCxnSpPr>
            <a:cxnSpLocks/>
          </p:cNvCxnSpPr>
          <p:nvPr/>
        </p:nvCxnSpPr>
        <p:spPr>
          <a:xfrm flipV="1">
            <a:off x="4723364" y="3592416"/>
            <a:ext cx="418911" cy="3186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8D10949-295C-7F44-849D-D5B45ACE91CC}"/>
              </a:ext>
            </a:extLst>
          </p:cNvPr>
          <p:cNvSpPr txBox="1"/>
          <p:nvPr/>
        </p:nvSpPr>
        <p:spPr>
          <a:xfrm>
            <a:off x="3383952" y="5679751"/>
            <a:ext cx="536685" cy="369332"/>
          </a:xfrm>
          <a:prstGeom prst="rect">
            <a:avLst/>
          </a:prstGeom>
          <a:noFill/>
        </p:spPr>
        <p:txBody>
          <a:bodyPr wrap="none" rtlCol="0">
            <a:spAutoFit/>
          </a:bodyPr>
          <a:lstStyle/>
          <a:p>
            <a:r>
              <a:rPr lang="en-US" b="1" dirty="0"/>
              <a:t>ATC</a:t>
            </a:r>
          </a:p>
        </p:txBody>
      </p:sp>
      <p:cxnSp>
        <p:nvCxnSpPr>
          <p:cNvPr id="24" name="Straight Arrow Connector 23">
            <a:extLst>
              <a:ext uri="{FF2B5EF4-FFF2-40B4-BE49-F238E27FC236}">
                <a16:creationId xmlns:a16="http://schemas.microsoft.com/office/drawing/2014/main" id="{D6B77C5E-79C0-0A44-94DA-F6FD0EAEC2B4}"/>
              </a:ext>
            </a:extLst>
          </p:cNvPr>
          <p:cNvCxnSpPr>
            <a:cxnSpLocks/>
            <a:endCxn id="28" idx="1"/>
          </p:cNvCxnSpPr>
          <p:nvPr/>
        </p:nvCxnSpPr>
        <p:spPr>
          <a:xfrm flipV="1">
            <a:off x="3957460" y="5545784"/>
            <a:ext cx="434177" cy="3470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A59740F-FA75-1247-BED9-6E4E288E15CD}"/>
              </a:ext>
            </a:extLst>
          </p:cNvPr>
          <p:cNvSpPr txBox="1"/>
          <p:nvPr/>
        </p:nvSpPr>
        <p:spPr>
          <a:xfrm>
            <a:off x="4400799" y="6049083"/>
            <a:ext cx="306494" cy="369332"/>
          </a:xfrm>
          <a:prstGeom prst="rect">
            <a:avLst/>
          </a:prstGeom>
          <a:noFill/>
        </p:spPr>
        <p:txBody>
          <a:bodyPr wrap="none" rtlCol="0">
            <a:spAutoFit/>
          </a:bodyPr>
          <a:lstStyle/>
          <a:p>
            <a:r>
              <a:rPr lang="en-US" b="1" dirty="0"/>
              <a:t>C</a:t>
            </a:r>
          </a:p>
        </p:txBody>
      </p:sp>
      <p:cxnSp>
        <p:nvCxnSpPr>
          <p:cNvPr id="26" name="Straight Arrow Connector 25">
            <a:extLst>
              <a:ext uri="{FF2B5EF4-FFF2-40B4-BE49-F238E27FC236}">
                <a16:creationId xmlns:a16="http://schemas.microsoft.com/office/drawing/2014/main" id="{1327437B-DC6F-4644-8C8B-3D603C783D52}"/>
              </a:ext>
            </a:extLst>
          </p:cNvPr>
          <p:cNvCxnSpPr>
            <a:cxnSpLocks/>
            <a:stCxn id="28" idx="3"/>
          </p:cNvCxnSpPr>
          <p:nvPr/>
        </p:nvCxnSpPr>
        <p:spPr>
          <a:xfrm>
            <a:off x="4715765" y="5545784"/>
            <a:ext cx="401177" cy="3439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4E3FFD1-2B74-C84B-90A6-8F643D1FC1C7}"/>
              </a:ext>
            </a:extLst>
          </p:cNvPr>
          <p:cNvSpPr txBox="1"/>
          <p:nvPr/>
        </p:nvSpPr>
        <p:spPr>
          <a:xfrm>
            <a:off x="5142275" y="5679751"/>
            <a:ext cx="562655" cy="369332"/>
          </a:xfrm>
          <a:prstGeom prst="rect">
            <a:avLst/>
          </a:prstGeom>
          <a:noFill/>
        </p:spPr>
        <p:txBody>
          <a:bodyPr wrap="none" rtlCol="0">
            <a:spAutoFit/>
          </a:bodyPr>
          <a:lstStyle/>
          <a:p>
            <a:r>
              <a:rPr lang="en-US" b="1" dirty="0"/>
              <a:t>CTG</a:t>
            </a:r>
          </a:p>
        </p:txBody>
      </p:sp>
      <p:sp>
        <p:nvSpPr>
          <p:cNvPr id="28" name="TextBox 27">
            <a:extLst>
              <a:ext uri="{FF2B5EF4-FFF2-40B4-BE49-F238E27FC236}">
                <a16:creationId xmlns:a16="http://schemas.microsoft.com/office/drawing/2014/main" id="{0C256A30-771F-074F-BB92-45BEACCDCB64}"/>
              </a:ext>
            </a:extLst>
          </p:cNvPr>
          <p:cNvSpPr txBox="1"/>
          <p:nvPr/>
        </p:nvSpPr>
        <p:spPr>
          <a:xfrm>
            <a:off x="4391637" y="5361118"/>
            <a:ext cx="324128" cy="369332"/>
          </a:xfrm>
          <a:prstGeom prst="rect">
            <a:avLst/>
          </a:prstGeom>
          <a:noFill/>
        </p:spPr>
        <p:txBody>
          <a:bodyPr wrap="none" rtlCol="0">
            <a:spAutoFit/>
          </a:bodyPr>
          <a:lstStyle/>
          <a:p>
            <a:r>
              <a:rPr lang="en-US" b="1" dirty="0"/>
              <a:t>A</a:t>
            </a:r>
          </a:p>
        </p:txBody>
      </p:sp>
      <p:cxnSp>
        <p:nvCxnSpPr>
          <p:cNvPr id="29" name="Straight Arrow Connector 28">
            <a:extLst>
              <a:ext uri="{FF2B5EF4-FFF2-40B4-BE49-F238E27FC236}">
                <a16:creationId xmlns:a16="http://schemas.microsoft.com/office/drawing/2014/main" id="{D71E9274-BE0F-9D40-901E-EB5C7B7ADF69}"/>
              </a:ext>
            </a:extLst>
          </p:cNvPr>
          <p:cNvCxnSpPr>
            <a:cxnSpLocks/>
            <a:endCxn id="25" idx="1"/>
          </p:cNvCxnSpPr>
          <p:nvPr/>
        </p:nvCxnSpPr>
        <p:spPr>
          <a:xfrm>
            <a:off x="3967261" y="5889766"/>
            <a:ext cx="433538" cy="34398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4959C08-0EEA-C147-AC2D-1FCF1E04AE2F}"/>
              </a:ext>
            </a:extLst>
          </p:cNvPr>
          <p:cNvCxnSpPr>
            <a:cxnSpLocks/>
          </p:cNvCxnSpPr>
          <p:nvPr/>
        </p:nvCxnSpPr>
        <p:spPr>
          <a:xfrm flipV="1">
            <a:off x="4705730" y="5915116"/>
            <a:ext cx="418911" cy="3186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627924B-10F9-EB43-AA03-38FE8B5387E3}"/>
              </a:ext>
            </a:extLst>
          </p:cNvPr>
          <p:cNvSpPr txBox="1"/>
          <p:nvPr/>
        </p:nvSpPr>
        <p:spPr>
          <a:xfrm>
            <a:off x="5283588" y="1880722"/>
            <a:ext cx="1051442" cy="369332"/>
          </a:xfrm>
          <a:prstGeom prst="rect">
            <a:avLst/>
          </a:prstGeom>
          <a:noFill/>
        </p:spPr>
        <p:txBody>
          <a:bodyPr wrap="none" rtlCol="0">
            <a:spAutoFit/>
          </a:bodyPr>
          <a:lstStyle/>
          <a:p>
            <a:r>
              <a:rPr lang="en-US" b="1" dirty="0"/>
              <a:t>ATCACTG</a:t>
            </a:r>
          </a:p>
        </p:txBody>
      </p:sp>
      <p:sp>
        <p:nvSpPr>
          <p:cNvPr id="32" name="TextBox 31">
            <a:extLst>
              <a:ext uri="{FF2B5EF4-FFF2-40B4-BE49-F238E27FC236}">
                <a16:creationId xmlns:a16="http://schemas.microsoft.com/office/drawing/2014/main" id="{6EB65A9B-653F-BF41-9830-82DE6521731B}"/>
              </a:ext>
            </a:extLst>
          </p:cNvPr>
          <p:cNvSpPr txBox="1"/>
          <p:nvPr/>
        </p:nvSpPr>
        <p:spPr>
          <a:xfrm>
            <a:off x="5283588" y="2373370"/>
            <a:ext cx="1036502" cy="369332"/>
          </a:xfrm>
          <a:prstGeom prst="rect">
            <a:avLst/>
          </a:prstGeom>
          <a:noFill/>
        </p:spPr>
        <p:txBody>
          <a:bodyPr wrap="none" rtlCol="0">
            <a:spAutoFit/>
          </a:bodyPr>
          <a:lstStyle/>
          <a:p>
            <a:r>
              <a:rPr lang="en-US" b="1" dirty="0"/>
              <a:t>ATCCCTG</a:t>
            </a:r>
          </a:p>
        </p:txBody>
      </p:sp>
      <p:sp>
        <p:nvSpPr>
          <p:cNvPr id="33" name="TextBox 32">
            <a:extLst>
              <a:ext uri="{FF2B5EF4-FFF2-40B4-BE49-F238E27FC236}">
                <a16:creationId xmlns:a16="http://schemas.microsoft.com/office/drawing/2014/main" id="{106B6CB7-EEEC-8A49-860F-A5F634957DBC}"/>
              </a:ext>
            </a:extLst>
          </p:cNvPr>
          <p:cNvSpPr txBox="1"/>
          <p:nvPr/>
        </p:nvSpPr>
        <p:spPr>
          <a:xfrm>
            <a:off x="6625992" y="2118350"/>
            <a:ext cx="2286588" cy="369332"/>
          </a:xfrm>
          <a:prstGeom prst="rect">
            <a:avLst/>
          </a:prstGeom>
          <a:noFill/>
        </p:spPr>
        <p:txBody>
          <a:bodyPr wrap="none" rtlCol="0">
            <a:spAutoFit/>
          </a:bodyPr>
          <a:lstStyle/>
          <a:p>
            <a:r>
              <a:rPr lang="en-US" b="1" dirty="0"/>
              <a:t>Linear Representation</a:t>
            </a:r>
          </a:p>
        </p:txBody>
      </p:sp>
      <p:sp>
        <p:nvSpPr>
          <p:cNvPr id="34" name="Rectangle 33">
            <a:extLst>
              <a:ext uri="{FF2B5EF4-FFF2-40B4-BE49-F238E27FC236}">
                <a16:creationId xmlns:a16="http://schemas.microsoft.com/office/drawing/2014/main" id="{A8BC680C-EF4D-834D-8F28-6261AA9A1038}"/>
              </a:ext>
            </a:extLst>
          </p:cNvPr>
          <p:cNvSpPr/>
          <p:nvPr/>
        </p:nvSpPr>
        <p:spPr>
          <a:xfrm>
            <a:off x="5197017" y="1880722"/>
            <a:ext cx="3948938" cy="9716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27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B0E7-470C-1D4D-A319-1FC211922AC6}"/>
              </a:ext>
            </a:extLst>
          </p:cNvPr>
          <p:cNvSpPr>
            <a:spLocks noGrp="1"/>
          </p:cNvSpPr>
          <p:nvPr>
            <p:ph type="title"/>
          </p:nvPr>
        </p:nvSpPr>
        <p:spPr/>
        <p:txBody>
          <a:bodyPr/>
          <a:lstStyle/>
          <a:p>
            <a:r>
              <a:rPr lang="en-US" dirty="0"/>
              <a:t>Graph Genomes</a:t>
            </a:r>
          </a:p>
        </p:txBody>
      </p:sp>
      <p:sp>
        <p:nvSpPr>
          <p:cNvPr id="5" name="Content Placeholder 2">
            <a:extLst>
              <a:ext uri="{FF2B5EF4-FFF2-40B4-BE49-F238E27FC236}">
                <a16:creationId xmlns:a16="http://schemas.microsoft.com/office/drawing/2014/main" id="{BBB218C7-D3C2-0D4B-AC00-A49EB858EA8D}"/>
              </a:ext>
            </a:extLst>
          </p:cNvPr>
          <p:cNvSpPr txBox="1">
            <a:spLocks/>
          </p:cNvSpPr>
          <p:nvPr/>
        </p:nvSpPr>
        <p:spPr>
          <a:xfrm>
            <a:off x="288099" y="970571"/>
            <a:ext cx="8733071" cy="1572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repeat region is represented by a self-referencing node.  So rather than representing a repeat region with multiple entries, like so:</a:t>
            </a:r>
          </a:p>
        </p:txBody>
      </p:sp>
      <p:sp>
        <p:nvSpPr>
          <p:cNvPr id="6" name="TextBox 5">
            <a:extLst>
              <a:ext uri="{FF2B5EF4-FFF2-40B4-BE49-F238E27FC236}">
                <a16:creationId xmlns:a16="http://schemas.microsoft.com/office/drawing/2014/main" id="{C24299F9-FEFE-9046-92AE-06DEEB729CB1}"/>
              </a:ext>
            </a:extLst>
          </p:cNvPr>
          <p:cNvSpPr txBox="1"/>
          <p:nvPr/>
        </p:nvSpPr>
        <p:spPr>
          <a:xfrm>
            <a:off x="273294" y="2486045"/>
            <a:ext cx="7088672" cy="369332"/>
          </a:xfrm>
          <a:prstGeom prst="rect">
            <a:avLst/>
          </a:prstGeom>
          <a:noFill/>
        </p:spPr>
        <p:txBody>
          <a:bodyPr wrap="none" rtlCol="0">
            <a:spAutoFit/>
          </a:bodyPr>
          <a:lstStyle/>
          <a:p>
            <a:r>
              <a:rPr lang="en-US" dirty="0"/>
              <a:t>ATAGACCTGAG</a:t>
            </a:r>
            <a:r>
              <a:rPr lang="en-US" b="1" dirty="0"/>
              <a:t>CAGCAGCAGCAGCAGCAGCAGCAGCAG</a:t>
            </a:r>
            <a:r>
              <a:rPr lang="en-US" dirty="0"/>
              <a:t>AAACATTTTCGGGAC</a:t>
            </a:r>
          </a:p>
        </p:txBody>
      </p:sp>
      <p:sp>
        <p:nvSpPr>
          <p:cNvPr id="7" name="TextBox 6">
            <a:extLst>
              <a:ext uri="{FF2B5EF4-FFF2-40B4-BE49-F238E27FC236}">
                <a16:creationId xmlns:a16="http://schemas.microsoft.com/office/drawing/2014/main" id="{074A94A1-04F4-8D44-9499-FE8BA9B38362}"/>
              </a:ext>
            </a:extLst>
          </p:cNvPr>
          <p:cNvSpPr txBox="1"/>
          <p:nvPr/>
        </p:nvSpPr>
        <p:spPr>
          <a:xfrm>
            <a:off x="273294" y="2855377"/>
            <a:ext cx="7541936" cy="369332"/>
          </a:xfrm>
          <a:prstGeom prst="rect">
            <a:avLst/>
          </a:prstGeom>
          <a:noFill/>
        </p:spPr>
        <p:txBody>
          <a:bodyPr wrap="none" rtlCol="0">
            <a:spAutoFit/>
          </a:bodyPr>
          <a:lstStyle/>
          <a:p>
            <a:r>
              <a:rPr lang="en-US" dirty="0"/>
              <a:t>ATAGACCTGAG</a:t>
            </a:r>
            <a:r>
              <a:rPr lang="en-US" b="1" dirty="0"/>
              <a:t>CAGCAGCAGCAGCAGCAGCAGCAGCAGCAG</a:t>
            </a:r>
            <a:r>
              <a:rPr lang="en-US" dirty="0"/>
              <a:t>AAACATTTTCGGGAC</a:t>
            </a:r>
          </a:p>
        </p:txBody>
      </p:sp>
      <p:sp>
        <p:nvSpPr>
          <p:cNvPr id="8" name="TextBox 7">
            <a:extLst>
              <a:ext uri="{FF2B5EF4-FFF2-40B4-BE49-F238E27FC236}">
                <a16:creationId xmlns:a16="http://schemas.microsoft.com/office/drawing/2014/main" id="{0A2F3E0A-5CB4-E749-ADAC-8EBA9870962C}"/>
              </a:ext>
            </a:extLst>
          </p:cNvPr>
          <p:cNvSpPr txBox="1"/>
          <p:nvPr/>
        </p:nvSpPr>
        <p:spPr>
          <a:xfrm>
            <a:off x="3367223" y="3062285"/>
            <a:ext cx="343364" cy="369332"/>
          </a:xfrm>
          <a:prstGeom prst="rect">
            <a:avLst/>
          </a:prstGeom>
          <a:noFill/>
        </p:spPr>
        <p:txBody>
          <a:bodyPr wrap="none" rtlCol="0">
            <a:spAutoFit/>
          </a:bodyPr>
          <a:lstStyle/>
          <a:p>
            <a:r>
              <a:rPr lang="en-US" dirty="0"/>
              <a:t>…</a:t>
            </a:r>
          </a:p>
        </p:txBody>
      </p:sp>
      <p:sp>
        <p:nvSpPr>
          <p:cNvPr id="9" name="TextBox 8">
            <a:extLst>
              <a:ext uri="{FF2B5EF4-FFF2-40B4-BE49-F238E27FC236}">
                <a16:creationId xmlns:a16="http://schemas.microsoft.com/office/drawing/2014/main" id="{9C4E9E54-FCD7-9444-AC3B-3C3B2D808750}"/>
              </a:ext>
            </a:extLst>
          </p:cNvPr>
          <p:cNvSpPr txBox="1"/>
          <p:nvPr/>
        </p:nvSpPr>
        <p:spPr>
          <a:xfrm>
            <a:off x="273293" y="3314914"/>
            <a:ext cx="8759770" cy="369332"/>
          </a:xfrm>
          <a:prstGeom prst="rect">
            <a:avLst/>
          </a:prstGeom>
          <a:noFill/>
        </p:spPr>
        <p:txBody>
          <a:bodyPr wrap="none" rtlCol="0">
            <a:spAutoFit/>
          </a:bodyPr>
          <a:lstStyle/>
          <a:p>
            <a:r>
              <a:rPr lang="en-US" dirty="0"/>
              <a:t>ATAGACCTGAG</a:t>
            </a:r>
            <a:r>
              <a:rPr lang="en-US" b="1" dirty="0"/>
              <a:t>CAGCAGCAGCAGCAGCAGCAGCAGCAGCAGCAGCAGCAG</a:t>
            </a:r>
            <a:r>
              <a:rPr lang="en-US" dirty="0"/>
              <a:t>AAACATTTTCGGGAC</a:t>
            </a:r>
          </a:p>
        </p:txBody>
      </p:sp>
      <p:sp>
        <p:nvSpPr>
          <p:cNvPr id="10" name="Content Placeholder 2">
            <a:extLst>
              <a:ext uri="{FF2B5EF4-FFF2-40B4-BE49-F238E27FC236}">
                <a16:creationId xmlns:a16="http://schemas.microsoft.com/office/drawing/2014/main" id="{F0FC9CEA-1736-5B43-B89F-71D8D24E025D}"/>
              </a:ext>
            </a:extLst>
          </p:cNvPr>
          <p:cNvSpPr txBox="1">
            <a:spLocks/>
          </p:cNvSpPr>
          <p:nvPr/>
        </p:nvSpPr>
        <p:spPr>
          <a:xfrm>
            <a:off x="273293" y="3891154"/>
            <a:ext cx="11486367" cy="637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can be represented like this:</a:t>
            </a:r>
          </a:p>
        </p:txBody>
      </p:sp>
      <p:sp>
        <p:nvSpPr>
          <p:cNvPr id="11" name="Rectangle 10">
            <a:extLst>
              <a:ext uri="{FF2B5EF4-FFF2-40B4-BE49-F238E27FC236}">
                <a16:creationId xmlns:a16="http://schemas.microsoft.com/office/drawing/2014/main" id="{C9574B06-B195-7D40-8B88-B42E227D182C}"/>
              </a:ext>
            </a:extLst>
          </p:cNvPr>
          <p:cNvSpPr/>
          <p:nvPr/>
        </p:nvSpPr>
        <p:spPr>
          <a:xfrm>
            <a:off x="1245679" y="4704602"/>
            <a:ext cx="1579215" cy="369332"/>
          </a:xfrm>
          <a:prstGeom prst="rect">
            <a:avLst/>
          </a:prstGeom>
        </p:spPr>
        <p:txBody>
          <a:bodyPr wrap="none">
            <a:spAutoFit/>
          </a:bodyPr>
          <a:lstStyle/>
          <a:p>
            <a:r>
              <a:rPr lang="en-US" dirty="0"/>
              <a:t>ATAGACCTGAG</a:t>
            </a:r>
          </a:p>
        </p:txBody>
      </p:sp>
      <p:sp>
        <p:nvSpPr>
          <p:cNvPr id="12" name="TextBox 11">
            <a:extLst>
              <a:ext uri="{FF2B5EF4-FFF2-40B4-BE49-F238E27FC236}">
                <a16:creationId xmlns:a16="http://schemas.microsoft.com/office/drawing/2014/main" id="{6568B869-4681-1E44-A56B-591C7B2CF5F9}"/>
              </a:ext>
            </a:extLst>
          </p:cNvPr>
          <p:cNvSpPr txBox="1"/>
          <p:nvPr/>
        </p:nvSpPr>
        <p:spPr>
          <a:xfrm>
            <a:off x="3656623" y="4709946"/>
            <a:ext cx="590611" cy="369332"/>
          </a:xfrm>
          <a:prstGeom prst="rect">
            <a:avLst/>
          </a:prstGeom>
          <a:noFill/>
        </p:spPr>
        <p:txBody>
          <a:bodyPr wrap="none" rtlCol="0">
            <a:spAutoFit/>
          </a:bodyPr>
          <a:lstStyle/>
          <a:p>
            <a:r>
              <a:rPr lang="en-US" b="1" dirty="0"/>
              <a:t>CAG</a:t>
            </a:r>
            <a:endParaRPr lang="en-US" dirty="0"/>
          </a:p>
        </p:txBody>
      </p:sp>
      <p:sp>
        <p:nvSpPr>
          <p:cNvPr id="13" name="Rectangle 12">
            <a:extLst>
              <a:ext uri="{FF2B5EF4-FFF2-40B4-BE49-F238E27FC236}">
                <a16:creationId xmlns:a16="http://schemas.microsoft.com/office/drawing/2014/main" id="{889D9768-1AF7-6146-A1F6-F00B4EA08EF9}"/>
              </a:ext>
            </a:extLst>
          </p:cNvPr>
          <p:cNvSpPr/>
          <p:nvPr/>
        </p:nvSpPr>
        <p:spPr>
          <a:xfrm>
            <a:off x="4972504" y="4704602"/>
            <a:ext cx="2087944" cy="369332"/>
          </a:xfrm>
          <a:prstGeom prst="rect">
            <a:avLst/>
          </a:prstGeom>
        </p:spPr>
        <p:txBody>
          <a:bodyPr wrap="none">
            <a:spAutoFit/>
          </a:bodyPr>
          <a:lstStyle/>
          <a:p>
            <a:r>
              <a:rPr lang="en-US" dirty="0"/>
              <a:t>AAACATTTTCGGGAC</a:t>
            </a:r>
          </a:p>
        </p:txBody>
      </p:sp>
      <p:cxnSp>
        <p:nvCxnSpPr>
          <p:cNvPr id="14" name="Curved Connector 13">
            <a:extLst>
              <a:ext uri="{FF2B5EF4-FFF2-40B4-BE49-F238E27FC236}">
                <a16:creationId xmlns:a16="http://schemas.microsoft.com/office/drawing/2014/main" id="{C5C43F69-8A08-7440-BA5B-9FF96062B9DA}"/>
              </a:ext>
            </a:extLst>
          </p:cNvPr>
          <p:cNvCxnSpPr>
            <a:cxnSpLocks/>
          </p:cNvCxnSpPr>
          <p:nvPr/>
        </p:nvCxnSpPr>
        <p:spPr>
          <a:xfrm flipH="1">
            <a:off x="3656623" y="5048345"/>
            <a:ext cx="590611" cy="12700"/>
          </a:xfrm>
          <a:prstGeom prst="curvedConnector5">
            <a:avLst>
              <a:gd name="adj1" fmla="val -38706"/>
              <a:gd name="adj2" fmla="val 3254063"/>
              <a:gd name="adj3" fmla="val 138706"/>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A3A974-2E92-6E4C-A011-F9289AF43EC0}"/>
              </a:ext>
            </a:extLst>
          </p:cNvPr>
          <p:cNvCxnSpPr>
            <a:stCxn id="11" idx="3"/>
            <a:endCxn id="12" idx="1"/>
          </p:cNvCxnSpPr>
          <p:nvPr/>
        </p:nvCxnSpPr>
        <p:spPr>
          <a:xfrm>
            <a:off x="2824894" y="4889268"/>
            <a:ext cx="831729" cy="53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F492FE-FE05-494F-9230-B63BC5E0A347}"/>
              </a:ext>
            </a:extLst>
          </p:cNvPr>
          <p:cNvCxnSpPr/>
          <p:nvPr/>
        </p:nvCxnSpPr>
        <p:spPr>
          <a:xfrm>
            <a:off x="4195927" y="4877177"/>
            <a:ext cx="831729" cy="53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17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48C6-1D5F-2648-A7EA-2FA92E83BD14}"/>
              </a:ext>
            </a:extLst>
          </p:cNvPr>
          <p:cNvSpPr>
            <a:spLocks noGrp="1"/>
          </p:cNvSpPr>
          <p:nvPr>
            <p:ph type="title"/>
          </p:nvPr>
        </p:nvSpPr>
        <p:spPr/>
        <p:txBody>
          <a:bodyPr/>
          <a:lstStyle/>
          <a:p>
            <a:r>
              <a:rPr lang="en-US" dirty="0"/>
              <a:t>Graph Genomes</a:t>
            </a:r>
          </a:p>
        </p:txBody>
      </p:sp>
      <p:sp>
        <p:nvSpPr>
          <p:cNvPr id="3" name="Content Placeholder 2">
            <a:extLst>
              <a:ext uri="{FF2B5EF4-FFF2-40B4-BE49-F238E27FC236}">
                <a16:creationId xmlns:a16="http://schemas.microsoft.com/office/drawing/2014/main" id="{8138F83B-3927-314D-A856-A803D5A2C864}"/>
              </a:ext>
            </a:extLst>
          </p:cNvPr>
          <p:cNvSpPr>
            <a:spLocks noGrp="1"/>
          </p:cNvSpPr>
          <p:nvPr>
            <p:ph idx="1"/>
          </p:nvPr>
        </p:nvSpPr>
        <p:spPr>
          <a:xfrm>
            <a:off x="457200" y="1039858"/>
            <a:ext cx="8229600" cy="2522208"/>
          </a:xfrm>
        </p:spPr>
        <p:txBody>
          <a:bodyPr>
            <a:normAutofit fontScale="77500" lnSpcReduction="20000"/>
          </a:bodyPr>
          <a:lstStyle/>
          <a:p>
            <a:r>
              <a:rPr lang="en-US" dirty="0"/>
              <a:t>Graph genomes can represent sequences much more efficiently.</a:t>
            </a:r>
          </a:p>
          <a:p>
            <a:r>
              <a:rPr lang="en-US" dirty="0"/>
              <a:t>Tools exist to create graph genomes, e.g. the vg toolkit.</a:t>
            </a:r>
          </a:p>
          <a:p>
            <a:r>
              <a:rPr lang="en-US" dirty="0"/>
              <a:t>The challenge is in determining what sequences/variations are best to include in a given graph genome. </a:t>
            </a:r>
          </a:p>
          <a:p>
            <a:r>
              <a:rPr lang="en-US" dirty="0"/>
              <a:t>That is determined by your goals.</a:t>
            </a:r>
          </a:p>
        </p:txBody>
      </p:sp>
      <p:pic>
        <p:nvPicPr>
          <p:cNvPr id="4" name="Picture 2" descr="Image result for vg toolkit">
            <a:extLst>
              <a:ext uri="{FF2B5EF4-FFF2-40B4-BE49-F238E27FC236}">
                <a16:creationId xmlns:a16="http://schemas.microsoft.com/office/drawing/2014/main" id="{76977AEA-312B-EC40-80AB-F9E5027FC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708" y="2635455"/>
            <a:ext cx="1532092" cy="15320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tratumoral Heterogeneity: More Than Just Mutations: Trends in Cell Biology">
            <a:extLst>
              <a:ext uri="{FF2B5EF4-FFF2-40B4-BE49-F238E27FC236}">
                <a16:creationId xmlns:a16="http://schemas.microsoft.com/office/drawing/2014/main" id="{AF7ABE44-BAF7-5541-A596-B736FE987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08" y="3823615"/>
            <a:ext cx="4338544" cy="226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19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829F-0660-1A49-9064-F0ED2F3F07F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1AFA04C-312C-6E48-B5D6-910CC5B2FA85}"/>
              </a:ext>
            </a:extLst>
          </p:cNvPr>
          <p:cNvSpPr>
            <a:spLocks noGrp="1"/>
          </p:cNvSpPr>
          <p:nvPr>
            <p:ph idx="1"/>
          </p:nvPr>
        </p:nvSpPr>
        <p:spPr/>
        <p:txBody>
          <a:bodyPr>
            <a:normAutofit lnSpcReduction="10000"/>
          </a:bodyPr>
          <a:lstStyle/>
          <a:p>
            <a:r>
              <a:rPr lang="en-US" dirty="0"/>
              <a:t>Understanding how regulatory variants act is important for better understanding disease.</a:t>
            </a:r>
          </a:p>
          <a:p>
            <a:r>
              <a:rPr lang="en-US" dirty="0"/>
              <a:t>One way that a regulatory variant can act is by modifying transcription factor binding, which changes expression.</a:t>
            </a:r>
          </a:p>
          <a:p>
            <a:r>
              <a:rPr lang="en-US" dirty="0"/>
              <a:t>I use machine learning algorithms to identify variants likely to influence TF binding.</a:t>
            </a:r>
          </a:p>
          <a:p>
            <a:r>
              <a:rPr lang="en-US" dirty="0"/>
              <a:t>I am also working on graph genome construction to approach cancer genetics and evolutionary questions.</a:t>
            </a:r>
          </a:p>
          <a:p>
            <a:pPr marL="0" indent="0">
              <a:buNone/>
            </a:pPr>
            <a:endParaRPr lang="en-US" dirty="0"/>
          </a:p>
        </p:txBody>
      </p:sp>
    </p:spTree>
    <p:extLst>
      <p:ext uri="{BB962C8B-B14F-4D97-AF65-F5344CB8AC3E}">
        <p14:creationId xmlns:p14="http://schemas.microsoft.com/office/powerpoint/2010/main" val="376066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72B8-F52D-A243-8540-0EB729BEB669}"/>
              </a:ext>
            </a:extLst>
          </p:cNvPr>
          <p:cNvSpPr>
            <a:spLocks noGrp="1"/>
          </p:cNvSpPr>
          <p:nvPr>
            <p:ph type="title"/>
          </p:nvPr>
        </p:nvSpPr>
        <p:spPr/>
        <p:txBody>
          <a:bodyPr/>
          <a:lstStyle/>
          <a:p>
            <a:r>
              <a:rPr lang="en-US" dirty="0"/>
              <a:t>What do I do?  </a:t>
            </a:r>
          </a:p>
        </p:txBody>
      </p:sp>
      <p:sp>
        <p:nvSpPr>
          <p:cNvPr id="5" name="Rounded Rectangle 4">
            <a:extLst>
              <a:ext uri="{FF2B5EF4-FFF2-40B4-BE49-F238E27FC236}">
                <a16:creationId xmlns:a16="http://schemas.microsoft.com/office/drawing/2014/main" id="{5153ED35-6681-6640-8C27-32753328C743}"/>
              </a:ext>
            </a:extLst>
          </p:cNvPr>
          <p:cNvSpPr/>
          <p:nvPr/>
        </p:nvSpPr>
        <p:spPr>
          <a:xfrm>
            <a:off x="1211580" y="2653665"/>
            <a:ext cx="1285875" cy="5143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Genetic Variation</a:t>
            </a:r>
          </a:p>
        </p:txBody>
      </p:sp>
      <p:sp>
        <p:nvSpPr>
          <p:cNvPr id="6" name="Rounded Rectangle 5">
            <a:extLst>
              <a:ext uri="{FF2B5EF4-FFF2-40B4-BE49-F238E27FC236}">
                <a16:creationId xmlns:a16="http://schemas.microsoft.com/office/drawing/2014/main" id="{74D2DEF0-66E8-9745-B33D-4A9450B50909}"/>
              </a:ext>
            </a:extLst>
          </p:cNvPr>
          <p:cNvSpPr/>
          <p:nvPr/>
        </p:nvSpPr>
        <p:spPr>
          <a:xfrm>
            <a:off x="3014186" y="2655570"/>
            <a:ext cx="1485900" cy="5143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Change in TF-DNA associations</a:t>
            </a:r>
          </a:p>
        </p:txBody>
      </p:sp>
      <p:sp>
        <p:nvSpPr>
          <p:cNvPr id="7" name="Rounded Rectangle 6">
            <a:extLst>
              <a:ext uri="{FF2B5EF4-FFF2-40B4-BE49-F238E27FC236}">
                <a16:creationId xmlns:a16="http://schemas.microsoft.com/office/drawing/2014/main" id="{D5A8FCEB-8FE7-994D-8A30-B023A6362FCE}"/>
              </a:ext>
            </a:extLst>
          </p:cNvPr>
          <p:cNvSpPr/>
          <p:nvPr/>
        </p:nvSpPr>
        <p:spPr>
          <a:xfrm>
            <a:off x="4907280" y="2653665"/>
            <a:ext cx="1400175" cy="5143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Change in Gene Expression</a:t>
            </a:r>
          </a:p>
        </p:txBody>
      </p:sp>
      <p:sp>
        <p:nvSpPr>
          <p:cNvPr id="8" name="Rounded Rectangle 7">
            <a:extLst>
              <a:ext uri="{FF2B5EF4-FFF2-40B4-BE49-F238E27FC236}">
                <a16:creationId xmlns:a16="http://schemas.microsoft.com/office/drawing/2014/main" id="{B00171B2-FE22-4D43-BE82-6FCAC1B5F607}"/>
              </a:ext>
            </a:extLst>
          </p:cNvPr>
          <p:cNvSpPr/>
          <p:nvPr/>
        </p:nvSpPr>
        <p:spPr>
          <a:xfrm>
            <a:off x="6745605" y="2653665"/>
            <a:ext cx="1400175" cy="51435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Disease</a:t>
            </a:r>
          </a:p>
        </p:txBody>
      </p:sp>
      <p:sp>
        <p:nvSpPr>
          <p:cNvPr id="9" name="Curved Down Arrow 8">
            <a:extLst>
              <a:ext uri="{FF2B5EF4-FFF2-40B4-BE49-F238E27FC236}">
                <a16:creationId xmlns:a16="http://schemas.microsoft.com/office/drawing/2014/main" id="{E32BE8C5-8F57-5843-9A4B-C279AC5FE401}"/>
              </a:ext>
            </a:extLst>
          </p:cNvPr>
          <p:cNvSpPr/>
          <p:nvPr/>
        </p:nvSpPr>
        <p:spPr>
          <a:xfrm>
            <a:off x="2345055" y="2101215"/>
            <a:ext cx="1000125" cy="552450"/>
          </a:xfrm>
          <a:prstGeom prst="curved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0" name="Curved Down Arrow 9">
            <a:extLst>
              <a:ext uri="{FF2B5EF4-FFF2-40B4-BE49-F238E27FC236}">
                <a16:creationId xmlns:a16="http://schemas.microsoft.com/office/drawing/2014/main" id="{01AD3A1E-BF88-664E-850F-E497775E49CE}"/>
              </a:ext>
            </a:extLst>
          </p:cNvPr>
          <p:cNvSpPr/>
          <p:nvPr/>
        </p:nvSpPr>
        <p:spPr>
          <a:xfrm>
            <a:off x="4188143" y="2101215"/>
            <a:ext cx="1000125" cy="552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 name="Curved Down Arrow 10">
            <a:extLst>
              <a:ext uri="{FF2B5EF4-FFF2-40B4-BE49-F238E27FC236}">
                <a16:creationId xmlns:a16="http://schemas.microsoft.com/office/drawing/2014/main" id="{76C344DE-066C-F842-AEDC-4998FCBA15CE}"/>
              </a:ext>
            </a:extLst>
          </p:cNvPr>
          <p:cNvSpPr/>
          <p:nvPr/>
        </p:nvSpPr>
        <p:spPr>
          <a:xfrm>
            <a:off x="6031230" y="2101215"/>
            <a:ext cx="1000125" cy="552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2" name="Curved Up Arrow 11">
            <a:extLst>
              <a:ext uri="{FF2B5EF4-FFF2-40B4-BE49-F238E27FC236}">
                <a16:creationId xmlns:a16="http://schemas.microsoft.com/office/drawing/2014/main" id="{2363B3E3-81C3-3044-ABF8-56DD421A4C48}"/>
              </a:ext>
            </a:extLst>
          </p:cNvPr>
          <p:cNvSpPr/>
          <p:nvPr/>
        </p:nvSpPr>
        <p:spPr>
          <a:xfrm>
            <a:off x="2345055" y="3168015"/>
            <a:ext cx="2943225" cy="7524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 name="Curved Up Arrow 12">
            <a:extLst>
              <a:ext uri="{FF2B5EF4-FFF2-40B4-BE49-F238E27FC236}">
                <a16:creationId xmlns:a16="http://schemas.microsoft.com/office/drawing/2014/main" id="{583D3D79-34D2-754A-A6C6-8C1597F2988D}"/>
              </a:ext>
            </a:extLst>
          </p:cNvPr>
          <p:cNvSpPr/>
          <p:nvPr/>
        </p:nvSpPr>
        <p:spPr>
          <a:xfrm>
            <a:off x="1244917" y="3168015"/>
            <a:ext cx="6110288" cy="16668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 name="TextBox 13">
            <a:extLst>
              <a:ext uri="{FF2B5EF4-FFF2-40B4-BE49-F238E27FC236}">
                <a16:creationId xmlns:a16="http://schemas.microsoft.com/office/drawing/2014/main" id="{4813FB0E-F7C2-F949-87D9-AA752B2C1164}"/>
              </a:ext>
            </a:extLst>
          </p:cNvPr>
          <p:cNvSpPr txBox="1"/>
          <p:nvPr/>
        </p:nvSpPr>
        <p:spPr>
          <a:xfrm>
            <a:off x="2984870" y="4834890"/>
            <a:ext cx="2670668" cy="300082"/>
          </a:xfrm>
          <a:prstGeom prst="rect">
            <a:avLst/>
          </a:prstGeom>
          <a:noFill/>
        </p:spPr>
        <p:txBody>
          <a:bodyPr wrap="none" rtlCol="0">
            <a:spAutoFit/>
          </a:bodyPr>
          <a:lstStyle/>
          <a:p>
            <a:r>
              <a:rPr lang="en-US" sz="1350" b="1" dirty="0"/>
              <a:t>Gene- or genome-wide association</a:t>
            </a:r>
          </a:p>
        </p:txBody>
      </p:sp>
      <p:sp>
        <p:nvSpPr>
          <p:cNvPr id="15" name="TextBox 14">
            <a:extLst>
              <a:ext uri="{FF2B5EF4-FFF2-40B4-BE49-F238E27FC236}">
                <a16:creationId xmlns:a16="http://schemas.microsoft.com/office/drawing/2014/main" id="{ED206623-258F-4C42-A9AA-F868425AA507}"/>
              </a:ext>
            </a:extLst>
          </p:cNvPr>
          <p:cNvSpPr txBox="1"/>
          <p:nvPr/>
        </p:nvSpPr>
        <p:spPr>
          <a:xfrm>
            <a:off x="3437446" y="3920490"/>
            <a:ext cx="614079" cy="300082"/>
          </a:xfrm>
          <a:prstGeom prst="rect">
            <a:avLst/>
          </a:prstGeom>
          <a:noFill/>
        </p:spPr>
        <p:txBody>
          <a:bodyPr wrap="none" rtlCol="0">
            <a:spAutoFit/>
          </a:bodyPr>
          <a:lstStyle/>
          <a:p>
            <a:r>
              <a:rPr lang="en-US" sz="1350" b="1" dirty="0" err="1"/>
              <a:t>eQTLs</a:t>
            </a:r>
            <a:endParaRPr lang="en-US" sz="1350" b="1" dirty="0"/>
          </a:p>
        </p:txBody>
      </p:sp>
    </p:spTree>
    <p:extLst>
      <p:ext uri="{BB962C8B-B14F-4D97-AF65-F5344CB8AC3E}">
        <p14:creationId xmlns:p14="http://schemas.microsoft.com/office/powerpoint/2010/main" val="59974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E29F-4DEF-5247-9308-9D16E11A8E4C}"/>
              </a:ext>
            </a:extLst>
          </p:cNvPr>
          <p:cNvSpPr>
            <a:spLocks noGrp="1"/>
          </p:cNvSpPr>
          <p:nvPr>
            <p:ph type="title"/>
          </p:nvPr>
        </p:nvSpPr>
        <p:spPr/>
        <p:txBody>
          <a:bodyPr/>
          <a:lstStyle/>
          <a:p>
            <a:r>
              <a:rPr lang="en-US" dirty="0"/>
              <a:t>Disease variants outside of the protein-coding region</a:t>
            </a:r>
          </a:p>
        </p:txBody>
      </p:sp>
      <p:sp>
        <p:nvSpPr>
          <p:cNvPr id="3" name="Content Placeholder 2">
            <a:extLst>
              <a:ext uri="{FF2B5EF4-FFF2-40B4-BE49-F238E27FC236}">
                <a16:creationId xmlns:a16="http://schemas.microsoft.com/office/drawing/2014/main" id="{A1CFABC1-C216-334A-89A6-81EDC3CDEA0D}"/>
              </a:ext>
            </a:extLst>
          </p:cNvPr>
          <p:cNvSpPr>
            <a:spLocks noGrp="1"/>
          </p:cNvSpPr>
          <p:nvPr>
            <p:ph idx="1"/>
          </p:nvPr>
        </p:nvSpPr>
        <p:spPr>
          <a:xfrm>
            <a:off x="457200" y="1039859"/>
            <a:ext cx="8229600" cy="2617742"/>
          </a:xfrm>
        </p:spPr>
        <p:txBody>
          <a:bodyPr>
            <a:normAutofit lnSpcReduction="10000"/>
          </a:bodyPr>
          <a:lstStyle/>
          <a:p>
            <a:r>
              <a:rPr lang="en-US" dirty="0"/>
              <a:t>The “easiest” (still very difficult) disease variants to understand are those that occur in the protein-coding region of a gene.</a:t>
            </a:r>
          </a:p>
          <a:p>
            <a:r>
              <a:rPr lang="en-US" dirty="0"/>
              <a:t>But plenty of disease-associated variants do not occur in the protein-coding region.</a:t>
            </a:r>
          </a:p>
        </p:txBody>
      </p:sp>
      <p:pic>
        <p:nvPicPr>
          <p:cNvPr id="4" name="Picture 3">
            <a:extLst>
              <a:ext uri="{FF2B5EF4-FFF2-40B4-BE49-F238E27FC236}">
                <a16:creationId xmlns:a16="http://schemas.microsoft.com/office/drawing/2014/main" id="{DE451FF0-F77D-6749-849D-1B575BFBADDF}"/>
              </a:ext>
            </a:extLst>
          </p:cNvPr>
          <p:cNvPicPr>
            <a:picLocks noChangeAspect="1"/>
          </p:cNvPicPr>
          <p:nvPr/>
        </p:nvPicPr>
        <p:blipFill>
          <a:blip r:embed="rId3"/>
          <a:stretch>
            <a:fillRect/>
          </a:stretch>
        </p:blipFill>
        <p:spPr>
          <a:xfrm>
            <a:off x="1146175" y="3827328"/>
            <a:ext cx="6851650" cy="2298835"/>
          </a:xfrm>
          <a:prstGeom prst="rect">
            <a:avLst/>
          </a:prstGeom>
        </p:spPr>
      </p:pic>
      <p:sp>
        <p:nvSpPr>
          <p:cNvPr id="5" name="TextBox 4">
            <a:extLst>
              <a:ext uri="{FF2B5EF4-FFF2-40B4-BE49-F238E27FC236}">
                <a16:creationId xmlns:a16="http://schemas.microsoft.com/office/drawing/2014/main" id="{5F15962A-84B1-9143-99CC-8C7428540C3F}"/>
              </a:ext>
            </a:extLst>
          </p:cNvPr>
          <p:cNvSpPr txBox="1"/>
          <p:nvPr/>
        </p:nvSpPr>
        <p:spPr>
          <a:xfrm>
            <a:off x="7997825" y="4792079"/>
            <a:ext cx="583814" cy="369332"/>
          </a:xfrm>
          <a:prstGeom prst="rect">
            <a:avLst/>
          </a:prstGeom>
          <a:noFill/>
        </p:spPr>
        <p:txBody>
          <a:bodyPr wrap="none" rtlCol="0">
            <a:spAutoFit/>
          </a:bodyPr>
          <a:lstStyle/>
          <a:p>
            <a:r>
              <a:rPr lang="en-US" b="1" dirty="0"/>
              <a:t>33%</a:t>
            </a:r>
          </a:p>
        </p:txBody>
      </p:sp>
      <p:sp>
        <p:nvSpPr>
          <p:cNvPr id="6" name="TextBox 5">
            <a:extLst>
              <a:ext uri="{FF2B5EF4-FFF2-40B4-BE49-F238E27FC236}">
                <a16:creationId xmlns:a16="http://schemas.microsoft.com/office/drawing/2014/main" id="{C173B23E-705A-0B49-AD21-529756F6F3CF}"/>
              </a:ext>
            </a:extLst>
          </p:cNvPr>
          <p:cNvSpPr txBox="1"/>
          <p:nvPr/>
        </p:nvSpPr>
        <p:spPr>
          <a:xfrm>
            <a:off x="328964" y="4792079"/>
            <a:ext cx="466794" cy="369332"/>
          </a:xfrm>
          <a:prstGeom prst="rect">
            <a:avLst/>
          </a:prstGeom>
          <a:noFill/>
        </p:spPr>
        <p:txBody>
          <a:bodyPr wrap="none" rtlCol="0">
            <a:spAutoFit/>
          </a:bodyPr>
          <a:lstStyle/>
          <a:p>
            <a:r>
              <a:rPr lang="en-US" b="1" dirty="0"/>
              <a:t>6%</a:t>
            </a:r>
          </a:p>
        </p:txBody>
      </p:sp>
      <p:sp>
        <p:nvSpPr>
          <p:cNvPr id="7" name="TextBox 6">
            <a:extLst>
              <a:ext uri="{FF2B5EF4-FFF2-40B4-BE49-F238E27FC236}">
                <a16:creationId xmlns:a16="http://schemas.microsoft.com/office/drawing/2014/main" id="{FEB8CE59-4B69-954C-A55A-ACC2573D50E0}"/>
              </a:ext>
            </a:extLst>
          </p:cNvPr>
          <p:cNvSpPr txBox="1"/>
          <p:nvPr/>
        </p:nvSpPr>
        <p:spPr>
          <a:xfrm>
            <a:off x="3248561" y="6080446"/>
            <a:ext cx="2646878" cy="215444"/>
          </a:xfrm>
          <a:prstGeom prst="rect">
            <a:avLst/>
          </a:prstGeom>
          <a:noFill/>
        </p:spPr>
        <p:txBody>
          <a:bodyPr wrap="none" rtlCol="0">
            <a:spAutoFit/>
          </a:bodyPr>
          <a:lstStyle/>
          <a:p>
            <a:r>
              <a:rPr lang="en-US" sz="800" dirty="0"/>
              <a:t>https://</a:t>
            </a:r>
            <a:r>
              <a:rPr lang="en-US" sz="800" dirty="0" err="1"/>
              <a:t>www.ncbi.nlm.nih.gov</a:t>
            </a:r>
            <a:r>
              <a:rPr lang="en-US" sz="800" dirty="0"/>
              <a:t>/</a:t>
            </a:r>
            <a:r>
              <a:rPr lang="en-US" sz="800" dirty="0" err="1"/>
              <a:t>pmc</a:t>
            </a:r>
            <a:r>
              <a:rPr lang="en-US" sz="800" dirty="0"/>
              <a:t>/articles/PMC4480828/</a:t>
            </a:r>
          </a:p>
        </p:txBody>
      </p:sp>
    </p:spTree>
    <p:extLst>
      <p:ext uri="{BB962C8B-B14F-4D97-AF65-F5344CB8AC3E}">
        <p14:creationId xmlns:p14="http://schemas.microsoft.com/office/powerpoint/2010/main" val="56431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B3A5-1B4E-C047-A8D4-90305B7A1881}"/>
              </a:ext>
            </a:extLst>
          </p:cNvPr>
          <p:cNvSpPr>
            <a:spLocks noGrp="1"/>
          </p:cNvSpPr>
          <p:nvPr>
            <p:ph type="title"/>
          </p:nvPr>
        </p:nvSpPr>
        <p:spPr/>
        <p:txBody>
          <a:bodyPr/>
          <a:lstStyle/>
          <a:p>
            <a:r>
              <a:rPr lang="en-US" dirty="0"/>
              <a:t>Disease often involves change in gene expression</a:t>
            </a:r>
          </a:p>
        </p:txBody>
      </p:sp>
      <p:sp>
        <p:nvSpPr>
          <p:cNvPr id="3" name="Content Placeholder 2">
            <a:extLst>
              <a:ext uri="{FF2B5EF4-FFF2-40B4-BE49-F238E27FC236}">
                <a16:creationId xmlns:a16="http://schemas.microsoft.com/office/drawing/2014/main" id="{94EED44D-D934-2641-B311-48BD01740BA4}"/>
              </a:ext>
            </a:extLst>
          </p:cNvPr>
          <p:cNvSpPr>
            <a:spLocks noGrp="1"/>
          </p:cNvSpPr>
          <p:nvPr>
            <p:ph idx="1"/>
          </p:nvPr>
        </p:nvSpPr>
        <p:spPr>
          <a:xfrm>
            <a:off x="457200" y="1039859"/>
            <a:ext cx="8229600" cy="2137682"/>
          </a:xfrm>
        </p:spPr>
        <p:txBody>
          <a:bodyPr/>
          <a:lstStyle/>
          <a:p>
            <a:r>
              <a:rPr lang="en-US" dirty="0"/>
              <a:t>Understanding how gene expression is regulated and changed can lead to novel insights about disease.</a:t>
            </a:r>
          </a:p>
        </p:txBody>
      </p:sp>
      <p:pic>
        <p:nvPicPr>
          <p:cNvPr id="15362" name="Picture 2" descr="Image result for Gene expression in disease">
            <a:extLst>
              <a:ext uri="{FF2B5EF4-FFF2-40B4-BE49-F238E27FC236}">
                <a16:creationId xmlns:a16="http://schemas.microsoft.com/office/drawing/2014/main" id="{34EB4BF4-B5E8-254F-B055-CC492D642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210" y="2754649"/>
            <a:ext cx="5774830" cy="329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6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Transcription Factor Binding</a:t>
            </a:r>
          </a:p>
        </p:txBody>
      </p:sp>
      <p:sp>
        <p:nvSpPr>
          <p:cNvPr id="3" name="Content Placeholder 2"/>
          <p:cNvSpPr>
            <a:spLocks noGrp="1"/>
          </p:cNvSpPr>
          <p:nvPr>
            <p:ph idx="1"/>
          </p:nvPr>
        </p:nvSpPr>
        <p:spPr>
          <a:xfrm>
            <a:off x="521208" y="1565911"/>
            <a:ext cx="7994142" cy="1435608"/>
          </a:xfrm>
        </p:spPr>
        <p:txBody>
          <a:bodyPr>
            <a:normAutofit lnSpcReduction="10000"/>
          </a:bodyPr>
          <a:lstStyle/>
          <a:p>
            <a:r>
              <a:rPr lang="en-US" dirty="0"/>
              <a:t>The ”central dogma” of molecular biology shows the derivation of RNA from DNA and Protein from RNA.  </a:t>
            </a:r>
          </a:p>
        </p:txBody>
      </p:sp>
      <p:pic>
        <p:nvPicPr>
          <p:cNvPr id="2050" name="Picture 2" descr="https://cdn.kastatic.org/ka-perseus-images/2b597889d05bc601803a3b4d9ec5ccd5e7b8d3af.png">
            <a:extLst>
              <a:ext uri="{FF2B5EF4-FFF2-40B4-BE49-F238E27FC236}">
                <a16:creationId xmlns:a16="http://schemas.microsoft.com/office/drawing/2014/main" id="{261B7F71-0372-B84D-939E-C8EF4671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9618"/>
            <a:ext cx="5068639" cy="2070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9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Transcription Factor Binding</a:t>
            </a:r>
          </a:p>
        </p:txBody>
      </p:sp>
      <p:sp>
        <p:nvSpPr>
          <p:cNvPr id="3" name="Content Placeholder 2"/>
          <p:cNvSpPr>
            <a:spLocks noGrp="1"/>
          </p:cNvSpPr>
          <p:nvPr>
            <p:ph idx="1"/>
          </p:nvPr>
        </p:nvSpPr>
        <p:spPr>
          <a:xfrm>
            <a:off x="521208" y="1908811"/>
            <a:ext cx="7994142" cy="1435608"/>
          </a:xfrm>
        </p:spPr>
        <p:txBody>
          <a:bodyPr>
            <a:normAutofit fontScale="85000" lnSpcReduction="10000"/>
          </a:bodyPr>
          <a:lstStyle/>
          <a:p>
            <a:r>
              <a:rPr lang="en-US" dirty="0"/>
              <a:t>One of my project focuses in on the DNA</a:t>
            </a:r>
            <a:r>
              <a:rPr lang="en-US" dirty="0">
                <a:sym typeface="Wingdings" pitchFamily="2" charset="2"/>
              </a:rPr>
              <a:t>RNA step. </a:t>
            </a:r>
          </a:p>
          <a:p>
            <a:r>
              <a:rPr lang="en-US" dirty="0">
                <a:sym typeface="Wingdings" pitchFamily="2" charset="2"/>
              </a:rPr>
              <a:t>For RNA to be produced from DNA, you need activating Transcription Factors (TFs) to bind to DNA.</a:t>
            </a:r>
            <a:endParaRPr lang="en-US" dirty="0"/>
          </a:p>
        </p:txBody>
      </p:sp>
      <p:pic>
        <p:nvPicPr>
          <p:cNvPr id="2050" name="Picture 2" descr="https://cdn.kastatic.org/ka-perseus-images/2b597889d05bc601803a3b4d9ec5ccd5e7b8d3af.png">
            <a:extLst>
              <a:ext uri="{FF2B5EF4-FFF2-40B4-BE49-F238E27FC236}">
                <a16:creationId xmlns:a16="http://schemas.microsoft.com/office/drawing/2014/main" id="{261B7F71-0372-B84D-939E-C8EF4671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9618"/>
            <a:ext cx="5068639" cy="20703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20EB307-6DD6-2A49-8F42-F4FCA566AC8D}"/>
              </a:ext>
            </a:extLst>
          </p:cNvPr>
          <p:cNvPicPr>
            <a:picLocks noChangeAspect="1"/>
          </p:cNvPicPr>
          <p:nvPr/>
        </p:nvPicPr>
        <p:blipFill>
          <a:blip r:embed="rId4"/>
          <a:stretch>
            <a:fillRect/>
          </a:stretch>
        </p:blipFill>
        <p:spPr>
          <a:xfrm>
            <a:off x="4602874" y="3680310"/>
            <a:ext cx="4422254" cy="1548971"/>
          </a:xfrm>
          <a:prstGeom prst="rect">
            <a:avLst/>
          </a:prstGeom>
        </p:spPr>
      </p:pic>
      <p:cxnSp>
        <p:nvCxnSpPr>
          <p:cNvPr id="6" name="Straight Connector 5">
            <a:extLst>
              <a:ext uri="{FF2B5EF4-FFF2-40B4-BE49-F238E27FC236}">
                <a16:creationId xmlns:a16="http://schemas.microsoft.com/office/drawing/2014/main" id="{349ADD28-75D4-6043-AFF4-90DDF0E0D5C9}"/>
              </a:ext>
            </a:extLst>
          </p:cNvPr>
          <p:cNvCxnSpPr/>
          <p:nvPr/>
        </p:nvCxnSpPr>
        <p:spPr>
          <a:xfrm flipV="1">
            <a:off x="4215384" y="3680310"/>
            <a:ext cx="594360" cy="651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ED40B4-4A64-964C-ABE4-FE5925E8AD92}"/>
              </a:ext>
            </a:extLst>
          </p:cNvPr>
          <p:cNvCxnSpPr>
            <a:cxnSpLocks/>
          </p:cNvCxnSpPr>
          <p:nvPr/>
        </p:nvCxnSpPr>
        <p:spPr>
          <a:xfrm>
            <a:off x="4215384" y="4331970"/>
            <a:ext cx="594360" cy="758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74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C13B-5D08-554E-82EA-A0B199A438B8}"/>
              </a:ext>
            </a:extLst>
          </p:cNvPr>
          <p:cNvSpPr>
            <a:spLocks noGrp="1"/>
          </p:cNvSpPr>
          <p:nvPr>
            <p:ph type="title"/>
          </p:nvPr>
        </p:nvSpPr>
        <p:spPr/>
        <p:txBody>
          <a:bodyPr/>
          <a:lstStyle/>
          <a:p>
            <a:r>
              <a:rPr lang="en-US" dirty="0"/>
              <a:t>What is the function of a particular TF binding?</a:t>
            </a:r>
          </a:p>
        </p:txBody>
      </p:sp>
      <p:sp>
        <p:nvSpPr>
          <p:cNvPr id="4" name="Content Placeholder 2">
            <a:extLst>
              <a:ext uri="{FF2B5EF4-FFF2-40B4-BE49-F238E27FC236}">
                <a16:creationId xmlns:a16="http://schemas.microsoft.com/office/drawing/2014/main" id="{C74FB24D-E1A7-2A4C-9C59-6BE38985468D}"/>
              </a:ext>
            </a:extLst>
          </p:cNvPr>
          <p:cNvSpPr>
            <a:spLocks noGrp="1"/>
          </p:cNvSpPr>
          <p:nvPr>
            <p:ph idx="1"/>
          </p:nvPr>
        </p:nvSpPr>
        <p:spPr>
          <a:xfrm>
            <a:off x="163286" y="816429"/>
            <a:ext cx="8709863" cy="2508717"/>
          </a:xfrm>
        </p:spPr>
        <p:txBody>
          <a:bodyPr>
            <a:normAutofit fontScale="70000" lnSpcReduction="20000"/>
          </a:bodyPr>
          <a:lstStyle/>
          <a:p>
            <a:r>
              <a:rPr lang="en-US" dirty="0"/>
              <a:t>It can be very difficult to figure out the function of an individual TF.</a:t>
            </a:r>
          </a:p>
          <a:p>
            <a:pPr lvl="1"/>
            <a:r>
              <a:rPr lang="en-US" dirty="0"/>
              <a:t>There are 1600+ TFs, and their behavior can be context-dependent!</a:t>
            </a:r>
          </a:p>
          <a:p>
            <a:r>
              <a:rPr lang="en-US" dirty="0"/>
              <a:t>We can use linear modeling to generate hypotheses to TF function.</a:t>
            </a:r>
          </a:p>
          <a:p>
            <a:r>
              <a:rPr lang="en-US" dirty="0"/>
              <a:t>In more complicated models, we can compare these estimates across cell types, looking at </a:t>
            </a:r>
            <a:r>
              <a:rPr lang="en-US" i="1" dirty="0"/>
              <a:t>differential</a:t>
            </a:r>
            <a:r>
              <a:rPr lang="en-US" dirty="0"/>
              <a:t> binding between one cell type and another and </a:t>
            </a:r>
            <a:r>
              <a:rPr lang="en-US" i="1" dirty="0"/>
              <a:t>differential</a:t>
            </a:r>
            <a:r>
              <a:rPr lang="en-US" dirty="0"/>
              <a:t> expression to identify TF function.</a:t>
            </a:r>
          </a:p>
        </p:txBody>
      </p:sp>
      <p:pic>
        <p:nvPicPr>
          <p:cNvPr id="5" name="Picture 4" descr="Image result for Math funny">
            <a:extLst>
              <a:ext uri="{FF2B5EF4-FFF2-40B4-BE49-F238E27FC236}">
                <a16:creationId xmlns:a16="http://schemas.microsoft.com/office/drawing/2014/main" id="{5113BE63-1C6D-0C4D-A30C-C50C0B452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100" y="3992367"/>
            <a:ext cx="3024903" cy="17018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a:extLst>
              <a:ext uri="{FF2B5EF4-FFF2-40B4-BE49-F238E27FC236}">
                <a16:creationId xmlns:a16="http://schemas.microsoft.com/office/drawing/2014/main" id="{6D543AC5-725E-F845-932E-7953917B4E57}"/>
              </a:ext>
            </a:extLst>
          </p:cNvPr>
          <p:cNvSpPr/>
          <p:nvPr/>
        </p:nvSpPr>
        <p:spPr>
          <a:xfrm>
            <a:off x="2590800" y="4633247"/>
            <a:ext cx="368300" cy="3936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8FB66198-FAB7-F043-8286-6956951D8FD2}"/>
              </a:ext>
            </a:extLst>
          </p:cNvPr>
          <p:cNvSpPr/>
          <p:nvPr/>
        </p:nvSpPr>
        <p:spPr>
          <a:xfrm>
            <a:off x="5984003" y="4646415"/>
            <a:ext cx="368300" cy="3936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2" descr="Image result for linear model matrix form">
            <a:extLst>
              <a:ext uri="{FF2B5EF4-FFF2-40B4-BE49-F238E27FC236}">
                <a16:creationId xmlns:a16="http://schemas.microsoft.com/office/drawing/2014/main" id="{C57C8821-886D-AE4B-BE82-753632332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66" y="4074598"/>
            <a:ext cx="1792112" cy="15109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DD64761-0026-C04B-AB88-9C1148853752}"/>
              </a:ext>
            </a:extLst>
          </p:cNvPr>
          <p:cNvPicPr>
            <a:picLocks noChangeAspect="1"/>
          </p:cNvPicPr>
          <p:nvPr/>
        </p:nvPicPr>
        <p:blipFill>
          <a:blip r:embed="rId4"/>
          <a:stretch>
            <a:fillRect/>
          </a:stretch>
        </p:blipFill>
        <p:spPr>
          <a:xfrm>
            <a:off x="6352303" y="3502508"/>
            <a:ext cx="2520846" cy="2647405"/>
          </a:xfrm>
          <a:prstGeom prst="rect">
            <a:avLst/>
          </a:prstGeom>
        </p:spPr>
      </p:pic>
    </p:spTree>
    <p:extLst>
      <p:ext uri="{BB962C8B-B14F-4D97-AF65-F5344CB8AC3E}">
        <p14:creationId xmlns:p14="http://schemas.microsoft.com/office/powerpoint/2010/main" val="61925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06F5-D786-5E4D-92B3-0752CABB3BE6}"/>
              </a:ext>
            </a:extLst>
          </p:cNvPr>
          <p:cNvSpPr>
            <a:spLocks noGrp="1"/>
          </p:cNvSpPr>
          <p:nvPr>
            <p:ph type="title"/>
          </p:nvPr>
        </p:nvSpPr>
        <p:spPr/>
        <p:txBody>
          <a:bodyPr/>
          <a:lstStyle/>
          <a:p>
            <a:r>
              <a:rPr lang="en-US" dirty="0"/>
              <a:t>Representing genomic variation</a:t>
            </a:r>
          </a:p>
        </p:txBody>
      </p:sp>
      <p:sp>
        <p:nvSpPr>
          <p:cNvPr id="3" name="Content Placeholder 2">
            <a:extLst>
              <a:ext uri="{FF2B5EF4-FFF2-40B4-BE49-F238E27FC236}">
                <a16:creationId xmlns:a16="http://schemas.microsoft.com/office/drawing/2014/main" id="{0A893CA3-CE61-424D-844F-F37CDFBCE35A}"/>
              </a:ext>
            </a:extLst>
          </p:cNvPr>
          <p:cNvSpPr>
            <a:spLocks noGrp="1"/>
          </p:cNvSpPr>
          <p:nvPr>
            <p:ph idx="1"/>
          </p:nvPr>
        </p:nvSpPr>
        <p:spPr>
          <a:xfrm>
            <a:off x="293914" y="865415"/>
            <a:ext cx="8742135" cy="2391822"/>
          </a:xfrm>
        </p:spPr>
        <p:txBody>
          <a:bodyPr>
            <a:normAutofit fontScale="77500" lnSpcReduction="20000"/>
          </a:bodyPr>
          <a:lstStyle/>
          <a:p>
            <a:r>
              <a:rPr lang="en-US" dirty="0"/>
              <a:t>There is variation in the genomes of humans.</a:t>
            </a:r>
          </a:p>
          <a:p>
            <a:pPr lvl="1"/>
            <a:r>
              <a:rPr lang="en-US" dirty="0"/>
              <a:t>Single nucleotide changes (~130 new variants per birth!)</a:t>
            </a:r>
          </a:p>
          <a:p>
            <a:pPr lvl="1"/>
            <a:r>
              <a:rPr lang="en-US" dirty="0"/>
              <a:t>Structural variations (inserts, inversions, deletions, etc.)</a:t>
            </a:r>
          </a:p>
          <a:p>
            <a:r>
              <a:rPr lang="en-US" dirty="0"/>
              <a:t>An average comparison between the genetic sequences of 2 humans will show ~99.9% similarity.</a:t>
            </a:r>
          </a:p>
          <a:p>
            <a:pPr lvl="1"/>
            <a:r>
              <a:rPr lang="en-US" dirty="0"/>
              <a:t>But comparing over ~8 billion humans, that 0.1% can really add up!</a:t>
            </a:r>
          </a:p>
        </p:txBody>
      </p:sp>
      <p:pic>
        <p:nvPicPr>
          <p:cNvPr id="4" name="Picture 3">
            <a:extLst>
              <a:ext uri="{FF2B5EF4-FFF2-40B4-BE49-F238E27FC236}">
                <a16:creationId xmlns:a16="http://schemas.microsoft.com/office/drawing/2014/main" id="{43F4F205-CB21-554F-A806-ABB881D24A57}"/>
              </a:ext>
            </a:extLst>
          </p:cNvPr>
          <p:cNvPicPr>
            <a:picLocks noChangeAspect="1"/>
          </p:cNvPicPr>
          <p:nvPr/>
        </p:nvPicPr>
        <p:blipFill>
          <a:blip r:embed="rId2"/>
          <a:stretch>
            <a:fillRect/>
          </a:stretch>
        </p:blipFill>
        <p:spPr>
          <a:xfrm>
            <a:off x="0" y="2947951"/>
            <a:ext cx="5241471" cy="3243300"/>
          </a:xfrm>
          <a:prstGeom prst="rect">
            <a:avLst/>
          </a:prstGeom>
        </p:spPr>
      </p:pic>
      <p:sp>
        <p:nvSpPr>
          <p:cNvPr id="5" name="Content Placeholder 2">
            <a:extLst>
              <a:ext uri="{FF2B5EF4-FFF2-40B4-BE49-F238E27FC236}">
                <a16:creationId xmlns:a16="http://schemas.microsoft.com/office/drawing/2014/main" id="{20AA1446-8BFF-9F48-817D-390EBFBE4DCB}"/>
              </a:ext>
            </a:extLst>
          </p:cNvPr>
          <p:cNvSpPr txBox="1">
            <a:spLocks/>
          </p:cNvSpPr>
          <p:nvPr/>
        </p:nvSpPr>
        <p:spPr>
          <a:xfrm>
            <a:off x="5355771" y="3086099"/>
            <a:ext cx="3680278" cy="310515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Currently 380 exabytes </a:t>
            </a:r>
            <a:r>
              <a:rPr lang="en-US" dirty="0">
                <a:sym typeface="Wingdings" pitchFamily="2" charset="2"/>
              </a:rPr>
              <a:t> 380 billion gigabytes.</a:t>
            </a:r>
          </a:p>
          <a:p>
            <a:r>
              <a:rPr lang="en-US" dirty="0">
                <a:sym typeface="Wingdings" pitchFamily="2" charset="2"/>
              </a:rPr>
              <a:t>Human genome file: 54gb.</a:t>
            </a:r>
          </a:p>
          <a:p>
            <a:r>
              <a:rPr lang="en-US" dirty="0">
                <a:sym typeface="Wingdings" pitchFamily="2" charset="2"/>
              </a:rPr>
              <a:t>54*8billion = 432 billion </a:t>
            </a:r>
            <a:r>
              <a:rPr lang="en-US" dirty="0" err="1">
                <a:sym typeface="Wingdings" pitchFamily="2" charset="2"/>
              </a:rPr>
              <a:t>gb</a:t>
            </a:r>
            <a:r>
              <a:rPr lang="en-US" dirty="0">
                <a:sym typeface="Wingdings" pitchFamily="2" charset="2"/>
              </a:rPr>
              <a:t>.</a:t>
            </a:r>
          </a:p>
          <a:p>
            <a:r>
              <a:rPr lang="en-US" dirty="0"/>
              <a:t>If we’re going to understand human variation, we will need a way to store data efficiently.</a:t>
            </a:r>
          </a:p>
        </p:txBody>
      </p:sp>
    </p:spTree>
    <p:extLst>
      <p:ext uri="{BB962C8B-B14F-4D97-AF65-F5344CB8AC3E}">
        <p14:creationId xmlns:p14="http://schemas.microsoft.com/office/powerpoint/2010/main" val="266398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E2BB-64EC-2D41-B71F-9580C32574C3}"/>
              </a:ext>
            </a:extLst>
          </p:cNvPr>
          <p:cNvSpPr>
            <a:spLocks noGrp="1"/>
          </p:cNvSpPr>
          <p:nvPr>
            <p:ph type="title"/>
          </p:nvPr>
        </p:nvSpPr>
        <p:spPr/>
        <p:txBody>
          <a:bodyPr/>
          <a:lstStyle/>
          <a:p>
            <a:r>
              <a:rPr lang="en-US" dirty="0"/>
              <a:t>“Graphs”</a:t>
            </a:r>
          </a:p>
        </p:txBody>
      </p:sp>
      <p:sp>
        <p:nvSpPr>
          <p:cNvPr id="3" name="Content Placeholder 2">
            <a:extLst>
              <a:ext uri="{FF2B5EF4-FFF2-40B4-BE49-F238E27FC236}">
                <a16:creationId xmlns:a16="http://schemas.microsoft.com/office/drawing/2014/main" id="{D14120E7-6EE6-FE45-BB02-CCE9AAED9092}"/>
              </a:ext>
            </a:extLst>
          </p:cNvPr>
          <p:cNvSpPr>
            <a:spLocks noGrp="1"/>
          </p:cNvSpPr>
          <p:nvPr>
            <p:ph idx="1"/>
          </p:nvPr>
        </p:nvSpPr>
        <p:spPr>
          <a:xfrm>
            <a:off x="457200" y="1039858"/>
            <a:ext cx="8229600" cy="1771581"/>
          </a:xfrm>
        </p:spPr>
        <p:txBody>
          <a:bodyPr>
            <a:normAutofit fontScale="77500" lnSpcReduction="20000"/>
          </a:bodyPr>
          <a:lstStyle/>
          <a:p>
            <a:r>
              <a:rPr lang="en-US" dirty="0"/>
              <a:t>A graph is a way to represent connections between objects. </a:t>
            </a:r>
          </a:p>
          <a:p>
            <a:r>
              <a:rPr lang="en-US" dirty="0"/>
              <a:t>In the case of genomes, the objects would be sequences, and the connections would be indications that, in at least one person in a population, two sequences (A and B) are adjacent to one another (usually in a specific, ordered way).</a:t>
            </a:r>
          </a:p>
        </p:txBody>
      </p:sp>
      <p:pic>
        <p:nvPicPr>
          <p:cNvPr id="4" name="Picture 2" descr="Image result for Graph nodes and vertices">
            <a:extLst>
              <a:ext uri="{FF2B5EF4-FFF2-40B4-BE49-F238E27FC236}">
                <a16:creationId xmlns:a16="http://schemas.microsoft.com/office/drawing/2014/main" id="{64B84C67-E90C-614B-A5AD-0BD0FFF13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20" y="3250058"/>
            <a:ext cx="2859066" cy="25731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Graph? - Definition, Facts &amp; Example">
            <a:extLst>
              <a:ext uri="{FF2B5EF4-FFF2-40B4-BE49-F238E27FC236}">
                <a16:creationId xmlns:a16="http://schemas.microsoft.com/office/drawing/2014/main" id="{8900F191-1AA5-2342-8A46-7A2DC442C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66" y="3250058"/>
            <a:ext cx="3690203" cy="2664544"/>
          </a:xfrm>
          <a:prstGeom prst="rect">
            <a:avLst/>
          </a:prstGeom>
          <a:noFill/>
          <a:extLst>
            <a:ext uri="{909E8E84-426E-40DD-AFC4-6F175D3DCCD1}">
              <a14:hiddenFill xmlns:a14="http://schemas.microsoft.com/office/drawing/2010/main">
                <a:solidFill>
                  <a:srgbClr val="FFFFFF"/>
                </a:solidFill>
              </a14:hiddenFill>
            </a:ext>
          </a:extLst>
        </p:spPr>
      </p:pic>
      <p:sp>
        <p:nvSpPr>
          <p:cNvPr id="5" name="Cross 4">
            <a:extLst>
              <a:ext uri="{FF2B5EF4-FFF2-40B4-BE49-F238E27FC236}">
                <a16:creationId xmlns:a16="http://schemas.microsoft.com/office/drawing/2014/main" id="{638D6501-DCB3-3148-BA88-20F9039DA424}"/>
              </a:ext>
            </a:extLst>
          </p:cNvPr>
          <p:cNvSpPr/>
          <p:nvPr/>
        </p:nvSpPr>
        <p:spPr>
          <a:xfrm rot="2706315">
            <a:off x="1199019" y="3178799"/>
            <a:ext cx="2797791" cy="2807062"/>
          </a:xfrm>
          <a:prstGeom prst="plus">
            <a:avLst>
              <a:gd name="adj" fmla="val 420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726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29918</TotalTime>
  <Words>1231</Words>
  <Application>Microsoft Macintosh PowerPoint</Application>
  <PresentationFormat>On-screen Show (4:3)</PresentationFormat>
  <Paragraphs>105</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Research Overview</vt:lpstr>
      <vt:lpstr>What do I do?  </vt:lpstr>
      <vt:lpstr>Disease variants outside of the protein-coding region</vt:lpstr>
      <vt:lpstr>Disease often involves change in gene expression</vt:lpstr>
      <vt:lpstr>Transcription Factor Binding</vt:lpstr>
      <vt:lpstr>Transcription Factor Binding</vt:lpstr>
      <vt:lpstr>What is the function of a particular TF binding?</vt:lpstr>
      <vt:lpstr>Representing genomic variation</vt:lpstr>
      <vt:lpstr>“Graphs”</vt:lpstr>
      <vt:lpstr>Graph Genomes</vt:lpstr>
      <vt:lpstr>Graph Genomes</vt:lpstr>
      <vt:lpstr>Graph Genomes</vt:lpstr>
      <vt:lpstr>Summary</vt:lpstr>
    </vt:vector>
  </TitlesOfParts>
  <Manager/>
  <Company>HudsonAlpha</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Shannon Miller</dc:creator>
  <cp:keywords/>
  <dc:description/>
  <cp:lastModifiedBy>Microsoft Office User</cp:lastModifiedBy>
  <cp:revision>72</cp:revision>
  <dcterms:created xsi:type="dcterms:W3CDTF">2014-08-01T20:57:50Z</dcterms:created>
  <dcterms:modified xsi:type="dcterms:W3CDTF">2021-05-27T16:52:20Z</dcterms:modified>
  <cp:category/>
</cp:coreProperties>
</file>