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621" r:id="rId3"/>
    <p:sldId id="622" r:id="rId4"/>
    <p:sldId id="623" r:id="rId5"/>
    <p:sldId id="624" r:id="rId6"/>
    <p:sldId id="625" r:id="rId7"/>
    <p:sldId id="626" r:id="rId8"/>
    <p:sldId id="630" r:id="rId9"/>
    <p:sldId id="631" r:id="rId10"/>
    <p:sldId id="627" r:id="rId11"/>
    <p:sldId id="628" r:id="rId12"/>
    <p:sldId id="629" r:id="rId13"/>
    <p:sldId id="632" r:id="rId14"/>
    <p:sldId id="62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77959" autoAdjust="0"/>
  </p:normalViewPr>
  <p:slideViewPr>
    <p:cSldViewPr snapToGrid="0" snapToObjects="1">
      <p:cViewPr varScale="1">
        <p:scale>
          <a:sx n="98" d="100"/>
          <a:sy n="98" d="100"/>
        </p:scale>
        <p:origin x="14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26B4-5EFE-4A48-A742-8B1A2420BA72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120-B9D5-2A4A-8056-228CBE61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EB120-B9D5-2A4A-8056-228CBE617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98988"/>
            <a:ext cx="2844800" cy="365125"/>
          </a:xfrm>
        </p:spPr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39858"/>
            <a:ext cx="10972800" cy="508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60B8C7-8D71-9344-9D3D-63100CE173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4588"/>
            <a:ext cx="10363200" cy="1470025"/>
          </a:xfrm>
        </p:spPr>
        <p:txBody>
          <a:bodyPr/>
          <a:lstStyle/>
          <a:p>
            <a:pPr algn="ctr"/>
            <a:r>
              <a:rPr lang="en-US" sz="3600" dirty="0"/>
              <a:t>Keeping a Computational Lab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788"/>
            <a:ext cx="8534400" cy="2444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James Lawlor</a:t>
            </a:r>
          </a:p>
          <a:p>
            <a:r>
              <a:rPr lang="en-US" dirty="0"/>
              <a:t>Computational Biologist, Greg Cooper’s Lab</a:t>
            </a:r>
          </a:p>
          <a:p>
            <a:r>
              <a:rPr lang="en-US" dirty="0"/>
              <a:t>HudsonAlpha Institute for Biotechnology</a:t>
            </a:r>
          </a:p>
          <a:p>
            <a:endParaRPr lang="en-US" dirty="0"/>
          </a:p>
          <a:p>
            <a:r>
              <a:rPr lang="en-US" dirty="0"/>
              <a:t>June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73BE-0590-B443-BD35-24FE95E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8D6F-B913-014D-9F93-C98D0B71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Rules from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E5E5-D466-B04B-94CE-6853DEBF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never, ever regret putting a date on something</a:t>
            </a:r>
          </a:p>
          <a:p>
            <a:r>
              <a:rPr lang="en-US" dirty="0"/>
              <a:t>A good structure:</a:t>
            </a:r>
          </a:p>
          <a:p>
            <a:pPr lvl="1"/>
            <a:r>
              <a:rPr lang="en-US" dirty="0"/>
              <a:t>Subject / Date / Project Info</a:t>
            </a:r>
          </a:p>
          <a:p>
            <a:pPr lvl="1"/>
            <a:r>
              <a:rPr lang="en-US" dirty="0"/>
              <a:t>Your plan for the analysis or code</a:t>
            </a:r>
          </a:p>
          <a:p>
            <a:pPr lvl="1"/>
            <a:r>
              <a:rPr lang="en-US" dirty="0"/>
              <a:t>How you implemented it</a:t>
            </a:r>
          </a:p>
          <a:p>
            <a:pPr lvl="1"/>
            <a:r>
              <a:rPr lang="en-US" dirty="0"/>
              <a:t>The results</a:t>
            </a:r>
          </a:p>
          <a:p>
            <a:pPr lvl="1"/>
            <a:r>
              <a:rPr lang="en-US" dirty="0"/>
              <a:t>Repeat as necessary</a:t>
            </a:r>
          </a:p>
          <a:p>
            <a:r>
              <a:rPr lang="en-US" dirty="0"/>
              <a:t>Helpful to make a “wrap-up” or “summary” version of your notes that is the cohesive version you could give to someone </a:t>
            </a:r>
          </a:p>
          <a:p>
            <a:r>
              <a:rPr lang="en-US" dirty="0"/>
              <a:t>“If I’ve done it </a:t>
            </a:r>
            <a:r>
              <a:rPr lang="en-US" b="1" dirty="0"/>
              <a:t>once</a:t>
            </a:r>
            <a:r>
              <a:rPr lang="en-US" dirty="0"/>
              <a:t> I will do it </a:t>
            </a:r>
            <a:r>
              <a:rPr lang="en-US" b="1" dirty="0"/>
              <a:t>again</a:t>
            </a:r>
            <a:r>
              <a:rPr lang="en-US" dirty="0"/>
              <a:t>. If I’ve done it </a:t>
            </a:r>
            <a:r>
              <a:rPr lang="en-US" b="1" dirty="0"/>
              <a:t>3 times </a:t>
            </a:r>
            <a:r>
              <a:rPr lang="en-US" dirty="0"/>
              <a:t>I will do it </a:t>
            </a:r>
            <a:r>
              <a:rPr lang="en-US" b="1" dirty="0"/>
              <a:t>100 times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BC77-8FEF-EA40-85C8-173AE3E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CE49-9E9B-394D-B0E4-2E34AEF4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56F07-AA60-D84B-9851-688BEBD5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07A41-A539-6A4B-8C5B-2C0E1C2D5F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370" y="30777"/>
            <a:ext cx="8976534" cy="682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37215-F218-6842-8F07-50117C9292E7}"/>
              </a:ext>
            </a:extLst>
          </p:cNvPr>
          <p:cNvSpPr txBox="1"/>
          <p:nvPr/>
        </p:nvSpPr>
        <p:spPr>
          <a:xfrm>
            <a:off x="1716455" y="601239"/>
            <a:ext cx="8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DFF25-2205-254F-B1AE-3CA21E7C32D8}"/>
              </a:ext>
            </a:extLst>
          </p:cNvPr>
          <p:cNvSpPr txBox="1"/>
          <p:nvPr/>
        </p:nvSpPr>
        <p:spPr>
          <a:xfrm>
            <a:off x="1630384" y="1219843"/>
            <a:ext cx="10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Purpose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DC928-6DB1-5447-BEEA-4829EDBE54EC}"/>
              </a:ext>
            </a:extLst>
          </p:cNvPr>
          <p:cNvSpPr txBox="1"/>
          <p:nvPr/>
        </p:nvSpPr>
        <p:spPr>
          <a:xfrm>
            <a:off x="1609298" y="2364941"/>
            <a:ext cx="10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Thought process &amp;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4B083-1406-704D-9772-EDE9316B603D}"/>
              </a:ext>
            </a:extLst>
          </p:cNvPr>
          <p:cNvSpPr txBox="1"/>
          <p:nvPr/>
        </p:nvSpPr>
        <p:spPr>
          <a:xfrm>
            <a:off x="1609297" y="4288991"/>
            <a:ext cx="1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&amp; processing</a:t>
            </a:r>
          </a:p>
        </p:txBody>
      </p:sp>
    </p:spTree>
    <p:extLst>
      <p:ext uri="{BB962C8B-B14F-4D97-AF65-F5344CB8AC3E}">
        <p14:creationId xmlns:p14="http://schemas.microsoft.com/office/powerpoint/2010/main" val="92248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A8E0-398F-064D-82C1-C789628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EED6-F782-4944-ACAD-6D338C1D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DAC5-74D5-7949-87A7-E2A9FA6FD5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091" y="0"/>
            <a:ext cx="8602218" cy="66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616F-C21F-3244-97C3-8C8F4E9B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the truth: keeping good records is 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228D-9F5A-A74F-A468-21D8D800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594" y="1039858"/>
            <a:ext cx="3561806" cy="5086305"/>
          </a:xfrm>
        </p:spPr>
        <p:txBody>
          <a:bodyPr/>
          <a:lstStyle/>
          <a:p>
            <a:r>
              <a:rPr lang="en-US" dirty="0"/>
              <a:t>My most recent doc</a:t>
            </a:r>
          </a:p>
          <a:p>
            <a:r>
              <a:rPr lang="en-US" dirty="0"/>
              <a:t>How could this be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55EF-CCA4-774A-8E80-A4FF4356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E41E5-A6A7-3043-8B67-77001B676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7" y="979714"/>
            <a:ext cx="7150390" cy="51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3F8E-3211-4342-B373-AF353A9E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01D6-FDC5-724F-A163-8CA953A2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5476407" cy="5086305"/>
          </a:xfrm>
        </p:spPr>
        <p:txBody>
          <a:bodyPr>
            <a:normAutofit/>
          </a:bodyPr>
          <a:lstStyle/>
          <a:p>
            <a:r>
              <a:rPr lang="en-US" dirty="0"/>
              <a:t>A good computational lab notebook:</a:t>
            </a:r>
          </a:p>
          <a:p>
            <a:pPr lvl="1"/>
            <a:r>
              <a:rPr lang="en-US" dirty="0"/>
              <a:t>Is record of your science</a:t>
            </a:r>
          </a:p>
          <a:p>
            <a:pPr lvl="1"/>
            <a:r>
              <a:rPr lang="en-US" dirty="0"/>
              <a:t>Is great learning tool</a:t>
            </a:r>
          </a:p>
          <a:p>
            <a:pPr lvl="1"/>
            <a:r>
              <a:rPr lang="en-US" dirty="0"/>
              <a:t>Will save your time &amp; work</a:t>
            </a:r>
          </a:p>
          <a:p>
            <a:r>
              <a:rPr lang="en-US" dirty="0"/>
              <a:t>Like asking for help, record: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Expectation</a:t>
            </a:r>
          </a:p>
          <a:p>
            <a:pPr lvl="1"/>
            <a:r>
              <a:rPr lang="en-US" dirty="0"/>
              <a:t>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6868-0F9E-7847-906E-00CAEFC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CEA3A-4118-4E4C-9F59-2829F8A6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601238"/>
            <a:ext cx="5681668" cy="5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0799-6053-7348-AECE-11F7758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lab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E5C7-AC6A-A340-AE32-CF7F6EC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Complete record</a:t>
            </a:r>
            <a:r>
              <a:rPr lang="en-US" dirty="0"/>
              <a:t> of procedures, reagents, data, and thoughts</a:t>
            </a:r>
          </a:p>
          <a:p>
            <a:r>
              <a:rPr lang="en-US" dirty="0"/>
              <a:t>Explanation of an experiment: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Legal document to:</a:t>
            </a:r>
          </a:p>
          <a:p>
            <a:pPr lvl="1"/>
            <a:r>
              <a:rPr lang="en-US" dirty="0"/>
              <a:t>Prove patents</a:t>
            </a:r>
          </a:p>
          <a:p>
            <a:pPr lvl="1"/>
            <a:r>
              <a:rPr lang="en-US" dirty="0"/>
              <a:t>Defend against accusations of fraud</a:t>
            </a:r>
          </a:p>
          <a:p>
            <a:pPr lvl="1"/>
            <a:r>
              <a:rPr lang="en-US" dirty="0"/>
              <a:t>(requirements vary depending on situation)</a:t>
            </a:r>
          </a:p>
          <a:p>
            <a:r>
              <a:rPr lang="en-US" dirty="0"/>
              <a:t>Lab legacy &amp; institutional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DD1B-BBDC-FC41-9B32-D35208A1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4A5E4-9C85-CA4C-9215-71070A9C0908}"/>
              </a:ext>
            </a:extLst>
          </p:cNvPr>
          <p:cNvSpPr/>
          <p:nvPr/>
        </p:nvSpPr>
        <p:spPr>
          <a:xfrm>
            <a:off x="3962399" y="6334780"/>
            <a:ext cx="7124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‘Keeping a Lab Notebook’, Philip Ryan, Office of Intramural Training and Education (NIH)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AE65-D8C3-FB40-A0F6-D30EB25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BB6-5A95-EA43-AEA5-CDDCB512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60"/>
            <a:ext cx="10972800" cy="4460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“One of the major hurdles I face as the head of a computational biology laboratory is convincing my research team—particularly those pursuing exclusively mathematical and computational modeling—that they need to keep a laboratory notebook. There seems to be a misconception in the computational biology community that a lab notebook is only useful for recording experimental protocols and their results. </a:t>
            </a:r>
            <a:r>
              <a:rPr lang="en-US" b="1" dirty="0"/>
              <a:t>A lab notebook is much more than that. It is an organizational tool and memory aid, which serves as the primary record of scientific research and activity for all scientists.</a:t>
            </a:r>
            <a:r>
              <a:rPr lang="en-US" dirty="0"/>
              <a:t> It also serves as a legal record of ownership of the ideas and results obtained by a scientist.” -S. Schnell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6EC-14A6-294D-BEB9-E88A142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014B-DA72-EB45-8028-50AFEC6D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538"/>
            <a:ext cx="10972800" cy="52546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“Your closest collaborator is you, six months ago, and you don’t reply to email.” - Unknown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tool &amp; organizational tool:</a:t>
            </a:r>
          </a:p>
          <a:p>
            <a:pPr lvl="1"/>
            <a:r>
              <a:rPr lang="en-US" dirty="0"/>
              <a:t>Make to-do lists</a:t>
            </a:r>
          </a:p>
          <a:p>
            <a:pPr lvl="1"/>
            <a:r>
              <a:rPr lang="en-US" dirty="0"/>
              <a:t>Review thought processes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Draft papers / presentations / etc.</a:t>
            </a:r>
          </a:p>
          <a:p>
            <a:pPr lvl="1"/>
            <a:r>
              <a:rPr lang="en-US" dirty="0"/>
              <a:t>Write pseudo-code</a:t>
            </a:r>
            <a:br>
              <a:rPr lang="en-US" dirty="0"/>
            </a:br>
            <a:r>
              <a:rPr lang="en-US" dirty="0"/>
              <a:t>(more on this later)</a:t>
            </a:r>
          </a:p>
          <a:p>
            <a:r>
              <a:rPr lang="en-US" dirty="0"/>
              <a:t>We often perform computational experiments:</a:t>
            </a:r>
          </a:p>
          <a:p>
            <a:pPr lvl="1"/>
            <a:r>
              <a:rPr lang="en-US" dirty="0"/>
              <a:t>Tweaking models / re-running analyses / making software pipelines / etc.</a:t>
            </a:r>
          </a:p>
          <a:p>
            <a:r>
              <a:rPr lang="en-US" b="1" u="sng" dirty="0"/>
              <a:t>Compliments</a:t>
            </a:r>
            <a:r>
              <a:rPr lang="en-US" dirty="0"/>
              <a:t> other good practices:</a:t>
            </a:r>
          </a:p>
          <a:p>
            <a:pPr lvl="1"/>
            <a:r>
              <a:rPr lang="en-US" dirty="0"/>
              <a:t>Descriptive file names</a:t>
            </a:r>
          </a:p>
          <a:p>
            <a:pPr lvl="1"/>
            <a:r>
              <a:rPr lang="en-US" dirty="0"/>
              <a:t>Code comments (purpose / date / assumptions /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AEAA-FBCA-3E4C-833C-39A7E11D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80930-CDCA-4A44-8369-E61261C9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337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1: Learn your institution’s/lab’s notebook policy</a:t>
            </a:r>
          </a:p>
          <a:p>
            <a:r>
              <a:rPr lang="en-US" dirty="0"/>
              <a:t>Rule 2: Select the right medium for your notebook</a:t>
            </a:r>
          </a:p>
          <a:p>
            <a:pPr lvl="1"/>
            <a:r>
              <a:rPr lang="en-US" dirty="0"/>
              <a:t>Physical vs. electronic</a:t>
            </a:r>
          </a:p>
          <a:p>
            <a:pPr lvl="1"/>
            <a:r>
              <a:rPr lang="en-US" dirty="0"/>
              <a:t>One notebook vs. separate notebooks</a:t>
            </a:r>
          </a:p>
          <a:p>
            <a:pPr lvl="1"/>
            <a:r>
              <a:rPr lang="en-US" dirty="0"/>
              <a:t>Notebook back-up or version control </a:t>
            </a:r>
          </a:p>
          <a:p>
            <a:r>
              <a:rPr lang="en-US" dirty="0"/>
              <a:t>Rule 3: Make the habit of keeping your notebook up to date by </a:t>
            </a:r>
            <a:r>
              <a:rPr lang="en-US" b="1" dirty="0"/>
              <a:t>writing things down as you are working</a:t>
            </a:r>
            <a:endParaRPr lang="en-US" dirty="0"/>
          </a:p>
          <a:p>
            <a:r>
              <a:rPr lang="en-US" dirty="0"/>
              <a:t>Rule 4: Record all scientific activities in your lab notebook—it is a chronological log of everything a scholarly scientist does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 5: Every entry should be recorded with a date, a subject, and any protocols </a:t>
            </a:r>
          </a:p>
          <a:p>
            <a:pPr lvl="1"/>
            <a:r>
              <a:rPr lang="en-US" u="sng" dirty="0"/>
              <a:t>Purpose: </a:t>
            </a:r>
            <a:r>
              <a:rPr lang="en-US" dirty="0"/>
              <a:t>Explain your thought process – the </a:t>
            </a:r>
            <a:r>
              <a:rPr lang="en-US" b="1" dirty="0"/>
              <a:t>why</a:t>
            </a:r>
          </a:p>
          <a:p>
            <a:pPr lvl="1"/>
            <a:r>
              <a:rPr lang="en-US" u="sng" dirty="0"/>
              <a:t>Mistakes</a:t>
            </a:r>
            <a:r>
              <a:rPr lang="en-US" dirty="0"/>
              <a:t>: Strikethrough so still legible, enter correct information and new date</a:t>
            </a:r>
          </a:p>
          <a:p>
            <a:r>
              <a:rPr lang="en-US" dirty="0"/>
              <a:t>Rule 6: Keep a record of how every result was produced</a:t>
            </a:r>
          </a:p>
          <a:p>
            <a:pPr lvl="1"/>
            <a:r>
              <a:rPr lang="en-US" dirty="0"/>
              <a:t>Gold standard: reproducibility </a:t>
            </a:r>
          </a:p>
          <a:p>
            <a:pPr lvl="1"/>
            <a:r>
              <a:rPr lang="en-US" dirty="0"/>
              <a:t>E.g. raw data -&gt; final model, figure, or statistical analysis</a:t>
            </a:r>
          </a:p>
          <a:p>
            <a:r>
              <a:rPr lang="en-US" dirty="0"/>
              <a:t>Rule 7: Use version control for models/algorithms/computer code</a:t>
            </a:r>
          </a:p>
          <a:p>
            <a:pPr lvl="1"/>
            <a:r>
              <a:rPr lang="en-US" dirty="0"/>
              <a:t>Standardize names; avoid project_analysis_final_v2_edit_v3_r1</a:t>
            </a:r>
          </a:p>
          <a:p>
            <a:pPr lvl="1"/>
            <a:r>
              <a:rPr lang="en-US" dirty="0"/>
              <a:t>Write down explanation of different versions</a:t>
            </a:r>
          </a:p>
          <a:p>
            <a:pPr lvl="1"/>
            <a:r>
              <a:rPr lang="en-US" dirty="0"/>
              <a:t>Consider version control systems like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8: Keep a lab notebook that can serve as a legal record of your work</a:t>
            </a:r>
          </a:p>
          <a:p>
            <a:r>
              <a:rPr lang="en-US" dirty="0"/>
              <a:t>Rule 9: Make a table of contents for your lab notebook</a:t>
            </a:r>
          </a:p>
          <a:p>
            <a:r>
              <a:rPr lang="en-US" dirty="0"/>
              <a:t>Rule 10: Protect your lab notebook – the original belongs to your institution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906EE-DE18-D242-9917-6AD227F9F3ED}"/>
              </a:ext>
            </a:extLst>
          </p:cNvPr>
          <p:cNvSpPr/>
          <p:nvPr/>
        </p:nvSpPr>
        <p:spPr>
          <a:xfrm>
            <a:off x="2814639" y="6334780"/>
            <a:ext cx="82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‘Ten Simple Rules for a Computational Biologist’s Laboratory Notebook.’ S. Schnell, PLOS Computational Biology, 2015.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08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AE3A-5982-A84D-BD89-FED226B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650B-0CB1-F84F-BD35-66EF770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DCE0-C9BE-9741-8C61-E5FE002FF3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226" y="851788"/>
            <a:ext cx="7836934" cy="60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906-841A-AC43-97B0-4E566A59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552E-78B1-BE4F-A8E7-76E241E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033B-F757-6D46-B166-4F12D03BF6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166" y="601239"/>
            <a:ext cx="8336213" cy="62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40492</TotalTime>
  <Words>777</Words>
  <Application>Microsoft Macintosh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Keeping a Computational Lab Notebook</vt:lpstr>
      <vt:lpstr>What is a lab notebook?</vt:lpstr>
      <vt:lpstr>Why keep a computational lab notebook?</vt:lpstr>
      <vt:lpstr>Why keep a computational lab notebook?</vt:lpstr>
      <vt:lpstr>10 Simple Rules for a CompBio Notebook</vt:lpstr>
      <vt:lpstr>10 Simple Rules for a CompBio Notebook</vt:lpstr>
      <vt:lpstr>10 Simple Rules for a CompBio Notebook</vt:lpstr>
      <vt:lpstr>Example: From Brittany Lasseigne</vt:lpstr>
      <vt:lpstr>Example from Brittany Lasseigne</vt:lpstr>
      <vt:lpstr>Bonus Rules from James</vt:lpstr>
      <vt:lpstr>My Example</vt:lpstr>
      <vt:lpstr>My Example</vt:lpstr>
      <vt:lpstr>But, the truth: keeping good records is a challenge</vt:lpstr>
      <vt:lpstr>Summary</vt:lpstr>
    </vt:vector>
  </TitlesOfParts>
  <Company>HudsonAlpha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Miller</dc:creator>
  <cp:lastModifiedBy>James Lawlor</cp:lastModifiedBy>
  <cp:revision>189</cp:revision>
  <dcterms:created xsi:type="dcterms:W3CDTF">2014-08-01T20:57:50Z</dcterms:created>
  <dcterms:modified xsi:type="dcterms:W3CDTF">2022-05-31T18:16:38Z</dcterms:modified>
</cp:coreProperties>
</file>