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310" r:id="rId2"/>
    <p:sldId id="304" r:id="rId3"/>
    <p:sldId id="305" r:id="rId4"/>
    <p:sldId id="306" r:id="rId5"/>
    <p:sldId id="308" r:id="rId6"/>
    <p:sldId id="309" r:id="rId7"/>
    <p:sldId id="307" r:id="rId8"/>
    <p:sldId id="31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86190" autoAdjust="0"/>
  </p:normalViewPr>
  <p:slideViewPr>
    <p:cSldViewPr snapToGrid="0" snapToObjects="1">
      <p:cViewPr varScale="1">
        <p:scale>
          <a:sx n="109" d="100"/>
          <a:sy n="109" d="100"/>
        </p:scale>
        <p:origin x="22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7AF6E-CAA8-CF47-9166-EEF4B1279BDA}" type="datetimeFigureOut">
              <a:rPr lang="en-US" smtClean="0"/>
              <a:t>5/31/22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F1BDE-CD53-2449-8DB1-C4586500618F}" type="slidenum">
              <a:rPr lang="en-US" smtClean="0"/>
              <a:t>‹#›</a:t>
            </a:fld>
            <a:endParaRPr lang="en-US"/>
          </a:p>
        </p:txBody>
      </p:sp>
    </p:spTree>
    <p:extLst>
      <p:ext uri="{BB962C8B-B14F-4D97-AF65-F5344CB8AC3E}">
        <p14:creationId xmlns:p14="http://schemas.microsoft.com/office/powerpoint/2010/main" val="40066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We’ve made it to the end of the day.  </a:t>
            </a:r>
            <a:r>
              <a:rPr lang="en-US" dirty="0" err="1"/>
              <a:t>Horray</a:t>
            </a:r>
            <a:r>
              <a:rPr lang="en-US" dirty="0"/>
              <a:t>!  You’ve now gotten an introduction to coding.  So, how do you get better?  The same way you get better in anything.  Practice!  But how should you practice?</a:t>
            </a:r>
          </a:p>
        </p:txBody>
      </p:sp>
      <p:sp>
        <p:nvSpPr>
          <p:cNvPr id="4" name="Slide Number Placeholder 3"/>
          <p:cNvSpPr>
            <a:spLocks noGrp="1"/>
          </p:cNvSpPr>
          <p:nvPr>
            <p:ph type="sldNum" sz="quarter" idx="5"/>
          </p:nvPr>
        </p:nvSpPr>
        <p:spPr/>
        <p:txBody>
          <a:bodyPr/>
          <a:lstStyle/>
          <a:p>
            <a:fld id="{1A4F1BDE-CD53-2449-8DB1-C4586500618F}" type="slidenum">
              <a:rPr lang="en-US" smtClean="0"/>
              <a:t>2</a:t>
            </a:fld>
            <a:endParaRPr lang="en-US"/>
          </a:p>
        </p:txBody>
      </p:sp>
    </p:spTree>
    <p:extLst>
      <p:ext uri="{BB962C8B-B14F-4D97-AF65-F5344CB8AC3E}">
        <p14:creationId xmlns:p14="http://schemas.microsoft.com/office/powerpoint/2010/main" val="2074353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would always suggest that you let biologically interesting problems be your guide.  If you have a biologically interesting problem, you can say “What would I have to do to solve this problem?...”  Then, you can learn whatever code you need to approach the problem.  </a:t>
            </a:r>
          </a:p>
          <a:p>
            <a:endParaRPr lang="en-US" dirty="0"/>
          </a:p>
          <a:p>
            <a:r>
              <a:rPr lang="en-US" dirty="0"/>
              <a:t>At every step of the way, get feedback.  Ask others, “Is this an approach you think is good?  Do you believe these results?  Do you think there’s a better way to go about this?”  Their expertise will help you figure out the best way to learn things!</a:t>
            </a:r>
          </a:p>
          <a:p>
            <a:endParaRPr lang="en-US" dirty="0"/>
          </a:p>
          <a:p>
            <a:r>
              <a:rPr lang="en-US" dirty="0"/>
              <a:t>And remember– we live in the future.  The best way to learn many things, coding included, is to use the internet.  Use Google.  Use </a:t>
            </a:r>
            <a:r>
              <a:rPr lang="en-US" dirty="0" err="1"/>
              <a:t>StackOverflow</a:t>
            </a:r>
            <a:r>
              <a:rPr lang="en-US" dirty="0"/>
              <a:t>.  Many people have tried to solve coding problems, and you can learn through their discussions!</a:t>
            </a:r>
          </a:p>
        </p:txBody>
      </p:sp>
      <p:sp>
        <p:nvSpPr>
          <p:cNvPr id="4" name="Slide Number Placeholder 3"/>
          <p:cNvSpPr>
            <a:spLocks noGrp="1"/>
          </p:cNvSpPr>
          <p:nvPr>
            <p:ph type="sldNum" sz="quarter" idx="5"/>
          </p:nvPr>
        </p:nvSpPr>
        <p:spPr/>
        <p:txBody>
          <a:bodyPr/>
          <a:lstStyle/>
          <a:p>
            <a:fld id="{1A4F1BDE-CD53-2449-8DB1-C4586500618F}" type="slidenum">
              <a:rPr lang="en-US" smtClean="0"/>
              <a:t>3</a:t>
            </a:fld>
            <a:endParaRPr lang="en-US"/>
          </a:p>
        </p:txBody>
      </p:sp>
    </p:spTree>
    <p:extLst>
      <p:ext uri="{BB962C8B-B14F-4D97-AF65-F5344CB8AC3E}">
        <p14:creationId xmlns:p14="http://schemas.microsoft.com/office/powerpoint/2010/main" val="181836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you’re coding, it’s very easy to think “I can pick up this side project.”  You’ll often find that you can apply a bit of code in multiple contexts.  This is a very easy way to never finish a single project!  In coding, as in all other areas of research, I recommend that you keep a notebook of ideas, whether physical or electronic.  You can use this as your career progresses as storehouse for research ideas.  </a:t>
            </a:r>
          </a:p>
        </p:txBody>
      </p:sp>
      <p:sp>
        <p:nvSpPr>
          <p:cNvPr id="4" name="Slide Number Placeholder 3"/>
          <p:cNvSpPr>
            <a:spLocks noGrp="1"/>
          </p:cNvSpPr>
          <p:nvPr>
            <p:ph type="sldNum" sz="quarter" idx="5"/>
          </p:nvPr>
        </p:nvSpPr>
        <p:spPr/>
        <p:txBody>
          <a:bodyPr/>
          <a:lstStyle/>
          <a:p>
            <a:fld id="{1A4F1BDE-CD53-2449-8DB1-C4586500618F}" type="slidenum">
              <a:rPr lang="en-US" smtClean="0"/>
              <a:t>4</a:t>
            </a:fld>
            <a:endParaRPr lang="en-US"/>
          </a:p>
        </p:txBody>
      </p:sp>
    </p:spTree>
    <p:extLst>
      <p:ext uri="{BB962C8B-B14F-4D97-AF65-F5344CB8AC3E}">
        <p14:creationId xmlns:p14="http://schemas.microsoft.com/office/powerpoint/2010/main" val="193283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want to be cruel to courses or books– they have their place!  But always remember that you learn by doing.  The best way to learn to code is to start coding.</a:t>
            </a:r>
          </a:p>
          <a:p>
            <a:endParaRPr lang="en-US" dirty="0"/>
          </a:p>
          <a:p>
            <a:r>
              <a:rPr lang="en-US" dirty="0"/>
              <a:t>Also, I always recommend typing things out yourself, rather than copy-pasting (at least when starting).  It is a much better way of actually understanding what you’re writing, and why you’re writing it.</a:t>
            </a:r>
          </a:p>
        </p:txBody>
      </p:sp>
      <p:sp>
        <p:nvSpPr>
          <p:cNvPr id="4" name="Slide Number Placeholder 3"/>
          <p:cNvSpPr>
            <a:spLocks noGrp="1"/>
          </p:cNvSpPr>
          <p:nvPr>
            <p:ph type="sldNum" sz="quarter" idx="5"/>
          </p:nvPr>
        </p:nvSpPr>
        <p:spPr/>
        <p:txBody>
          <a:bodyPr/>
          <a:lstStyle/>
          <a:p>
            <a:fld id="{1A4F1BDE-CD53-2449-8DB1-C4586500618F}" type="slidenum">
              <a:rPr lang="en-US" smtClean="0"/>
              <a:t>5</a:t>
            </a:fld>
            <a:endParaRPr lang="en-US"/>
          </a:p>
        </p:txBody>
      </p:sp>
    </p:spTree>
    <p:extLst>
      <p:ext uri="{BB962C8B-B14F-4D97-AF65-F5344CB8AC3E}">
        <p14:creationId xmlns:p14="http://schemas.microsoft.com/office/powerpoint/2010/main" val="1958302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specific recommendations, I’m including some links here of worthwhile tutorials.  Some of them I’ve tried, others I haven’t.  But they come highly recommended.</a:t>
            </a:r>
          </a:p>
        </p:txBody>
      </p:sp>
      <p:sp>
        <p:nvSpPr>
          <p:cNvPr id="4" name="Slide Number Placeholder 3"/>
          <p:cNvSpPr>
            <a:spLocks noGrp="1"/>
          </p:cNvSpPr>
          <p:nvPr>
            <p:ph type="sldNum" sz="quarter" idx="5"/>
          </p:nvPr>
        </p:nvSpPr>
        <p:spPr/>
        <p:txBody>
          <a:bodyPr/>
          <a:lstStyle/>
          <a:p>
            <a:fld id="{1A4F1BDE-CD53-2449-8DB1-C4586500618F}" type="slidenum">
              <a:rPr lang="en-US" smtClean="0"/>
              <a:t>6</a:t>
            </a:fld>
            <a:endParaRPr lang="en-US"/>
          </a:p>
        </p:txBody>
      </p:sp>
    </p:spTree>
    <p:extLst>
      <p:ext uri="{BB962C8B-B14F-4D97-AF65-F5344CB8AC3E}">
        <p14:creationId xmlns:p14="http://schemas.microsoft.com/office/powerpoint/2010/main" val="5097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some specific recommendations, I’m including some links here of worthwhile tutorials.  Some of them I’ve tried, others I haven’t.  </a:t>
            </a:r>
            <a:r>
              <a:rPr lang="en-US"/>
              <a:t>But they come highly recommended.</a:t>
            </a:r>
          </a:p>
          <a:p>
            <a:endParaRPr lang="en-US"/>
          </a:p>
        </p:txBody>
      </p:sp>
      <p:sp>
        <p:nvSpPr>
          <p:cNvPr id="4" name="Slide Number Placeholder 3"/>
          <p:cNvSpPr>
            <a:spLocks noGrp="1"/>
          </p:cNvSpPr>
          <p:nvPr>
            <p:ph type="sldNum" sz="quarter" idx="5"/>
          </p:nvPr>
        </p:nvSpPr>
        <p:spPr/>
        <p:txBody>
          <a:bodyPr/>
          <a:lstStyle/>
          <a:p>
            <a:fld id="{1A4F1BDE-CD53-2449-8DB1-C4586500618F}" type="slidenum">
              <a:rPr lang="en-US" smtClean="0"/>
              <a:t>7</a:t>
            </a:fld>
            <a:endParaRPr lang="en-US"/>
          </a:p>
        </p:txBody>
      </p:sp>
    </p:spTree>
    <p:extLst>
      <p:ext uri="{BB962C8B-B14F-4D97-AF65-F5344CB8AC3E}">
        <p14:creationId xmlns:p14="http://schemas.microsoft.com/office/powerpoint/2010/main" val="3711989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69732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9526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91049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71831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3133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17972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148065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301143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621366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419496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5F7E5AE-4F70-FD47-95D3-BF4E86987C9F}" type="datetimeFigureOut">
              <a:rPr lang="en-US" smtClean="0"/>
              <a:t>5/31/22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7660B8C7-8D71-9344-9D3D-63100CE17378}" type="slidenum">
              <a:rPr lang="en-US" smtClean="0"/>
              <a:t>‹#›</a:t>
            </a:fld>
            <a:endParaRPr lang="en-US"/>
          </a:p>
        </p:txBody>
      </p:sp>
    </p:spTree>
    <p:extLst>
      <p:ext uri="{BB962C8B-B14F-4D97-AF65-F5344CB8AC3E}">
        <p14:creationId xmlns:p14="http://schemas.microsoft.com/office/powerpoint/2010/main" val="27646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7266" y="167301"/>
            <a:ext cx="6904934" cy="43393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039858"/>
            <a:ext cx="8229600" cy="50863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7660B8C7-8D71-9344-9D3D-63100CE17378}" type="slidenum">
              <a:rPr lang="en-US" smtClean="0"/>
              <a:pPr/>
              <a:t>‹#›</a:t>
            </a:fld>
            <a:endParaRPr lang="en-US" dirty="0"/>
          </a:p>
        </p:txBody>
      </p:sp>
    </p:spTree>
    <p:extLst>
      <p:ext uri="{BB962C8B-B14F-4D97-AF65-F5344CB8AC3E}">
        <p14:creationId xmlns:p14="http://schemas.microsoft.com/office/powerpoint/2010/main" val="754625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carpentry.github.io/shell-novice/04-pipefilter/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carpentry.github.io/shell-novice/06-script/index.html" TargetMode="External"/><Relationship Id="rId4" Type="http://schemas.openxmlformats.org/officeDocument/2006/relationships/hyperlink" Target="http://swcarpentry.github.io/shell-novice/05-loop/index.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carpentry.github.io/r-novice-inflamm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carpentry.github.io/r-novice-gapmind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D1CAB7-F5CC-E04E-9445-9025C3E01693}"/>
              </a:ext>
            </a:extLst>
          </p:cNvPr>
          <p:cNvSpPr>
            <a:spLocks noGrp="1"/>
          </p:cNvSpPr>
          <p:nvPr>
            <p:ph type="ctrTitle"/>
          </p:nvPr>
        </p:nvSpPr>
        <p:spPr/>
        <p:txBody>
          <a:bodyPr/>
          <a:lstStyle/>
          <a:p>
            <a:pPr algn="ctr"/>
            <a:r>
              <a:rPr lang="en-US" dirty="0"/>
              <a:t>What now?</a:t>
            </a:r>
            <a:br>
              <a:rPr lang="en-US" dirty="0"/>
            </a:br>
            <a:r>
              <a:rPr lang="en-US" dirty="0"/>
              <a:t>Continued Learning</a:t>
            </a:r>
          </a:p>
        </p:txBody>
      </p:sp>
      <p:sp>
        <p:nvSpPr>
          <p:cNvPr id="5" name="Subtitle 4">
            <a:extLst>
              <a:ext uri="{FF2B5EF4-FFF2-40B4-BE49-F238E27FC236}">
                <a16:creationId xmlns:a16="http://schemas.microsoft.com/office/drawing/2014/main" id="{B876EFA8-E0F3-9A48-95CB-F5EB529901B1}"/>
              </a:ext>
            </a:extLst>
          </p:cNvPr>
          <p:cNvSpPr>
            <a:spLocks noGrp="1"/>
          </p:cNvSpPr>
          <p:nvPr>
            <p:ph type="subTitle" idx="1"/>
          </p:nvPr>
        </p:nvSpPr>
        <p:spPr/>
        <p:txBody>
          <a:bodyPr/>
          <a:lstStyle/>
          <a:p>
            <a:r>
              <a:rPr lang="en-US" dirty="0"/>
              <a:t>James Lawlor</a:t>
            </a:r>
          </a:p>
          <a:p>
            <a:r>
              <a:rPr lang="en-US" dirty="0"/>
              <a:t>June 2022</a:t>
            </a:r>
          </a:p>
        </p:txBody>
      </p:sp>
    </p:spTree>
    <p:extLst>
      <p:ext uri="{BB962C8B-B14F-4D97-AF65-F5344CB8AC3E}">
        <p14:creationId xmlns:p14="http://schemas.microsoft.com/office/powerpoint/2010/main" val="226044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2EE8F-9E80-2043-9AD4-C372ABA6F01E}"/>
              </a:ext>
            </a:extLst>
          </p:cNvPr>
          <p:cNvSpPr>
            <a:spLocks noGrp="1"/>
          </p:cNvSpPr>
          <p:nvPr>
            <p:ph type="title"/>
          </p:nvPr>
        </p:nvSpPr>
        <p:spPr>
          <a:xfrm>
            <a:off x="628650" y="251460"/>
            <a:ext cx="7886700" cy="404456"/>
          </a:xfrm>
        </p:spPr>
        <p:txBody>
          <a:bodyPr/>
          <a:lstStyle/>
          <a:p>
            <a:r>
              <a:rPr lang="en-US" dirty="0"/>
              <a:t>What Now?</a:t>
            </a:r>
          </a:p>
        </p:txBody>
      </p:sp>
      <p:sp>
        <p:nvSpPr>
          <p:cNvPr id="3" name="Content Placeholder 2">
            <a:extLst>
              <a:ext uri="{FF2B5EF4-FFF2-40B4-BE49-F238E27FC236}">
                <a16:creationId xmlns:a16="http://schemas.microsoft.com/office/drawing/2014/main" id="{EE56FC99-FD0E-E641-9882-B14825CCAAC6}"/>
              </a:ext>
            </a:extLst>
          </p:cNvPr>
          <p:cNvSpPr>
            <a:spLocks noGrp="1"/>
          </p:cNvSpPr>
          <p:nvPr>
            <p:ph idx="1"/>
          </p:nvPr>
        </p:nvSpPr>
        <p:spPr>
          <a:xfrm>
            <a:off x="628650" y="1917859"/>
            <a:ext cx="4661964" cy="3263504"/>
          </a:xfrm>
        </p:spPr>
        <p:txBody>
          <a:bodyPr/>
          <a:lstStyle/>
          <a:p>
            <a:r>
              <a:rPr lang="en-US" dirty="0"/>
              <a:t>As with anything, the best way to excel is to practice.</a:t>
            </a:r>
          </a:p>
          <a:p>
            <a:r>
              <a:rPr lang="en-US" dirty="0"/>
              <a:t>(But how should I practice?)</a:t>
            </a:r>
          </a:p>
        </p:txBody>
      </p:sp>
      <p:pic>
        <p:nvPicPr>
          <p:cNvPr id="8194" name="Picture 2" descr="Image result for comics practice makes perfect">
            <a:extLst>
              <a:ext uri="{FF2B5EF4-FFF2-40B4-BE49-F238E27FC236}">
                <a16:creationId xmlns:a16="http://schemas.microsoft.com/office/drawing/2014/main" id="{D38E010B-F3C9-244B-9869-262B0EFB3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0614" y="857250"/>
            <a:ext cx="344447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72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1DD0-817C-D747-8789-E34EAD176F15}"/>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DC58AAA-858A-804B-A307-8CD1075EA049}"/>
              </a:ext>
            </a:extLst>
          </p:cNvPr>
          <p:cNvSpPr>
            <a:spLocks noGrp="1"/>
          </p:cNvSpPr>
          <p:nvPr>
            <p:ph idx="1"/>
          </p:nvPr>
        </p:nvSpPr>
        <p:spPr>
          <a:xfrm>
            <a:off x="4152900" y="1536700"/>
            <a:ext cx="4787900" cy="3953273"/>
          </a:xfrm>
        </p:spPr>
        <p:txBody>
          <a:bodyPr>
            <a:normAutofit fontScale="77500" lnSpcReduction="20000"/>
          </a:bodyPr>
          <a:lstStyle/>
          <a:p>
            <a:r>
              <a:rPr lang="en-US" dirty="0"/>
              <a:t>1) Let interesting biological problems be your guide.  </a:t>
            </a:r>
          </a:p>
          <a:p>
            <a:r>
              <a:rPr lang="en-US" dirty="0"/>
              <a:t>2) Consider what computational and statistical approach might answer the question.</a:t>
            </a:r>
          </a:p>
          <a:p>
            <a:r>
              <a:rPr lang="en-US" dirty="0"/>
              <a:t>3) Learn what you need to and try to code.</a:t>
            </a:r>
          </a:p>
          <a:p>
            <a:pPr lvl="1"/>
            <a:r>
              <a:rPr lang="en-US" dirty="0"/>
              <a:t>We live in the future– use Google.</a:t>
            </a:r>
          </a:p>
          <a:p>
            <a:r>
              <a:rPr lang="en-US" dirty="0"/>
              <a:t>4) Get feedback from others– biologists, more experienced coders.</a:t>
            </a:r>
          </a:p>
        </p:txBody>
      </p:sp>
      <p:pic>
        <p:nvPicPr>
          <p:cNvPr id="9218" name="Picture 2" descr="https://pics.me.me/man-contest-2-5-ju-dges-i-dont-use-google-43713833.png">
            <a:extLst>
              <a:ext uri="{FF2B5EF4-FFF2-40B4-BE49-F238E27FC236}">
                <a16:creationId xmlns:a16="http://schemas.microsoft.com/office/drawing/2014/main" id="{9D56B978-D611-8F4D-AFDA-88EBFF87A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07" y="1660747"/>
            <a:ext cx="3252993" cy="434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56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41E3-8FCE-7E45-8818-98C0DFDAC668}"/>
              </a:ext>
            </a:extLst>
          </p:cNvPr>
          <p:cNvSpPr>
            <a:spLocks noGrp="1"/>
          </p:cNvSpPr>
          <p:nvPr>
            <p:ph type="title"/>
          </p:nvPr>
        </p:nvSpPr>
        <p:spPr/>
        <p:txBody>
          <a:bodyPr/>
          <a:lstStyle/>
          <a:p>
            <a:r>
              <a:rPr lang="en-US" dirty="0"/>
              <a:t>Getting distracted</a:t>
            </a:r>
          </a:p>
        </p:txBody>
      </p:sp>
      <p:sp>
        <p:nvSpPr>
          <p:cNvPr id="3" name="Content Placeholder 2">
            <a:extLst>
              <a:ext uri="{FF2B5EF4-FFF2-40B4-BE49-F238E27FC236}">
                <a16:creationId xmlns:a16="http://schemas.microsoft.com/office/drawing/2014/main" id="{D764F0AC-4441-A94E-80A0-9C69958A9B18}"/>
              </a:ext>
            </a:extLst>
          </p:cNvPr>
          <p:cNvSpPr>
            <a:spLocks noGrp="1"/>
          </p:cNvSpPr>
          <p:nvPr>
            <p:ph idx="1"/>
          </p:nvPr>
        </p:nvSpPr>
        <p:spPr>
          <a:xfrm>
            <a:off x="254000" y="1409700"/>
            <a:ext cx="4292600" cy="4080273"/>
          </a:xfrm>
        </p:spPr>
        <p:txBody>
          <a:bodyPr>
            <a:normAutofit fontScale="85000" lnSpcReduction="20000"/>
          </a:bodyPr>
          <a:lstStyle/>
          <a:p>
            <a:r>
              <a:rPr lang="en-US" dirty="0"/>
              <a:t>It’s very easy to get distracted from your main project(s).</a:t>
            </a:r>
          </a:p>
          <a:p>
            <a:r>
              <a:rPr lang="en-US" dirty="0"/>
              <a:t>Don’t fall for it! Limit the number of projects you’re working on.</a:t>
            </a:r>
          </a:p>
          <a:p>
            <a:r>
              <a:rPr lang="en-US" dirty="0"/>
              <a:t>Keep a notebook (physical or electronic) of ideas of things to work on or try.  It can become a very valuable resource.</a:t>
            </a:r>
          </a:p>
        </p:txBody>
      </p:sp>
      <p:pic>
        <p:nvPicPr>
          <p:cNvPr id="10242" name="Picture 2" descr="https://cdn-images-1.medium.com/max/1600/1*-vuzP4JAoPf9S6ZdHNR_Jg.jpeg">
            <a:extLst>
              <a:ext uri="{FF2B5EF4-FFF2-40B4-BE49-F238E27FC236}">
                <a16:creationId xmlns:a16="http://schemas.microsoft.com/office/drawing/2014/main" id="{C9629AD6-4997-384F-9DDC-9F4512F59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00" y="12557"/>
            <a:ext cx="4096687" cy="628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42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93AF-ED0E-CF4F-B54C-04AD9E86F580}"/>
              </a:ext>
            </a:extLst>
          </p:cNvPr>
          <p:cNvSpPr>
            <a:spLocks noGrp="1"/>
          </p:cNvSpPr>
          <p:nvPr>
            <p:ph type="title"/>
          </p:nvPr>
        </p:nvSpPr>
        <p:spPr/>
        <p:txBody>
          <a:bodyPr/>
          <a:lstStyle/>
          <a:p>
            <a:r>
              <a:rPr lang="en-US" dirty="0"/>
              <a:t>Practice, in practice</a:t>
            </a:r>
          </a:p>
        </p:txBody>
      </p:sp>
      <p:sp>
        <p:nvSpPr>
          <p:cNvPr id="3" name="Content Placeholder 2">
            <a:extLst>
              <a:ext uri="{FF2B5EF4-FFF2-40B4-BE49-F238E27FC236}">
                <a16:creationId xmlns:a16="http://schemas.microsoft.com/office/drawing/2014/main" id="{BB83B3DB-8D30-AE4B-B06C-1B6B8BDE59E9}"/>
              </a:ext>
            </a:extLst>
          </p:cNvPr>
          <p:cNvSpPr>
            <a:spLocks noGrp="1"/>
          </p:cNvSpPr>
          <p:nvPr>
            <p:ph idx="1"/>
          </p:nvPr>
        </p:nvSpPr>
        <p:spPr>
          <a:xfrm>
            <a:off x="457200" y="1039858"/>
            <a:ext cx="4869180" cy="5086305"/>
          </a:xfrm>
        </p:spPr>
        <p:txBody>
          <a:bodyPr>
            <a:normAutofit fontScale="92500" lnSpcReduction="10000"/>
          </a:bodyPr>
          <a:lstStyle/>
          <a:p>
            <a:r>
              <a:rPr lang="en-US" dirty="0"/>
              <a:t>Often, you’ll learn by doing.  </a:t>
            </a:r>
          </a:p>
          <a:p>
            <a:r>
              <a:rPr lang="en-US" dirty="0"/>
              <a:t>A problem will force you to google and learn some new computational trick.</a:t>
            </a:r>
          </a:p>
          <a:p>
            <a:r>
              <a:rPr lang="en-US" dirty="0"/>
              <a:t>I always recommend typing things out yourself– most code online will not run perfectly for you, and typing it out forces you to think about what each line is doing.</a:t>
            </a:r>
          </a:p>
          <a:p>
            <a:endParaRPr lang="en-US" dirty="0"/>
          </a:p>
        </p:txBody>
      </p:sp>
      <p:pic>
        <p:nvPicPr>
          <p:cNvPr id="16386" name="Picture 2" descr="Image result for programming cycle funny">
            <a:extLst>
              <a:ext uri="{FF2B5EF4-FFF2-40B4-BE49-F238E27FC236}">
                <a16:creationId xmlns:a16="http://schemas.microsoft.com/office/drawing/2014/main" id="{558DFEA2-5DAB-CF44-BBF0-7747D14011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505" y="384270"/>
            <a:ext cx="3955495"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F138-30F5-4742-BC1E-7D046DB78380}"/>
              </a:ext>
            </a:extLst>
          </p:cNvPr>
          <p:cNvSpPr>
            <a:spLocks noGrp="1"/>
          </p:cNvSpPr>
          <p:nvPr>
            <p:ph type="title"/>
          </p:nvPr>
        </p:nvSpPr>
        <p:spPr/>
        <p:txBody>
          <a:bodyPr/>
          <a:lstStyle/>
          <a:p>
            <a:r>
              <a:rPr lang="en-US" dirty="0"/>
              <a:t>Unix Shell / Command Line Practice</a:t>
            </a:r>
          </a:p>
        </p:txBody>
      </p:sp>
      <p:sp>
        <p:nvSpPr>
          <p:cNvPr id="3" name="Content Placeholder 2">
            <a:extLst>
              <a:ext uri="{FF2B5EF4-FFF2-40B4-BE49-F238E27FC236}">
                <a16:creationId xmlns:a16="http://schemas.microsoft.com/office/drawing/2014/main" id="{9EA8BD7C-7626-7D48-9DA5-758C39437815}"/>
              </a:ext>
            </a:extLst>
          </p:cNvPr>
          <p:cNvSpPr>
            <a:spLocks noGrp="1"/>
          </p:cNvSpPr>
          <p:nvPr>
            <p:ph idx="1"/>
          </p:nvPr>
        </p:nvSpPr>
        <p:spPr/>
        <p:txBody>
          <a:bodyPr>
            <a:normAutofit fontScale="85000" lnSpcReduction="20000"/>
          </a:bodyPr>
          <a:lstStyle/>
          <a:p>
            <a:r>
              <a:rPr lang="en-US" dirty="0"/>
              <a:t>Data Carpentry Lessons:</a:t>
            </a:r>
          </a:p>
          <a:p>
            <a:pPr lvl="1"/>
            <a:r>
              <a:rPr lang="en-US" dirty="0"/>
              <a:t>Combining shell commands: </a:t>
            </a:r>
            <a:r>
              <a:rPr lang="en-US" dirty="0">
                <a:hlinkClick r:id="rId3"/>
              </a:rPr>
              <a:t>http://swcarpentry.github.io/shell-novice/04-pipefilter/index.html</a:t>
            </a:r>
            <a:endParaRPr lang="en-US" dirty="0"/>
          </a:p>
          <a:p>
            <a:pPr lvl="1"/>
            <a:r>
              <a:rPr lang="en-US" dirty="0"/>
              <a:t>Performing the same action on many files: </a:t>
            </a:r>
            <a:r>
              <a:rPr lang="en-US" dirty="0">
                <a:hlinkClick r:id="rId4"/>
              </a:rPr>
              <a:t>http://swcarpentry.github.io/shell-novice/05-loop/index.html</a:t>
            </a:r>
            <a:endParaRPr lang="en-US" dirty="0"/>
          </a:p>
          <a:p>
            <a:pPr lvl="1"/>
            <a:r>
              <a:rPr lang="en-US" dirty="0"/>
              <a:t>Saving and reusing shell commands: </a:t>
            </a:r>
            <a:r>
              <a:rPr lang="en-US" dirty="0">
                <a:hlinkClick r:id="rId5"/>
              </a:rPr>
              <a:t>http://swcarpentry.github.io/shell-novice/06-script/index.html</a:t>
            </a:r>
            <a:endParaRPr lang="en-US" dirty="0"/>
          </a:p>
          <a:p>
            <a:r>
              <a:rPr lang="en-US" dirty="0" err="1"/>
              <a:t>Codecademy</a:t>
            </a:r>
            <a:r>
              <a:rPr lang="en-US" dirty="0"/>
              <a:t> “Learn the command Line” tutorial</a:t>
            </a:r>
          </a:p>
          <a:p>
            <a:r>
              <a:rPr lang="en-US" dirty="0" err="1"/>
              <a:t>linuxcommand.org</a:t>
            </a:r>
            <a:endParaRPr lang="en-US" dirty="0"/>
          </a:p>
          <a:p>
            <a:r>
              <a:rPr lang="en-US" dirty="0" err="1"/>
              <a:t>corsera.org</a:t>
            </a:r>
            <a:r>
              <a:rPr lang="en-US" dirty="0"/>
              <a:t> “The Unix Workbench” (Johns Hopkins) course.</a:t>
            </a:r>
          </a:p>
        </p:txBody>
      </p:sp>
    </p:spTree>
    <p:extLst>
      <p:ext uri="{BB962C8B-B14F-4D97-AF65-F5344CB8AC3E}">
        <p14:creationId xmlns:p14="http://schemas.microsoft.com/office/powerpoint/2010/main" val="70486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B59C4-436C-6A41-BBE9-44B46543103B}"/>
              </a:ext>
            </a:extLst>
          </p:cNvPr>
          <p:cNvSpPr>
            <a:spLocks noGrp="1"/>
          </p:cNvSpPr>
          <p:nvPr>
            <p:ph type="title"/>
          </p:nvPr>
        </p:nvSpPr>
        <p:spPr/>
        <p:txBody>
          <a:bodyPr/>
          <a:lstStyle/>
          <a:p>
            <a:r>
              <a:rPr lang="en-US" dirty="0"/>
              <a:t>Programming with R practice</a:t>
            </a:r>
          </a:p>
        </p:txBody>
      </p:sp>
      <p:sp>
        <p:nvSpPr>
          <p:cNvPr id="3" name="Content Placeholder 2">
            <a:extLst>
              <a:ext uri="{FF2B5EF4-FFF2-40B4-BE49-F238E27FC236}">
                <a16:creationId xmlns:a16="http://schemas.microsoft.com/office/drawing/2014/main" id="{6D7E3ABC-B6C2-2443-8E78-B95C6F5AC68E}"/>
              </a:ext>
            </a:extLst>
          </p:cNvPr>
          <p:cNvSpPr>
            <a:spLocks noGrp="1"/>
          </p:cNvSpPr>
          <p:nvPr>
            <p:ph idx="1"/>
          </p:nvPr>
        </p:nvSpPr>
        <p:spPr/>
        <p:txBody>
          <a:bodyPr>
            <a:normAutofit fontScale="92500" lnSpcReduction="20000"/>
          </a:bodyPr>
          <a:lstStyle/>
          <a:p>
            <a:r>
              <a:rPr lang="en-US" dirty="0"/>
              <a:t>Carpentry Lessons:</a:t>
            </a:r>
          </a:p>
          <a:p>
            <a:pPr lvl="1"/>
            <a:r>
              <a:rPr lang="en-US" dirty="0"/>
              <a:t>More practice with the inflammation data set used during </a:t>
            </a:r>
            <a:r>
              <a:rPr lang="en-US" dirty="0" err="1"/>
              <a:t>bootcamp</a:t>
            </a:r>
            <a:r>
              <a:rPr lang="en-US" dirty="0"/>
              <a:t>: </a:t>
            </a:r>
            <a:r>
              <a:rPr lang="en-US" dirty="0">
                <a:hlinkClick r:id="rId3"/>
              </a:rPr>
              <a:t>http://swcarpentry.github.io/r-novice-inflammation/</a:t>
            </a:r>
            <a:r>
              <a:rPr lang="en-US" dirty="0"/>
              <a:t> </a:t>
            </a:r>
          </a:p>
          <a:p>
            <a:pPr lvl="1"/>
            <a:r>
              <a:rPr lang="en-US" dirty="0"/>
              <a:t>R programming for reproducible scientific analysis: </a:t>
            </a:r>
            <a:r>
              <a:rPr lang="en-US" dirty="0">
                <a:hlinkClick r:id="rId4"/>
              </a:rPr>
              <a:t>http://swcarpentry.github.io/r-novice-gapminder/</a:t>
            </a:r>
            <a:endParaRPr lang="en-US" dirty="0"/>
          </a:p>
          <a:p>
            <a:r>
              <a:rPr lang="en-US" dirty="0" err="1"/>
              <a:t>Datacamp</a:t>
            </a:r>
            <a:r>
              <a:rPr lang="en-US" dirty="0"/>
              <a:t> “Introduction to R” free course.</a:t>
            </a:r>
          </a:p>
          <a:p>
            <a:r>
              <a:rPr lang="en-US" dirty="0" err="1"/>
              <a:t>coursera.org</a:t>
            </a:r>
            <a:r>
              <a:rPr lang="en-US" dirty="0"/>
              <a:t> has many great R courses (particularly those by Duke and Johns Hopkins) covering beginner programming, statistics, data science (including machine learning), and software development.</a:t>
            </a:r>
          </a:p>
        </p:txBody>
      </p:sp>
    </p:spTree>
    <p:extLst>
      <p:ext uri="{BB962C8B-B14F-4D97-AF65-F5344CB8AC3E}">
        <p14:creationId xmlns:p14="http://schemas.microsoft.com/office/powerpoint/2010/main" val="1469781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8B72-EAF2-AC41-9BF2-168880874EC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098457EE-DF65-7B46-813F-1AB62550A7D4}"/>
              </a:ext>
            </a:extLst>
          </p:cNvPr>
          <p:cNvSpPr>
            <a:spLocks noGrp="1"/>
          </p:cNvSpPr>
          <p:nvPr>
            <p:ph idx="1"/>
          </p:nvPr>
        </p:nvSpPr>
        <p:spPr/>
        <p:txBody>
          <a:bodyPr/>
          <a:lstStyle/>
          <a:p>
            <a:r>
              <a:rPr lang="en-US" dirty="0"/>
              <a:t>Keep practicing! </a:t>
            </a:r>
          </a:p>
          <a:p>
            <a:r>
              <a:rPr lang="en-US" dirty="0"/>
              <a:t>Let interesting biology be your guide</a:t>
            </a:r>
          </a:p>
          <a:p>
            <a:r>
              <a:rPr lang="en-US" dirty="0"/>
              <a:t>Keep a notebook and summarize what you’ve learned</a:t>
            </a:r>
          </a:p>
          <a:p>
            <a:r>
              <a:rPr lang="en-US" dirty="0"/>
              <a:t>Ask for help / find a mentor</a:t>
            </a:r>
          </a:p>
          <a:p>
            <a:endParaRPr lang="en-US" dirty="0"/>
          </a:p>
        </p:txBody>
      </p:sp>
    </p:spTree>
    <p:extLst>
      <p:ext uri="{BB962C8B-B14F-4D97-AF65-F5344CB8AC3E}">
        <p14:creationId xmlns:p14="http://schemas.microsoft.com/office/powerpoint/2010/main" val="2633101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11326</TotalTime>
  <Words>846</Words>
  <Application>Microsoft Macintosh PowerPoint</Application>
  <PresentationFormat>On-screen Show (4:3)</PresentationFormat>
  <Paragraphs>57</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What now? Continued Learning</vt:lpstr>
      <vt:lpstr>What Now?</vt:lpstr>
      <vt:lpstr>Recommendations</vt:lpstr>
      <vt:lpstr>Getting distracted</vt:lpstr>
      <vt:lpstr>Practice, in practice</vt:lpstr>
      <vt:lpstr>Unix Shell / Command Line Practice</vt:lpstr>
      <vt:lpstr>Programming with R practice</vt:lpstr>
      <vt:lpstr>Summary</vt:lpstr>
    </vt:vector>
  </TitlesOfParts>
  <Company>HudsonAlpha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Miller</dc:creator>
  <cp:lastModifiedBy>James Lawlor</cp:lastModifiedBy>
  <cp:revision>60</cp:revision>
  <dcterms:created xsi:type="dcterms:W3CDTF">2014-08-01T20:57:50Z</dcterms:created>
  <dcterms:modified xsi:type="dcterms:W3CDTF">2022-05-31T18:18:23Z</dcterms:modified>
</cp:coreProperties>
</file>