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x="18288000" cy="10287000"/>
  <p:notesSz cx="6858000" cy="9144000"/>
  <p:embeddedFontLst>
    <p:embeddedFont>
      <p:font typeface="Montserrat Bold" charset="1" panose="00000800000000000000"/>
      <p:regular r:id="rId19"/>
    </p:embeddedFont>
    <p:embeddedFont>
      <p:font typeface="Open Sans" charset="1" panose="00000000000000000000"/>
      <p:regular r:id="rId20"/>
    </p:embeddedFont>
    <p:embeddedFont>
      <p:font typeface="Dekko" charset="1" panose="00000500000000000000"/>
      <p:regular r:id="rId21"/>
    </p:embeddedFont>
    <p:embeddedFont>
      <p:font typeface="PT Sans" charset="1" panose="020B0503020203020204"/>
      <p:regular r:id="rId22"/>
    </p:embeddedFont>
    <p:embeddedFont>
      <p:font typeface="Montserrat" charset="1" panose="00000500000000000000"/>
      <p:regular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fonts/font22.fntdata" Type="http://schemas.openxmlformats.org/officeDocument/2006/relationships/font"/><Relationship Id="rId23" Target="fonts/font23.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19.png" Type="http://schemas.openxmlformats.org/officeDocument/2006/relationships/image"/><Relationship Id="rId4" Target="../media/image20.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 Id="rId7" Target="../media/image23.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25.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jpe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png" Type="http://schemas.openxmlformats.org/officeDocument/2006/relationships/image"/><Relationship Id="rId2" Target="../media/image8.png" Type="http://schemas.openxmlformats.org/officeDocument/2006/relationships/image"/><Relationship Id="rId3" Target="../media/image9.png" Type="http://schemas.openxmlformats.org/officeDocument/2006/relationships/image"/><Relationship Id="rId4" Target="../media/image10.png" Type="http://schemas.openxmlformats.org/officeDocument/2006/relationships/image"/><Relationship Id="rId5" Target="../media/image11.png" Type="http://schemas.openxmlformats.org/officeDocument/2006/relationships/image"/><Relationship Id="rId6" Target="../media/image12.png" Type="http://schemas.openxmlformats.org/officeDocument/2006/relationships/image"/><Relationship Id="rId7" Target="../media/image13.pn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rot="0">
            <a:off x="5553087" y="5678116"/>
            <a:ext cx="7181826" cy="0"/>
          </a:xfrm>
          <a:prstGeom prst="line">
            <a:avLst/>
          </a:prstGeom>
          <a:ln cap="flat" w="47625">
            <a:solidFill>
              <a:srgbClr val="A28231"/>
            </a:solidFill>
            <a:prstDash val="solid"/>
            <a:headEnd type="none" len="sm" w="sm"/>
            <a:tailEnd type="none" len="sm" w="sm"/>
          </a:ln>
        </p:spPr>
      </p:sp>
      <p:sp>
        <p:nvSpPr>
          <p:cNvPr name="Freeform 3" id="3"/>
          <p:cNvSpPr/>
          <p:nvPr/>
        </p:nvSpPr>
        <p:spPr>
          <a:xfrm flipH="false" flipV="false" rot="0">
            <a:off x="7778530" y="1028700"/>
            <a:ext cx="2730940" cy="1887762"/>
          </a:xfrm>
          <a:custGeom>
            <a:avLst/>
            <a:gdLst/>
            <a:ahLst/>
            <a:cxnLst/>
            <a:rect r="r" b="b" t="t" l="l"/>
            <a:pathLst>
              <a:path h="1887762" w="2730940">
                <a:moveTo>
                  <a:pt x="0" y="0"/>
                </a:moveTo>
                <a:lnTo>
                  <a:pt x="2730940" y="0"/>
                </a:lnTo>
                <a:lnTo>
                  <a:pt x="2730940" y="1887762"/>
                </a:lnTo>
                <a:lnTo>
                  <a:pt x="0" y="1887762"/>
                </a:lnTo>
                <a:lnTo>
                  <a:pt x="0" y="0"/>
                </a:lnTo>
                <a:close/>
              </a:path>
            </a:pathLst>
          </a:custGeom>
          <a:blipFill>
            <a:blip r:embed="rId2"/>
            <a:stretch>
              <a:fillRect l="0" t="0" r="0" b="0"/>
            </a:stretch>
          </a:blipFill>
        </p:spPr>
      </p:sp>
      <p:sp>
        <p:nvSpPr>
          <p:cNvPr name="Freeform 4" id="4"/>
          <p:cNvSpPr/>
          <p:nvPr/>
        </p:nvSpPr>
        <p:spPr>
          <a:xfrm flipH="false" flipV="false" rot="0">
            <a:off x="8579631" y="1408212"/>
            <a:ext cx="1128738" cy="1128738"/>
          </a:xfrm>
          <a:custGeom>
            <a:avLst/>
            <a:gdLst/>
            <a:ahLst/>
            <a:cxnLst/>
            <a:rect r="r" b="b" t="t" l="l"/>
            <a:pathLst>
              <a:path h="1128738" w="1128738">
                <a:moveTo>
                  <a:pt x="0" y="0"/>
                </a:moveTo>
                <a:lnTo>
                  <a:pt x="1128738" y="0"/>
                </a:lnTo>
                <a:lnTo>
                  <a:pt x="1128738" y="1128738"/>
                </a:lnTo>
                <a:lnTo>
                  <a:pt x="0" y="112873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Freeform 5" id="5"/>
          <p:cNvSpPr/>
          <p:nvPr/>
        </p:nvSpPr>
        <p:spPr>
          <a:xfrm flipH="false" flipV="false" rot="0">
            <a:off x="6360627" y="1465847"/>
            <a:ext cx="1132153" cy="1535123"/>
          </a:xfrm>
          <a:custGeom>
            <a:avLst/>
            <a:gdLst/>
            <a:ahLst/>
            <a:cxnLst/>
            <a:rect r="r" b="b" t="t" l="l"/>
            <a:pathLst>
              <a:path h="1535123" w="1132153">
                <a:moveTo>
                  <a:pt x="0" y="0"/>
                </a:moveTo>
                <a:lnTo>
                  <a:pt x="1132153" y="0"/>
                </a:lnTo>
                <a:lnTo>
                  <a:pt x="1132153" y="1535123"/>
                </a:lnTo>
                <a:lnTo>
                  <a:pt x="0" y="1535123"/>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6" id="6"/>
          <p:cNvSpPr txBox="true"/>
          <p:nvPr/>
        </p:nvSpPr>
        <p:spPr>
          <a:xfrm rot="0">
            <a:off x="0" y="3410545"/>
            <a:ext cx="18288000" cy="1943720"/>
          </a:xfrm>
          <a:prstGeom prst="rect">
            <a:avLst/>
          </a:prstGeom>
        </p:spPr>
        <p:txBody>
          <a:bodyPr anchor="t" rtlCol="false" tIns="0" lIns="0" bIns="0" rIns="0">
            <a:spAutoFit/>
          </a:bodyPr>
          <a:lstStyle/>
          <a:p>
            <a:pPr algn="ctr">
              <a:lnSpc>
                <a:spcPts val="7840"/>
              </a:lnSpc>
            </a:pPr>
            <a:r>
              <a:rPr lang="en-US" b="true" sz="5600">
                <a:solidFill>
                  <a:srgbClr val="1D1D1F"/>
                </a:solidFill>
                <a:latin typeface="Montserrat Bold"/>
                <a:ea typeface="Montserrat Bold"/>
                <a:cs typeface="Montserrat Bold"/>
                <a:sym typeface="Montserrat Bold"/>
              </a:rPr>
              <a:t>TRANSFORMING BALERICA INC’S </a:t>
            </a:r>
          </a:p>
          <a:p>
            <a:pPr algn="ctr">
              <a:lnSpc>
                <a:spcPts val="7840"/>
              </a:lnSpc>
            </a:pPr>
            <a:r>
              <a:rPr lang="en-US" b="true" sz="5600">
                <a:solidFill>
                  <a:srgbClr val="1D1D1F"/>
                </a:solidFill>
                <a:latin typeface="Montserrat Bold"/>
                <a:ea typeface="Montserrat Bold"/>
                <a:cs typeface="Montserrat Bold"/>
                <a:sym typeface="Montserrat Bold"/>
              </a:rPr>
              <a:t>GLOBAL TESTING PLATFORM</a:t>
            </a:r>
          </a:p>
        </p:txBody>
      </p:sp>
      <p:sp>
        <p:nvSpPr>
          <p:cNvPr name="TextBox 7" id="7"/>
          <p:cNvSpPr txBox="true"/>
          <p:nvPr/>
        </p:nvSpPr>
        <p:spPr>
          <a:xfrm rot="0">
            <a:off x="5406845" y="6014600"/>
            <a:ext cx="7474309" cy="396240"/>
          </a:xfrm>
          <a:prstGeom prst="rect">
            <a:avLst/>
          </a:prstGeom>
        </p:spPr>
        <p:txBody>
          <a:bodyPr anchor="t" rtlCol="false" tIns="0" lIns="0" bIns="0" rIns="0">
            <a:spAutoFit/>
          </a:bodyPr>
          <a:lstStyle/>
          <a:p>
            <a:pPr algn="ctr">
              <a:lnSpc>
                <a:spcPts val="3359"/>
              </a:lnSpc>
            </a:pPr>
            <a:r>
              <a:rPr lang="en-US" b="true" sz="2400" spc="480">
                <a:solidFill>
                  <a:srgbClr val="1D1D1F"/>
                </a:solidFill>
                <a:latin typeface="Montserrat Bold"/>
                <a:ea typeface="Montserrat Bold"/>
                <a:cs typeface="Montserrat Bold"/>
                <a:sym typeface="Montserrat Bold"/>
              </a:rPr>
              <a:t>GOOGLE CLOUD MIGRATION </a:t>
            </a:r>
          </a:p>
        </p:txBody>
      </p:sp>
      <p:sp>
        <p:nvSpPr>
          <p:cNvPr name="AutoShape 8" id="8"/>
          <p:cNvSpPr/>
          <p:nvPr/>
        </p:nvSpPr>
        <p:spPr>
          <a:xfrm flipV="true">
            <a:off x="7492780" y="1972581"/>
            <a:ext cx="1086851" cy="260827"/>
          </a:xfrm>
          <a:prstGeom prst="line">
            <a:avLst/>
          </a:prstGeom>
          <a:ln cap="flat" w="38100">
            <a:solidFill>
              <a:srgbClr val="FF0000"/>
            </a:solidFill>
            <a:prstDash val="solid"/>
            <a:headEnd type="arrow" len="sm" w="med"/>
            <a:tailEnd type="arrow" len="sm" w="med"/>
          </a:ln>
        </p:spPr>
      </p:sp>
      <p:sp>
        <p:nvSpPr>
          <p:cNvPr name="Freeform 9" id="9"/>
          <p:cNvSpPr/>
          <p:nvPr/>
        </p:nvSpPr>
        <p:spPr>
          <a:xfrm flipH="true" flipV="false" rot="0">
            <a:off x="10798149" y="1972581"/>
            <a:ext cx="1066215" cy="1445716"/>
          </a:xfrm>
          <a:custGeom>
            <a:avLst/>
            <a:gdLst/>
            <a:ahLst/>
            <a:cxnLst/>
            <a:rect r="r" b="b" t="t" l="l"/>
            <a:pathLst>
              <a:path h="1445716" w="1066215">
                <a:moveTo>
                  <a:pt x="1066215" y="0"/>
                </a:moveTo>
                <a:lnTo>
                  <a:pt x="0" y="0"/>
                </a:lnTo>
                <a:lnTo>
                  <a:pt x="0" y="1445716"/>
                </a:lnTo>
                <a:lnTo>
                  <a:pt x="1066215" y="1445716"/>
                </a:lnTo>
                <a:lnTo>
                  <a:pt x="1066215"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AutoShape 10" id="10"/>
          <p:cNvSpPr/>
          <p:nvPr/>
        </p:nvSpPr>
        <p:spPr>
          <a:xfrm>
            <a:off x="9708369" y="1972581"/>
            <a:ext cx="1089779" cy="722858"/>
          </a:xfrm>
          <a:prstGeom prst="line">
            <a:avLst/>
          </a:prstGeom>
          <a:ln cap="flat" w="38100">
            <a:solidFill>
              <a:srgbClr val="FF0000"/>
            </a:solidFill>
            <a:prstDash val="solid"/>
            <a:headEnd type="arrow" len="sm" w="med"/>
            <a:tailEnd type="arrow" len="sm" w="med"/>
          </a:ln>
        </p:spPr>
      </p:sp>
      <p:sp>
        <p:nvSpPr>
          <p:cNvPr name="TextBox 11" id="11"/>
          <p:cNvSpPr txBox="true"/>
          <p:nvPr/>
        </p:nvSpPr>
        <p:spPr>
          <a:xfrm rot="0">
            <a:off x="11062082" y="9716015"/>
            <a:ext cx="6998505" cy="396240"/>
          </a:xfrm>
          <a:prstGeom prst="rect">
            <a:avLst/>
          </a:prstGeom>
        </p:spPr>
        <p:txBody>
          <a:bodyPr anchor="t" rtlCol="false" tIns="0" lIns="0" bIns="0" rIns="0">
            <a:spAutoFit/>
          </a:bodyPr>
          <a:lstStyle/>
          <a:p>
            <a:pPr algn="l">
              <a:lnSpc>
                <a:spcPts val="3359"/>
              </a:lnSpc>
            </a:pPr>
            <a:r>
              <a:rPr lang="en-US" sz="2400" spc="480">
                <a:solidFill>
                  <a:srgbClr val="1D1D1F"/>
                </a:solidFill>
                <a:latin typeface="Open Sans"/>
                <a:ea typeface="Open Sans"/>
                <a:cs typeface="Open Sans"/>
                <a:sym typeface="Open Sans"/>
              </a:rPr>
              <a:t>LEAD CONSULTANT: JAMES SCALES</a:t>
            </a:r>
          </a:p>
        </p:txBody>
      </p:sp>
      <p:sp>
        <p:nvSpPr>
          <p:cNvPr name="TextBox 12" id="12"/>
          <p:cNvSpPr txBox="true"/>
          <p:nvPr/>
        </p:nvSpPr>
        <p:spPr>
          <a:xfrm rot="0">
            <a:off x="217505" y="9716015"/>
            <a:ext cx="7778530" cy="396240"/>
          </a:xfrm>
          <a:prstGeom prst="rect">
            <a:avLst/>
          </a:prstGeom>
        </p:spPr>
        <p:txBody>
          <a:bodyPr anchor="t" rtlCol="false" tIns="0" lIns="0" bIns="0" rIns="0">
            <a:spAutoFit/>
          </a:bodyPr>
          <a:lstStyle/>
          <a:p>
            <a:pPr algn="l">
              <a:lnSpc>
                <a:spcPts val="3359"/>
              </a:lnSpc>
            </a:pPr>
            <a:r>
              <a:rPr lang="en-US" sz="2400" spc="480">
                <a:solidFill>
                  <a:srgbClr val="1D1D1F"/>
                </a:solidFill>
                <a:latin typeface="Open Sans"/>
                <a:ea typeface="Open Sans"/>
                <a:cs typeface="Open Sans"/>
                <a:sym typeface="Open Sans"/>
              </a:rPr>
              <a:t>ARMAGEDDON PROJECT | CLASS 6.5</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a:off x="1028700" y="1778317"/>
            <a:ext cx="1418771" cy="0"/>
          </a:xfrm>
          <a:prstGeom prst="line">
            <a:avLst/>
          </a:prstGeom>
          <a:ln cap="flat" w="47625">
            <a:solidFill>
              <a:srgbClr val="A28231"/>
            </a:solidFill>
            <a:prstDash val="solid"/>
            <a:headEnd type="none" len="sm" w="sm"/>
            <a:tailEnd type="none" len="sm" w="sm"/>
          </a:ln>
        </p:spPr>
      </p:sp>
      <p:sp>
        <p:nvSpPr>
          <p:cNvPr name="Freeform 3" id="3"/>
          <p:cNvSpPr/>
          <p:nvPr/>
        </p:nvSpPr>
        <p:spPr>
          <a:xfrm flipH="false" flipV="false" rot="0">
            <a:off x="930467" y="2614661"/>
            <a:ext cx="1314891" cy="1478559"/>
          </a:xfrm>
          <a:custGeom>
            <a:avLst/>
            <a:gdLst/>
            <a:ahLst/>
            <a:cxnLst/>
            <a:rect r="r" b="b" t="t" l="l"/>
            <a:pathLst>
              <a:path h="1478559" w="1314891">
                <a:moveTo>
                  <a:pt x="0" y="0"/>
                </a:moveTo>
                <a:lnTo>
                  <a:pt x="1314891" y="0"/>
                </a:lnTo>
                <a:lnTo>
                  <a:pt x="1314891" y="1478560"/>
                </a:lnTo>
                <a:lnTo>
                  <a:pt x="0" y="1478560"/>
                </a:lnTo>
                <a:lnTo>
                  <a:pt x="0" y="0"/>
                </a:lnTo>
                <a:close/>
              </a:path>
            </a:pathLst>
          </a:custGeom>
          <a:blipFill>
            <a:blip r:embed="rId2"/>
            <a:stretch>
              <a:fillRect l="0" t="0" r="0" b="0"/>
            </a:stretch>
          </a:blipFill>
        </p:spPr>
      </p:sp>
      <p:sp>
        <p:nvSpPr>
          <p:cNvPr name="Freeform 4" id="4"/>
          <p:cNvSpPr/>
          <p:nvPr/>
        </p:nvSpPr>
        <p:spPr>
          <a:xfrm flipH="false" flipV="false" rot="0">
            <a:off x="872956" y="4686680"/>
            <a:ext cx="1429912" cy="1880885"/>
          </a:xfrm>
          <a:custGeom>
            <a:avLst/>
            <a:gdLst/>
            <a:ahLst/>
            <a:cxnLst/>
            <a:rect r="r" b="b" t="t" l="l"/>
            <a:pathLst>
              <a:path h="1880885" w="1429912">
                <a:moveTo>
                  <a:pt x="0" y="0"/>
                </a:moveTo>
                <a:lnTo>
                  <a:pt x="1429912" y="0"/>
                </a:lnTo>
                <a:lnTo>
                  <a:pt x="1429912" y="1880885"/>
                </a:lnTo>
                <a:lnTo>
                  <a:pt x="0" y="1880885"/>
                </a:lnTo>
                <a:lnTo>
                  <a:pt x="0" y="0"/>
                </a:lnTo>
                <a:close/>
              </a:path>
            </a:pathLst>
          </a:custGeom>
          <a:blipFill>
            <a:blip r:embed="rId3"/>
            <a:stretch>
              <a:fillRect l="0" t="0" r="0" b="0"/>
            </a:stretch>
          </a:blipFill>
        </p:spPr>
      </p:sp>
      <p:sp>
        <p:nvSpPr>
          <p:cNvPr name="Freeform 5" id="5"/>
          <p:cNvSpPr/>
          <p:nvPr/>
        </p:nvSpPr>
        <p:spPr>
          <a:xfrm flipH="false" flipV="false" rot="0">
            <a:off x="9405112" y="2348856"/>
            <a:ext cx="1407856" cy="2096807"/>
          </a:xfrm>
          <a:custGeom>
            <a:avLst/>
            <a:gdLst/>
            <a:ahLst/>
            <a:cxnLst/>
            <a:rect r="r" b="b" t="t" l="l"/>
            <a:pathLst>
              <a:path h="2096807" w="1407856">
                <a:moveTo>
                  <a:pt x="0" y="0"/>
                </a:moveTo>
                <a:lnTo>
                  <a:pt x="1407857" y="0"/>
                </a:lnTo>
                <a:lnTo>
                  <a:pt x="1407857" y="2096807"/>
                </a:lnTo>
                <a:lnTo>
                  <a:pt x="0" y="2096807"/>
                </a:lnTo>
                <a:lnTo>
                  <a:pt x="0" y="0"/>
                </a:lnTo>
                <a:close/>
              </a:path>
            </a:pathLst>
          </a:custGeom>
          <a:blipFill>
            <a:blip r:embed="rId4"/>
            <a:stretch>
              <a:fillRect l="0" t="0" r="0" b="0"/>
            </a:stretch>
          </a:blipFill>
        </p:spPr>
      </p:sp>
      <p:sp>
        <p:nvSpPr>
          <p:cNvPr name="Freeform 6" id="6"/>
          <p:cNvSpPr/>
          <p:nvPr/>
        </p:nvSpPr>
        <p:spPr>
          <a:xfrm flipH="false" flipV="false" rot="0">
            <a:off x="9405112" y="4598063"/>
            <a:ext cx="1607881" cy="1936020"/>
          </a:xfrm>
          <a:custGeom>
            <a:avLst/>
            <a:gdLst/>
            <a:ahLst/>
            <a:cxnLst/>
            <a:rect r="r" b="b" t="t" l="l"/>
            <a:pathLst>
              <a:path h="1936020" w="1607881">
                <a:moveTo>
                  <a:pt x="0" y="0"/>
                </a:moveTo>
                <a:lnTo>
                  <a:pt x="1607882" y="0"/>
                </a:lnTo>
                <a:lnTo>
                  <a:pt x="1607882" y="1936020"/>
                </a:lnTo>
                <a:lnTo>
                  <a:pt x="0" y="1936020"/>
                </a:lnTo>
                <a:lnTo>
                  <a:pt x="0" y="0"/>
                </a:lnTo>
                <a:close/>
              </a:path>
            </a:pathLst>
          </a:custGeom>
          <a:blipFill>
            <a:blip r:embed="rId5"/>
            <a:stretch>
              <a:fillRect l="0" t="0" r="0" b="0"/>
            </a:stretch>
          </a:blipFill>
        </p:spPr>
      </p:sp>
      <p:sp>
        <p:nvSpPr>
          <p:cNvPr name="Freeform 7" id="7"/>
          <p:cNvSpPr/>
          <p:nvPr/>
        </p:nvSpPr>
        <p:spPr>
          <a:xfrm flipH="false" flipV="false" rot="0">
            <a:off x="9546989" y="7032249"/>
            <a:ext cx="1324128" cy="1697122"/>
          </a:xfrm>
          <a:custGeom>
            <a:avLst/>
            <a:gdLst/>
            <a:ahLst/>
            <a:cxnLst/>
            <a:rect r="r" b="b" t="t" l="l"/>
            <a:pathLst>
              <a:path h="1697122" w="1324128">
                <a:moveTo>
                  <a:pt x="0" y="0"/>
                </a:moveTo>
                <a:lnTo>
                  <a:pt x="1324128" y="0"/>
                </a:lnTo>
                <a:lnTo>
                  <a:pt x="1324128" y="1697123"/>
                </a:lnTo>
                <a:lnTo>
                  <a:pt x="0" y="1697123"/>
                </a:lnTo>
                <a:lnTo>
                  <a:pt x="0" y="0"/>
                </a:lnTo>
                <a:close/>
              </a:path>
            </a:pathLst>
          </a:custGeom>
          <a:blipFill>
            <a:blip r:embed="rId6"/>
            <a:stretch>
              <a:fillRect l="0" t="0" r="0" b="0"/>
            </a:stretch>
          </a:blipFill>
        </p:spPr>
      </p:sp>
      <p:sp>
        <p:nvSpPr>
          <p:cNvPr name="Freeform 8" id="8"/>
          <p:cNvSpPr/>
          <p:nvPr/>
        </p:nvSpPr>
        <p:spPr>
          <a:xfrm flipH="false" flipV="false" rot="0">
            <a:off x="746186" y="6938682"/>
            <a:ext cx="4145634" cy="796336"/>
          </a:xfrm>
          <a:custGeom>
            <a:avLst/>
            <a:gdLst/>
            <a:ahLst/>
            <a:cxnLst/>
            <a:rect r="r" b="b" t="t" l="l"/>
            <a:pathLst>
              <a:path h="796336" w="4145634">
                <a:moveTo>
                  <a:pt x="0" y="0"/>
                </a:moveTo>
                <a:lnTo>
                  <a:pt x="4145634" y="0"/>
                </a:lnTo>
                <a:lnTo>
                  <a:pt x="4145634" y="796337"/>
                </a:lnTo>
                <a:lnTo>
                  <a:pt x="0" y="796337"/>
                </a:lnTo>
                <a:lnTo>
                  <a:pt x="0" y="0"/>
                </a:lnTo>
                <a:close/>
              </a:path>
            </a:pathLst>
          </a:custGeom>
          <a:blipFill>
            <a:blip r:embed="rId7"/>
            <a:stretch>
              <a:fillRect l="0" t="0" r="0" b="0"/>
            </a:stretch>
          </a:blipFill>
        </p:spPr>
      </p:sp>
      <p:sp>
        <p:nvSpPr>
          <p:cNvPr name="TextBox 9" id="9"/>
          <p:cNvSpPr txBox="true"/>
          <p:nvPr/>
        </p:nvSpPr>
        <p:spPr>
          <a:xfrm rot="0">
            <a:off x="1028700" y="942975"/>
            <a:ext cx="13679060"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RECOMMENDED GCP &amp; CI/CD SERVICES</a:t>
            </a:r>
          </a:p>
        </p:txBody>
      </p:sp>
      <p:sp>
        <p:nvSpPr>
          <p:cNvPr name="TextBox 10" id="10"/>
          <p:cNvSpPr txBox="true"/>
          <p:nvPr/>
        </p:nvSpPr>
        <p:spPr>
          <a:xfrm rot="0">
            <a:off x="2447471" y="2872765"/>
            <a:ext cx="5767239" cy="141565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Ter</a:t>
            </a:r>
            <a:r>
              <a:rPr lang="en-US" sz="1640">
                <a:solidFill>
                  <a:srgbClr val="1D1D1F"/>
                </a:solidFill>
                <a:latin typeface="Montserrat"/>
                <a:ea typeface="Montserrat"/>
                <a:cs typeface="Montserrat"/>
                <a:sym typeface="Montserrat"/>
              </a:rPr>
              <a:t>raform allows you to define your entire infrastructure as code. This process is repeatable, consistent, and version-controlled. You can roll back infrastructure changes by reverting a commit.</a:t>
            </a:r>
          </a:p>
          <a:p>
            <a:pPr algn="l">
              <a:lnSpc>
                <a:spcPts val="2296"/>
              </a:lnSpc>
              <a:spcBef>
                <a:spcPct val="0"/>
              </a:spcBef>
            </a:pPr>
            <a:r>
              <a:rPr lang="en-US" sz="1640">
                <a:solidFill>
                  <a:srgbClr val="1D1D1F"/>
                </a:solidFill>
                <a:latin typeface="Montserrat"/>
                <a:ea typeface="Montserrat"/>
                <a:cs typeface="Montserrat"/>
                <a:sym typeface="Montserrat"/>
              </a:rPr>
              <a:t>.</a:t>
            </a:r>
          </a:p>
        </p:txBody>
      </p:sp>
      <p:sp>
        <p:nvSpPr>
          <p:cNvPr name="TextBox 11" id="11"/>
          <p:cNvSpPr txBox="true"/>
          <p:nvPr/>
        </p:nvSpPr>
        <p:spPr>
          <a:xfrm rot="0">
            <a:off x="2447471" y="5114925"/>
            <a:ext cx="5257259" cy="112990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Automates the s</a:t>
            </a:r>
            <a:r>
              <a:rPr lang="en-US" sz="1640">
                <a:solidFill>
                  <a:srgbClr val="1D1D1F"/>
                </a:solidFill>
                <a:latin typeface="Montserrat"/>
                <a:ea typeface="Montserrat"/>
                <a:cs typeface="Montserrat"/>
                <a:sym typeface="Montserrat"/>
              </a:rPr>
              <a:t>oftware release process. It automatically builds, tests, and deploys applications whenever code changes, ensuring consistent and reliable deployments.</a:t>
            </a:r>
          </a:p>
        </p:txBody>
      </p:sp>
      <p:sp>
        <p:nvSpPr>
          <p:cNvPr name="TextBox 12" id="12"/>
          <p:cNvSpPr txBox="true"/>
          <p:nvPr/>
        </p:nvSpPr>
        <p:spPr>
          <a:xfrm rot="0">
            <a:off x="2447471" y="2438013"/>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Terraform</a:t>
            </a:r>
          </a:p>
        </p:txBody>
      </p:sp>
      <p:sp>
        <p:nvSpPr>
          <p:cNvPr name="TextBox 13" id="13"/>
          <p:cNvSpPr txBox="true"/>
          <p:nvPr/>
        </p:nvSpPr>
        <p:spPr>
          <a:xfrm rot="0">
            <a:off x="2447471" y="4648580"/>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Cloud Build</a:t>
            </a:r>
          </a:p>
        </p:txBody>
      </p:sp>
      <p:sp>
        <p:nvSpPr>
          <p:cNvPr name="TextBox 14" id="14"/>
          <p:cNvSpPr txBox="true"/>
          <p:nvPr/>
        </p:nvSpPr>
        <p:spPr>
          <a:xfrm rot="0">
            <a:off x="11012994" y="2872765"/>
            <a:ext cx="5767239" cy="141565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T</a:t>
            </a:r>
            <a:r>
              <a:rPr lang="en-US" sz="1640">
                <a:solidFill>
                  <a:srgbClr val="1D1D1F"/>
                </a:solidFill>
                <a:latin typeface="Montserrat"/>
                <a:ea typeface="Montserrat"/>
                <a:cs typeface="Montserrat"/>
                <a:sym typeface="Montserrat"/>
              </a:rPr>
              <a:t>rack what’s happening across all your virtual desktops, admin tools, and supporting services. Essential for security, troubleshooting, and operational excellence.</a:t>
            </a:r>
          </a:p>
          <a:p>
            <a:pPr algn="l">
              <a:lnSpc>
                <a:spcPts val="2296"/>
              </a:lnSpc>
              <a:spcBef>
                <a:spcPct val="0"/>
              </a:spcBef>
            </a:pPr>
          </a:p>
        </p:txBody>
      </p:sp>
      <p:sp>
        <p:nvSpPr>
          <p:cNvPr name="TextBox 15" id="15"/>
          <p:cNvSpPr txBox="true"/>
          <p:nvPr/>
        </p:nvSpPr>
        <p:spPr>
          <a:xfrm rot="0">
            <a:off x="11012994" y="2438013"/>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Cloud Logging</a:t>
            </a:r>
          </a:p>
        </p:txBody>
      </p:sp>
      <p:sp>
        <p:nvSpPr>
          <p:cNvPr name="TextBox 16" id="16"/>
          <p:cNvSpPr txBox="true"/>
          <p:nvPr/>
        </p:nvSpPr>
        <p:spPr>
          <a:xfrm rot="0">
            <a:off x="11012994" y="5190759"/>
            <a:ext cx="5767239" cy="55840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Redis is like your ligh</a:t>
            </a:r>
            <a:r>
              <a:rPr lang="en-US" sz="1640">
                <a:solidFill>
                  <a:srgbClr val="1D1D1F"/>
                </a:solidFill>
                <a:latin typeface="Montserrat"/>
                <a:ea typeface="Montserrat"/>
                <a:cs typeface="Montserrat"/>
                <a:sym typeface="Montserrat"/>
              </a:rPr>
              <a:t>tning-fast clipboard—great for temporary, high-speed data access.</a:t>
            </a:r>
          </a:p>
        </p:txBody>
      </p:sp>
      <p:sp>
        <p:nvSpPr>
          <p:cNvPr name="TextBox 17" id="17"/>
          <p:cNvSpPr txBox="true"/>
          <p:nvPr/>
        </p:nvSpPr>
        <p:spPr>
          <a:xfrm rot="0">
            <a:off x="11012994" y="7506505"/>
            <a:ext cx="5257259" cy="112990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Provides </a:t>
            </a:r>
            <a:r>
              <a:rPr lang="en-US" sz="1640">
                <a:solidFill>
                  <a:srgbClr val="1D1D1F"/>
                </a:solidFill>
                <a:latin typeface="Montserrat"/>
                <a:ea typeface="Montserrat"/>
                <a:cs typeface="Montserrat"/>
                <a:sym typeface="Montserrat"/>
              </a:rPr>
              <a:t>a highly durable, secure, and scalable object storage for backups and other data. Offers a simple, automated, and off-site solution for data protection.</a:t>
            </a:r>
          </a:p>
        </p:txBody>
      </p:sp>
      <p:sp>
        <p:nvSpPr>
          <p:cNvPr name="TextBox 18" id="18"/>
          <p:cNvSpPr txBox="true"/>
          <p:nvPr/>
        </p:nvSpPr>
        <p:spPr>
          <a:xfrm rot="0">
            <a:off x="11012994" y="7219883"/>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Cloud Storage</a:t>
            </a:r>
          </a:p>
        </p:txBody>
      </p:sp>
      <p:sp>
        <p:nvSpPr>
          <p:cNvPr name="TextBox 19" id="19"/>
          <p:cNvSpPr txBox="true"/>
          <p:nvPr/>
        </p:nvSpPr>
        <p:spPr>
          <a:xfrm rot="0">
            <a:off x="11012994" y="4787129"/>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Redis</a:t>
            </a:r>
          </a:p>
        </p:txBody>
      </p:sp>
      <p:sp>
        <p:nvSpPr>
          <p:cNvPr name="TextBox 20" id="20"/>
          <p:cNvSpPr txBox="true"/>
          <p:nvPr/>
        </p:nvSpPr>
        <p:spPr>
          <a:xfrm rot="0">
            <a:off x="2447471" y="7935130"/>
            <a:ext cx="5257259" cy="112990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Caches f</a:t>
            </a:r>
            <a:r>
              <a:rPr lang="en-US" sz="1640">
                <a:solidFill>
                  <a:srgbClr val="1D1D1F"/>
                </a:solidFill>
                <a:latin typeface="Montserrat"/>
                <a:ea typeface="Montserrat"/>
                <a:cs typeface="Montserrat"/>
                <a:sym typeface="Montserrat"/>
              </a:rPr>
              <a:t>requent queries and dashboard data, accelerating web-based admin dashboards and reducing load on backend services</a:t>
            </a:r>
          </a:p>
          <a:p>
            <a:pPr algn="l">
              <a:lnSpc>
                <a:spcPts val="2296"/>
              </a:lnSpc>
              <a:spcBef>
                <a:spcPct val="0"/>
              </a:spcBef>
            </a:pP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0" y="25924"/>
            <a:ext cx="1028700" cy="10261076"/>
          </a:xfrm>
          <a:custGeom>
            <a:avLst/>
            <a:gdLst/>
            <a:ahLst/>
            <a:cxnLst/>
            <a:rect r="r" b="b" t="t" l="l"/>
            <a:pathLst>
              <a:path h="10261076" w="1028700">
                <a:moveTo>
                  <a:pt x="0" y="0"/>
                </a:moveTo>
                <a:lnTo>
                  <a:pt x="1028700" y="0"/>
                </a:lnTo>
                <a:lnTo>
                  <a:pt x="1028700" y="10261076"/>
                </a:lnTo>
                <a:lnTo>
                  <a:pt x="0" y="10261076"/>
                </a:lnTo>
                <a:lnTo>
                  <a:pt x="0" y="0"/>
                </a:lnTo>
                <a:close/>
              </a:path>
            </a:pathLst>
          </a:custGeom>
          <a:blipFill>
            <a:blip r:embed="rId2"/>
            <a:stretch>
              <a:fillRect l="-697175" t="0" r="-697175" b="0"/>
            </a:stretch>
          </a:blipFill>
        </p:spPr>
      </p:sp>
      <p:sp>
        <p:nvSpPr>
          <p:cNvPr name="Freeform 3" id="3"/>
          <p:cNvSpPr/>
          <p:nvPr/>
        </p:nvSpPr>
        <p:spPr>
          <a:xfrm flipH="false" flipV="false" rot="0">
            <a:off x="1615733" y="2019130"/>
            <a:ext cx="15643567" cy="7873929"/>
          </a:xfrm>
          <a:custGeom>
            <a:avLst/>
            <a:gdLst/>
            <a:ahLst/>
            <a:cxnLst/>
            <a:rect r="r" b="b" t="t" l="l"/>
            <a:pathLst>
              <a:path h="7873929" w="15643567">
                <a:moveTo>
                  <a:pt x="0" y="0"/>
                </a:moveTo>
                <a:lnTo>
                  <a:pt x="15643567" y="0"/>
                </a:lnTo>
                <a:lnTo>
                  <a:pt x="15643567" y="7873929"/>
                </a:lnTo>
                <a:lnTo>
                  <a:pt x="0" y="7873929"/>
                </a:lnTo>
                <a:lnTo>
                  <a:pt x="0" y="0"/>
                </a:lnTo>
                <a:close/>
              </a:path>
            </a:pathLst>
          </a:custGeom>
          <a:blipFill>
            <a:blip r:embed="rId3"/>
            <a:stretch>
              <a:fillRect l="0" t="0" r="0" b="0"/>
            </a:stretch>
          </a:blipFill>
        </p:spPr>
      </p:sp>
      <p:sp>
        <p:nvSpPr>
          <p:cNvPr name="TextBox 4" id="4"/>
          <p:cNvSpPr txBox="true"/>
          <p:nvPr/>
        </p:nvSpPr>
        <p:spPr>
          <a:xfrm rot="0">
            <a:off x="1363410" y="942975"/>
            <a:ext cx="11567832"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FUTURE STATE | INFRASTRUCTURE</a:t>
            </a:r>
          </a:p>
        </p:txBody>
      </p:sp>
    </p:spTree>
  </p:cSld>
  <p:clrMapOvr>
    <a:masterClrMapping/>
  </p:clrMapOvr>
</p:sld>
</file>

<file path=ppt/slides/slide12.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1028700" y="2130381"/>
            <a:ext cx="11107628"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FUTURE STATE | DISADVANTAGES</a:t>
            </a:r>
          </a:p>
        </p:txBody>
      </p:sp>
      <p:sp>
        <p:nvSpPr>
          <p:cNvPr name="TextBox 3" id="3"/>
          <p:cNvSpPr txBox="true"/>
          <p:nvPr/>
        </p:nvSpPr>
        <p:spPr>
          <a:xfrm rot="0">
            <a:off x="1028700" y="3444900"/>
            <a:ext cx="9837270" cy="438150"/>
          </a:xfrm>
          <a:prstGeom prst="rect">
            <a:avLst/>
          </a:prstGeom>
        </p:spPr>
        <p:txBody>
          <a:bodyPr anchor="t" rtlCol="false" tIns="0" lIns="0" bIns="0" rIns="0">
            <a:spAutoFit/>
          </a:bodyPr>
          <a:lstStyle/>
          <a:p>
            <a:pPr algn="l">
              <a:lnSpc>
                <a:spcPts val="3749"/>
              </a:lnSpc>
            </a:pPr>
            <a:r>
              <a:rPr lang="en-US" sz="2499" b="true">
                <a:solidFill>
                  <a:srgbClr val="606060"/>
                </a:solidFill>
                <a:latin typeface="Montserrat Bold"/>
                <a:ea typeface="Montserrat Bold"/>
                <a:cs typeface="Montserrat Bold"/>
                <a:sym typeface="Montserrat Bold"/>
              </a:rPr>
              <a:t>Dependency on Specialized Skills</a:t>
            </a:r>
          </a:p>
        </p:txBody>
      </p:sp>
      <p:sp>
        <p:nvSpPr>
          <p:cNvPr name="TextBox 4" id="4"/>
          <p:cNvSpPr txBox="true"/>
          <p:nvPr/>
        </p:nvSpPr>
        <p:spPr>
          <a:xfrm rot="0">
            <a:off x="1028700" y="3915595"/>
            <a:ext cx="15805479" cy="1202055"/>
          </a:xfrm>
          <a:prstGeom prst="rect">
            <a:avLst/>
          </a:prstGeom>
        </p:spPr>
        <p:txBody>
          <a:bodyPr anchor="t" rtlCol="false" tIns="0" lIns="0" bIns="0" rIns="0">
            <a:spAutoFit/>
          </a:bodyPr>
          <a:lstStyle/>
          <a:p>
            <a:pPr algn="l">
              <a:lnSpc>
                <a:spcPts val="3299"/>
              </a:lnSpc>
            </a:pPr>
            <a:r>
              <a:rPr lang="en-US" sz="2199">
                <a:solidFill>
                  <a:srgbClr val="606060"/>
                </a:solidFill>
                <a:latin typeface="PT Sans"/>
                <a:ea typeface="PT Sans"/>
                <a:cs typeface="PT Sans"/>
                <a:sym typeface="PT Sans"/>
              </a:rPr>
              <a:t>The architecture shifts the required skills from general VMWare/Windows administration to more specialized competencies in GCP, Terraform, Cloud Run, and DevOps practices. Finding and retaining this talent can possibly prove to be a challenge and increases ongoing personnel costs.</a:t>
            </a:r>
          </a:p>
        </p:txBody>
      </p:sp>
      <p:sp>
        <p:nvSpPr>
          <p:cNvPr name="TextBox 5" id="5"/>
          <p:cNvSpPr txBox="true"/>
          <p:nvPr/>
        </p:nvSpPr>
        <p:spPr>
          <a:xfrm rot="0">
            <a:off x="1028700" y="5443332"/>
            <a:ext cx="9837270" cy="438150"/>
          </a:xfrm>
          <a:prstGeom prst="rect">
            <a:avLst/>
          </a:prstGeom>
        </p:spPr>
        <p:txBody>
          <a:bodyPr anchor="t" rtlCol="false" tIns="0" lIns="0" bIns="0" rIns="0">
            <a:spAutoFit/>
          </a:bodyPr>
          <a:lstStyle/>
          <a:p>
            <a:pPr algn="l">
              <a:lnSpc>
                <a:spcPts val="3749"/>
              </a:lnSpc>
            </a:pPr>
            <a:r>
              <a:rPr lang="en-US" sz="2499" b="true">
                <a:solidFill>
                  <a:srgbClr val="606060"/>
                </a:solidFill>
                <a:latin typeface="Montserrat Bold"/>
                <a:ea typeface="Montserrat Bold"/>
                <a:cs typeface="Montserrat Bold"/>
                <a:sym typeface="Montserrat Bold"/>
              </a:rPr>
              <a:t>Subscription and Licensing Costs</a:t>
            </a:r>
          </a:p>
        </p:txBody>
      </p:sp>
      <p:sp>
        <p:nvSpPr>
          <p:cNvPr name="TextBox 6" id="6"/>
          <p:cNvSpPr txBox="true"/>
          <p:nvPr/>
        </p:nvSpPr>
        <p:spPr>
          <a:xfrm rot="0">
            <a:off x="1028700" y="5914028"/>
            <a:ext cx="15805479" cy="1202055"/>
          </a:xfrm>
          <a:prstGeom prst="rect">
            <a:avLst/>
          </a:prstGeom>
        </p:spPr>
        <p:txBody>
          <a:bodyPr anchor="t" rtlCol="false" tIns="0" lIns="0" bIns="0" rIns="0">
            <a:spAutoFit/>
          </a:bodyPr>
          <a:lstStyle/>
          <a:p>
            <a:pPr algn="l">
              <a:lnSpc>
                <a:spcPts val="3299"/>
              </a:lnSpc>
            </a:pPr>
            <a:r>
              <a:rPr lang="en-US" sz="2199">
                <a:solidFill>
                  <a:srgbClr val="606060"/>
                </a:solidFill>
                <a:latin typeface="PT Sans"/>
                <a:ea typeface="PT Sans"/>
                <a:cs typeface="PT Sans"/>
                <a:sym typeface="PT Sans"/>
              </a:rPr>
              <a:t>This strategy introduces new recurring costs that appears to not have been present in the current architecture. Making use of introductory discounts, sustained use contracts, and scale to zero strategy for compute resources can help with operational overhead however a fiscal plan is now needed which could require addtional personal and outside auditing.</a:t>
            </a:r>
          </a:p>
        </p:txBody>
      </p:sp>
      <p:sp>
        <p:nvSpPr>
          <p:cNvPr name="TextBox 7" id="7"/>
          <p:cNvSpPr txBox="true"/>
          <p:nvPr/>
        </p:nvSpPr>
        <p:spPr>
          <a:xfrm rot="0">
            <a:off x="1028700" y="7439933"/>
            <a:ext cx="9837270" cy="438150"/>
          </a:xfrm>
          <a:prstGeom prst="rect">
            <a:avLst/>
          </a:prstGeom>
        </p:spPr>
        <p:txBody>
          <a:bodyPr anchor="t" rtlCol="false" tIns="0" lIns="0" bIns="0" rIns="0">
            <a:spAutoFit/>
          </a:bodyPr>
          <a:lstStyle/>
          <a:p>
            <a:pPr algn="l">
              <a:lnSpc>
                <a:spcPts val="3749"/>
              </a:lnSpc>
            </a:pPr>
            <a:r>
              <a:rPr lang="en-US" sz="2499" b="true">
                <a:solidFill>
                  <a:srgbClr val="606060"/>
                </a:solidFill>
                <a:latin typeface="Montserrat Bold"/>
                <a:ea typeface="Montserrat Bold"/>
                <a:cs typeface="Montserrat Bold"/>
                <a:sym typeface="Montserrat Bold"/>
              </a:rPr>
              <a:t>Vendor Lock-In to Google Cloud</a:t>
            </a:r>
          </a:p>
        </p:txBody>
      </p:sp>
      <p:sp>
        <p:nvSpPr>
          <p:cNvPr name="TextBox 8" id="8"/>
          <p:cNvSpPr txBox="true"/>
          <p:nvPr/>
        </p:nvSpPr>
        <p:spPr>
          <a:xfrm rot="0">
            <a:off x="1028700" y="7910629"/>
            <a:ext cx="15805479" cy="792480"/>
          </a:xfrm>
          <a:prstGeom prst="rect">
            <a:avLst/>
          </a:prstGeom>
        </p:spPr>
        <p:txBody>
          <a:bodyPr anchor="t" rtlCol="false" tIns="0" lIns="0" bIns="0" rIns="0">
            <a:spAutoFit/>
          </a:bodyPr>
          <a:lstStyle/>
          <a:p>
            <a:pPr algn="l">
              <a:lnSpc>
                <a:spcPts val="3299"/>
              </a:lnSpc>
            </a:pPr>
            <a:r>
              <a:rPr lang="en-US" sz="2199">
                <a:solidFill>
                  <a:srgbClr val="606060"/>
                </a:solidFill>
                <a:latin typeface="PT Sans"/>
                <a:ea typeface="PT Sans"/>
                <a:cs typeface="PT Sans"/>
                <a:sym typeface="PT Sans"/>
              </a:rPr>
              <a:t>The architecture is built deeply on GCP-native services. While this provides great integration, it can make possible future migrations a significant and costly undertaking.</a:t>
            </a:r>
          </a:p>
        </p:txBody>
      </p:sp>
    </p:spTree>
  </p:cSld>
  <p:clrMapOvr>
    <a:masterClrMapping/>
  </p:clrMapOvr>
</p:sld>
</file>

<file path=ppt/slides/slide13.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4106515" y="3922745"/>
            <a:ext cx="10074970" cy="1642110"/>
          </a:xfrm>
          <a:prstGeom prst="rect">
            <a:avLst/>
          </a:prstGeom>
        </p:spPr>
        <p:txBody>
          <a:bodyPr anchor="t" rtlCol="false" tIns="0" lIns="0" bIns="0" rIns="0">
            <a:spAutoFit/>
          </a:bodyPr>
          <a:lstStyle/>
          <a:p>
            <a:pPr algn="ctr">
              <a:lnSpc>
                <a:spcPts val="13439"/>
              </a:lnSpc>
            </a:pPr>
            <a:r>
              <a:rPr lang="en-US" b="true" sz="9600">
                <a:solidFill>
                  <a:srgbClr val="1D1D1F"/>
                </a:solidFill>
                <a:latin typeface="Montserrat Bold"/>
                <a:ea typeface="Montserrat Bold"/>
                <a:cs typeface="Montserrat Bold"/>
                <a:sym typeface="Montserrat Bold"/>
              </a:rPr>
              <a:t>THANK YOU</a:t>
            </a:r>
          </a:p>
        </p:txBody>
      </p:sp>
      <p:sp>
        <p:nvSpPr>
          <p:cNvPr name="AutoShape 3" id="3"/>
          <p:cNvSpPr/>
          <p:nvPr/>
        </p:nvSpPr>
        <p:spPr>
          <a:xfrm rot="0">
            <a:off x="8434614" y="5708403"/>
            <a:ext cx="1418771" cy="0"/>
          </a:xfrm>
          <a:prstGeom prst="line">
            <a:avLst/>
          </a:prstGeom>
          <a:ln cap="flat" w="47625">
            <a:solidFill>
              <a:srgbClr val="A28231"/>
            </a:solidFill>
            <a:prstDash val="solid"/>
            <a:headEnd type="none" len="sm" w="sm"/>
            <a:tailEnd type="none" len="sm" w="sm"/>
          </a:ln>
        </p:spPr>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a:off x="1480459" y="2517313"/>
            <a:ext cx="2254419" cy="0"/>
          </a:xfrm>
          <a:prstGeom prst="line">
            <a:avLst/>
          </a:prstGeom>
          <a:ln cap="flat" w="47625">
            <a:solidFill>
              <a:srgbClr val="A28231"/>
            </a:solidFill>
            <a:prstDash val="solid"/>
            <a:headEnd type="none" len="sm" w="sm"/>
            <a:tailEnd type="none" len="sm" w="sm"/>
          </a:ln>
        </p:spPr>
      </p:sp>
      <p:grpSp>
        <p:nvGrpSpPr>
          <p:cNvPr name="Group 3" id="3"/>
          <p:cNvGrpSpPr>
            <a:grpSpLocks noChangeAspect="true"/>
          </p:cNvGrpSpPr>
          <p:nvPr/>
        </p:nvGrpSpPr>
        <p:grpSpPr>
          <a:xfrm rot="0">
            <a:off x="11674779" y="-418696"/>
            <a:ext cx="11534965" cy="11534919"/>
            <a:chOff x="0" y="0"/>
            <a:chExt cx="6350000" cy="6349975"/>
          </a:xfrm>
        </p:grpSpPr>
        <p:sp>
          <p:nvSpPr>
            <p:cNvPr name="Freeform 4" id="4"/>
            <p:cNvSpPr/>
            <p:nvPr/>
          </p:nvSpPr>
          <p:spPr>
            <a:xfrm flipH="false" flipV="false" rot="0">
              <a:off x="0" y="0"/>
              <a:ext cx="6350000" cy="6349974"/>
            </a:xfrm>
            <a:custGeom>
              <a:avLst/>
              <a:gdLst/>
              <a:ahLst/>
              <a:cxnLst/>
              <a:rect r="r" b="b" t="t" l="l"/>
              <a:pathLst>
                <a:path h="6349974" w="6350000">
                  <a:moveTo>
                    <a:pt x="6350000" y="3175025"/>
                  </a:moveTo>
                  <a:cubicBezTo>
                    <a:pt x="6350000" y="4928451"/>
                    <a:pt x="4928476" y="6349974"/>
                    <a:pt x="3175000" y="6349974"/>
                  </a:cubicBezTo>
                  <a:cubicBezTo>
                    <a:pt x="1421498" y="6349974"/>
                    <a:pt x="0" y="4928451"/>
                    <a:pt x="0" y="3175025"/>
                  </a:cubicBezTo>
                  <a:cubicBezTo>
                    <a:pt x="0" y="1421511"/>
                    <a:pt x="1421498" y="0"/>
                    <a:pt x="3175000" y="0"/>
                  </a:cubicBezTo>
                  <a:cubicBezTo>
                    <a:pt x="4928501" y="0"/>
                    <a:pt x="6350000" y="1421511"/>
                    <a:pt x="6350000" y="3175025"/>
                  </a:cubicBezTo>
                  <a:close/>
                </a:path>
              </a:pathLst>
            </a:custGeom>
            <a:blipFill>
              <a:blip r:embed="rId2"/>
              <a:stretch>
                <a:fillRect l="-59889" t="0" r="-59889" b="0"/>
              </a:stretch>
            </a:blipFill>
          </p:spPr>
        </p:sp>
      </p:grpSp>
      <p:sp>
        <p:nvSpPr>
          <p:cNvPr name="TextBox 5" id="5"/>
          <p:cNvSpPr txBox="true"/>
          <p:nvPr/>
        </p:nvSpPr>
        <p:spPr>
          <a:xfrm rot="0">
            <a:off x="1897071" y="1681971"/>
            <a:ext cx="7227822"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INTRODUCTION</a:t>
            </a:r>
          </a:p>
        </p:txBody>
      </p:sp>
      <p:sp>
        <p:nvSpPr>
          <p:cNvPr name="TextBox 6" id="6"/>
          <p:cNvSpPr txBox="true"/>
          <p:nvPr/>
        </p:nvSpPr>
        <p:spPr>
          <a:xfrm rot="0">
            <a:off x="1028700" y="3445587"/>
            <a:ext cx="9568413" cy="4693920"/>
          </a:xfrm>
          <a:prstGeom prst="rect">
            <a:avLst/>
          </a:prstGeom>
        </p:spPr>
        <p:txBody>
          <a:bodyPr anchor="t" rtlCol="false" tIns="0" lIns="0" bIns="0" rIns="0">
            <a:spAutoFit/>
          </a:bodyPr>
          <a:lstStyle/>
          <a:p>
            <a:pPr algn="just">
              <a:lnSpc>
                <a:spcPts val="3449"/>
              </a:lnSpc>
            </a:pPr>
            <a:r>
              <a:rPr lang="en-US" sz="2299" b="true">
                <a:solidFill>
                  <a:srgbClr val="606060"/>
                </a:solidFill>
                <a:latin typeface="Montserrat Bold"/>
                <a:ea typeface="Montserrat Bold"/>
                <a:cs typeface="Montserrat Bold"/>
                <a:sym typeface="Montserrat Bold"/>
              </a:rPr>
              <a:t>Google Cloud Platform (GCP) delivers secure, automated infrastructure that reduces operational overhead and accelerates innovation. By leveraging its global network and managed services, businesses can replace costly, and time consuming maintenance with scalable, resilient growth.</a:t>
            </a:r>
          </a:p>
          <a:p>
            <a:pPr algn="just">
              <a:lnSpc>
                <a:spcPts val="3449"/>
              </a:lnSpc>
            </a:pPr>
          </a:p>
          <a:p>
            <a:pPr algn="just">
              <a:lnSpc>
                <a:spcPts val="3449"/>
              </a:lnSpc>
            </a:pPr>
            <a:r>
              <a:rPr lang="en-US" b="true" sz="2299">
                <a:solidFill>
                  <a:srgbClr val="606060"/>
                </a:solidFill>
                <a:latin typeface="Montserrat Bold"/>
                <a:ea typeface="Montserrat Bold"/>
                <a:cs typeface="Montserrat Bold"/>
                <a:sym typeface="Montserrat Bold"/>
              </a:rPr>
              <a:t>This presentation outlines our strategy to modernize Balerica's infrastructure using Google Cloud. We will leverage GCP's managed services to create a secure, automated hybrid environment that meets your global business and technical requirements.</a:t>
            </a:r>
          </a:p>
        </p:txBody>
      </p:sp>
    </p:spTree>
  </p:cSld>
  <p:clrMapOvr>
    <a:masterClrMapping/>
  </p:clrMapOvr>
</p:sld>
</file>

<file path=ppt/slides/slide3.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1137837" y="2187212"/>
            <a:ext cx="5692681"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CURRENT STATE</a:t>
            </a:r>
          </a:p>
        </p:txBody>
      </p:sp>
      <p:sp>
        <p:nvSpPr>
          <p:cNvPr name="TextBox 3" id="3"/>
          <p:cNvSpPr txBox="true"/>
          <p:nvPr/>
        </p:nvSpPr>
        <p:spPr>
          <a:xfrm rot="0">
            <a:off x="1137837" y="3224485"/>
            <a:ext cx="12779971" cy="285750"/>
          </a:xfrm>
          <a:prstGeom prst="rect">
            <a:avLst/>
          </a:prstGeom>
        </p:spPr>
        <p:txBody>
          <a:bodyPr anchor="t" rtlCol="false" tIns="0" lIns="0" bIns="0" rIns="0">
            <a:spAutoFit/>
          </a:bodyPr>
          <a:lstStyle/>
          <a:p>
            <a:pPr algn="l">
              <a:lnSpc>
                <a:spcPts val="2280"/>
              </a:lnSpc>
            </a:pPr>
            <a:r>
              <a:rPr lang="en-US" sz="1900" b="true">
                <a:solidFill>
                  <a:srgbClr val="1D1D1F"/>
                </a:solidFill>
                <a:latin typeface="Montserrat Bold"/>
                <a:ea typeface="Montserrat Bold"/>
                <a:cs typeface="Montserrat Bold"/>
                <a:sym typeface="Montserrat Bold"/>
              </a:rPr>
              <a:t>Industry = Educational services (IT education, basic computing courses, certification testing center)</a:t>
            </a:r>
          </a:p>
        </p:txBody>
      </p:sp>
      <p:sp>
        <p:nvSpPr>
          <p:cNvPr name="TextBox 4" id="4"/>
          <p:cNvSpPr txBox="true"/>
          <p:nvPr/>
        </p:nvSpPr>
        <p:spPr>
          <a:xfrm rot="0">
            <a:off x="1137837" y="3738835"/>
            <a:ext cx="6502424" cy="285750"/>
          </a:xfrm>
          <a:prstGeom prst="rect">
            <a:avLst/>
          </a:prstGeom>
        </p:spPr>
        <p:txBody>
          <a:bodyPr anchor="t" rtlCol="false" tIns="0" lIns="0" bIns="0" rIns="0">
            <a:spAutoFit/>
          </a:bodyPr>
          <a:lstStyle/>
          <a:p>
            <a:pPr algn="l">
              <a:lnSpc>
                <a:spcPts val="2280"/>
              </a:lnSpc>
            </a:pPr>
            <a:r>
              <a:rPr lang="en-US" sz="1900" b="true">
                <a:solidFill>
                  <a:srgbClr val="1D1D1F"/>
                </a:solidFill>
                <a:latin typeface="Montserrat Bold"/>
                <a:ea typeface="Montserrat Bold"/>
                <a:cs typeface="Montserrat Bold"/>
                <a:sym typeface="Montserrat Bold"/>
              </a:rPr>
              <a:t>Location = Sao Paulo</a:t>
            </a:r>
          </a:p>
        </p:txBody>
      </p:sp>
      <p:sp>
        <p:nvSpPr>
          <p:cNvPr name="TextBox 5" id="5"/>
          <p:cNvSpPr txBox="true"/>
          <p:nvPr/>
        </p:nvSpPr>
        <p:spPr>
          <a:xfrm rot="0">
            <a:off x="9401549" y="4446270"/>
            <a:ext cx="8372849" cy="3611880"/>
          </a:xfrm>
          <a:prstGeom prst="rect">
            <a:avLst/>
          </a:prstGeom>
        </p:spPr>
        <p:txBody>
          <a:bodyPr anchor="t" rtlCol="false" tIns="0" lIns="0" bIns="0" rIns="0">
            <a:spAutoFit/>
          </a:bodyPr>
          <a:lstStyle/>
          <a:p>
            <a:pPr algn="l">
              <a:lnSpc>
                <a:spcPts val="3449"/>
              </a:lnSpc>
            </a:pPr>
            <a:r>
              <a:rPr lang="en-US" sz="2299" b="true">
                <a:solidFill>
                  <a:srgbClr val="606060"/>
                </a:solidFill>
                <a:latin typeface="Montserrat Bold"/>
                <a:ea typeface="Montserrat Bold"/>
                <a:cs typeface="Montserrat Bold"/>
                <a:sym typeface="Montserrat Bold"/>
              </a:rPr>
              <a:t>Workflow</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C</a:t>
            </a:r>
            <a:r>
              <a:rPr lang="en-US" b="true" sz="2100">
                <a:solidFill>
                  <a:srgbClr val="606060"/>
                </a:solidFill>
                <a:latin typeface="Montserrat Bold"/>
                <a:ea typeface="Montserrat Bold"/>
                <a:cs typeface="Montserrat Bold"/>
                <a:sym typeface="Montserrat Bold"/>
              </a:rPr>
              <a:t>lick ops; (almost) all administration is done manually</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Applications deployed via CMD scripts</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No central codebase</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Factory Lenovo image used when (re)imaging desktops</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Test proctor launches secure browser before applicant sits down to start the exam, and fixes the browser if applicant experiences issues</a:t>
            </a:r>
          </a:p>
          <a:p>
            <a:pPr algn="l">
              <a:lnSpc>
                <a:spcPts val="3150"/>
              </a:lnSpc>
            </a:pPr>
          </a:p>
        </p:txBody>
      </p:sp>
      <p:sp>
        <p:nvSpPr>
          <p:cNvPr name="TextBox 6" id="6"/>
          <p:cNvSpPr txBox="true"/>
          <p:nvPr/>
        </p:nvSpPr>
        <p:spPr>
          <a:xfrm rot="0">
            <a:off x="1028700" y="4446270"/>
            <a:ext cx="8372849" cy="4812030"/>
          </a:xfrm>
          <a:prstGeom prst="rect">
            <a:avLst/>
          </a:prstGeom>
        </p:spPr>
        <p:txBody>
          <a:bodyPr anchor="t" rtlCol="false" tIns="0" lIns="0" bIns="0" rIns="0">
            <a:spAutoFit/>
          </a:bodyPr>
          <a:lstStyle/>
          <a:p>
            <a:pPr algn="l">
              <a:lnSpc>
                <a:spcPts val="3449"/>
              </a:lnSpc>
            </a:pPr>
            <a:r>
              <a:rPr lang="en-US" sz="2299" b="true">
                <a:solidFill>
                  <a:srgbClr val="606060"/>
                </a:solidFill>
                <a:latin typeface="Montserrat Bold"/>
                <a:ea typeface="Montserrat Bold"/>
                <a:cs typeface="Montserrat Bold"/>
                <a:sym typeface="Montserrat Bold"/>
              </a:rPr>
              <a:t>Tech Stack</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30 Lenovo M90 Gen 5 desktops purchased in 2024, with provided mouse, keyboard, webcam, headphones, and HP 24" monitor.</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3rd party applications hosted on VMWare VMs (Linux and Windows 2016)</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Homegrown secure exam browser built in Java, HTML, CSS, and VBScript</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Backups hosted on premises; backups are done on a best effort basis</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3 TP-Link unmanaged switches</a:t>
            </a:r>
          </a:p>
          <a:p>
            <a:pPr algn="l">
              <a:lnSpc>
                <a:spcPts val="3150"/>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Freeform 2" id="2"/>
          <p:cNvSpPr/>
          <p:nvPr/>
        </p:nvSpPr>
        <p:spPr>
          <a:xfrm flipH="false" flipV="false" rot="0">
            <a:off x="11750564" y="3367360"/>
            <a:ext cx="4116215" cy="6246166"/>
          </a:xfrm>
          <a:custGeom>
            <a:avLst/>
            <a:gdLst/>
            <a:ahLst/>
            <a:cxnLst/>
            <a:rect r="r" b="b" t="t" l="l"/>
            <a:pathLst>
              <a:path h="6246166" w="4116215">
                <a:moveTo>
                  <a:pt x="0" y="0"/>
                </a:moveTo>
                <a:lnTo>
                  <a:pt x="4116214" y="0"/>
                </a:lnTo>
                <a:lnTo>
                  <a:pt x="4116214" y="6246166"/>
                </a:lnTo>
                <a:lnTo>
                  <a:pt x="0" y="6246166"/>
                </a:lnTo>
                <a:lnTo>
                  <a:pt x="0" y="0"/>
                </a:lnTo>
                <a:close/>
              </a:path>
            </a:pathLst>
          </a:custGeom>
          <a:blipFill>
            <a:blip r:embed="rId2"/>
            <a:stretch>
              <a:fillRect l="0" t="0" r="0" b="0"/>
            </a:stretch>
          </a:blipFill>
        </p:spPr>
      </p:sp>
      <p:sp>
        <p:nvSpPr>
          <p:cNvPr name="TextBox 3" id="3"/>
          <p:cNvSpPr txBox="true"/>
          <p:nvPr/>
        </p:nvSpPr>
        <p:spPr>
          <a:xfrm rot="0">
            <a:off x="1028700" y="1672862"/>
            <a:ext cx="9450442"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CURRENT STATE | DIAGRAM</a:t>
            </a:r>
          </a:p>
        </p:txBody>
      </p:sp>
      <p:sp>
        <p:nvSpPr>
          <p:cNvPr name="TextBox 4" id="4"/>
          <p:cNvSpPr txBox="true"/>
          <p:nvPr/>
        </p:nvSpPr>
        <p:spPr>
          <a:xfrm rot="0">
            <a:off x="1028700" y="2710135"/>
            <a:ext cx="12779971" cy="285750"/>
          </a:xfrm>
          <a:prstGeom prst="rect">
            <a:avLst/>
          </a:prstGeom>
        </p:spPr>
        <p:txBody>
          <a:bodyPr anchor="t" rtlCol="false" tIns="0" lIns="0" bIns="0" rIns="0">
            <a:spAutoFit/>
          </a:bodyPr>
          <a:lstStyle/>
          <a:p>
            <a:pPr algn="l">
              <a:lnSpc>
                <a:spcPts val="2280"/>
              </a:lnSpc>
            </a:pPr>
            <a:r>
              <a:rPr lang="en-US" sz="1900" b="true">
                <a:solidFill>
                  <a:srgbClr val="1D1D1F"/>
                </a:solidFill>
                <a:latin typeface="Montserrat Bold"/>
                <a:ea typeface="Montserrat Bold"/>
                <a:cs typeface="Montserrat Bold"/>
                <a:sym typeface="Montserrat Bold"/>
              </a:rPr>
              <a:t>Industry = Educational services (IT education, basic computing courses, certification testing center)</a:t>
            </a:r>
          </a:p>
        </p:txBody>
      </p:sp>
      <p:sp>
        <p:nvSpPr>
          <p:cNvPr name="TextBox 5" id="5"/>
          <p:cNvSpPr txBox="true"/>
          <p:nvPr/>
        </p:nvSpPr>
        <p:spPr>
          <a:xfrm rot="0">
            <a:off x="1028700" y="4446270"/>
            <a:ext cx="8372849" cy="4812030"/>
          </a:xfrm>
          <a:prstGeom prst="rect">
            <a:avLst/>
          </a:prstGeom>
        </p:spPr>
        <p:txBody>
          <a:bodyPr anchor="t" rtlCol="false" tIns="0" lIns="0" bIns="0" rIns="0">
            <a:spAutoFit/>
          </a:bodyPr>
          <a:lstStyle/>
          <a:p>
            <a:pPr algn="l">
              <a:lnSpc>
                <a:spcPts val="3449"/>
              </a:lnSpc>
            </a:pPr>
            <a:r>
              <a:rPr lang="en-US" sz="2299" b="true">
                <a:solidFill>
                  <a:srgbClr val="606060"/>
                </a:solidFill>
                <a:latin typeface="Montserrat Bold"/>
                <a:ea typeface="Montserrat Bold"/>
                <a:cs typeface="Montserrat Bold"/>
                <a:sym typeface="Montserrat Bold"/>
              </a:rPr>
              <a:t>Tech Stack</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30 Lenovo M90 Gen 5 desktops purchased in 2024, with provided mouse, keyboard, webcam, headphones, and HP 24" monitor.</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3rd party applications hosted on VMWare VMs (Linux and Windows 2016)</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Homegrown secure exam browser built in Java, HTML, CSS, and VBScript</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Backups hosted on premises; backups are done on a best effort basis</a:t>
            </a:r>
          </a:p>
          <a:p>
            <a:pPr algn="l" marL="453390" indent="-226695" lvl="1">
              <a:lnSpc>
                <a:spcPts val="3150"/>
              </a:lnSpc>
              <a:buFont typeface="Arial"/>
              <a:buChar char="•"/>
            </a:pPr>
            <a:r>
              <a:rPr lang="en-US" b="true" sz="2100">
                <a:solidFill>
                  <a:srgbClr val="606060"/>
                </a:solidFill>
                <a:latin typeface="Montserrat Bold"/>
                <a:ea typeface="Montserrat Bold"/>
                <a:cs typeface="Montserrat Bold"/>
                <a:sym typeface="Montserrat Bold"/>
              </a:rPr>
              <a:t>3 TP-Link unmanaged switches</a:t>
            </a:r>
          </a:p>
          <a:p>
            <a:pPr algn="l">
              <a:lnSpc>
                <a:spcPts val="3150"/>
              </a:lnSpc>
            </a:pPr>
          </a:p>
        </p:txBody>
      </p:sp>
      <p:sp>
        <p:nvSpPr>
          <p:cNvPr name="TextBox 6" id="6"/>
          <p:cNvSpPr txBox="true"/>
          <p:nvPr/>
        </p:nvSpPr>
        <p:spPr>
          <a:xfrm rot="0">
            <a:off x="1028700" y="3224485"/>
            <a:ext cx="6502424" cy="285750"/>
          </a:xfrm>
          <a:prstGeom prst="rect">
            <a:avLst/>
          </a:prstGeom>
        </p:spPr>
        <p:txBody>
          <a:bodyPr anchor="t" rtlCol="false" tIns="0" lIns="0" bIns="0" rIns="0">
            <a:spAutoFit/>
          </a:bodyPr>
          <a:lstStyle/>
          <a:p>
            <a:pPr algn="l">
              <a:lnSpc>
                <a:spcPts val="2280"/>
              </a:lnSpc>
            </a:pPr>
            <a:r>
              <a:rPr lang="en-US" sz="1900" b="true">
                <a:solidFill>
                  <a:srgbClr val="1D1D1F"/>
                </a:solidFill>
                <a:latin typeface="Montserrat Bold"/>
                <a:ea typeface="Montserrat Bold"/>
                <a:cs typeface="Montserrat Bold"/>
                <a:sym typeface="Montserrat Bold"/>
              </a:rPr>
              <a:t>Location = Sao Paulo</a:t>
            </a:r>
          </a:p>
        </p:txBody>
      </p:sp>
    </p:spTree>
  </p:cSld>
  <p:clrMapOvr>
    <a:masterClrMapping/>
  </p:clrMapOvr>
</p:sld>
</file>

<file path=ppt/slides/slide5.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1028700" y="1689861"/>
            <a:ext cx="4228259"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MAIN GOALS </a:t>
            </a:r>
          </a:p>
        </p:txBody>
      </p:sp>
      <p:sp>
        <p:nvSpPr>
          <p:cNvPr name="TextBox 3" id="3"/>
          <p:cNvSpPr txBox="true"/>
          <p:nvPr/>
        </p:nvSpPr>
        <p:spPr>
          <a:xfrm rot="0">
            <a:off x="1028700" y="2727135"/>
            <a:ext cx="13553628" cy="571500"/>
          </a:xfrm>
          <a:prstGeom prst="rect">
            <a:avLst/>
          </a:prstGeom>
        </p:spPr>
        <p:txBody>
          <a:bodyPr anchor="t" rtlCol="false" tIns="0" lIns="0" bIns="0" rIns="0">
            <a:spAutoFit/>
          </a:bodyPr>
          <a:lstStyle/>
          <a:p>
            <a:pPr algn="l">
              <a:lnSpc>
                <a:spcPts val="2280"/>
              </a:lnSpc>
            </a:pPr>
            <a:r>
              <a:rPr lang="en-US" sz="1900" b="true">
                <a:solidFill>
                  <a:srgbClr val="1D1D1F"/>
                </a:solidFill>
                <a:latin typeface="Montserrat Bold"/>
                <a:ea typeface="Montserrat Bold"/>
                <a:cs typeface="Montserrat Bold"/>
                <a:sym typeface="Montserrat Bold"/>
              </a:rPr>
              <a:t>Headquartered in Sao Paulo, Balerica Inc. is looking to leverage public cloud technologies and services to expand their presence in their target markets.</a:t>
            </a:r>
          </a:p>
        </p:txBody>
      </p:sp>
      <p:sp>
        <p:nvSpPr>
          <p:cNvPr name="TextBox 4" id="4"/>
          <p:cNvSpPr txBox="true"/>
          <p:nvPr/>
        </p:nvSpPr>
        <p:spPr>
          <a:xfrm rot="0">
            <a:off x="338324" y="3773499"/>
            <a:ext cx="9837270" cy="5979795"/>
          </a:xfrm>
          <a:prstGeom prst="rect">
            <a:avLst/>
          </a:prstGeom>
        </p:spPr>
        <p:txBody>
          <a:bodyPr anchor="t" rtlCol="false" tIns="0" lIns="0" bIns="0" rIns="0">
            <a:spAutoFit/>
          </a:bodyPr>
          <a:lstStyle/>
          <a:p>
            <a:pPr algn="l" marL="496569" indent="-248284" lvl="1">
              <a:lnSpc>
                <a:spcPts val="3449"/>
              </a:lnSpc>
              <a:buAutoNum type="arabicPeriod" startAt="1"/>
            </a:pPr>
            <a:r>
              <a:rPr lang="en-US" b="true" sz="2299">
                <a:solidFill>
                  <a:srgbClr val="606060"/>
                </a:solidFill>
                <a:latin typeface="Montserrat Bold"/>
                <a:ea typeface="Montserrat Bold"/>
                <a:cs typeface="Montserrat Bold"/>
                <a:sym typeface="Montserrat Bold"/>
              </a:rPr>
              <a:t> Automate as much as possible</a:t>
            </a:r>
          </a:p>
          <a:p>
            <a:pPr algn="l" marL="496569" indent="-248284" lvl="1">
              <a:lnSpc>
                <a:spcPts val="3449"/>
              </a:lnSpc>
              <a:buAutoNum type="arabicPeriod" startAt="1"/>
            </a:pPr>
            <a:r>
              <a:rPr lang="en-US" b="true" sz="2299">
                <a:solidFill>
                  <a:srgbClr val="606060"/>
                </a:solidFill>
                <a:latin typeface="Montserrat Bold"/>
                <a:ea typeface="Montserrat Bold"/>
                <a:cs typeface="Montserrat Bold"/>
                <a:sym typeface="Montserrat Bold"/>
              </a:rPr>
              <a:t> Reduce amount of click-ops</a:t>
            </a:r>
          </a:p>
          <a:p>
            <a:pPr algn="l" marL="496569" indent="-248284" lvl="1">
              <a:lnSpc>
                <a:spcPts val="3449"/>
              </a:lnSpc>
              <a:buAutoNum type="arabicPeriod" startAt="1"/>
            </a:pPr>
            <a:r>
              <a:rPr lang="en-US" b="true" sz="2299">
                <a:solidFill>
                  <a:srgbClr val="606060"/>
                </a:solidFill>
                <a:latin typeface="Montserrat Bold"/>
                <a:ea typeface="Montserrat Bold"/>
                <a:cs typeface="Montserrat Bold"/>
                <a:sym typeface="Montserrat Bold"/>
              </a:rPr>
              <a:t> Centralize codebase</a:t>
            </a:r>
          </a:p>
          <a:p>
            <a:pPr algn="l" marL="496569" indent="-248284" lvl="1">
              <a:lnSpc>
                <a:spcPts val="3449"/>
              </a:lnSpc>
              <a:buAutoNum type="arabicPeriod" startAt="1"/>
            </a:pPr>
            <a:r>
              <a:rPr lang="en-US" b="true" sz="2299">
                <a:solidFill>
                  <a:srgbClr val="606060"/>
                </a:solidFill>
                <a:latin typeface="Montserrat Bold"/>
                <a:ea typeface="Montserrat Bold"/>
                <a:cs typeface="Montserrat Bold"/>
                <a:sym typeface="Montserrat Bold"/>
              </a:rPr>
              <a:t> </a:t>
            </a:r>
            <a:r>
              <a:rPr lang="en-US" b="true" sz="2299">
                <a:solidFill>
                  <a:srgbClr val="606060"/>
                </a:solidFill>
                <a:latin typeface="Montserrat Bold"/>
                <a:ea typeface="Montserrat Bold"/>
                <a:cs typeface="Montserrat Bold"/>
                <a:sym typeface="Montserrat Bold"/>
              </a:rPr>
              <a:t>Enable remote control capabilities on desktops from administrators only</a:t>
            </a:r>
          </a:p>
          <a:p>
            <a:pPr algn="l" marL="496569" indent="-248284" lvl="1">
              <a:lnSpc>
                <a:spcPts val="3449"/>
              </a:lnSpc>
              <a:buAutoNum type="arabicPeriod" startAt="1"/>
            </a:pPr>
            <a:r>
              <a:rPr lang="en-US" b="true" sz="2299">
                <a:solidFill>
                  <a:srgbClr val="606060"/>
                </a:solidFill>
                <a:latin typeface="Montserrat Bold"/>
                <a:ea typeface="Montserrat Bold"/>
                <a:cs typeface="Montserrat Bold"/>
                <a:sym typeface="Montserrat Bold"/>
              </a:rPr>
              <a:t> </a:t>
            </a:r>
            <a:r>
              <a:rPr lang="en-US" b="true" sz="2299">
                <a:solidFill>
                  <a:srgbClr val="606060"/>
                </a:solidFill>
                <a:latin typeface="Montserrat Bold"/>
                <a:ea typeface="Montserrat Bold"/>
                <a:cs typeface="Montserrat Bold"/>
                <a:sym typeface="Montserrat Bold"/>
              </a:rPr>
              <a:t>Cut down on desktop reimaging times &amp; occurrences</a:t>
            </a:r>
          </a:p>
          <a:p>
            <a:pPr algn="l" marL="496569" indent="-248284" lvl="1">
              <a:lnSpc>
                <a:spcPts val="3449"/>
              </a:lnSpc>
              <a:buAutoNum type="arabicPeriod" startAt="1"/>
            </a:pPr>
            <a:r>
              <a:rPr lang="en-US" b="true" sz="2299">
                <a:solidFill>
                  <a:srgbClr val="606060"/>
                </a:solidFill>
                <a:latin typeface="Montserrat Bold"/>
                <a:ea typeface="Montserrat Bold"/>
                <a:cs typeface="Montserrat Bold"/>
                <a:sym typeface="Montserrat Bold"/>
              </a:rPr>
              <a:t>Create a lightweight, scalable, secure browser for certification tests that rivals Pearson VUE. </a:t>
            </a:r>
          </a:p>
          <a:p>
            <a:pPr algn="l" marL="496569" indent="-248284" lvl="1">
              <a:lnSpc>
                <a:spcPts val="3449"/>
              </a:lnSpc>
              <a:buAutoNum type="arabicPeriod" startAt="1"/>
            </a:pPr>
            <a:r>
              <a:rPr lang="en-US" b="true" sz="2299">
                <a:solidFill>
                  <a:srgbClr val="606060"/>
                </a:solidFill>
                <a:latin typeface="Montserrat Bold"/>
                <a:ea typeface="Montserrat Bold"/>
                <a:cs typeface="Montserrat Bold"/>
                <a:sym typeface="Montserrat Bold"/>
              </a:rPr>
              <a:t>Testing center in 5 countries (USA, Brazil, Japan, Italy, and Thailand/Phillippines)</a:t>
            </a:r>
          </a:p>
          <a:p>
            <a:pPr algn="l" marL="496569" indent="-248284" lvl="1">
              <a:lnSpc>
                <a:spcPts val="3449"/>
              </a:lnSpc>
              <a:buAutoNum type="arabicPeriod" startAt="1"/>
            </a:pPr>
            <a:r>
              <a:rPr lang="en-US" b="true" sz="2299">
                <a:solidFill>
                  <a:srgbClr val="606060"/>
                </a:solidFill>
                <a:latin typeface="Montserrat Bold"/>
                <a:ea typeface="Montserrat Bold"/>
                <a:cs typeface="Montserrat Bold"/>
                <a:sym typeface="Montserrat Bold"/>
              </a:rPr>
              <a:t>Have network infrastructure that connects testing centers to each other, and administrators to the testing centers. communications MUST be as secure and redundant as possible.</a:t>
            </a:r>
          </a:p>
        </p:txBody>
      </p:sp>
      <p:sp>
        <p:nvSpPr>
          <p:cNvPr name="TextBox 5" id="5"/>
          <p:cNvSpPr txBox="true"/>
          <p:nvPr/>
        </p:nvSpPr>
        <p:spPr>
          <a:xfrm rot="0">
            <a:off x="5442709" y="1670811"/>
            <a:ext cx="8077184" cy="920115"/>
          </a:xfrm>
          <a:prstGeom prst="rect">
            <a:avLst/>
          </a:prstGeom>
        </p:spPr>
        <p:txBody>
          <a:bodyPr anchor="t" rtlCol="false" tIns="0" lIns="0" bIns="0" rIns="0">
            <a:spAutoFit/>
          </a:bodyPr>
          <a:lstStyle/>
          <a:p>
            <a:pPr algn="l">
              <a:lnSpc>
                <a:spcPts val="7559"/>
              </a:lnSpc>
            </a:pPr>
            <a:r>
              <a:rPr lang="en-US" sz="5399">
                <a:solidFill>
                  <a:srgbClr val="A28231"/>
                </a:solidFill>
                <a:latin typeface="Dekko"/>
                <a:ea typeface="Dekko"/>
                <a:cs typeface="Dekko"/>
                <a:sym typeface="Dekko"/>
              </a:rPr>
              <a:t>(+ Recommendations)</a:t>
            </a:r>
          </a:p>
        </p:txBody>
      </p:sp>
      <p:sp>
        <p:nvSpPr>
          <p:cNvPr name="TextBox 6" id="6"/>
          <p:cNvSpPr txBox="true"/>
          <p:nvPr/>
        </p:nvSpPr>
        <p:spPr>
          <a:xfrm rot="0">
            <a:off x="9967307" y="3638228"/>
            <a:ext cx="7933865" cy="6259863"/>
          </a:xfrm>
          <a:prstGeom prst="rect">
            <a:avLst/>
          </a:prstGeom>
        </p:spPr>
        <p:txBody>
          <a:bodyPr anchor="t" rtlCol="false" tIns="0" lIns="0" bIns="0" rIns="0">
            <a:spAutoFit/>
          </a:bodyPr>
          <a:lstStyle/>
          <a:p>
            <a:pPr algn="l" marL="550268" indent="-275134" lvl="1">
              <a:lnSpc>
                <a:spcPts val="3568"/>
              </a:lnSpc>
              <a:buAutoNum type="arabicPeriod" startAt="1"/>
            </a:pPr>
            <a:r>
              <a:rPr lang="en-US" sz="2548">
                <a:solidFill>
                  <a:srgbClr val="A28231"/>
                </a:solidFill>
                <a:latin typeface="Dekko"/>
                <a:ea typeface="Dekko"/>
                <a:cs typeface="Dekko"/>
                <a:sym typeface="Dekko"/>
              </a:rPr>
              <a:t> </a:t>
            </a:r>
            <a:r>
              <a:rPr lang="en-US" sz="2548">
                <a:solidFill>
                  <a:srgbClr val="A28231"/>
                </a:solidFill>
                <a:latin typeface="Dekko"/>
                <a:ea typeface="Dekko"/>
                <a:cs typeface="Dekko"/>
                <a:sym typeface="Dekko"/>
              </a:rPr>
              <a:t>Let robots handle the heavy lifting with workflows that scale and heal themselves!</a:t>
            </a:r>
          </a:p>
          <a:p>
            <a:pPr algn="l" marL="550268" indent="-275134" lvl="1">
              <a:lnSpc>
                <a:spcPts val="3568"/>
              </a:lnSpc>
              <a:buAutoNum type="arabicPeriod" startAt="1"/>
            </a:pPr>
            <a:r>
              <a:rPr lang="en-US" sz="2548">
                <a:solidFill>
                  <a:srgbClr val="A28231"/>
                </a:solidFill>
                <a:latin typeface="Dekko"/>
                <a:ea typeface="Dekko"/>
                <a:cs typeface="Dekko"/>
                <a:sym typeface="Dekko"/>
              </a:rPr>
              <a:t> Swap endless clicking with magic 'blueprints' that do the job for you.</a:t>
            </a:r>
          </a:p>
          <a:p>
            <a:pPr algn="l" marL="550268" indent="-275134" lvl="1">
              <a:lnSpc>
                <a:spcPts val="3568"/>
              </a:lnSpc>
              <a:buAutoNum type="arabicPeriod" startAt="1"/>
            </a:pPr>
            <a:r>
              <a:rPr lang="en-US" sz="2548">
                <a:solidFill>
                  <a:srgbClr val="A28231"/>
                </a:solidFill>
                <a:latin typeface="Dekko"/>
                <a:ea typeface="Dekko"/>
                <a:cs typeface="Dekko"/>
                <a:sym typeface="Dekko"/>
              </a:rPr>
              <a:t> One fortress of truth, safe and sound.</a:t>
            </a:r>
          </a:p>
          <a:p>
            <a:pPr algn="l" marL="550268" indent="-275134" lvl="1">
              <a:lnSpc>
                <a:spcPts val="3568"/>
              </a:lnSpc>
              <a:buAutoNum type="arabicPeriod" startAt="1"/>
            </a:pPr>
            <a:r>
              <a:rPr lang="en-US" sz="2548">
                <a:solidFill>
                  <a:srgbClr val="A28231"/>
                </a:solidFill>
                <a:latin typeface="Dekko"/>
                <a:ea typeface="Dekko"/>
                <a:cs typeface="Dekko"/>
                <a:sym typeface="Dekko"/>
              </a:rPr>
              <a:t> Peek into and command desktops from any corner of the globe, securely!</a:t>
            </a:r>
          </a:p>
          <a:p>
            <a:pPr algn="l" marL="550268" indent="-275134" lvl="1">
              <a:lnSpc>
                <a:spcPts val="3568"/>
              </a:lnSpc>
              <a:buAutoNum type="arabicPeriod" startAt="1"/>
            </a:pPr>
            <a:r>
              <a:rPr lang="en-US" sz="2548">
                <a:solidFill>
                  <a:srgbClr val="A28231"/>
                </a:solidFill>
                <a:latin typeface="Dekko"/>
                <a:ea typeface="Dekko"/>
                <a:cs typeface="Dekko"/>
                <a:sym typeface="Dekko"/>
              </a:rPr>
              <a:t> Cloud wizardry means fixing a borked machine is now a quickie, not a marathon.</a:t>
            </a:r>
          </a:p>
          <a:p>
            <a:pPr algn="l" marL="550268" indent="-275134" lvl="1">
              <a:lnSpc>
                <a:spcPts val="3568"/>
              </a:lnSpc>
              <a:buAutoNum type="arabicPeriod" startAt="1"/>
            </a:pPr>
            <a:r>
              <a:rPr lang="en-US" sz="2548">
                <a:solidFill>
                  <a:srgbClr val="A28231"/>
                </a:solidFill>
                <a:latin typeface="Dekko"/>
                <a:ea typeface="Dekko"/>
                <a:cs typeface="Dekko"/>
                <a:sym typeface="Dekko"/>
              </a:rPr>
              <a:t> Give the exam browser a shiny new web app makeover.</a:t>
            </a:r>
          </a:p>
          <a:p>
            <a:pPr algn="l" marL="550268" indent="-275134" lvl="1">
              <a:lnSpc>
                <a:spcPts val="3568"/>
              </a:lnSpc>
              <a:buAutoNum type="arabicPeriod" startAt="1"/>
            </a:pPr>
            <a:r>
              <a:rPr lang="en-US" sz="2548">
                <a:solidFill>
                  <a:srgbClr val="A28231"/>
                </a:solidFill>
                <a:latin typeface="Dekko"/>
                <a:ea typeface="Dekko"/>
                <a:cs typeface="Dekko"/>
                <a:sym typeface="Dekko"/>
              </a:rPr>
              <a:t> Host exam platforms close to home with Google Cloud hubs popping up in each country.</a:t>
            </a:r>
          </a:p>
          <a:p>
            <a:pPr algn="l" marL="550268" indent="-275134" lvl="1">
              <a:lnSpc>
                <a:spcPts val="3568"/>
              </a:lnSpc>
              <a:buAutoNum type="arabicPeriod" startAt="1"/>
            </a:pPr>
            <a:r>
              <a:rPr lang="en-US" sz="2548">
                <a:solidFill>
                  <a:srgbClr val="A28231"/>
                </a:solidFill>
                <a:latin typeface="Dekko"/>
                <a:ea typeface="Dekko"/>
                <a:cs typeface="Dekko"/>
                <a:sym typeface="Dekko"/>
              </a:rPr>
              <a:t> Zoom across a private, encrypted network superhighway between locations!</a:t>
            </a:r>
          </a:p>
        </p:txBody>
      </p:sp>
    </p:spTree>
  </p:cSld>
  <p:clrMapOvr>
    <a:masterClrMapping/>
  </p:clrMapOvr>
</p:sld>
</file>

<file path=ppt/slides/slide6.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7157102"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MAJOR PAIN POINTS</a:t>
            </a:r>
          </a:p>
        </p:txBody>
      </p:sp>
      <p:sp>
        <p:nvSpPr>
          <p:cNvPr name="TextBox 3" id="3"/>
          <p:cNvSpPr txBox="true"/>
          <p:nvPr/>
        </p:nvSpPr>
        <p:spPr>
          <a:xfrm rot="0">
            <a:off x="1028700" y="1802130"/>
            <a:ext cx="13553628" cy="409575"/>
          </a:xfrm>
          <a:prstGeom prst="rect">
            <a:avLst/>
          </a:prstGeom>
        </p:spPr>
        <p:txBody>
          <a:bodyPr anchor="t" rtlCol="false" tIns="0" lIns="0" bIns="0" rIns="0">
            <a:spAutoFit/>
          </a:bodyPr>
          <a:lstStyle/>
          <a:p>
            <a:pPr algn="l">
              <a:lnSpc>
                <a:spcPts val="3239"/>
              </a:lnSpc>
            </a:pPr>
            <a:r>
              <a:rPr lang="en-US" sz="2699" b="true">
                <a:solidFill>
                  <a:srgbClr val="1D1D1F"/>
                </a:solidFill>
                <a:latin typeface="Montserrat Bold"/>
                <a:ea typeface="Montserrat Bold"/>
                <a:cs typeface="Montserrat Bold"/>
                <a:sym typeface="Montserrat Bold"/>
              </a:rPr>
              <a:t>TOP 3</a:t>
            </a:r>
          </a:p>
        </p:txBody>
      </p:sp>
      <p:sp>
        <p:nvSpPr>
          <p:cNvPr name="TextBox 4" id="4"/>
          <p:cNvSpPr txBox="true"/>
          <p:nvPr/>
        </p:nvSpPr>
        <p:spPr>
          <a:xfrm rot="0">
            <a:off x="1028700" y="2640645"/>
            <a:ext cx="9837270" cy="438150"/>
          </a:xfrm>
          <a:prstGeom prst="rect">
            <a:avLst/>
          </a:prstGeom>
        </p:spPr>
        <p:txBody>
          <a:bodyPr anchor="t" rtlCol="false" tIns="0" lIns="0" bIns="0" rIns="0">
            <a:spAutoFit/>
          </a:bodyPr>
          <a:lstStyle/>
          <a:p>
            <a:pPr algn="l">
              <a:lnSpc>
                <a:spcPts val="3749"/>
              </a:lnSpc>
            </a:pPr>
            <a:r>
              <a:rPr lang="en-US" sz="2499" b="true">
                <a:solidFill>
                  <a:srgbClr val="606060"/>
                </a:solidFill>
                <a:latin typeface="Montserrat Bold"/>
                <a:ea typeface="Montserrat Bold"/>
                <a:cs typeface="Montserrat Bold"/>
                <a:sym typeface="Montserrat Bold"/>
              </a:rPr>
              <a:t>Manual Workflow (Click-Ops)</a:t>
            </a:r>
          </a:p>
        </p:txBody>
      </p:sp>
      <p:sp>
        <p:nvSpPr>
          <p:cNvPr name="TextBox 5" id="5"/>
          <p:cNvSpPr txBox="true"/>
          <p:nvPr/>
        </p:nvSpPr>
        <p:spPr>
          <a:xfrm rot="0">
            <a:off x="1028700" y="6018371"/>
            <a:ext cx="9837270" cy="407670"/>
          </a:xfrm>
          <a:prstGeom prst="rect">
            <a:avLst/>
          </a:prstGeom>
        </p:spPr>
        <p:txBody>
          <a:bodyPr anchor="t" rtlCol="false" tIns="0" lIns="0" bIns="0" rIns="0">
            <a:spAutoFit/>
          </a:bodyPr>
          <a:lstStyle/>
          <a:p>
            <a:pPr algn="l">
              <a:lnSpc>
                <a:spcPts val="3449"/>
              </a:lnSpc>
            </a:pPr>
            <a:r>
              <a:rPr lang="en-US" sz="2299" b="true">
                <a:solidFill>
                  <a:srgbClr val="606060"/>
                </a:solidFill>
                <a:latin typeface="Montserrat Bold"/>
                <a:ea typeface="Montserrat Bold"/>
                <a:cs typeface="Montserrat Bold"/>
                <a:sym typeface="Montserrat Bold"/>
              </a:rPr>
              <a:t>Manual Re-Imaging and Launching of Exam Browser</a:t>
            </a:r>
          </a:p>
        </p:txBody>
      </p:sp>
      <p:sp>
        <p:nvSpPr>
          <p:cNvPr name="TextBox 6" id="6"/>
          <p:cNvSpPr txBox="true"/>
          <p:nvPr/>
        </p:nvSpPr>
        <p:spPr>
          <a:xfrm rot="0">
            <a:off x="1028700" y="3111341"/>
            <a:ext cx="15805479" cy="2430780"/>
          </a:xfrm>
          <a:prstGeom prst="rect">
            <a:avLst/>
          </a:prstGeom>
        </p:spPr>
        <p:txBody>
          <a:bodyPr anchor="t" rtlCol="false" tIns="0" lIns="0" bIns="0" rIns="0">
            <a:spAutoFit/>
          </a:bodyPr>
          <a:lstStyle/>
          <a:p>
            <a:pPr algn="l">
              <a:lnSpc>
                <a:spcPts val="3299"/>
              </a:lnSpc>
            </a:pPr>
            <a:r>
              <a:rPr lang="en-US" sz="2199">
                <a:solidFill>
                  <a:srgbClr val="606060"/>
                </a:solidFill>
                <a:latin typeface="PT Sans"/>
                <a:ea typeface="PT Sans"/>
                <a:cs typeface="PT Sans"/>
                <a:sym typeface="PT Sans"/>
              </a:rPr>
              <a:t>Manual processes are error-prone, costly, and impossible to scale. This creates significant business bottlenecks, slows down operations, and requires extensive staff training.</a:t>
            </a:r>
          </a:p>
          <a:p>
            <a:pPr algn="l">
              <a:lnSpc>
                <a:spcPts val="3299"/>
              </a:lnSpc>
            </a:pPr>
          </a:p>
          <a:p>
            <a:pPr algn="l">
              <a:lnSpc>
                <a:spcPts val="3299"/>
              </a:lnSpc>
            </a:pPr>
            <a:r>
              <a:rPr lang="en-US" sz="2199">
                <a:solidFill>
                  <a:srgbClr val="606060"/>
                </a:solidFill>
                <a:latin typeface="PT Sans"/>
                <a:ea typeface="PT Sans"/>
                <a:cs typeface="PT Sans"/>
                <a:sym typeface="PT Sans"/>
              </a:rPr>
              <a:t>Our strategy automates wherever possible. By leveraging Google Cloud's automation tools, we ensure consistent, efficient deployments and free your team to focus on innovation, not routine maintenance. We will build a system that provisions resources almost instantly and can update code the codebase reliably.</a:t>
            </a:r>
          </a:p>
        </p:txBody>
      </p:sp>
      <p:sp>
        <p:nvSpPr>
          <p:cNvPr name="TextBox 7" id="7"/>
          <p:cNvSpPr txBox="true"/>
          <p:nvPr/>
        </p:nvSpPr>
        <p:spPr>
          <a:xfrm rot="0">
            <a:off x="1028700" y="6911816"/>
            <a:ext cx="15805479" cy="2430780"/>
          </a:xfrm>
          <a:prstGeom prst="rect">
            <a:avLst/>
          </a:prstGeom>
        </p:spPr>
        <p:txBody>
          <a:bodyPr anchor="t" rtlCol="false" tIns="0" lIns="0" bIns="0" rIns="0">
            <a:spAutoFit/>
          </a:bodyPr>
          <a:lstStyle/>
          <a:p>
            <a:pPr algn="l">
              <a:lnSpc>
                <a:spcPts val="3299"/>
              </a:lnSpc>
            </a:pPr>
            <a:r>
              <a:rPr lang="en-US" sz="2199">
                <a:solidFill>
                  <a:srgbClr val="606060"/>
                </a:solidFill>
                <a:latin typeface="PT Sans"/>
                <a:ea typeface="PT Sans"/>
                <a:cs typeface="PT Sans"/>
                <a:sym typeface="PT Sans"/>
              </a:rPr>
              <a:t>This pain point is the most visible for company as it directly affects the customer experience.  No customer wants to show up on exam day to take possibly a life-changing exam and experience an outage. This can quickly turn into loss of business if this issue happens frequent enough. We do also know mistakes and disasters happen!</a:t>
            </a:r>
          </a:p>
          <a:p>
            <a:pPr algn="l">
              <a:lnSpc>
                <a:spcPts val="3299"/>
              </a:lnSpc>
            </a:pPr>
          </a:p>
          <a:p>
            <a:pPr algn="l">
              <a:lnSpc>
                <a:spcPts val="3299"/>
              </a:lnSpc>
            </a:pPr>
            <a:r>
              <a:rPr lang="en-US" sz="2199">
                <a:solidFill>
                  <a:srgbClr val="606060"/>
                </a:solidFill>
                <a:latin typeface="PT Sans"/>
                <a:ea typeface="PT Sans"/>
                <a:cs typeface="PT Sans"/>
                <a:sym typeface="PT Sans"/>
              </a:rPr>
              <a:t>Our strategy is to create a happy balance in reliable connection and being ready when the inevitable happens. Google Cloud has a reliable network minimizes disruptions and when disruptions happen resources are automatically spun up almost instantly</a:t>
            </a:r>
          </a:p>
        </p:txBody>
      </p:sp>
    </p:spTree>
  </p:cSld>
  <p:clrMapOvr>
    <a:masterClrMapping/>
  </p:clrMapOvr>
</p:sld>
</file>

<file path=ppt/slides/slide7.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1028700" y="942975"/>
            <a:ext cx="7157102"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MAJOR PAIN POINTS</a:t>
            </a:r>
          </a:p>
        </p:txBody>
      </p:sp>
      <p:sp>
        <p:nvSpPr>
          <p:cNvPr name="TextBox 3" id="3"/>
          <p:cNvSpPr txBox="true"/>
          <p:nvPr/>
        </p:nvSpPr>
        <p:spPr>
          <a:xfrm rot="0">
            <a:off x="1028700" y="1811655"/>
            <a:ext cx="13553628" cy="409575"/>
          </a:xfrm>
          <a:prstGeom prst="rect">
            <a:avLst/>
          </a:prstGeom>
        </p:spPr>
        <p:txBody>
          <a:bodyPr anchor="t" rtlCol="false" tIns="0" lIns="0" bIns="0" rIns="0">
            <a:spAutoFit/>
          </a:bodyPr>
          <a:lstStyle/>
          <a:p>
            <a:pPr algn="l">
              <a:lnSpc>
                <a:spcPts val="3239"/>
              </a:lnSpc>
            </a:pPr>
            <a:r>
              <a:rPr lang="en-US" sz="2699" b="true">
                <a:solidFill>
                  <a:srgbClr val="1D1D1F"/>
                </a:solidFill>
                <a:latin typeface="Montserrat Bold"/>
                <a:ea typeface="Montserrat Bold"/>
                <a:cs typeface="Montserrat Bold"/>
                <a:sym typeface="Montserrat Bold"/>
              </a:rPr>
              <a:t>TOP 3</a:t>
            </a:r>
          </a:p>
        </p:txBody>
      </p:sp>
      <p:sp>
        <p:nvSpPr>
          <p:cNvPr name="TextBox 4" id="4"/>
          <p:cNvSpPr txBox="true"/>
          <p:nvPr/>
        </p:nvSpPr>
        <p:spPr>
          <a:xfrm rot="0">
            <a:off x="1028700" y="2640645"/>
            <a:ext cx="9837270" cy="438150"/>
          </a:xfrm>
          <a:prstGeom prst="rect">
            <a:avLst/>
          </a:prstGeom>
        </p:spPr>
        <p:txBody>
          <a:bodyPr anchor="t" rtlCol="false" tIns="0" lIns="0" bIns="0" rIns="0">
            <a:spAutoFit/>
          </a:bodyPr>
          <a:lstStyle/>
          <a:p>
            <a:pPr algn="l">
              <a:lnSpc>
                <a:spcPts val="3749"/>
              </a:lnSpc>
            </a:pPr>
            <a:r>
              <a:rPr lang="en-US" sz="2499" b="true">
                <a:solidFill>
                  <a:srgbClr val="606060"/>
                </a:solidFill>
                <a:latin typeface="Montserrat Bold"/>
                <a:ea typeface="Montserrat Bold"/>
                <a:cs typeface="Montserrat Bold"/>
                <a:sym typeface="Montserrat Bold"/>
              </a:rPr>
              <a:t>No Security or Compliance Governance</a:t>
            </a:r>
          </a:p>
        </p:txBody>
      </p:sp>
      <p:sp>
        <p:nvSpPr>
          <p:cNvPr name="TextBox 5" id="5"/>
          <p:cNvSpPr txBox="true"/>
          <p:nvPr/>
        </p:nvSpPr>
        <p:spPr>
          <a:xfrm rot="0">
            <a:off x="1028700" y="3111341"/>
            <a:ext cx="15805479" cy="2430780"/>
          </a:xfrm>
          <a:prstGeom prst="rect">
            <a:avLst/>
          </a:prstGeom>
        </p:spPr>
        <p:txBody>
          <a:bodyPr anchor="t" rtlCol="false" tIns="0" lIns="0" bIns="0" rIns="0">
            <a:spAutoFit/>
          </a:bodyPr>
          <a:lstStyle/>
          <a:p>
            <a:pPr algn="l">
              <a:lnSpc>
                <a:spcPts val="3299"/>
              </a:lnSpc>
            </a:pPr>
            <a:r>
              <a:rPr lang="en-US" sz="2199">
                <a:solidFill>
                  <a:srgbClr val="606060"/>
                </a:solidFill>
                <a:latin typeface="PT Sans"/>
                <a:ea typeface="PT Sans"/>
                <a:cs typeface="PT Sans"/>
                <a:sym typeface="PT Sans"/>
              </a:rPr>
              <a:t>There is no mention of a security and there are processes and tools that are unmanaged. This model is a hidden liability. A single data breach or compliance failure could severely damage the company’s reputation and jeopardize the entire business. With the goal of scaling and creating bases in different countries creating a secure foundation will be vital for business success.</a:t>
            </a:r>
          </a:p>
          <a:p>
            <a:pPr algn="l">
              <a:lnSpc>
                <a:spcPts val="3299"/>
              </a:lnSpc>
            </a:pPr>
          </a:p>
          <a:p>
            <a:pPr algn="l">
              <a:lnSpc>
                <a:spcPts val="3299"/>
              </a:lnSpc>
            </a:pPr>
            <a:r>
              <a:rPr lang="en-US" sz="2199">
                <a:solidFill>
                  <a:srgbClr val="606060"/>
                </a:solidFill>
                <a:latin typeface="PT Sans"/>
                <a:ea typeface="PT Sans"/>
                <a:cs typeface="PT Sans"/>
                <a:sym typeface="PT Sans"/>
              </a:rPr>
              <a:t>Our solution builds security into the foundation. Using Google Cloud’s enterprise-grade governance tools, we will centralize control, encrypt data end-to-end, and ensure audit-ready compliance—protecting your brand and your candidates’ trust.</a:t>
            </a:r>
          </a:p>
        </p:txBody>
      </p:sp>
    </p:spTree>
  </p:cSld>
  <p:clrMapOvr>
    <a:masterClrMapping/>
  </p:clrMapOvr>
</p:sld>
</file>

<file path=ppt/slides/slide8.xml><?xml version="1.0" encoding="utf-8"?>
<p:sld xmlns:p="http://schemas.openxmlformats.org/presentationml/2006/main" xmlns:a="http://schemas.openxmlformats.org/drawingml/2006/main">
  <p:cSld>
    <p:bg>
      <p:bgPr>
        <a:solidFill>
          <a:srgbClr val="F7F7F7"/>
        </a:solidFill>
      </p:bgPr>
    </p:bg>
    <p:spTree>
      <p:nvGrpSpPr>
        <p:cNvPr id="1" name=""/>
        <p:cNvGrpSpPr/>
        <p:nvPr/>
      </p:nvGrpSpPr>
      <p:grpSpPr>
        <a:xfrm>
          <a:off x="0" y="0"/>
          <a:ext cx="0" cy="0"/>
          <a:chOff x="0" y="0"/>
          <a:chExt cx="0" cy="0"/>
        </a:xfrm>
      </p:grpSpPr>
      <p:sp>
        <p:nvSpPr>
          <p:cNvPr name="TextBox 2" id="2"/>
          <p:cNvSpPr txBox="true"/>
          <p:nvPr/>
        </p:nvSpPr>
        <p:spPr>
          <a:xfrm rot="0">
            <a:off x="1028700" y="2130381"/>
            <a:ext cx="9450442"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FUTURE STATE | SUMMARY</a:t>
            </a:r>
          </a:p>
        </p:txBody>
      </p:sp>
      <p:sp>
        <p:nvSpPr>
          <p:cNvPr name="TextBox 3" id="3"/>
          <p:cNvSpPr txBox="true"/>
          <p:nvPr/>
        </p:nvSpPr>
        <p:spPr>
          <a:xfrm rot="0">
            <a:off x="1028700" y="3109366"/>
            <a:ext cx="14527419" cy="5122545"/>
          </a:xfrm>
          <a:prstGeom prst="rect">
            <a:avLst/>
          </a:prstGeom>
        </p:spPr>
        <p:txBody>
          <a:bodyPr anchor="t" rtlCol="false" tIns="0" lIns="0" bIns="0" rIns="0">
            <a:spAutoFit/>
          </a:bodyPr>
          <a:lstStyle/>
          <a:p>
            <a:pPr algn="l">
              <a:lnSpc>
                <a:spcPts val="3449"/>
              </a:lnSpc>
            </a:pPr>
            <a:r>
              <a:rPr lang="en-US" sz="2299" b="true">
                <a:solidFill>
                  <a:srgbClr val="606060"/>
                </a:solidFill>
                <a:latin typeface="Montserrat Bold"/>
                <a:ea typeface="Montserrat Bold"/>
                <a:cs typeface="Montserrat Bold"/>
                <a:sym typeface="Montserrat Bold"/>
              </a:rPr>
              <a:t>This strategy migrates your on-premises infrastructure to a secure, automated Google Cloud platform. It uses Chrome Enterprise to convert existing desktops into cloud-managed kiosks, slashing reimaging time. Compute Engine with Managed Instance Groups hosts your legacy VMs for self-healing availability, while the modern exam browser is built on Cloud Run for automatic, cost-efficient scaling. All components connect through a global VPC with Cloud Interconnect for secure, low-latency access.</a:t>
            </a:r>
          </a:p>
          <a:p>
            <a:pPr algn="l">
              <a:lnSpc>
                <a:spcPts val="3449"/>
              </a:lnSpc>
            </a:pPr>
          </a:p>
          <a:p>
            <a:pPr algn="l">
              <a:lnSpc>
                <a:spcPts val="3449"/>
              </a:lnSpc>
            </a:pPr>
            <a:r>
              <a:rPr lang="en-US" sz="2299" b="true">
                <a:solidFill>
                  <a:srgbClr val="606060"/>
                </a:solidFill>
                <a:latin typeface="Montserrat Bold"/>
                <a:ea typeface="Montserrat Bold"/>
                <a:cs typeface="Montserrat Bold"/>
                <a:sym typeface="Montserrat Bold"/>
              </a:rPr>
              <a:t>The key advantages are complete automation, eliminating manual "click-ops" via Cloud Build and Terraform; robust security enforced by Secret Manager, Cloud IAM, and Cloud Armor; and inherent global scalability. This results in a dramatic reduction in IT overhead, a resilient testing experience for applicants, and a foundation for continuous innovation.</a:t>
            </a:r>
          </a:p>
          <a:p>
            <a:pPr algn="l">
              <a:lnSpc>
                <a:spcPts val="3449"/>
              </a:lnSpc>
            </a:pP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7F7F7"/>
        </a:solidFill>
      </p:bgPr>
    </p:bg>
    <p:spTree>
      <p:nvGrpSpPr>
        <p:cNvPr id="1" name=""/>
        <p:cNvGrpSpPr/>
        <p:nvPr/>
      </p:nvGrpSpPr>
      <p:grpSpPr>
        <a:xfrm>
          <a:off x="0" y="0"/>
          <a:ext cx="0" cy="0"/>
          <a:chOff x="0" y="0"/>
          <a:chExt cx="0" cy="0"/>
        </a:xfrm>
      </p:grpSpPr>
      <p:sp>
        <p:nvSpPr>
          <p:cNvPr name="AutoShape 2" id="2"/>
          <p:cNvSpPr/>
          <p:nvPr/>
        </p:nvSpPr>
        <p:spPr>
          <a:xfrm>
            <a:off x="1028700" y="1778317"/>
            <a:ext cx="1418771" cy="0"/>
          </a:xfrm>
          <a:prstGeom prst="line">
            <a:avLst/>
          </a:prstGeom>
          <a:ln cap="flat" w="47625">
            <a:solidFill>
              <a:srgbClr val="A28231"/>
            </a:solidFill>
            <a:prstDash val="solid"/>
            <a:headEnd type="none" len="sm" w="sm"/>
            <a:tailEnd type="none" len="sm" w="sm"/>
          </a:ln>
        </p:spPr>
      </p:sp>
      <p:sp>
        <p:nvSpPr>
          <p:cNvPr name="Freeform 3" id="3"/>
          <p:cNvSpPr/>
          <p:nvPr/>
        </p:nvSpPr>
        <p:spPr>
          <a:xfrm flipH="false" flipV="false" rot="0">
            <a:off x="995506" y="2367769"/>
            <a:ext cx="1383955" cy="1756936"/>
          </a:xfrm>
          <a:custGeom>
            <a:avLst/>
            <a:gdLst/>
            <a:ahLst/>
            <a:cxnLst/>
            <a:rect r="r" b="b" t="t" l="l"/>
            <a:pathLst>
              <a:path h="1756936" w="1383955">
                <a:moveTo>
                  <a:pt x="0" y="0"/>
                </a:moveTo>
                <a:lnTo>
                  <a:pt x="1383956" y="0"/>
                </a:lnTo>
                <a:lnTo>
                  <a:pt x="1383956" y="1756936"/>
                </a:lnTo>
                <a:lnTo>
                  <a:pt x="0" y="1756936"/>
                </a:lnTo>
                <a:lnTo>
                  <a:pt x="0" y="0"/>
                </a:lnTo>
                <a:close/>
              </a:path>
            </a:pathLst>
          </a:custGeom>
          <a:blipFill>
            <a:blip r:embed="rId2"/>
            <a:stretch>
              <a:fillRect l="0" t="0" r="0" b="0"/>
            </a:stretch>
          </a:blipFill>
        </p:spPr>
      </p:sp>
      <p:sp>
        <p:nvSpPr>
          <p:cNvPr name="Freeform 4" id="4"/>
          <p:cNvSpPr/>
          <p:nvPr/>
        </p:nvSpPr>
        <p:spPr>
          <a:xfrm flipH="false" flipV="false" rot="0">
            <a:off x="8433174" y="2614661"/>
            <a:ext cx="2566213" cy="837342"/>
          </a:xfrm>
          <a:custGeom>
            <a:avLst/>
            <a:gdLst/>
            <a:ahLst/>
            <a:cxnLst/>
            <a:rect r="r" b="b" t="t" l="l"/>
            <a:pathLst>
              <a:path h="837342" w="2566213">
                <a:moveTo>
                  <a:pt x="0" y="0"/>
                </a:moveTo>
                <a:lnTo>
                  <a:pt x="2566214" y="0"/>
                </a:lnTo>
                <a:lnTo>
                  <a:pt x="2566214" y="837342"/>
                </a:lnTo>
                <a:lnTo>
                  <a:pt x="0" y="837342"/>
                </a:lnTo>
                <a:lnTo>
                  <a:pt x="0" y="0"/>
                </a:lnTo>
                <a:close/>
              </a:path>
            </a:pathLst>
          </a:custGeom>
          <a:blipFill>
            <a:blip r:embed="rId3"/>
            <a:stretch>
              <a:fillRect l="0" t="-42019" r="0" b="-41863"/>
            </a:stretch>
          </a:blipFill>
        </p:spPr>
      </p:sp>
      <p:sp>
        <p:nvSpPr>
          <p:cNvPr name="Freeform 5" id="5"/>
          <p:cNvSpPr/>
          <p:nvPr/>
        </p:nvSpPr>
        <p:spPr>
          <a:xfrm flipH="false" flipV="false" rot="0">
            <a:off x="995506" y="6639246"/>
            <a:ext cx="1451965" cy="1572127"/>
          </a:xfrm>
          <a:custGeom>
            <a:avLst/>
            <a:gdLst/>
            <a:ahLst/>
            <a:cxnLst/>
            <a:rect r="r" b="b" t="t" l="l"/>
            <a:pathLst>
              <a:path h="1572127" w="1451965">
                <a:moveTo>
                  <a:pt x="0" y="0"/>
                </a:moveTo>
                <a:lnTo>
                  <a:pt x="1451965" y="0"/>
                </a:lnTo>
                <a:lnTo>
                  <a:pt x="1451965" y="1572127"/>
                </a:lnTo>
                <a:lnTo>
                  <a:pt x="0" y="1572127"/>
                </a:lnTo>
                <a:lnTo>
                  <a:pt x="0" y="0"/>
                </a:lnTo>
                <a:close/>
              </a:path>
            </a:pathLst>
          </a:custGeom>
          <a:blipFill>
            <a:blip r:embed="rId4"/>
            <a:stretch>
              <a:fillRect l="0" t="0" r="0" b="0"/>
            </a:stretch>
          </a:blipFill>
        </p:spPr>
      </p:sp>
      <p:sp>
        <p:nvSpPr>
          <p:cNvPr name="Freeform 6" id="6"/>
          <p:cNvSpPr/>
          <p:nvPr/>
        </p:nvSpPr>
        <p:spPr>
          <a:xfrm flipH="false" flipV="false" rot="0">
            <a:off x="995506" y="8604384"/>
            <a:ext cx="1249851" cy="1307832"/>
          </a:xfrm>
          <a:custGeom>
            <a:avLst/>
            <a:gdLst/>
            <a:ahLst/>
            <a:cxnLst/>
            <a:rect r="r" b="b" t="t" l="l"/>
            <a:pathLst>
              <a:path h="1307832" w="1249851">
                <a:moveTo>
                  <a:pt x="0" y="0"/>
                </a:moveTo>
                <a:lnTo>
                  <a:pt x="1249852" y="0"/>
                </a:lnTo>
                <a:lnTo>
                  <a:pt x="1249852" y="1307832"/>
                </a:lnTo>
                <a:lnTo>
                  <a:pt x="0" y="1307832"/>
                </a:lnTo>
                <a:lnTo>
                  <a:pt x="0" y="0"/>
                </a:lnTo>
                <a:close/>
              </a:path>
            </a:pathLst>
          </a:custGeom>
          <a:blipFill>
            <a:blip r:embed="rId5"/>
            <a:stretch>
              <a:fillRect l="0" t="0" r="0" b="-61521"/>
            </a:stretch>
          </a:blipFill>
        </p:spPr>
      </p:sp>
      <p:sp>
        <p:nvSpPr>
          <p:cNvPr name="Freeform 7" id="7"/>
          <p:cNvSpPr/>
          <p:nvPr/>
        </p:nvSpPr>
        <p:spPr>
          <a:xfrm flipH="false" flipV="false" rot="0">
            <a:off x="8299824" y="4546049"/>
            <a:ext cx="1421652" cy="1912222"/>
          </a:xfrm>
          <a:custGeom>
            <a:avLst/>
            <a:gdLst/>
            <a:ahLst/>
            <a:cxnLst/>
            <a:rect r="r" b="b" t="t" l="l"/>
            <a:pathLst>
              <a:path h="1912222" w="1421652">
                <a:moveTo>
                  <a:pt x="0" y="0"/>
                </a:moveTo>
                <a:lnTo>
                  <a:pt x="1421652" y="0"/>
                </a:lnTo>
                <a:lnTo>
                  <a:pt x="1421652" y="1912222"/>
                </a:lnTo>
                <a:lnTo>
                  <a:pt x="0" y="1912222"/>
                </a:lnTo>
                <a:lnTo>
                  <a:pt x="0" y="0"/>
                </a:lnTo>
                <a:close/>
              </a:path>
            </a:pathLst>
          </a:custGeom>
          <a:blipFill>
            <a:blip r:embed="rId6"/>
            <a:stretch>
              <a:fillRect l="0" t="0" r="0" b="0"/>
            </a:stretch>
          </a:blipFill>
        </p:spPr>
      </p:sp>
      <p:sp>
        <p:nvSpPr>
          <p:cNvPr name="Freeform 8" id="8"/>
          <p:cNvSpPr/>
          <p:nvPr/>
        </p:nvSpPr>
        <p:spPr>
          <a:xfrm flipH="false" flipV="false" rot="0">
            <a:off x="9757302" y="4563897"/>
            <a:ext cx="1228750" cy="1680930"/>
          </a:xfrm>
          <a:custGeom>
            <a:avLst/>
            <a:gdLst/>
            <a:ahLst/>
            <a:cxnLst/>
            <a:rect r="r" b="b" t="t" l="l"/>
            <a:pathLst>
              <a:path h="1680930" w="1228750">
                <a:moveTo>
                  <a:pt x="0" y="0"/>
                </a:moveTo>
                <a:lnTo>
                  <a:pt x="1228750" y="0"/>
                </a:lnTo>
                <a:lnTo>
                  <a:pt x="1228750" y="1680930"/>
                </a:lnTo>
                <a:lnTo>
                  <a:pt x="0" y="1680930"/>
                </a:lnTo>
                <a:lnTo>
                  <a:pt x="0" y="0"/>
                </a:lnTo>
                <a:close/>
              </a:path>
            </a:pathLst>
          </a:custGeom>
          <a:blipFill>
            <a:blip r:embed="rId7"/>
            <a:stretch>
              <a:fillRect l="0" t="0" r="0" b="0"/>
            </a:stretch>
          </a:blipFill>
        </p:spPr>
      </p:sp>
      <p:sp>
        <p:nvSpPr>
          <p:cNvPr name="Freeform 9" id="9"/>
          <p:cNvSpPr/>
          <p:nvPr/>
        </p:nvSpPr>
        <p:spPr>
          <a:xfrm flipH="false" flipV="false" rot="0">
            <a:off x="9596547" y="8487581"/>
            <a:ext cx="1389505" cy="1516714"/>
          </a:xfrm>
          <a:custGeom>
            <a:avLst/>
            <a:gdLst/>
            <a:ahLst/>
            <a:cxnLst/>
            <a:rect r="r" b="b" t="t" l="l"/>
            <a:pathLst>
              <a:path h="1516714" w="1389505">
                <a:moveTo>
                  <a:pt x="0" y="0"/>
                </a:moveTo>
                <a:lnTo>
                  <a:pt x="1389505" y="0"/>
                </a:lnTo>
                <a:lnTo>
                  <a:pt x="1389505" y="1516714"/>
                </a:lnTo>
                <a:lnTo>
                  <a:pt x="0" y="1516714"/>
                </a:lnTo>
                <a:lnTo>
                  <a:pt x="0" y="0"/>
                </a:lnTo>
                <a:close/>
              </a:path>
            </a:pathLst>
          </a:custGeom>
          <a:blipFill>
            <a:blip r:embed="rId8"/>
            <a:stretch>
              <a:fillRect l="0" t="0" r="0" b="0"/>
            </a:stretch>
          </a:blipFill>
        </p:spPr>
      </p:sp>
      <p:sp>
        <p:nvSpPr>
          <p:cNvPr name="Freeform 10" id="10"/>
          <p:cNvSpPr/>
          <p:nvPr/>
        </p:nvSpPr>
        <p:spPr>
          <a:xfrm flipH="false" flipV="false" rot="0">
            <a:off x="8461073" y="3246237"/>
            <a:ext cx="2592459" cy="1051712"/>
          </a:xfrm>
          <a:custGeom>
            <a:avLst/>
            <a:gdLst/>
            <a:ahLst/>
            <a:cxnLst/>
            <a:rect r="r" b="b" t="t" l="l"/>
            <a:pathLst>
              <a:path h="1051712" w="2592459">
                <a:moveTo>
                  <a:pt x="0" y="0"/>
                </a:moveTo>
                <a:lnTo>
                  <a:pt x="2592459" y="0"/>
                </a:lnTo>
                <a:lnTo>
                  <a:pt x="2592459" y="1051712"/>
                </a:lnTo>
                <a:lnTo>
                  <a:pt x="0" y="1051712"/>
                </a:lnTo>
                <a:lnTo>
                  <a:pt x="0" y="0"/>
                </a:lnTo>
                <a:close/>
              </a:path>
            </a:pathLst>
          </a:custGeom>
          <a:blipFill>
            <a:blip r:embed="rId9"/>
            <a:stretch>
              <a:fillRect l="-28563" t="0" r="-6663" b="0"/>
            </a:stretch>
          </a:blipFill>
        </p:spPr>
      </p:sp>
      <p:sp>
        <p:nvSpPr>
          <p:cNvPr name="Freeform 11" id="11"/>
          <p:cNvSpPr/>
          <p:nvPr/>
        </p:nvSpPr>
        <p:spPr>
          <a:xfrm flipH="false" flipV="false" rot="0">
            <a:off x="945049" y="4612581"/>
            <a:ext cx="1350766" cy="1636139"/>
          </a:xfrm>
          <a:custGeom>
            <a:avLst/>
            <a:gdLst/>
            <a:ahLst/>
            <a:cxnLst/>
            <a:rect r="r" b="b" t="t" l="l"/>
            <a:pathLst>
              <a:path h="1636139" w="1350766">
                <a:moveTo>
                  <a:pt x="0" y="0"/>
                </a:moveTo>
                <a:lnTo>
                  <a:pt x="1350766" y="0"/>
                </a:lnTo>
                <a:lnTo>
                  <a:pt x="1350766" y="1636140"/>
                </a:lnTo>
                <a:lnTo>
                  <a:pt x="0" y="1636140"/>
                </a:lnTo>
                <a:lnTo>
                  <a:pt x="0" y="0"/>
                </a:lnTo>
                <a:close/>
              </a:path>
            </a:pathLst>
          </a:custGeom>
          <a:blipFill>
            <a:blip r:embed="rId10"/>
            <a:stretch>
              <a:fillRect l="0" t="0" r="0" b="0"/>
            </a:stretch>
          </a:blipFill>
        </p:spPr>
      </p:sp>
      <p:sp>
        <p:nvSpPr>
          <p:cNvPr name="TextBox 12" id="12"/>
          <p:cNvSpPr txBox="true"/>
          <p:nvPr/>
        </p:nvSpPr>
        <p:spPr>
          <a:xfrm rot="0">
            <a:off x="1028700" y="942975"/>
            <a:ext cx="13679060" cy="811530"/>
          </a:xfrm>
          <a:prstGeom prst="rect">
            <a:avLst/>
          </a:prstGeom>
        </p:spPr>
        <p:txBody>
          <a:bodyPr anchor="t" rtlCol="false" tIns="0" lIns="0" bIns="0" rIns="0">
            <a:spAutoFit/>
          </a:bodyPr>
          <a:lstStyle/>
          <a:p>
            <a:pPr algn="l">
              <a:lnSpc>
                <a:spcPts val="6719"/>
              </a:lnSpc>
            </a:pPr>
            <a:r>
              <a:rPr lang="en-US" b="true" sz="4800">
                <a:solidFill>
                  <a:srgbClr val="1D1D1F"/>
                </a:solidFill>
                <a:latin typeface="Montserrat Bold"/>
                <a:ea typeface="Montserrat Bold"/>
                <a:cs typeface="Montserrat Bold"/>
                <a:sym typeface="Montserrat Bold"/>
              </a:rPr>
              <a:t>RECOMMENDED GCP &amp; CI/CD SERVICES</a:t>
            </a:r>
          </a:p>
        </p:txBody>
      </p:sp>
      <p:sp>
        <p:nvSpPr>
          <p:cNvPr name="TextBox 13" id="13"/>
          <p:cNvSpPr txBox="true"/>
          <p:nvPr/>
        </p:nvSpPr>
        <p:spPr>
          <a:xfrm rot="0">
            <a:off x="2447471" y="2872765"/>
            <a:ext cx="5257259" cy="84415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Provides secure, scalable virtual machines to run both Linux and Windows workloads, enabling a direct "lift-and-shift" migration from on-premises</a:t>
            </a:r>
          </a:p>
        </p:txBody>
      </p:sp>
      <p:sp>
        <p:nvSpPr>
          <p:cNvPr name="TextBox 14" id="14"/>
          <p:cNvSpPr txBox="true"/>
          <p:nvPr/>
        </p:nvSpPr>
        <p:spPr>
          <a:xfrm rot="0">
            <a:off x="2447471" y="5114925"/>
            <a:ext cx="5257259" cy="112990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The L</a:t>
            </a:r>
            <a:r>
              <a:rPr lang="en-US" sz="1640">
                <a:solidFill>
                  <a:srgbClr val="1D1D1F"/>
                </a:solidFill>
                <a:latin typeface="Montserrat"/>
                <a:ea typeface="Montserrat"/>
                <a:cs typeface="Montserrat"/>
                <a:sym typeface="Montserrat"/>
              </a:rPr>
              <a:t>oad Balancer automatically directs each incoming user request to a healthy VM instance in the MIG that is closest to them or has the most available capacity.</a:t>
            </a:r>
          </a:p>
        </p:txBody>
      </p:sp>
      <p:sp>
        <p:nvSpPr>
          <p:cNvPr name="TextBox 15" id="15"/>
          <p:cNvSpPr txBox="true"/>
          <p:nvPr/>
        </p:nvSpPr>
        <p:spPr>
          <a:xfrm rot="0">
            <a:off x="11220617" y="2872765"/>
            <a:ext cx="5257259" cy="112990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C</a:t>
            </a:r>
            <a:r>
              <a:rPr lang="en-US" sz="1640">
                <a:solidFill>
                  <a:srgbClr val="1D1D1F"/>
                </a:solidFill>
                <a:latin typeface="Montserrat"/>
                <a:ea typeface="Montserrat"/>
                <a:cs typeface="Montserrat"/>
                <a:sym typeface="Montserrat"/>
              </a:rPr>
              <a:t>onverts existing Lenovo desktops into secure, cloud-managed kiosks.  Allows for central policy enforcement, instant remote control, and reimaging in minutes instead of hours.</a:t>
            </a:r>
          </a:p>
        </p:txBody>
      </p:sp>
      <p:sp>
        <p:nvSpPr>
          <p:cNvPr name="TextBox 16" id="16"/>
          <p:cNvSpPr txBox="true"/>
          <p:nvPr/>
        </p:nvSpPr>
        <p:spPr>
          <a:xfrm rot="0">
            <a:off x="2447471" y="7367221"/>
            <a:ext cx="5257259" cy="84415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Serverless pl</a:t>
            </a:r>
            <a:r>
              <a:rPr lang="en-US" sz="1640">
                <a:solidFill>
                  <a:srgbClr val="1D1D1F"/>
                </a:solidFill>
                <a:latin typeface="Montserrat"/>
                <a:ea typeface="Montserrat"/>
                <a:cs typeface="Montserrat"/>
                <a:sym typeface="Montserrat"/>
              </a:rPr>
              <a:t>atform that automatically runs your containerized application in a highly scalable environment.</a:t>
            </a:r>
          </a:p>
        </p:txBody>
      </p:sp>
      <p:sp>
        <p:nvSpPr>
          <p:cNvPr name="TextBox 17" id="17"/>
          <p:cNvSpPr txBox="true"/>
          <p:nvPr/>
        </p:nvSpPr>
        <p:spPr>
          <a:xfrm rot="0">
            <a:off x="2379462" y="8916223"/>
            <a:ext cx="5257259" cy="84415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Secure, logically isol</a:t>
            </a:r>
            <a:r>
              <a:rPr lang="en-US" sz="1640">
                <a:solidFill>
                  <a:srgbClr val="1D1D1F"/>
                </a:solidFill>
                <a:latin typeface="Montserrat"/>
                <a:ea typeface="Montserrat"/>
                <a:cs typeface="Montserrat"/>
                <a:sym typeface="Montserrat"/>
              </a:rPr>
              <a:t>ated private network within GCP. Allows you to define firewalls and control traffic between services.</a:t>
            </a:r>
          </a:p>
        </p:txBody>
      </p:sp>
      <p:sp>
        <p:nvSpPr>
          <p:cNvPr name="TextBox 18" id="18"/>
          <p:cNvSpPr txBox="true"/>
          <p:nvPr/>
        </p:nvSpPr>
        <p:spPr>
          <a:xfrm rot="0">
            <a:off x="11220617" y="5114925"/>
            <a:ext cx="5257259" cy="112990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Es</a:t>
            </a:r>
            <a:r>
              <a:rPr lang="en-US" sz="1640">
                <a:solidFill>
                  <a:srgbClr val="1D1D1F"/>
                </a:solidFill>
                <a:latin typeface="Montserrat"/>
                <a:ea typeface="Montserrat"/>
                <a:cs typeface="Montserrat"/>
                <a:sym typeface="Montserrat"/>
              </a:rPr>
              <a:t>tablishes dedicated, private network connections from your on-premises locations (testing centers) to Google's network, ensuring low latency and high security</a:t>
            </a:r>
          </a:p>
        </p:txBody>
      </p:sp>
      <p:sp>
        <p:nvSpPr>
          <p:cNvPr name="TextBox 19" id="19"/>
          <p:cNvSpPr txBox="true"/>
          <p:nvPr/>
        </p:nvSpPr>
        <p:spPr>
          <a:xfrm rot="0">
            <a:off x="11220617" y="8839088"/>
            <a:ext cx="5257259" cy="112990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Provides f</a:t>
            </a:r>
            <a:r>
              <a:rPr lang="en-US" sz="1640">
                <a:solidFill>
                  <a:srgbClr val="1D1D1F"/>
                </a:solidFill>
                <a:latin typeface="Montserrat"/>
                <a:ea typeface="Montserrat"/>
                <a:cs typeface="Montserrat"/>
                <a:sym typeface="Montserrat"/>
              </a:rPr>
              <a:t>ine-grained access control for Google Cloud services. Ensures the principle of least privilege by defining who (identity) has what access (role) to which resource.</a:t>
            </a:r>
          </a:p>
        </p:txBody>
      </p:sp>
      <p:sp>
        <p:nvSpPr>
          <p:cNvPr name="TextBox 20" id="20"/>
          <p:cNvSpPr txBox="true"/>
          <p:nvPr/>
        </p:nvSpPr>
        <p:spPr>
          <a:xfrm rot="0">
            <a:off x="2447471" y="2438013"/>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Compute Engine</a:t>
            </a:r>
          </a:p>
        </p:txBody>
      </p:sp>
      <p:sp>
        <p:nvSpPr>
          <p:cNvPr name="TextBox 21" id="21"/>
          <p:cNvSpPr txBox="true"/>
          <p:nvPr/>
        </p:nvSpPr>
        <p:spPr>
          <a:xfrm rot="0">
            <a:off x="2447471" y="4648580"/>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Load Balancing</a:t>
            </a:r>
          </a:p>
        </p:txBody>
      </p:sp>
      <p:sp>
        <p:nvSpPr>
          <p:cNvPr name="TextBox 22" id="22"/>
          <p:cNvSpPr txBox="true"/>
          <p:nvPr/>
        </p:nvSpPr>
        <p:spPr>
          <a:xfrm rot="0">
            <a:off x="2447471" y="6930627"/>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Cloud Run</a:t>
            </a:r>
          </a:p>
        </p:txBody>
      </p:sp>
      <p:sp>
        <p:nvSpPr>
          <p:cNvPr name="TextBox 23" id="23"/>
          <p:cNvSpPr txBox="true"/>
          <p:nvPr/>
        </p:nvSpPr>
        <p:spPr>
          <a:xfrm rot="0">
            <a:off x="2379462" y="8566284"/>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Virtual Private Cloud</a:t>
            </a:r>
          </a:p>
        </p:txBody>
      </p:sp>
      <p:sp>
        <p:nvSpPr>
          <p:cNvPr name="TextBox 24" id="24"/>
          <p:cNvSpPr txBox="true"/>
          <p:nvPr/>
        </p:nvSpPr>
        <p:spPr>
          <a:xfrm rot="0">
            <a:off x="11220617" y="8552466"/>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Identity Access Management</a:t>
            </a:r>
          </a:p>
        </p:txBody>
      </p:sp>
      <p:sp>
        <p:nvSpPr>
          <p:cNvPr name="TextBox 25" id="25"/>
          <p:cNvSpPr txBox="true"/>
          <p:nvPr/>
        </p:nvSpPr>
        <p:spPr>
          <a:xfrm rot="0">
            <a:off x="11220617" y="4787129"/>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Cloud Interconnect or Cloud VPN</a:t>
            </a:r>
          </a:p>
        </p:txBody>
      </p:sp>
      <p:sp>
        <p:nvSpPr>
          <p:cNvPr name="TextBox 26" id="26"/>
          <p:cNvSpPr txBox="true"/>
          <p:nvPr/>
        </p:nvSpPr>
        <p:spPr>
          <a:xfrm rot="0">
            <a:off x="11220617" y="2576561"/>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ChromeOS Flex + Chrome Entreprise</a:t>
            </a:r>
          </a:p>
        </p:txBody>
      </p:sp>
      <p:sp>
        <p:nvSpPr>
          <p:cNvPr name="Freeform 27" id="27"/>
          <p:cNvSpPr/>
          <p:nvPr/>
        </p:nvSpPr>
        <p:spPr>
          <a:xfrm flipH="false" flipV="false" rot="0">
            <a:off x="9703612" y="6873044"/>
            <a:ext cx="1314891" cy="1426009"/>
          </a:xfrm>
          <a:custGeom>
            <a:avLst/>
            <a:gdLst/>
            <a:ahLst/>
            <a:cxnLst/>
            <a:rect r="r" b="b" t="t" l="l"/>
            <a:pathLst>
              <a:path h="1426009" w="1314891">
                <a:moveTo>
                  <a:pt x="0" y="0"/>
                </a:moveTo>
                <a:lnTo>
                  <a:pt x="1314891" y="0"/>
                </a:lnTo>
                <a:lnTo>
                  <a:pt x="1314891" y="1426009"/>
                </a:lnTo>
                <a:lnTo>
                  <a:pt x="0" y="1426009"/>
                </a:lnTo>
                <a:lnTo>
                  <a:pt x="0" y="0"/>
                </a:lnTo>
                <a:close/>
              </a:path>
            </a:pathLst>
          </a:custGeom>
          <a:blipFill>
            <a:blip r:embed="rId11"/>
            <a:stretch>
              <a:fillRect l="0" t="0" r="0" b="0"/>
            </a:stretch>
          </a:blipFill>
        </p:spPr>
      </p:sp>
      <p:sp>
        <p:nvSpPr>
          <p:cNvPr name="TextBox 28" id="28"/>
          <p:cNvSpPr txBox="true"/>
          <p:nvPr/>
        </p:nvSpPr>
        <p:spPr>
          <a:xfrm rot="0">
            <a:off x="11220617" y="7135418"/>
            <a:ext cx="5257259" cy="1129902"/>
          </a:xfrm>
          <a:prstGeom prst="rect">
            <a:avLst/>
          </a:prstGeom>
        </p:spPr>
        <p:txBody>
          <a:bodyPr anchor="t" rtlCol="false" tIns="0" lIns="0" bIns="0" rIns="0">
            <a:spAutoFit/>
          </a:bodyPr>
          <a:lstStyle/>
          <a:p>
            <a:pPr algn="l">
              <a:lnSpc>
                <a:spcPts val="2296"/>
              </a:lnSpc>
              <a:spcBef>
                <a:spcPct val="0"/>
              </a:spcBef>
            </a:pPr>
            <a:r>
              <a:rPr lang="en-US" sz="1640">
                <a:solidFill>
                  <a:srgbClr val="1D1D1F"/>
                </a:solidFill>
                <a:latin typeface="Montserrat"/>
                <a:ea typeface="Montserrat"/>
                <a:cs typeface="Montserrat"/>
                <a:sym typeface="Montserrat"/>
              </a:rPr>
              <a:t>Provides a s</a:t>
            </a:r>
            <a:r>
              <a:rPr lang="en-US" sz="1640">
                <a:solidFill>
                  <a:srgbClr val="1D1D1F"/>
                </a:solidFill>
                <a:latin typeface="Montserrat"/>
                <a:ea typeface="Montserrat"/>
                <a:cs typeface="Montserrat"/>
                <a:sym typeface="Montserrat"/>
              </a:rPr>
              <a:t>ecure, centralized vault to store and manage sensitive data. Applications access secrets on-demand, eliminating exposure in source code.</a:t>
            </a:r>
          </a:p>
        </p:txBody>
      </p:sp>
      <p:sp>
        <p:nvSpPr>
          <p:cNvPr name="TextBox 29" id="29"/>
          <p:cNvSpPr txBox="true"/>
          <p:nvPr/>
        </p:nvSpPr>
        <p:spPr>
          <a:xfrm rot="0">
            <a:off x="11220617" y="6696396"/>
            <a:ext cx="5257259" cy="315197"/>
          </a:xfrm>
          <a:prstGeom prst="rect">
            <a:avLst/>
          </a:prstGeom>
        </p:spPr>
        <p:txBody>
          <a:bodyPr anchor="t" rtlCol="false" tIns="0" lIns="0" bIns="0" rIns="0">
            <a:spAutoFit/>
          </a:bodyPr>
          <a:lstStyle/>
          <a:p>
            <a:pPr algn="l">
              <a:lnSpc>
                <a:spcPts val="2576"/>
              </a:lnSpc>
              <a:spcBef>
                <a:spcPct val="0"/>
              </a:spcBef>
            </a:pPr>
            <a:r>
              <a:rPr lang="en-US" b="true" sz="1840">
                <a:solidFill>
                  <a:srgbClr val="1D1D1F"/>
                </a:solidFill>
                <a:latin typeface="Montserrat Bold"/>
                <a:ea typeface="Montserrat Bold"/>
                <a:cs typeface="Montserrat Bold"/>
                <a:sym typeface="Montserrat Bold"/>
              </a:rPr>
              <a:t>Secrets Manager</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DAGx8na6RlQ</dc:identifier>
  <dcterms:modified xsi:type="dcterms:W3CDTF">2011-08-01T06:04:30Z</dcterms:modified>
  <cp:revision>1</cp:revision>
  <dc:title>Modern Pitch Deck Presentation Template</dc:title>
</cp:coreProperties>
</file>