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Nunito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Shape 5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Shape 5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Shape 3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Shape 24"/>
            <p:cNvSpPr/>
            <p:nvPr/>
          </p:nvSpPr>
          <p:spPr>
            <a:xfrm>
              <a:off x="0" y="-7862"/>
              <a:ext cx="863600" cy="5698067"/>
            </a:xfrm>
            <a:custGeom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Shape 16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64" name="Shape 164"/>
            <p:cNvSpPr/>
            <p:nvPr/>
          </p:nvSpPr>
          <p:spPr>
            <a:xfrm>
              <a:off x="0" y="-7862"/>
              <a:ext cx="863600" cy="5698067"/>
            </a:xfrm>
            <a:custGeom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165" name="Shape 16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Shape 16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" name="Shape 167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68" name="Shape 168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69" name="Shape 16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1" name="Shape 171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72" name="Shape 172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73" name="Shape 17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Shape 17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2" name="Shape 18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6" name="Shape 19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7" name="Shape 19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8" name="Shape 19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9" name="Shape 19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Shape 20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8" name="Shape 20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4" name="Shape 2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5" name="Shape 2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9" name="Shape 219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1" name="Shape 2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Shape 2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7" name="Shape 2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8" name="Shape 2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3" name="Shape 23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4" name="Shape 2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5" name="Shape 2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Shape 23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38" name="Shape 23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2" name="Shape 2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3" name="Shape 2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8" name="Shape 24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9" name="Shape 2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0" name="Shape 2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7" name="Shape 25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8" name="Shape 25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9" name="Shape 25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4" name="Shape 2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5" name="Shape 2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1" name="Shape 27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Shape 14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1" name="Shape 14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Shape 14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Shape 143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4" name="Shape 144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5" name="Shape 14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7" name="Shape 147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8" name="Shape 148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49" name="Shape 14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Shape 15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1507067" y="1323975"/>
            <a:ext cx="7766936" cy="27268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</a:t>
            </a:r>
            <a:br>
              <a:rPr b="1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HACK-A-THON</a:t>
            </a:r>
            <a:br>
              <a:rPr b="1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4/28/2018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1507067" y="4050833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DePaul Analytics Group </a:t>
            </a:r>
            <a:endParaRPr/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Senior Lifestyle</a:t>
            </a:r>
            <a:endParaRPr/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Brooksource</a:t>
            </a:r>
            <a:endParaRPr/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Chicago ML group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13" name="Shape 413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414" name="Shape 4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5" name="Shape 4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6" name="Shape 416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17" name="Shape 417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18" name="Shape 4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420" name="Shape 420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421" name="Shape 421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22" name="Shape 4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Shape 423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4" name="Shape 424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rgbClr val="16B0E3"/>
                </a:solidFill>
                <a:latin typeface="Trebuchet MS"/>
                <a:ea typeface="Trebuchet MS"/>
                <a:cs typeface="Trebuchet MS"/>
                <a:sym typeface="Trebuchet MS"/>
              </a:rPr>
              <a:t>DEPAUL ANALYTICS BOARD </a:t>
            </a:r>
            <a:br>
              <a:rPr b="0" i="0" lang="en-US" sz="4400" u="none" cap="none" strike="noStrike">
                <a:solidFill>
                  <a:srgbClr val="16B0E3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4400" u="none" cap="none" strike="noStrike">
                <a:solidFill>
                  <a:srgbClr val="16B0E3"/>
                </a:solidFill>
                <a:latin typeface="Trebuchet MS"/>
                <a:ea typeface="Trebuchet MS"/>
                <a:cs typeface="Trebuchet MS"/>
                <a:sym typeface="Trebuchet MS"/>
              </a:rPr>
              <a:t>ASSISTING TODAY</a:t>
            </a:r>
            <a:endParaRPr/>
          </a:p>
        </p:txBody>
      </p:sp>
      <p:grpSp>
        <p:nvGrpSpPr>
          <p:cNvPr id="425" name="Shape 425"/>
          <p:cNvGrpSpPr/>
          <p:nvPr/>
        </p:nvGrpSpPr>
        <p:grpSpPr>
          <a:xfrm>
            <a:off x="4852543" y="944564"/>
            <a:ext cx="6692813" cy="4823189"/>
            <a:chOff x="0" y="0"/>
            <a:chExt cx="6692813" cy="4823189"/>
          </a:xfrm>
        </p:grpSpPr>
        <p:cxnSp>
          <p:nvCxnSpPr>
            <p:cNvPr id="426" name="Shape 426"/>
            <p:cNvCxnSpPr/>
            <p:nvPr/>
          </p:nvCxnSpPr>
          <p:spPr>
            <a:xfrm>
              <a:off x="0" y="0"/>
              <a:ext cx="6692813" cy="0"/>
            </a:xfrm>
            <a:prstGeom prst="straightConnector1">
              <a:avLst/>
            </a:prstGeom>
            <a:gradFill>
              <a:gsLst>
                <a:gs pos="0">
                  <a:srgbClr val="52B45D"/>
                </a:gs>
                <a:gs pos="78000">
                  <a:srgbClr val="39A046"/>
                </a:gs>
                <a:gs pos="100000">
                  <a:srgbClr val="39A046"/>
                </a:gs>
              </a:gsLst>
              <a:lin ang="5400000" scaled="0"/>
            </a:gradFill>
            <a:ln cap="rnd" cmpd="sng" w="12700">
              <a:solidFill>
                <a:srgbClr val="3FB04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</p:cxnSp>
        <p:sp>
          <p:nvSpPr>
            <p:cNvPr id="427" name="Shape 427"/>
            <p:cNvSpPr/>
            <p:nvPr/>
          </p:nvSpPr>
          <p:spPr>
            <a:xfrm>
              <a:off x="0" y="0"/>
              <a:ext cx="6692813" cy="1205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 txBox="1"/>
            <p:nvPr/>
          </p:nvSpPr>
          <p:spPr>
            <a:xfrm>
              <a:off x="0" y="0"/>
              <a:ext cx="6692813" cy="1205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Trebuchet MS"/>
                <a:buNone/>
              </a:pPr>
              <a:r>
                <a:rPr lang="en-US" sz="3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Rae Chiang – VP Professional </a:t>
              </a:r>
              <a:endParaRPr/>
            </a:p>
          </p:txBody>
        </p:sp>
        <p:cxnSp>
          <p:nvCxnSpPr>
            <p:cNvPr id="429" name="Shape 429"/>
            <p:cNvCxnSpPr/>
            <p:nvPr/>
          </p:nvCxnSpPr>
          <p:spPr>
            <a:xfrm>
              <a:off x="0" y="1205797"/>
              <a:ext cx="6692813" cy="0"/>
            </a:xfrm>
            <a:prstGeom prst="straightConnector1">
              <a:avLst/>
            </a:prstGeom>
            <a:gradFill>
              <a:gsLst>
                <a:gs pos="0">
                  <a:srgbClr val="52B45D"/>
                </a:gs>
                <a:gs pos="78000">
                  <a:srgbClr val="39A046"/>
                </a:gs>
                <a:gs pos="100000">
                  <a:srgbClr val="39A046"/>
                </a:gs>
              </a:gsLst>
              <a:lin ang="5400000" scaled="0"/>
            </a:gradFill>
            <a:ln cap="rnd" cmpd="sng" w="12700">
              <a:solidFill>
                <a:srgbClr val="3FB04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</p:cxnSp>
        <p:sp>
          <p:nvSpPr>
            <p:cNvPr id="430" name="Shape 430"/>
            <p:cNvSpPr/>
            <p:nvPr/>
          </p:nvSpPr>
          <p:spPr>
            <a:xfrm>
              <a:off x="0" y="1205797"/>
              <a:ext cx="6692813" cy="1205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 txBox="1"/>
            <p:nvPr/>
          </p:nvSpPr>
          <p:spPr>
            <a:xfrm>
              <a:off x="0" y="1205797"/>
              <a:ext cx="6692813" cy="1205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Trebuchet MS"/>
                <a:buNone/>
              </a:pPr>
              <a:r>
                <a:rPr lang="en-US" sz="3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Alex Yan – VP Marketing</a:t>
              </a:r>
              <a:endParaRPr/>
            </a:p>
          </p:txBody>
        </p:sp>
        <p:cxnSp>
          <p:nvCxnSpPr>
            <p:cNvPr id="432" name="Shape 432"/>
            <p:cNvCxnSpPr/>
            <p:nvPr/>
          </p:nvCxnSpPr>
          <p:spPr>
            <a:xfrm>
              <a:off x="0" y="2411594"/>
              <a:ext cx="6692813" cy="0"/>
            </a:xfrm>
            <a:prstGeom prst="straightConnector1">
              <a:avLst/>
            </a:prstGeom>
            <a:gradFill>
              <a:gsLst>
                <a:gs pos="0">
                  <a:srgbClr val="52B45D"/>
                </a:gs>
                <a:gs pos="78000">
                  <a:srgbClr val="39A046"/>
                </a:gs>
                <a:gs pos="100000">
                  <a:srgbClr val="39A046"/>
                </a:gs>
              </a:gsLst>
              <a:lin ang="5400000" scaled="0"/>
            </a:gradFill>
            <a:ln cap="rnd" cmpd="sng" w="12700">
              <a:solidFill>
                <a:srgbClr val="3FB04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</p:cxnSp>
        <p:sp>
          <p:nvSpPr>
            <p:cNvPr id="433" name="Shape 433"/>
            <p:cNvSpPr/>
            <p:nvPr/>
          </p:nvSpPr>
          <p:spPr>
            <a:xfrm>
              <a:off x="0" y="2411595"/>
              <a:ext cx="6692813" cy="1205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 txBox="1"/>
            <p:nvPr/>
          </p:nvSpPr>
          <p:spPr>
            <a:xfrm>
              <a:off x="0" y="2411595"/>
              <a:ext cx="6692813" cy="1205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Trebuchet MS"/>
                <a:buNone/>
              </a:pPr>
              <a:r>
                <a:rPr lang="en-US" sz="3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Yan Yu – VP Internal relations</a:t>
              </a:r>
              <a:endParaRPr sz="3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Trebuchet MS"/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35" name="Shape 435"/>
            <p:cNvCxnSpPr/>
            <p:nvPr/>
          </p:nvCxnSpPr>
          <p:spPr>
            <a:xfrm>
              <a:off x="0" y="3617392"/>
              <a:ext cx="6692813" cy="0"/>
            </a:xfrm>
            <a:prstGeom prst="straightConnector1">
              <a:avLst/>
            </a:prstGeom>
            <a:gradFill>
              <a:gsLst>
                <a:gs pos="0">
                  <a:srgbClr val="52B45D"/>
                </a:gs>
                <a:gs pos="78000">
                  <a:srgbClr val="39A046"/>
                </a:gs>
                <a:gs pos="100000">
                  <a:srgbClr val="39A046"/>
                </a:gs>
              </a:gsLst>
              <a:lin ang="5400000" scaled="0"/>
            </a:gradFill>
            <a:ln cap="rnd" cmpd="sng" w="12700">
              <a:solidFill>
                <a:srgbClr val="3FB04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</p:cxnSp>
        <p:sp>
          <p:nvSpPr>
            <p:cNvPr id="436" name="Shape 436"/>
            <p:cNvSpPr/>
            <p:nvPr/>
          </p:nvSpPr>
          <p:spPr>
            <a:xfrm>
              <a:off x="0" y="3617392"/>
              <a:ext cx="6692813" cy="1205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0" y="3617392"/>
              <a:ext cx="6692813" cy="1205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775" lIns="144775" spcFirstLastPara="1" rIns="144775" wrap="square" tIns="144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Trebuchet MS"/>
                <a:buNone/>
              </a:pPr>
              <a:r>
                <a:rPr lang="en-US" sz="3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Monica Stettler - President</a:t>
              </a:r>
              <a:endParaRPr/>
            </a:p>
          </p:txBody>
        </p:sp>
      </p:grpSp>
      <p:sp>
        <p:nvSpPr>
          <p:cNvPr id="438" name="Shape 438"/>
          <p:cNvSpPr txBox="1"/>
          <p:nvPr/>
        </p:nvSpPr>
        <p:spPr>
          <a:xfrm>
            <a:off x="4852550" y="5623025"/>
            <a:ext cx="69846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Akbar Aidarov - Academic Dept</a:t>
            </a:r>
            <a:endParaRPr sz="3800"/>
          </a:p>
        </p:txBody>
      </p:sp>
      <p:cxnSp>
        <p:nvCxnSpPr>
          <p:cNvPr id="439" name="Shape 439"/>
          <p:cNvCxnSpPr/>
          <p:nvPr/>
        </p:nvCxnSpPr>
        <p:spPr>
          <a:xfrm>
            <a:off x="4888150" y="5623025"/>
            <a:ext cx="6621600" cy="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rgbClr val="16B0E3"/>
                </a:solidFill>
                <a:latin typeface="Trebuchet MS"/>
                <a:ea typeface="Trebuchet MS"/>
                <a:cs typeface="Trebuchet MS"/>
                <a:sym typeface="Trebuchet MS"/>
              </a:rPr>
              <a:t>MENTORS</a:t>
            </a: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4852542" y="213286"/>
            <a:ext cx="7108229" cy="6300048"/>
            <a:chOff x="0" y="3079"/>
            <a:chExt cx="7108229" cy="6300048"/>
          </a:xfrm>
        </p:grpSpPr>
        <p:cxnSp>
          <p:nvCxnSpPr>
            <p:cNvPr id="446" name="Shape 446"/>
            <p:cNvCxnSpPr/>
            <p:nvPr/>
          </p:nvCxnSpPr>
          <p:spPr>
            <a:xfrm>
              <a:off x="0" y="3079"/>
              <a:ext cx="7108229" cy="0"/>
            </a:xfrm>
            <a:prstGeom prst="straightConnector1">
              <a:avLst/>
            </a:prstGeom>
            <a:gradFill>
              <a:gsLst>
                <a:gs pos="0">
                  <a:schemeClr val="lt1"/>
                </a:gs>
                <a:gs pos="8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rnd" cmpd="sng" w="12700">
              <a:solidFill>
                <a:srgbClr val="87BC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7" name="Shape 447"/>
            <p:cNvSpPr/>
            <p:nvPr/>
          </p:nvSpPr>
          <p:spPr>
            <a:xfrm>
              <a:off x="0" y="3079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0" y="3079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Tim Scharf – Senior Machine Learning Engineer, Uptake</a:t>
              </a:r>
              <a:endParaRPr/>
            </a:p>
          </p:txBody>
        </p:sp>
        <p:cxnSp>
          <p:nvCxnSpPr>
            <p:cNvPr id="449" name="Shape 449"/>
            <p:cNvCxnSpPr/>
            <p:nvPr/>
          </p:nvCxnSpPr>
          <p:spPr>
            <a:xfrm>
              <a:off x="0" y="575810"/>
              <a:ext cx="7108229" cy="0"/>
            </a:xfrm>
            <a:prstGeom prst="straightConnector1">
              <a:avLst/>
            </a:prstGeom>
            <a:gradFill>
              <a:gsLst>
                <a:gs pos="0">
                  <a:schemeClr val="lt1"/>
                </a:gs>
                <a:gs pos="8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rnd" cmpd="sng" w="12700">
              <a:solidFill>
                <a:srgbClr val="87BC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0" name="Shape 450"/>
            <p:cNvSpPr/>
            <p:nvPr/>
          </p:nvSpPr>
          <p:spPr>
            <a:xfrm>
              <a:off x="0" y="575810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 txBox="1"/>
            <p:nvPr/>
          </p:nvSpPr>
          <p:spPr>
            <a:xfrm>
              <a:off x="0" y="575810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Mak Hozo – Data Scientist, Chicago Public Schools</a:t>
              </a:r>
              <a:endParaRPr/>
            </a:p>
          </p:txBody>
        </p:sp>
        <p:cxnSp>
          <p:nvCxnSpPr>
            <p:cNvPr id="452" name="Shape 452"/>
            <p:cNvCxnSpPr/>
            <p:nvPr/>
          </p:nvCxnSpPr>
          <p:spPr>
            <a:xfrm>
              <a:off x="0" y="1148542"/>
              <a:ext cx="7108229" cy="0"/>
            </a:xfrm>
            <a:prstGeom prst="straightConnector1">
              <a:avLst/>
            </a:prstGeom>
            <a:gradFill>
              <a:gsLst>
                <a:gs pos="0">
                  <a:schemeClr val="lt1"/>
                </a:gs>
                <a:gs pos="8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rnd" cmpd="sng" w="12700">
              <a:solidFill>
                <a:srgbClr val="87BC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3" name="Shape 453"/>
            <p:cNvSpPr/>
            <p:nvPr/>
          </p:nvSpPr>
          <p:spPr>
            <a:xfrm>
              <a:off x="0" y="1148542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 txBox="1"/>
            <p:nvPr/>
          </p:nvSpPr>
          <p:spPr>
            <a:xfrm>
              <a:off x="0" y="1148542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Max Li – Data Scientist, Uptake</a:t>
              </a:r>
              <a:endParaRPr/>
            </a:p>
          </p:txBody>
        </p:sp>
        <p:cxnSp>
          <p:nvCxnSpPr>
            <p:cNvPr id="455" name="Shape 455"/>
            <p:cNvCxnSpPr/>
            <p:nvPr/>
          </p:nvCxnSpPr>
          <p:spPr>
            <a:xfrm>
              <a:off x="0" y="1721274"/>
              <a:ext cx="7108229" cy="0"/>
            </a:xfrm>
            <a:prstGeom prst="straightConnector1">
              <a:avLst/>
            </a:prstGeom>
            <a:gradFill>
              <a:gsLst>
                <a:gs pos="0">
                  <a:schemeClr val="lt1"/>
                </a:gs>
                <a:gs pos="8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rnd" cmpd="sng" w="12700">
              <a:solidFill>
                <a:srgbClr val="87BC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6" name="Shape 456"/>
            <p:cNvSpPr/>
            <p:nvPr/>
          </p:nvSpPr>
          <p:spPr>
            <a:xfrm>
              <a:off x="0" y="1721274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 txBox="1"/>
            <p:nvPr/>
          </p:nvSpPr>
          <p:spPr>
            <a:xfrm>
              <a:off x="0" y="1721274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Wenbo Zhao – Data Scientist, Coyote Logistics</a:t>
              </a:r>
              <a:endParaRPr/>
            </a:p>
          </p:txBody>
        </p:sp>
        <p:cxnSp>
          <p:nvCxnSpPr>
            <p:cNvPr id="458" name="Shape 458"/>
            <p:cNvCxnSpPr/>
            <p:nvPr/>
          </p:nvCxnSpPr>
          <p:spPr>
            <a:xfrm>
              <a:off x="0" y="2294005"/>
              <a:ext cx="7108229" cy="0"/>
            </a:xfrm>
            <a:prstGeom prst="straightConnector1">
              <a:avLst/>
            </a:prstGeom>
            <a:gradFill>
              <a:gsLst>
                <a:gs pos="0">
                  <a:schemeClr val="lt1"/>
                </a:gs>
                <a:gs pos="8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rnd" cmpd="sng" w="12700">
              <a:solidFill>
                <a:srgbClr val="87BC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9" name="Shape 459"/>
            <p:cNvSpPr/>
            <p:nvPr/>
          </p:nvSpPr>
          <p:spPr>
            <a:xfrm>
              <a:off x="0" y="2294005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0" y="2294005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Ray Li – Data Scientist, CCC Information Services</a:t>
              </a:r>
              <a:endParaRPr/>
            </a:p>
          </p:txBody>
        </p:sp>
        <p:cxnSp>
          <p:nvCxnSpPr>
            <p:cNvPr id="461" name="Shape 461"/>
            <p:cNvCxnSpPr/>
            <p:nvPr/>
          </p:nvCxnSpPr>
          <p:spPr>
            <a:xfrm>
              <a:off x="0" y="2866737"/>
              <a:ext cx="7108229" cy="0"/>
            </a:xfrm>
            <a:prstGeom prst="straightConnector1">
              <a:avLst/>
            </a:prstGeom>
            <a:gradFill>
              <a:gsLst>
                <a:gs pos="0">
                  <a:schemeClr val="lt1"/>
                </a:gs>
                <a:gs pos="8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rnd" cmpd="sng" w="12700">
              <a:solidFill>
                <a:srgbClr val="87BC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2" name="Shape 462"/>
            <p:cNvSpPr/>
            <p:nvPr/>
          </p:nvSpPr>
          <p:spPr>
            <a:xfrm>
              <a:off x="0" y="2866737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 txBox="1"/>
            <p:nvPr/>
          </p:nvSpPr>
          <p:spPr>
            <a:xfrm>
              <a:off x="0" y="2866737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Matt Winkler – Analytics Manager, Wyzant</a:t>
              </a:r>
              <a:endParaRPr/>
            </a:p>
          </p:txBody>
        </p:sp>
        <p:cxnSp>
          <p:nvCxnSpPr>
            <p:cNvPr id="464" name="Shape 464"/>
            <p:cNvCxnSpPr/>
            <p:nvPr/>
          </p:nvCxnSpPr>
          <p:spPr>
            <a:xfrm>
              <a:off x="0" y="3439469"/>
              <a:ext cx="7108229" cy="0"/>
            </a:xfrm>
            <a:prstGeom prst="straightConnector1">
              <a:avLst/>
            </a:prstGeom>
            <a:gradFill>
              <a:gsLst>
                <a:gs pos="0">
                  <a:schemeClr val="lt1"/>
                </a:gs>
                <a:gs pos="8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rnd" cmpd="sng" w="12700">
              <a:solidFill>
                <a:srgbClr val="87BC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5" name="Shape 465"/>
            <p:cNvSpPr/>
            <p:nvPr/>
          </p:nvSpPr>
          <p:spPr>
            <a:xfrm>
              <a:off x="0" y="3439469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 txBox="1"/>
            <p:nvPr/>
          </p:nvSpPr>
          <p:spPr>
            <a:xfrm>
              <a:off x="0" y="3439469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Jeremy Mobley – Data Scientist, DRIVIN</a:t>
              </a:r>
              <a:endParaRPr/>
            </a:p>
          </p:txBody>
        </p:sp>
        <p:cxnSp>
          <p:nvCxnSpPr>
            <p:cNvPr id="467" name="Shape 467"/>
            <p:cNvCxnSpPr/>
            <p:nvPr/>
          </p:nvCxnSpPr>
          <p:spPr>
            <a:xfrm>
              <a:off x="0" y="4012201"/>
              <a:ext cx="7108229" cy="0"/>
            </a:xfrm>
            <a:prstGeom prst="straightConnector1">
              <a:avLst/>
            </a:prstGeom>
            <a:gradFill>
              <a:gsLst>
                <a:gs pos="0">
                  <a:schemeClr val="lt1"/>
                </a:gs>
                <a:gs pos="8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rnd" cmpd="sng" w="12700">
              <a:solidFill>
                <a:srgbClr val="87BC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8" name="Shape 468"/>
            <p:cNvSpPr/>
            <p:nvPr/>
          </p:nvSpPr>
          <p:spPr>
            <a:xfrm>
              <a:off x="0" y="4012201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 txBox="1"/>
            <p:nvPr/>
          </p:nvSpPr>
          <p:spPr>
            <a:xfrm>
              <a:off x="0" y="4012201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Minh Tran –MSPA, graduating June</a:t>
              </a:r>
              <a:endParaRPr/>
            </a:p>
          </p:txBody>
        </p:sp>
        <p:cxnSp>
          <p:nvCxnSpPr>
            <p:cNvPr id="470" name="Shape 470"/>
            <p:cNvCxnSpPr/>
            <p:nvPr/>
          </p:nvCxnSpPr>
          <p:spPr>
            <a:xfrm>
              <a:off x="0" y="4584932"/>
              <a:ext cx="7108229" cy="0"/>
            </a:xfrm>
            <a:prstGeom prst="straightConnector1">
              <a:avLst/>
            </a:prstGeom>
            <a:gradFill>
              <a:gsLst>
                <a:gs pos="0">
                  <a:schemeClr val="lt1"/>
                </a:gs>
                <a:gs pos="8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rnd" cmpd="sng" w="12700">
              <a:solidFill>
                <a:srgbClr val="87BC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1" name="Shape 471"/>
            <p:cNvSpPr/>
            <p:nvPr/>
          </p:nvSpPr>
          <p:spPr>
            <a:xfrm>
              <a:off x="0" y="4584932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 txBox="1"/>
            <p:nvPr/>
          </p:nvSpPr>
          <p:spPr>
            <a:xfrm>
              <a:off x="0" y="4584932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Ivy Yun – MSPA, graduating June</a:t>
              </a:r>
              <a:endParaRPr/>
            </a:p>
          </p:txBody>
        </p:sp>
        <p:cxnSp>
          <p:nvCxnSpPr>
            <p:cNvPr id="473" name="Shape 473"/>
            <p:cNvCxnSpPr/>
            <p:nvPr/>
          </p:nvCxnSpPr>
          <p:spPr>
            <a:xfrm>
              <a:off x="0" y="5157664"/>
              <a:ext cx="7108229" cy="0"/>
            </a:xfrm>
            <a:prstGeom prst="straightConnector1">
              <a:avLst/>
            </a:prstGeom>
            <a:gradFill>
              <a:gsLst>
                <a:gs pos="0">
                  <a:schemeClr val="lt1"/>
                </a:gs>
                <a:gs pos="8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rnd" cmpd="sng" w="12700">
              <a:solidFill>
                <a:srgbClr val="87BC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4" name="Shape 474"/>
            <p:cNvSpPr/>
            <p:nvPr/>
          </p:nvSpPr>
          <p:spPr>
            <a:xfrm>
              <a:off x="0" y="5157664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 txBox="1"/>
            <p:nvPr/>
          </p:nvSpPr>
          <p:spPr>
            <a:xfrm>
              <a:off x="0" y="5157664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Andrew Kos – Web developer, Sprout Social &amp; MSPA graduate student</a:t>
              </a:r>
              <a:endParaRPr/>
            </a:p>
          </p:txBody>
        </p:sp>
        <p:cxnSp>
          <p:nvCxnSpPr>
            <p:cNvPr id="476" name="Shape 476"/>
            <p:cNvCxnSpPr/>
            <p:nvPr/>
          </p:nvCxnSpPr>
          <p:spPr>
            <a:xfrm>
              <a:off x="0" y="5730396"/>
              <a:ext cx="7108229" cy="0"/>
            </a:xfrm>
            <a:prstGeom prst="straightConnector1">
              <a:avLst/>
            </a:prstGeom>
            <a:gradFill>
              <a:gsLst>
                <a:gs pos="0">
                  <a:schemeClr val="lt1"/>
                </a:gs>
                <a:gs pos="88000">
                  <a:schemeClr val="lt1"/>
                </a:gs>
                <a:gs pos="100000">
                  <a:schemeClr val="lt1"/>
                </a:gs>
              </a:gsLst>
              <a:lin ang="5400000" scaled="0"/>
            </a:gradFill>
            <a:ln cap="rnd" cmpd="sng" w="12700">
              <a:solidFill>
                <a:srgbClr val="87BC3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7" name="Shape 477"/>
            <p:cNvSpPr/>
            <p:nvPr/>
          </p:nvSpPr>
          <p:spPr>
            <a:xfrm>
              <a:off x="0" y="5730396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 txBox="1"/>
            <p:nvPr/>
          </p:nvSpPr>
          <p:spPr>
            <a:xfrm>
              <a:off x="0" y="5730396"/>
              <a:ext cx="7108229" cy="572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Garrett Smith – Chicago ML Group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4" name="Shape 484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Shape 485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87" name="Shape 487"/>
          <p:cNvGrpSpPr/>
          <p:nvPr/>
        </p:nvGrpSpPr>
        <p:grpSpPr>
          <a:xfrm>
            <a:off x="1286933" y="1337121"/>
            <a:ext cx="10318913" cy="5520188"/>
            <a:chOff x="0" y="689"/>
            <a:chExt cx="10318913" cy="5520188"/>
          </a:xfrm>
        </p:grpSpPr>
        <p:cxnSp>
          <p:nvCxnSpPr>
            <p:cNvPr id="488" name="Shape 488"/>
            <p:cNvCxnSpPr/>
            <p:nvPr/>
          </p:nvCxnSpPr>
          <p:spPr>
            <a:xfrm>
              <a:off x="0" y="689"/>
              <a:ext cx="10318913" cy="0"/>
            </a:xfrm>
            <a:prstGeom prst="straightConnector1">
              <a:avLst/>
            </a:prstGeom>
            <a:gradFill>
              <a:gsLst>
                <a:gs pos="0">
                  <a:srgbClr val="B1B4B4"/>
                </a:gs>
                <a:gs pos="88000">
                  <a:srgbClr val="61676B"/>
                </a:gs>
                <a:gs pos="100000">
                  <a:srgbClr val="61676B"/>
                </a:gs>
              </a:gsLst>
              <a:lin ang="5400000" scaled="0"/>
            </a:gradFill>
            <a:ln cap="rnd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9" name="Shape 489"/>
            <p:cNvSpPr/>
            <p:nvPr/>
          </p:nvSpPr>
          <p:spPr>
            <a:xfrm>
              <a:off x="0" y="689"/>
              <a:ext cx="10312377" cy="819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 txBox="1"/>
            <p:nvPr/>
          </p:nvSpPr>
          <p:spPr>
            <a:xfrm>
              <a:off x="0" y="689"/>
              <a:ext cx="10312377" cy="819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rebuchet MS"/>
                <a:buNone/>
              </a:pPr>
              <a:r>
                <a:rPr lang="en-US" sz="2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9:00am	     </a:t>
              </a:r>
              <a:r>
                <a:rPr lang="en-US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Kickoff &amp; Introduction</a:t>
              </a:r>
              <a:endParaRPr/>
            </a:p>
          </p:txBody>
        </p:sp>
        <p:cxnSp>
          <p:nvCxnSpPr>
            <p:cNvPr id="491" name="Shape 491"/>
            <p:cNvCxnSpPr/>
            <p:nvPr/>
          </p:nvCxnSpPr>
          <p:spPr>
            <a:xfrm>
              <a:off x="0" y="820297"/>
              <a:ext cx="10318913" cy="0"/>
            </a:xfrm>
            <a:prstGeom prst="straightConnector1">
              <a:avLst/>
            </a:prstGeom>
            <a:gradFill>
              <a:gsLst>
                <a:gs pos="0">
                  <a:srgbClr val="B1B4B4"/>
                </a:gs>
                <a:gs pos="88000">
                  <a:srgbClr val="61676B"/>
                </a:gs>
                <a:gs pos="100000">
                  <a:srgbClr val="61676B"/>
                </a:gs>
              </a:gsLst>
              <a:lin ang="5400000" scaled="0"/>
            </a:gradFill>
            <a:ln cap="rnd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2" name="Shape 492"/>
            <p:cNvSpPr/>
            <p:nvPr/>
          </p:nvSpPr>
          <p:spPr>
            <a:xfrm>
              <a:off x="0" y="820297"/>
              <a:ext cx="10316393" cy="819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 txBox="1"/>
            <p:nvPr/>
          </p:nvSpPr>
          <p:spPr>
            <a:xfrm>
              <a:off x="0" y="820297"/>
              <a:ext cx="10316393" cy="819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lang="en-US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9:20am		Create Groups and get started</a:t>
              </a:r>
              <a:endParaRPr/>
            </a:p>
          </p:txBody>
        </p:sp>
        <p:cxnSp>
          <p:nvCxnSpPr>
            <p:cNvPr id="494" name="Shape 494"/>
            <p:cNvCxnSpPr/>
            <p:nvPr/>
          </p:nvCxnSpPr>
          <p:spPr>
            <a:xfrm>
              <a:off x="0" y="1639904"/>
              <a:ext cx="10318913" cy="0"/>
            </a:xfrm>
            <a:prstGeom prst="straightConnector1">
              <a:avLst/>
            </a:prstGeom>
            <a:gradFill>
              <a:gsLst>
                <a:gs pos="0">
                  <a:srgbClr val="B1B4B4"/>
                </a:gs>
                <a:gs pos="88000">
                  <a:srgbClr val="61676B"/>
                </a:gs>
                <a:gs pos="100000">
                  <a:srgbClr val="61676B"/>
                </a:gs>
              </a:gsLst>
              <a:lin ang="5400000" scaled="0"/>
            </a:gradFill>
            <a:ln cap="rnd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5" name="Shape 495"/>
            <p:cNvSpPr/>
            <p:nvPr/>
          </p:nvSpPr>
          <p:spPr>
            <a:xfrm>
              <a:off x="0" y="1639904"/>
              <a:ext cx="10316393" cy="819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0" y="1639904"/>
              <a:ext cx="10316393" cy="819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lang="en-US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12:00pm		Lunch arrives (Pizza, soda, coffee, tea, water)</a:t>
              </a:r>
              <a:endParaRPr/>
            </a:p>
          </p:txBody>
        </p:sp>
        <p:cxnSp>
          <p:nvCxnSpPr>
            <p:cNvPr id="497" name="Shape 497"/>
            <p:cNvCxnSpPr/>
            <p:nvPr/>
          </p:nvCxnSpPr>
          <p:spPr>
            <a:xfrm>
              <a:off x="0" y="2459512"/>
              <a:ext cx="10318913" cy="0"/>
            </a:xfrm>
            <a:prstGeom prst="straightConnector1">
              <a:avLst/>
            </a:prstGeom>
            <a:gradFill>
              <a:gsLst>
                <a:gs pos="0">
                  <a:srgbClr val="B1B4B4"/>
                </a:gs>
                <a:gs pos="88000">
                  <a:srgbClr val="61676B"/>
                </a:gs>
                <a:gs pos="100000">
                  <a:srgbClr val="61676B"/>
                </a:gs>
              </a:gsLst>
              <a:lin ang="5400000" scaled="0"/>
            </a:gradFill>
            <a:ln cap="rnd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8" name="Shape 498"/>
            <p:cNvSpPr/>
            <p:nvPr/>
          </p:nvSpPr>
          <p:spPr>
            <a:xfrm>
              <a:off x="0" y="2459512"/>
              <a:ext cx="10308835" cy="1422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 txBox="1"/>
            <p:nvPr/>
          </p:nvSpPr>
          <p:spPr>
            <a:xfrm>
              <a:off x="0" y="2459512"/>
              <a:ext cx="10308835" cy="1422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lang="en-US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3:00pm		Cookies, coffee, tea arrives</a:t>
              </a:r>
              <a:endParaRPr/>
            </a:p>
            <a:p>
              <a:pPr indent="457200" lvl="0" marL="0" marR="0" rtl="0" algn="l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lang="en-US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		Groups wishing to present their results need to submit team</a:t>
              </a:r>
              <a:endParaRPr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457200" lvl="0" marL="1371600" marR="0" rtl="0" algn="l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lang="en-US" sz="24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member names and title to Monica</a:t>
              </a:r>
              <a:endParaRPr/>
            </a:p>
          </p:txBody>
        </p:sp>
        <p:cxnSp>
          <p:nvCxnSpPr>
            <p:cNvPr id="500" name="Shape 500"/>
            <p:cNvCxnSpPr/>
            <p:nvPr/>
          </p:nvCxnSpPr>
          <p:spPr>
            <a:xfrm>
              <a:off x="0" y="3881663"/>
              <a:ext cx="10318913" cy="0"/>
            </a:xfrm>
            <a:prstGeom prst="straightConnector1">
              <a:avLst/>
            </a:prstGeom>
            <a:gradFill>
              <a:gsLst>
                <a:gs pos="0">
                  <a:srgbClr val="B1B4B4"/>
                </a:gs>
                <a:gs pos="88000">
                  <a:srgbClr val="61676B"/>
                </a:gs>
                <a:gs pos="100000">
                  <a:srgbClr val="61676B"/>
                </a:gs>
              </a:gsLst>
              <a:lin ang="5400000" scaled="0"/>
            </a:gradFill>
            <a:ln cap="rnd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1" name="Shape 501"/>
            <p:cNvSpPr/>
            <p:nvPr/>
          </p:nvSpPr>
          <p:spPr>
            <a:xfrm>
              <a:off x="0" y="3881663"/>
              <a:ext cx="10318913" cy="819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 txBox="1"/>
            <p:nvPr/>
          </p:nvSpPr>
          <p:spPr>
            <a:xfrm>
              <a:off x="0" y="3881663"/>
              <a:ext cx="10318913" cy="819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Trebuchet MS"/>
                <a:buNone/>
              </a:pPr>
              <a:r>
                <a:rPr lang="en-US"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3:30pm		Presentations begin (upload slides to the 428hackathon google</a:t>
              </a:r>
              <a:endParaRPr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457200" lvl="0" marL="1371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Trebuchet MS"/>
                <a:buNone/>
              </a:pPr>
              <a:r>
                <a:rPr lang="en-US"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drive folder</a:t>
              </a:r>
              <a:endParaRPr/>
            </a:p>
          </p:txBody>
        </p:sp>
        <p:cxnSp>
          <p:nvCxnSpPr>
            <p:cNvPr id="503" name="Shape 503"/>
            <p:cNvCxnSpPr/>
            <p:nvPr/>
          </p:nvCxnSpPr>
          <p:spPr>
            <a:xfrm>
              <a:off x="0" y="4701270"/>
              <a:ext cx="10318913" cy="0"/>
            </a:xfrm>
            <a:prstGeom prst="straightConnector1">
              <a:avLst/>
            </a:prstGeom>
            <a:gradFill>
              <a:gsLst>
                <a:gs pos="0">
                  <a:srgbClr val="B1B4B4"/>
                </a:gs>
                <a:gs pos="88000">
                  <a:srgbClr val="61676B"/>
                </a:gs>
                <a:gs pos="100000">
                  <a:srgbClr val="61676B"/>
                </a:gs>
              </a:gsLst>
              <a:lin ang="5400000" scaled="0"/>
            </a:gradFill>
            <a:ln cap="rnd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4" name="Shape 504"/>
            <p:cNvSpPr/>
            <p:nvPr/>
          </p:nvSpPr>
          <p:spPr>
            <a:xfrm>
              <a:off x="0" y="4701270"/>
              <a:ext cx="10318913" cy="819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 txBox="1"/>
            <p:nvPr/>
          </p:nvSpPr>
          <p:spPr>
            <a:xfrm>
              <a:off x="0" y="4701270"/>
              <a:ext cx="10318913" cy="819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Trebuchet MS"/>
                <a:buNone/>
              </a:pPr>
              <a:r>
                <a:rPr lang="en-US" sz="23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4:50pm		Choose winner, present prize &amp; wrap up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1" name="Shape 511"/>
          <p:cNvSpPr/>
          <p:nvPr/>
        </p:nvSpPr>
        <p:spPr>
          <a:xfrm rot="10800000">
            <a:off x="4660127" y="-3"/>
            <a:ext cx="1056745" cy="6858001"/>
          </a:xfrm>
          <a:prstGeom prst="triangle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3" name="Shape 513"/>
          <p:cNvSpPr/>
          <p:nvPr/>
        </p:nvSpPr>
        <p:spPr>
          <a:xfrm flipH="1">
            <a:off x="11755696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screenshot of a cell phone  Description generated with high confidence" id="514" name="Shape 5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7616" y="972608"/>
            <a:ext cx="4900269" cy="4900269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 txBox="1"/>
          <p:nvPr>
            <p:ph type="title"/>
          </p:nvPr>
        </p:nvSpPr>
        <p:spPr>
          <a:xfrm>
            <a:off x="673754" y="643467"/>
            <a:ext cx="4203045" cy="1375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rebuchet MS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br>
              <a:rPr b="0" i="0" lang="en-US" sz="3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to SENIOR LIFESTYLE</a:t>
            </a:r>
            <a:br>
              <a:rPr b="0" i="0" lang="en-US" sz="3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&amp; CHALLENGE</a:t>
            </a:r>
            <a:endParaRPr/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73754" y="2160590"/>
            <a:ext cx="3973943" cy="344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Jodi Hill</a:t>
            </a:r>
            <a:br>
              <a:rPr b="1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Vice President of Business Strategy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Lifestyle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CHALLENGE: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“PREDICTING PROSPECTIVE CUSTOMER CONVERSIONS”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2" name="Shape 522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FORMATION</a:t>
            </a: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1296884" y="1948543"/>
            <a:ext cx="9598230" cy="4093481"/>
            <a:chOff x="9951" y="0"/>
            <a:chExt cx="9598230" cy="4093481"/>
          </a:xfrm>
        </p:grpSpPr>
        <p:sp>
          <p:nvSpPr>
            <p:cNvPr id="526" name="Shape 526"/>
            <p:cNvSpPr/>
            <p:nvPr/>
          </p:nvSpPr>
          <p:spPr>
            <a:xfrm>
              <a:off x="9951" y="0"/>
              <a:ext cx="4823137" cy="1446941"/>
            </a:xfrm>
            <a:prstGeom prst="chevron">
              <a:avLst>
                <a:gd fmla="val 30000" name="adj"/>
              </a:avLst>
            </a:prstGeom>
            <a:gradFill>
              <a:gsLst>
                <a:gs pos="0">
                  <a:srgbClr val="BCDCBF"/>
                </a:gs>
                <a:gs pos="88000">
                  <a:srgbClr val="69BA71"/>
                </a:gs>
                <a:gs pos="100000">
                  <a:srgbClr val="69BA71"/>
                </a:gs>
              </a:gsLst>
              <a:lin ang="5400000" scaled="0"/>
            </a:gradFill>
            <a:ln cap="rnd" cmpd="sng" w="12700">
              <a:solidFill>
                <a:srgbClr val="3FB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444033" y="0"/>
              <a:ext cx="3954973" cy="1446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8650" lIns="178650" spcFirstLastPara="1" rIns="178650" wrap="square" tIns="178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en-US" sz="25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RECOMMENDATIONS:</a:t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9951" y="1446941"/>
              <a:ext cx="4389054" cy="2646540"/>
            </a:xfrm>
            <a:prstGeom prst="rect">
              <a:avLst/>
            </a:prstGeom>
            <a:solidFill>
              <a:srgbClr val="CDE3CF">
                <a:alpha val="89803"/>
              </a:srgbClr>
            </a:solidFill>
            <a:ln cap="rnd" cmpd="sng" w="12700">
              <a:solidFill>
                <a:srgbClr val="CDE3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 txBox="1"/>
            <p:nvPr/>
          </p:nvSpPr>
          <p:spPr>
            <a:xfrm>
              <a:off x="9951" y="1446941"/>
              <a:ext cx="4389054" cy="2646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93650" lIns="346825" spcFirstLastPara="1" rIns="346825" wrap="square" tIns="346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*Mix it up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Experienced with inexperienced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DePaul with ML group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*Not more than 5 in a group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*Individual work is fine</a:t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785044" y="0"/>
              <a:ext cx="4823137" cy="1446941"/>
            </a:xfrm>
            <a:prstGeom prst="chevron">
              <a:avLst>
                <a:gd fmla="val 30000" name="adj"/>
              </a:avLst>
            </a:prstGeom>
            <a:gradFill>
              <a:gsLst>
                <a:gs pos="0">
                  <a:srgbClr val="BCDCBF"/>
                </a:gs>
                <a:gs pos="88000">
                  <a:srgbClr val="69BA71"/>
                </a:gs>
                <a:gs pos="100000">
                  <a:srgbClr val="69BA71"/>
                </a:gs>
              </a:gsLst>
              <a:lin ang="5400000" scaled="0"/>
            </a:gradFill>
            <a:ln cap="rnd" cmpd="sng" w="12700">
              <a:solidFill>
                <a:srgbClr val="3FB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5219126" y="0"/>
              <a:ext cx="3954973" cy="1446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8650" lIns="178650" spcFirstLastPara="1" rIns="178650" wrap="square" tIns="178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rebuchet MS"/>
                <a:buNone/>
              </a:pPr>
              <a:r>
                <a:rPr lang="en-US" sz="25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When I say go, you will get up and meet people, speed dating style. </a:t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4785044" y="1446941"/>
              <a:ext cx="4389054" cy="2646540"/>
            </a:xfrm>
            <a:prstGeom prst="rect">
              <a:avLst/>
            </a:prstGeom>
            <a:solidFill>
              <a:srgbClr val="CDE3CF">
                <a:alpha val="89803"/>
              </a:srgbClr>
            </a:solidFill>
            <a:ln cap="rnd" cmpd="sng" w="12700">
              <a:solidFill>
                <a:srgbClr val="CDE3C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4785044" y="1446941"/>
              <a:ext cx="4389054" cy="2646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93650" lIns="346825" spcFirstLastPara="1" rIns="346825" wrap="square" tIns="346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rebuchet MS"/>
                <a:buNone/>
              </a:pPr>
              <a:r>
                <a:rPr lang="en-US" sz="20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Mentors are available to help you find a group, if needed.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LINK TO CASE STUDY &amp; DATASETS</a:t>
            </a:r>
            <a:endParaRPr/>
          </a:p>
        </p:txBody>
      </p:sp>
      <p:sp>
        <p:nvSpPr>
          <p:cNvPr id="539" name="Shape 53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96"/>
              <a:buFont typeface="Noto Sans Symbols"/>
              <a:buNone/>
            </a:pPr>
            <a:r>
              <a:t/>
            </a:r>
            <a:endParaRPr b="1" i="0" sz="4995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996"/>
              <a:buFont typeface="Noto Sans Symbols"/>
              <a:buNone/>
            </a:pPr>
            <a:r>
              <a:rPr b="1" i="0" lang="en-US" sz="49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https://goo.gl/7gvy6n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996"/>
              <a:buFont typeface="Noto Sans Symbols"/>
              <a:buNone/>
            </a:pPr>
            <a:r>
              <a:t/>
            </a:r>
            <a:endParaRPr b="1" i="0" sz="499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996"/>
              <a:buFont typeface="Noto Sans Symbols"/>
              <a:buNone/>
            </a:pPr>
            <a:br>
              <a:rPr b="1" i="0" lang="en-US" sz="4995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1" i="0" sz="4995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rgbClr val="16B0E3"/>
                </a:solidFill>
                <a:latin typeface="Trebuchet MS"/>
                <a:ea typeface="Trebuchet MS"/>
                <a:cs typeface="Trebuchet MS"/>
                <a:sym typeface="Trebuchet MS"/>
              </a:rPr>
              <a:t>WELCOME ! </a:t>
            </a:r>
            <a:endParaRPr/>
          </a:p>
        </p:txBody>
      </p:sp>
      <p:grpSp>
        <p:nvGrpSpPr>
          <p:cNvPr id="284" name="Shape 284"/>
          <p:cNvGrpSpPr/>
          <p:nvPr/>
        </p:nvGrpSpPr>
        <p:grpSpPr>
          <a:xfrm>
            <a:off x="4852543" y="1009318"/>
            <a:ext cx="6692813" cy="4693681"/>
            <a:chOff x="0" y="64754"/>
            <a:chExt cx="6692813" cy="4693681"/>
          </a:xfrm>
        </p:grpSpPr>
        <p:sp>
          <p:nvSpPr>
            <p:cNvPr id="285" name="Shape 285"/>
            <p:cNvSpPr/>
            <p:nvPr/>
          </p:nvSpPr>
          <p:spPr>
            <a:xfrm>
              <a:off x="0" y="418994"/>
              <a:ext cx="6692813" cy="2494800"/>
            </a:xfrm>
            <a:prstGeom prst="rect">
              <a:avLst/>
            </a:prstGeom>
            <a:solidFill>
              <a:srgbClr val="D1ECF7">
                <a:alpha val="89803"/>
              </a:srgbClr>
            </a:solidFill>
            <a:ln cap="rnd" cmpd="sng" w="12700">
              <a:solidFill>
                <a:srgbClr val="5ECBE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0" y="418994"/>
              <a:ext cx="6692813" cy="249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519425" spcFirstLastPara="1" rIns="519425" wrap="square" tIns="4998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Graduate students in the DePaul MS in Predictive Analytics Program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Monica Stettler </a:t>
              </a:r>
              <a:endParaRPr/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President, DePaul Analytics Group</a:t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334640" y="64754"/>
              <a:ext cx="4684969" cy="7084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78000">
                  <a:srgbClr val="E8E8E8"/>
                </a:gs>
                <a:gs pos="100000">
                  <a:srgbClr val="E8E8E8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 txBox="1"/>
            <p:nvPr/>
          </p:nvSpPr>
          <p:spPr>
            <a:xfrm>
              <a:off x="369225" y="99339"/>
              <a:ext cx="4615799" cy="63931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0" lIns="177075" spcFirstLastPara="1" rIns="177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DEPAUL ANALYTICS GROUP</a:t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3397635"/>
              <a:ext cx="6692813" cy="1360800"/>
            </a:xfrm>
            <a:prstGeom prst="rect">
              <a:avLst/>
            </a:prstGeom>
            <a:solidFill>
              <a:srgbClr val="D1ECF7">
                <a:alpha val="89803"/>
              </a:srgbClr>
            </a:solidFill>
            <a:ln cap="rnd" cmpd="sng" w="12700">
              <a:solidFill>
                <a:srgbClr val="5ECBEE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0" y="3397635"/>
              <a:ext cx="6692813" cy="136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0675" lIns="519425" spcFirstLastPara="1" rIns="519425" wrap="square" tIns="4998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Garrett Smith</a:t>
              </a:r>
              <a:endParaRPr/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Organizer, Chicago ML Group</a:t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334640" y="3043394"/>
              <a:ext cx="4684969" cy="70848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1"/>
                </a:gs>
                <a:gs pos="78000">
                  <a:srgbClr val="E8E8E8"/>
                </a:gs>
                <a:gs pos="100000">
                  <a:srgbClr val="E8E8E8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369225" y="3077979"/>
              <a:ext cx="4615799" cy="63931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0" lIns="177075" spcFirstLastPara="1" rIns="177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CHICAGO ML meetup GROUP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677334" y="609600"/>
            <a:ext cx="8596668" cy="75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LOGISTICS</a:t>
            </a:r>
            <a:endParaRPr/>
          </a:p>
        </p:txBody>
      </p:sp>
      <p:grpSp>
        <p:nvGrpSpPr>
          <p:cNvPr id="298" name="Shape 298"/>
          <p:cNvGrpSpPr/>
          <p:nvPr/>
        </p:nvGrpSpPr>
        <p:grpSpPr>
          <a:xfrm>
            <a:off x="677863" y="1457325"/>
            <a:ext cx="8596311" cy="4972048"/>
            <a:chOff x="0" y="0"/>
            <a:chExt cx="8596311" cy="4972048"/>
          </a:xfrm>
        </p:grpSpPr>
        <p:sp>
          <p:nvSpPr>
            <p:cNvPr id="299" name="Shape 299"/>
            <p:cNvSpPr/>
            <p:nvPr/>
          </p:nvSpPr>
          <p:spPr>
            <a:xfrm>
              <a:off x="0" y="0"/>
              <a:ext cx="6619160" cy="8949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BCCDE4"/>
                </a:gs>
                <a:gs pos="88000">
                  <a:srgbClr val="6195CA"/>
                </a:gs>
                <a:gs pos="100000">
                  <a:srgbClr val="6195C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26213" y="26213"/>
              <a:ext cx="5548707" cy="8425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Bathrooms in back</a:t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494287" y="1019270"/>
              <a:ext cx="6619160" cy="8949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BDD9E7"/>
                </a:gs>
                <a:gs pos="88000">
                  <a:srgbClr val="62AFCE"/>
                </a:gs>
                <a:gs pos="100000">
                  <a:srgbClr val="62AFC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520500" y="1045483"/>
              <a:ext cx="5490716" cy="8425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Drinking fountains on every floor</a:t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988575" y="2038540"/>
              <a:ext cx="6619160" cy="8949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BFE7EA"/>
                </a:gs>
                <a:gs pos="88000">
                  <a:srgbClr val="62CDD4"/>
                </a:gs>
                <a:gs pos="100000">
                  <a:srgbClr val="62CDD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1014788" y="2064753"/>
              <a:ext cx="5490716" cy="8425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May work anywhere in building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rebuchet MS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NOT in labs that look to be in use for another event.</a:t>
              </a:r>
              <a:endParaRPr/>
            </a:p>
            <a:p>
              <a:pPr indent="-114300" lvl="2" marL="2286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Trebuchet MS"/>
                <a:buChar char="•"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2nd floor has 2 lounges &amp; mezzanine has lounge and board room</a:t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127547" y="3057810"/>
              <a:ext cx="7329793" cy="8949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0EAE2"/>
                </a:gs>
                <a:gs pos="88000">
                  <a:srgbClr val="66D4C1"/>
                </a:gs>
                <a:gs pos="100000">
                  <a:srgbClr val="66D4C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 txBox="1"/>
            <p:nvPr/>
          </p:nvSpPr>
          <p:spPr>
            <a:xfrm>
              <a:off x="1153760" y="3084023"/>
              <a:ext cx="6085828" cy="8425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rebuchet M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Slack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channel for 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communication</a:t>
              </a:r>
              <a:endParaRPr b="0" i="0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	use link to find 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428hackathon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channel):</a:t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977151" y="4077080"/>
              <a:ext cx="6619160" cy="89496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1EBD9"/>
                </a:gs>
                <a:gs pos="88000">
                  <a:srgbClr val="68D6AD"/>
                </a:gs>
                <a:gs pos="100000">
                  <a:srgbClr val="68D6A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 txBox="1"/>
            <p:nvPr/>
          </p:nvSpPr>
          <p:spPr>
            <a:xfrm>
              <a:off x="2003364" y="4103293"/>
              <a:ext cx="5490716" cy="8425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rebuchet MS"/>
                <a:buNone/>
              </a:pPr>
              <a:r>
                <a:rPr b="1" i="0" lang="en-US" sz="3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https://goo.gl/pohpMN</a:t>
              </a:r>
              <a:endParaRPr b="0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6037430" y="653824"/>
              <a:ext cx="581729" cy="58172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CD8E9">
                <a:alpha val="89803"/>
              </a:srgbClr>
            </a:solidFill>
            <a:ln cap="rnd" cmpd="sng" w="12700">
              <a:solidFill>
                <a:srgbClr val="CCD8E9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 txBox="1"/>
            <p:nvPr/>
          </p:nvSpPr>
          <p:spPr>
            <a:xfrm>
              <a:off x="6168319" y="653824"/>
              <a:ext cx="319951" cy="437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Trebuchet MS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6531718" y="1673094"/>
              <a:ext cx="581729" cy="58172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CE2E9">
                <a:alpha val="89803"/>
              </a:srgbClr>
            </a:solidFill>
            <a:ln cap="rnd" cmpd="sng" w="12700">
              <a:solidFill>
                <a:srgbClr val="CCE2E9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 txBox="1"/>
            <p:nvPr/>
          </p:nvSpPr>
          <p:spPr>
            <a:xfrm>
              <a:off x="6662607" y="1673094"/>
              <a:ext cx="319951" cy="437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Trebuchet MS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7026006" y="2677448"/>
              <a:ext cx="581729" cy="58172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CEBE7">
                <a:alpha val="89803"/>
              </a:srgbClr>
            </a:solidFill>
            <a:ln cap="rnd" cmpd="sng" w="12700">
              <a:solidFill>
                <a:srgbClr val="CCEB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 txBox="1"/>
            <p:nvPr/>
          </p:nvSpPr>
          <p:spPr>
            <a:xfrm>
              <a:off x="7156895" y="2677448"/>
              <a:ext cx="319951" cy="437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Trebuchet MS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7520294" y="3706662"/>
              <a:ext cx="581729" cy="58172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DECDD">
                <a:alpha val="89803"/>
              </a:srgbClr>
            </a:solidFill>
            <a:ln cap="rnd" cmpd="sng" w="12700">
              <a:solidFill>
                <a:srgbClr val="CDECD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 txBox="1"/>
            <p:nvPr/>
          </p:nvSpPr>
          <p:spPr>
            <a:xfrm>
              <a:off x="7651183" y="3706662"/>
              <a:ext cx="319951" cy="437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Trebuchet MS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EVENT WIFI</a:t>
            </a:r>
            <a:endParaRPr/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77333" y="2160589"/>
            <a:ext cx="8827151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</a:pPr>
            <a:r>
              <a:rPr b="0" i="0" lang="en-US" sz="4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Username:   MachineLearningHack</a:t>
            </a:r>
            <a:endParaRPr b="0" i="0" sz="4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</a:pPr>
            <a:r>
              <a:rPr b="0" i="0" lang="en-US" sz="4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</a:pPr>
            <a:r>
              <a:rPr b="0" i="0" lang="en-US" sz="4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Password: 	CDMDepaul</a:t>
            </a:r>
            <a:endParaRPr b="0" i="0" sz="4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FOOD &amp; DRINK-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if pizza isn’t ur thing</a:t>
            </a:r>
            <a:endParaRPr/>
          </a:p>
        </p:txBody>
      </p:sp>
      <p:pic>
        <p:nvPicPr>
          <p:cNvPr id="328" name="Shape 3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176" y="1362348"/>
            <a:ext cx="7572374" cy="5241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474" y="2159331"/>
            <a:ext cx="2915973" cy="291597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Shape 3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ARE WE DOING?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A HACK-A-THON?</a:t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4063160" y="2160589"/>
            <a:ext cx="520783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Solving a problem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Understanding the variables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a predictive model(s)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Using machine learning &amp; predictive analytics techniques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Collaborating with others to create a solution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Shape 341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Shape 343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GOALS</a:t>
            </a: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1286933" y="1950321"/>
            <a:ext cx="9618132" cy="4089924"/>
            <a:chOff x="0" y="1778"/>
            <a:chExt cx="9618132" cy="4089924"/>
          </a:xfrm>
        </p:grpSpPr>
        <p:sp>
          <p:nvSpPr>
            <p:cNvPr id="345" name="Shape 345"/>
            <p:cNvSpPr/>
            <p:nvPr/>
          </p:nvSpPr>
          <p:spPr>
            <a:xfrm>
              <a:off x="1923626" y="1778"/>
              <a:ext cx="7694506" cy="780519"/>
            </a:xfrm>
            <a:prstGeom prst="rect">
              <a:avLst/>
            </a:prstGeom>
            <a:solidFill>
              <a:srgbClr val="2B82C3"/>
            </a:solidFill>
            <a:ln cap="rnd" cmpd="sng" w="19050">
              <a:solidFill>
                <a:srgbClr val="2B8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1923626" y="1778"/>
              <a:ext cx="7694506" cy="78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8250" lIns="149275" spcFirstLastPara="1" rIns="149275" wrap="square" tIns="19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Collaborate with people with different points of view, different approaches</a:t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0" y="1778"/>
              <a:ext cx="1923626" cy="780519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2B82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 txBox="1"/>
            <p:nvPr/>
          </p:nvSpPr>
          <p:spPr>
            <a:xfrm>
              <a:off x="0" y="1778"/>
              <a:ext cx="1923626" cy="78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075" lIns="101775" spcFirstLastPara="1" rIns="101775" wrap="square" tIns="77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Collaborate</a:t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1923626" y="829129"/>
              <a:ext cx="7694506" cy="780519"/>
            </a:xfrm>
            <a:prstGeom prst="rect">
              <a:avLst/>
            </a:prstGeom>
            <a:solidFill>
              <a:srgbClr val="2EA3C8"/>
            </a:solidFill>
            <a:ln cap="rnd" cmpd="sng" w="19050">
              <a:solidFill>
                <a:srgbClr val="2EA3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 txBox="1"/>
            <p:nvPr/>
          </p:nvSpPr>
          <p:spPr>
            <a:xfrm>
              <a:off x="1923626" y="829129"/>
              <a:ext cx="7694506" cy="78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8250" lIns="149275" spcFirstLastPara="1" rIns="149275" wrap="square" tIns="19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Provide value to Senior Lifestyle by sharing thought process &amp; insights</a:t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0" y="829129"/>
              <a:ext cx="1923626" cy="780519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2EA3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 txBox="1"/>
            <p:nvPr/>
          </p:nvSpPr>
          <p:spPr>
            <a:xfrm>
              <a:off x="0" y="829129"/>
              <a:ext cx="1923626" cy="78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075" lIns="101775" spcFirstLastPara="1" rIns="101775" wrap="square" tIns="77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Provide</a:t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923626" y="1656481"/>
              <a:ext cx="7694506" cy="780519"/>
            </a:xfrm>
            <a:prstGeom prst="rect">
              <a:avLst/>
            </a:prstGeom>
            <a:solidFill>
              <a:srgbClr val="30C6CF"/>
            </a:solidFill>
            <a:ln cap="rnd" cmpd="sng" w="19050">
              <a:solidFill>
                <a:srgbClr val="30C6C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 txBox="1"/>
            <p:nvPr/>
          </p:nvSpPr>
          <p:spPr>
            <a:xfrm>
              <a:off x="1923626" y="1656481"/>
              <a:ext cx="7694506" cy="78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8250" lIns="149275" spcFirstLastPara="1" rIns="149275" wrap="square" tIns="19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Apply data science to a real world problem</a:t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0" y="1656481"/>
              <a:ext cx="1923626" cy="780519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30C6C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 txBox="1"/>
            <p:nvPr/>
          </p:nvSpPr>
          <p:spPr>
            <a:xfrm>
              <a:off x="0" y="1656481"/>
              <a:ext cx="1923626" cy="78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075" lIns="101775" spcFirstLastPara="1" rIns="101775" wrap="square" tIns="77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Apply</a:t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23626" y="2483832"/>
              <a:ext cx="7694506" cy="780519"/>
            </a:xfrm>
            <a:prstGeom prst="rect">
              <a:avLst/>
            </a:prstGeom>
            <a:solidFill>
              <a:srgbClr val="38CFB9"/>
            </a:solidFill>
            <a:ln cap="rnd" cmpd="sng" w="19050">
              <a:solidFill>
                <a:srgbClr val="38CF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1923626" y="2483832"/>
              <a:ext cx="7694506" cy="78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8250" lIns="149275" spcFirstLastPara="1" rIns="149275" wrap="square" tIns="19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Meet new people, make new friends</a:t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0" y="2483832"/>
              <a:ext cx="1923626" cy="780519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38CF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 txBox="1"/>
            <p:nvPr/>
          </p:nvSpPr>
          <p:spPr>
            <a:xfrm>
              <a:off x="0" y="2483832"/>
              <a:ext cx="1923626" cy="78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075" lIns="101775" spcFirstLastPara="1" rIns="101775" wrap="square" tIns="77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Meet</a:t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1923626" y="3311183"/>
              <a:ext cx="7694506" cy="780519"/>
            </a:xfrm>
            <a:prstGeom prst="rect">
              <a:avLst/>
            </a:prstGeom>
            <a:solidFill>
              <a:srgbClr val="3ED1A1"/>
            </a:solidFill>
            <a:ln cap="rnd" cmpd="sng" w="19050">
              <a:solidFill>
                <a:srgbClr val="3ED1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1923626" y="3311183"/>
              <a:ext cx="7694506" cy="78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8250" lIns="149275" spcFirstLastPara="1" rIns="149275" wrap="square" tIns="19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Trebuchet MS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HAVE FUN!</a:t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0" y="3311183"/>
              <a:ext cx="1923626" cy="780519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rgbClr val="3ED1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 txBox="1"/>
            <p:nvPr/>
          </p:nvSpPr>
          <p:spPr>
            <a:xfrm>
              <a:off x="0" y="3311183"/>
              <a:ext cx="1923626" cy="780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075" lIns="101775" spcFirstLastPara="1" rIns="101775" wrap="square" tIns="77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rebuchet MS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HAVE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70" name="Shape 370"/>
          <p:cNvGrpSpPr/>
          <p:nvPr/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71" name="Shape 37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Shape 37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3" name="Shape 373"/>
            <p:cNvSpPr/>
            <p:nvPr/>
          </p:nvSpPr>
          <p:spPr>
            <a:xfrm>
              <a:off x="9181476" y="-8467"/>
              <a:ext cx="3007349" cy="6866467"/>
            </a:xfrm>
            <a:custGeom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74" name="Shape 374"/>
            <p:cNvSpPr/>
            <p:nvPr/>
          </p:nvSpPr>
          <p:spPr>
            <a:xfrm>
              <a:off x="9603442" y="-8467"/>
              <a:ext cx="2588558" cy="6866467"/>
            </a:xfrm>
            <a:custGeom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75" name="Shape 37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7176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9334500" y="-8467"/>
              <a:ext cx="2854326" cy="6866467"/>
            </a:xfrm>
            <a:custGeom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60000"/>
              </a:srgbClr>
            </a:solidFill>
            <a:ln>
              <a:noFill/>
            </a:ln>
          </p:spPr>
        </p:sp>
        <p:sp>
          <p:nvSpPr>
            <p:cNvPr id="377" name="Shape 377"/>
            <p:cNvSpPr/>
            <p:nvPr/>
          </p:nvSpPr>
          <p:spPr>
            <a:xfrm>
              <a:off x="10898730" y="-8467"/>
              <a:ext cx="1290094" cy="6866467"/>
            </a:xfrm>
            <a:custGeom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9EDFF5">
                <a:alpha val="69803"/>
              </a:srgbClr>
            </a:solidFill>
            <a:ln>
              <a:noFill/>
            </a:ln>
          </p:spPr>
        </p:sp>
        <p:sp>
          <p:nvSpPr>
            <p:cNvPr id="378" name="Shape 378"/>
            <p:cNvSpPr/>
            <p:nvPr/>
          </p:nvSpPr>
          <p:spPr>
            <a:xfrm>
              <a:off x="10938999" y="-8467"/>
              <a:ext cx="1249825" cy="6866467"/>
            </a:xfrm>
            <a:custGeom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79" name="Shape 37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Shape 380"/>
          <p:cNvSpPr/>
          <p:nvPr/>
        </p:nvSpPr>
        <p:spPr>
          <a:xfrm>
            <a:off x="5742625" y="0"/>
            <a:ext cx="64493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1" name="Shape 381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6B0E3"/>
              </a:buClr>
              <a:buSzPts val="4400"/>
              <a:buFont typeface="Trebuchet MS"/>
              <a:buNone/>
            </a:pPr>
            <a:r>
              <a:rPr b="0" i="0" lang="en-US" sz="4400" u="none" cap="none" strike="noStrike">
                <a:solidFill>
                  <a:srgbClr val="16B0E3"/>
                </a:solidFill>
                <a:latin typeface="Trebuchet MS"/>
                <a:ea typeface="Trebuchet MS"/>
                <a:cs typeface="Trebuchet MS"/>
                <a:sym typeface="Trebuchet MS"/>
              </a:rPr>
              <a:t>HOW?</a:t>
            </a:r>
            <a:endParaRPr/>
          </a:p>
        </p:txBody>
      </p:sp>
      <p:grpSp>
        <p:nvGrpSpPr>
          <p:cNvPr id="382" name="Shape 382"/>
          <p:cNvGrpSpPr/>
          <p:nvPr/>
        </p:nvGrpSpPr>
        <p:grpSpPr>
          <a:xfrm>
            <a:off x="4852543" y="1002118"/>
            <a:ext cx="6692813" cy="4708081"/>
            <a:chOff x="0" y="57554"/>
            <a:chExt cx="6692813" cy="4708081"/>
          </a:xfrm>
        </p:grpSpPr>
        <p:sp>
          <p:nvSpPr>
            <p:cNvPr id="383" name="Shape 383"/>
            <p:cNvSpPr/>
            <p:nvPr/>
          </p:nvSpPr>
          <p:spPr>
            <a:xfrm>
              <a:off x="0" y="57554"/>
              <a:ext cx="6692813" cy="608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CCDE4"/>
                </a:gs>
                <a:gs pos="88000">
                  <a:srgbClr val="6195CA"/>
                </a:gs>
                <a:gs pos="100000">
                  <a:srgbClr val="6195C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29700" y="87254"/>
              <a:ext cx="6633413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rebuchet MS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Groups or individual work</a:t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0" y="740834"/>
              <a:ext cx="6692813" cy="608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CD4E6"/>
                </a:gs>
                <a:gs pos="88000">
                  <a:srgbClr val="62A5CD"/>
                </a:gs>
                <a:gs pos="100000">
                  <a:srgbClr val="62A5C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 txBox="1"/>
            <p:nvPr/>
          </p:nvSpPr>
          <p:spPr>
            <a:xfrm>
              <a:off x="29700" y="770534"/>
              <a:ext cx="6633413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rebuchet MS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Case study</a:t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0" y="1424114"/>
              <a:ext cx="6692813" cy="608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DDDE7"/>
                </a:gs>
                <a:gs pos="88000">
                  <a:srgbClr val="62B8D0"/>
                </a:gs>
                <a:gs pos="100000">
                  <a:srgbClr val="62B8D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 txBox="1"/>
            <p:nvPr/>
          </p:nvSpPr>
          <p:spPr>
            <a:xfrm>
              <a:off x="29700" y="1453814"/>
              <a:ext cx="6633413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rebuchet MS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Datasets</a:t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0" y="2107394"/>
              <a:ext cx="6692813" cy="608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FE7EA"/>
                </a:gs>
                <a:gs pos="88000">
                  <a:srgbClr val="62CDD4"/>
                </a:gs>
                <a:gs pos="100000">
                  <a:srgbClr val="62CDD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 txBox="1"/>
            <p:nvPr/>
          </p:nvSpPr>
          <p:spPr>
            <a:xfrm>
              <a:off x="29700" y="2137094"/>
              <a:ext cx="6633413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rebuchet MS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5-6 hours</a:t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0" y="2790675"/>
              <a:ext cx="6692813" cy="608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FEAE5"/>
                </a:gs>
                <a:gs pos="88000">
                  <a:srgbClr val="64D4CA"/>
                </a:gs>
                <a:gs pos="100000">
                  <a:srgbClr val="64D4C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 txBox="1"/>
            <p:nvPr/>
          </p:nvSpPr>
          <p:spPr>
            <a:xfrm>
              <a:off x="29700" y="2820375"/>
              <a:ext cx="6633413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rebuchet MS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Analyze</a:t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0" y="3473955"/>
              <a:ext cx="6692813" cy="608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0EBDF"/>
                </a:gs>
                <a:gs pos="88000">
                  <a:srgbClr val="66D5BB"/>
                </a:gs>
                <a:gs pos="100000">
                  <a:srgbClr val="66D5BB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 txBox="1"/>
            <p:nvPr/>
          </p:nvSpPr>
          <p:spPr>
            <a:xfrm>
              <a:off x="29700" y="3503655"/>
              <a:ext cx="6633413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rebuchet MS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Build model</a:t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0" y="4157235"/>
              <a:ext cx="6692813" cy="608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C1EBD9"/>
                </a:gs>
                <a:gs pos="88000">
                  <a:srgbClr val="68D6AD"/>
                </a:gs>
                <a:gs pos="100000">
                  <a:srgbClr val="68D6A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 txBox="1"/>
            <p:nvPr/>
          </p:nvSpPr>
          <p:spPr>
            <a:xfrm>
              <a:off x="29700" y="4186935"/>
              <a:ext cx="6633413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rebuchet MS"/>
                <a:buNone/>
              </a:pPr>
              <a:r>
                <a:rPr b="0" i="0" lang="en-US" sz="26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Present results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208" y="5219355"/>
            <a:ext cx="2596281" cy="9800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  Description generated with high confidence" id="402" name="Shape 4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775" y="3153100"/>
            <a:ext cx="2066250" cy="206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  Description generated with very high confidence" id="403" name="Shape 4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1225" y="1103899"/>
            <a:ext cx="1834800" cy="18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Shape 404"/>
          <p:cNvSpPr txBox="1"/>
          <p:nvPr>
            <p:ph type="title"/>
          </p:nvPr>
        </p:nvSpPr>
        <p:spPr>
          <a:xfrm>
            <a:off x="3502214" y="609600"/>
            <a:ext cx="5771788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90"/>
              <a:buFont typeface="Trebuchet MS"/>
              <a:buNone/>
            </a:pPr>
            <a:r>
              <a:rPr b="1" i="0" lang="en-US" sz="279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SPONSORS</a:t>
            </a:r>
            <a:br>
              <a:rPr b="0" i="0" lang="en-US" sz="279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79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3464500" y="4982899"/>
            <a:ext cx="5063700" cy="128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6"/>
              <a:buFont typeface="Noto Sans Symbols"/>
              <a:buNone/>
            </a:pPr>
            <a:r>
              <a:rPr b="1" i="0" lang="en-US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Sammy Gorbett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6"/>
              <a:buFont typeface="Noto Sans Symbols"/>
              <a:buNone/>
            </a:pPr>
            <a:r>
              <a:rPr b="0" i="0" lang="en-US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Technical Recruiter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6"/>
              <a:buFont typeface="Noto Sans Symbols"/>
              <a:buNone/>
            </a:pPr>
            <a:r>
              <a:rPr b="1" i="0" lang="en-US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Brooksource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Food &amp; refreshments </a:t>
            </a:r>
            <a:endParaRPr sz="1800"/>
          </a:p>
          <a:p>
            <a:pPr indent="-258318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32"/>
              <a:buFont typeface="Noto Sans Symbols"/>
              <a:buNone/>
            </a:pPr>
            <a:r>
              <a:t/>
            </a:r>
            <a:endParaRPr b="0" i="0" sz="1665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3416500" y="1421150"/>
            <a:ext cx="6824100" cy="1889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DePaul Analytics Group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College of Computing &amp; Digital Media,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DePaul University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DePaul Center for Data Mining &amp; Predictive Analytics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Organization, Facilities,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ponsor gifts, Prizes &amp; Catering</a:t>
            </a: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3416499" y="3546725"/>
            <a:ext cx="5159700" cy="1200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Jodi Hill</a:t>
            </a:r>
            <a:b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Vice President of Business Strategy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Lifestyle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 &amp; datasets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