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704" y="914348"/>
            <a:ext cx="5640070" cy="517525"/>
          </a:xfrm>
          <a:custGeom>
            <a:avLst/>
            <a:gdLst/>
            <a:ahLst/>
            <a:cxnLst/>
            <a:rect l="l" t="t" r="r" b="b"/>
            <a:pathLst>
              <a:path w="5640070" h="517525">
                <a:moveTo>
                  <a:pt x="4052951" y="268528"/>
                </a:moveTo>
                <a:lnTo>
                  <a:pt x="0" y="268528"/>
                </a:lnTo>
                <a:lnTo>
                  <a:pt x="0" y="516940"/>
                </a:lnTo>
                <a:lnTo>
                  <a:pt x="4052951" y="516940"/>
                </a:lnTo>
                <a:lnTo>
                  <a:pt x="4052951" y="268528"/>
                </a:lnTo>
                <a:close/>
              </a:path>
              <a:path w="5640070" h="517525">
                <a:moveTo>
                  <a:pt x="5639689" y="0"/>
                </a:moveTo>
                <a:lnTo>
                  <a:pt x="0" y="0"/>
                </a:lnTo>
                <a:lnTo>
                  <a:pt x="0" y="248716"/>
                </a:lnTo>
                <a:lnTo>
                  <a:pt x="5639689" y="248716"/>
                </a:lnTo>
                <a:lnTo>
                  <a:pt x="563968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64767"/>
            <a:ext cx="566166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600" spc="-80" b="1">
                <a:latin typeface="Trebuchet MS"/>
                <a:cs typeface="Trebuchet MS"/>
              </a:rPr>
              <a:t>Building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60" b="1">
                <a:latin typeface="Trebuchet MS"/>
                <a:cs typeface="Trebuchet MS"/>
              </a:rPr>
              <a:t>a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100" b="1">
                <a:latin typeface="Trebuchet MS"/>
                <a:cs typeface="Trebuchet MS"/>
              </a:rPr>
              <a:t>credit</a:t>
            </a:r>
            <a:r>
              <a:rPr dirty="0" sz="1600" spc="-185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card</a:t>
            </a:r>
            <a:r>
              <a:rPr dirty="0" sz="1600" spc="-195" b="1">
                <a:latin typeface="Trebuchet MS"/>
                <a:cs typeface="Trebuchet MS"/>
              </a:rPr>
              <a:t> </a:t>
            </a:r>
            <a:r>
              <a:rPr dirty="0" sz="1600" spc="-110" b="1">
                <a:latin typeface="Trebuchet MS"/>
                <a:cs typeface="Trebuchet MS"/>
              </a:rPr>
              <a:t>fraud</a:t>
            </a:r>
            <a:r>
              <a:rPr dirty="0" sz="1600" spc="-185" b="1">
                <a:latin typeface="Trebuchet MS"/>
                <a:cs typeface="Trebuchet MS"/>
              </a:rPr>
              <a:t> </a:t>
            </a:r>
            <a:r>
              <a:rPr dirty="0" sz="1600" spc="-100" b="1">
                <a:latin typeface="Trebuchet MS"/>
                <a:cs typeface="Trebuchet MS"/>
              </a:rPr>
              <a:t>detection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114" b="1">
                <a:latin typeface="Trebuchet MS"/>
                <a:cs typeface="Trebuchet MS"/>
              </a:rPr>
              <a:t>project</a:t>
            </a:r>
            <a:r>
              <a:rPr dirty="0" sz="1600" spc="-185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involves</a:t>
            </a:r>
            <a:r>
              <a:rPr dirty="0" sz="1600" spc="-185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several</a:t>
            </a:r>
            <a:r>
              <a:rPr dirty="0" sz="1600" spc="-195" b="1">
                <a:latin typeface="Trebuchet MS"/>
                <a:cs typeface="Trebuchet MS"/>
              </a:rPr>
              <a:t> </a:t>
            </a:r>
            <a:r>
              <a:rPr dirty="0" sz="1600" spc="-75" b="1">
                <a:latin typeface="Trebuchet MS"/>
                <a:cs typeface="Trebuchet MS"/>
              </a:rPr>
              <a:t>steps,  </a:t>
            </a:r>
            <a:r>
              <a:rPr dirty="0" sz="1600" spc="-85" b="1">
                <a:latin typeface="Trebuchet MS"/>
                <a:cs typeface="Trebuchet MS"/>
              </a:rPr>
              <a:t>including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80" b="1">
                <a:latin typeface="Trebuchet MS"/>
                <a:cs typeface="Trebuchet MS"/>
              </a:rPr>
              <a:t>loading</a:t>
            </a:r>
            <a:r>
              <a:rPr dirty="0" sz="1600" spc="-180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and</a:t>
            </a:r>
            <a:r>
              <a:rPr dirty="0" sz="1600" spc="-195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preprocessing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125" b="1">
                <a:latin typeface="Trebuchet MS"/>
                <a:cs typeface="Trebuchet MS"/>
              </a:rPr>
              <a:t>the</a:t>
            </a:r>
            <a:r>
              <a:rPr dirty="0" sz="1600" spc="-185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dataset.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920493"/>
            <a:ext cx="607060" cy="25019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STEP</a:t>
            </a:r>
            <a:r>
              <a:rPr dirty="0" sz="1600" spc="-270" b="1">
                <a:latin typeface="Trebuchet MS"/>
                <a:cs typeface="Trebuchet MS"/>
              </a:rPr>
              <a:t> </a:t>
            </a:r>
            <a:r>
              <a:rPr dirty="0" sz="1600" spc="-150" b="1">
                <a:latin typeface="Trebuchet MS"/>
                <a:cs typeface="Trebuchet MS"/>
              </a:rPr>
              <a:t>1: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290825"/>
            <a:ext cx="209677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695960">
              <a:lnSpc>
                <a:spcPts val="1820"/>
              </a:lnSpc>
            </a:pPr>
            <a:r>
              <a:rPr dirty="0" sz="1600" spc="-95" b="1">
                <a:latin typeface="Trebuchet MS"/>
                <a:cs typeface="Trebuchet MS"/>
              </a:rPr>
              <a:t>Import</a:t>
            </a:r>
            <a:r>
              <a:rPr dirty="0" sz="1600" spc="-215" b="1">
                <a:latin typeface="Trebuchet MS"/>
                <a:cs typeface="Trebuchet MS"/>
              </a:rPr>
              <a:t> </a:t>
            </a:r>
            <a:r>
              <a:rPr dirty="0" sz="1600" spc="-105" b="1">
                <a:latin typeface="Trebuchet MS"/>
                <a:cs typeface="Trebuchet MS"/>
              </a:rPr>
              <a:t>Libraries: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659633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842644">
              <a:lnSpc>
                <a:spcPts val="1820"/>
              </a:lnSpc>
            </a:pPr>
            <a:r>
              <a:rPr dirty="0" sz="1600" spc="-95">
                <a:latin typeface="Trebuchet MS"/>
                <a:cs typeface="Trebuchet MS"/>
              </a:rPr>
              <a:t>Start </a:t>
            </a:r>
            <a:r>
              <a:rPr dirty="0" sz="1600" spc="-105">
                <a:latin typeface="Trebuchet MS"/>
                <a:cs typeface="Trebuchet MS"/>
              </a:rPr>
              <a:t>by </a:t>
            </a:r>
            <a:r>
              <a:rPr dirty="0" sz="1600" spc="-95">
                <a:latin typeface="Trebuchet MS"/>
                <a:cs typeface="Trebuchet MS"/>
              </a:rPr>
              <a:t>importing </a:t>
            </a:r>
            <a:r>
              <a:rPr dirty="0" sz="1600" spc="-110">
                <a:latin typeface="Trebuchet MS"/>
                <a:cs typeface="Trebuchet MS"/>
              </a:rPr>
              <a:t>the </a:t>
            </a:r>
            <a:r>
              <a:rPr dirty="0" sz="1600" spc="-60">
                <a:latin typeface="Trebuchet MS"/>
                <a:cs typeface="Trebuchet MS"/>
              </a:rPr>
              <a:t>necessary </a:t>
            </a:r>
            <a:r>
              <a:rPr dirty="0" sz="1600" spc="-90">
                <a:latin typeface="Trebuchet MS"/>
                <a:cs typeface="Trebuchet MS"/>
              </a:rPr>
              <a:t>Python </a:t>
            </a:r>
            <a:r>
              <a:rPr dirty="0" sz="1600" spc="-100">
                <a:latin typeface="Trebuchet MS"/>
                <a:cs typeface="Trebuchet MS"/>
              </a:rPr>
              <a:t>libraries. </a:t>
            </a:r>
            <a:r>
              <a:rPr dirty="0" sz="1600" spc="-120">
                <a:latin typeface="Trebuchet MS"/>
                <a:cs typeface="Trebuchet MS"/>
              </a:rPr>
              <a:t>You</a:t>
            </a:r>
            <a:r>
              <a:rPr dirty="0" sz="1600" spc="-220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will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927857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0">
                <a:latin typeface="Trebuchet MS"/>
                <a:cs typeface="Trebuchet MS"/>
              </a:rPr>
              <a:t>typically </a:t>
            </a:r>
            <a:r>
              <a:rPr dirty="0" sz="1600" spc="-85">
                <a:latin typeface="Trebuchet MS"/>
                <a:cs typeface="Trebuchet MS"/>
              </a:rPr>
              <a:t>need libraries </a:t>
            </a:r>
            <a:r>
              <a:rPr dirty="0" sz="1600" spc="-105">
                <a:latin typeface="Trebuchet MS"/>
                <a:cs typeface="Trebuchet MS"/>
              </a:rPr>
              <a:t>like </a:t>
            </a:r>
            <a:r>
              <a:rPr dirty="0" sz="1600" spc="-50">
                <a:latin typeface="Trebuchet MS"/>
                <a:cs typeface="Trebuchet MS"/>
              </a:rPr>
              <a:t>pandas </a:t>
            </a:r>
            <a:r>
              <a:rPr dirty="0" sz="1600" spc="-114">
                <a:latin typeface="Trebuchet MS"/>
                <a:cs typeface="Trebuchet MS"/>
              </a:rPr>
              <a:t>for </a:t>
            </a:r>
            <a:r>
              <a:rPr dirty="0" sz="1600" spc="-100">
                <a:latin typeface="Trebuchet MS"/>
                <a:cs typeface="Trebuchet MS"/>
              </a:rPr>
              <a:t>data </a:t>
            </a:r>
            <a:r>
              <a:rPr dirty="0" sz="1600" spc="-95">
                <a:latin typeface="Trebuchet MS"/>
                <a:cs typeface="Trebuchet MS"/>
              </a:rPr>
              <a:t>manipulation,</a:t>
            </a:r>
            <a:r>
              <a:rPr dirty="0" sz="1600" spc="5">
                <a:latin typeface="Trebuchet MS"/>
                <a:cs typeface="Trebuchet MS"/>
              </a:rPr>
              <a:t> </a:t>
            </a:r>
            <a:r>
              <a:rPr dirty="0" sz="1600" spc="-85">
                <a:latin typeface="Trebuchet MS"/>
                <a:cs typeface="Trebuchet MS"/>
              </a:rPr>
              <a:t>numpy </a:t>
            </a:r>
            <a:r>
              <a:rPr dirty="0" sz="1600" spc="-120">
                <a:latin typeface="Trebuchet MS"/>
                <a:cs typeface="Trebuchet MS"/>
              </a:rPr>
              <a:t>for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704" y="3194634"/>
            <a:ext cx="4490720" cy="248920"/>
          </a:xfrm>
          <a:custGeom>
            <a:avLst/>
            <a:gdLst/>
            <a:ahLst/>
            <a:cxnLst/>
            <a:rect l="l" t="t" r="r" b="b"/>
            <a:pathLst>
              <a:path w="4490720" h="248920">
                <a:moveTo>
                  <a:pt x="4490339" y="0"/>
                </a:moveTo>
                <a:lnTo>
                  <a:pt x="0" y="0"/>
                </a:lnTo>
                <a:lnTo>
                  <a:pt x="0" y="248716"/>
                </a:lnTo>
                <a:lnTo>
                  <a:pt x="4490339" y="248716"/>
                </a:lnTo>
                <a:lnTo>
                  <a:pt x="449033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3170047"/>
            <a:ext cx="4515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85">
                <a:latin typeface="Trebuchet MS"/>
                <a:cs typeface="Trebuchet MS"/>
              </a:rPr>
              <a:t>numerical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95">
                <a:latin typeface="Trebuchet MS"/>
                <a:cs typeface="Trebuchet MS"/>
              </a:rPr>
              <a:t>operations,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and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sklearn</a:t>
            </a:r>
            <a:r>
              <a:rPr dirty="0" sz="1600" spc="-190">
                <a:latin typeface="Trebuchet MS"/>
                <a:cs typeface="Trebuchet MS"/>
              </a:rPr>
              <a:t> </a:t>
            </a:r>
            <a:r>
              <a:rPr dirty="0" sz="1600" spc="-114">
                <a:latin typeface="Trebuchet MS"/>
                <a:cs typeface="Trebuchet MS"/>
              </a:rPr>
              <a:t>for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machine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95">
                <a:latin typeface="Trebuchet MS"/>
                <a:cs typeface="Trebuchet MS"/>
              </a:rPr>
              <a:t>learning</a:t>
            </a:r>
            <a:r>
              <a:rPr dirty="0" sz="1600" spc="-95">
                <a:solidFill>
                  <a:srgbClr val="374151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563746"/>
            <a:ext cx="1697989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import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65" b="1">
                <a:latin typeface="Trebuchet MS"/>
                <a:cs typeface="Trebuchet MS"/>
              </a:rPr>
              <a:t>pandas</a:t>
            </a:r>
            <a:r>
              <a:rPr dirty="0" sz="1600" spc="-21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as</a:t>
            </a:r>
            <a:r>
              <a:rPr dirty="0" sz="1600" spc="-204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pd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3934078"/>
            <a:ext cx="1655445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import</a:t>
            </a:r>
            <a:r>
              <a:rPr dirty="0" sz="1600" spc="-225" b="1">
                <a:latin typeface="Trebuchet MS"/>
                <a:cs typeface="Trebuchet MS"/>
              </a:rPr>
              <a:t> </a:t>
            </a:r>
            <a:r>
              <a:rPr dirty="0" sz="1600" spc="-110" b="1">
                <a:latin typeface="Trebuchet MS"/>
                <a:cs typeface="Trebuchet MS"/>
              </a:rPr>
              <a:t>numpy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as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np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4302886"/>
            <a:ext cx="439166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14" b="1">
                <a:latin typeface="Trebuchet MS"/>
                <a:cs typeface="Trebuchet MS"/>
              </a:rPr>
              <a:t>from </a:t>
            </a:r>
            <a:r>
              <a:rPr dirty="0" sz="1600" spc="-90" b="1">
                <a:latin typeface="Trebuchet MS"/>
                <a:cs typeface="Trebuchet MS"/>
              </a:rPr>
              <a:t>sklearn.model_selection </a:t>
            </a:r>
            <a:r>
              <a:rPr dirty="0" sz="1600" spc="-105" b="1">
                <a:latin typeface="Trebuchet MS"/>
                <a:cs typeface="Trebuchet MS"/>
              </a:rPr>
              <a:t>import</a:t>
            </a:r>
            <a:r>
              <a:rPr dirty="0" sz="1600" spc="-370" b="1">
                <a:latin typeface="Trebuchet MS"/>
                <a:cs typeface="Trebuchet MS"/>
              </a:rPr>
              <a:t> </a:t>
            </a:r>
            <a:r>
              <a:rPr dirty="0" sz="1600" spc="-114" b="1">
                <a:latin typeface="Trebuchet MS"/>
                <a:cs typeface="Trebuchet MS"/>
              </a:rPr>
              <a:t>train_test_split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4671694"/>
            <a:ext cx="4242435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14" b="1">
                <a:latin typeface="Trebuchet MS"/>
                <a:cs typeface="Trebuchet MS"/>
              </a:rPr>
              <a:t>from </a:t>
            </a:r>
            <a:r>
              <a:rPr dirty="0" sz="1600" spc="-85" b="1">
                <a:latin typeface="Trebuchet MS"/>
                <a:cs typeface="Trebuchet MS"/>
              </a:rPr>
              <a:t>sklearn.preprocessing </a:t>
            </a:r>
            <a:r>
              <a:rPr dirty="0" sz="1600" spc="-105" b="1">
                <a:latin typeface="Trebuchet MS"/>
                <a:cs typeface="Trebuchet MS"/>
              </a:rPr>
              <a:t>import</a:t>
            </a:r>
            <a:r>
              <a:rPr dirty="0" sz="1600" spc="-375" b="1">
                <a:latin typeface="Trebuchet MS"/>
                <a:cs typeface="Trebuchet MS"/>
              </a:rPr>
              <a:t> </a:t>
            </a:r>
            <a:r>
              <a:rPr dirty="0" sz="1600" spc="-75" b="1">
                <a:latin typeface="Trebuchet MS"/>
                <a:cs typeface="Trebuchet MS"/>
              </a:rPr>
              <a:t>StandardScaler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5410784"/>
            <a:ext cx="607060" cy="24892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STEP</a:t>
            </a:r>
            <a:r>
              <a:rPr dirty="0" sz="1600" spc="-275" b="1">
                <a:latin typeface="Trebuchet MS"/>
                <a:cs typeface="Trebuchet MS"/>
              </a:rPr>
              <a:t> </a:t>
            </a:r>
            <a:r>
              <a:rPr dirty="0" sz="1600" spc="-150" b="1">
                <a:latin typeface="Trebuchet MS"/>
                <a:cs typeface="Trebuchet MS"/>
              </a:rPr>
              <a:t>2: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5779896"/>
            <a:ext cx="1880235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401955">
              <a:lnSpc>
                <a:spcPts val="1820"/>
              </a:lnSpc>
            </a:pPr>
            <a:r>
              <a:rPr dirty="0" sz="1600" spc="-95" b="1">
                <a:latin typeface="Trebuchet MS"/>
                <a:cs typeface="Trebuchet MS"/>
              </a:rPr>
              <a:t>Load </a:t>
            </a:r>
            <a:r>
              <a:rPr dirty="0" sz="1600" spc="-120" b="1">
                <a:latin typeface="Trebuchet MS"/>
                <a:cs typeface="Trebuchet MS"/>
              </a:rPr>
              <a:t>the</a:t>
            </a:r>
            <a:r>
              <a:rPr dirty="0" sz="1600" spc="-345" b="1">
                <a:latin typeface="Trebuchet MS"/>
                <a:cs typeface="Trebuchet MS"/>
              </a:rPr>
              <a:t> </a:t>
            </a:r>
            <a:r>
              <a:rPr dirty="0" sz="1600" spc="-80" b="1">
                <a:latin typeface="Trebuchet MS"/>
                <a:cs typeface="Trebuchet MS"/>
              </a:rPr>
              <a:t>Dataset: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05560" y="6150228"/>
          <a:ext cx="5760085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780"/>
              </a:tblGrid>
              <a:tr h="257555">
                <a:tc>
                  <a:txBody>
                    <a:bodyPr/>
                    <a:lstStyle/>
                    <a:p>
                      <a:pPr algn="r">
                        <a:lnSpc>
                          <a:spcPts val="1820"/>
                        </a:lnSpc>
                      </a:pPr>
                      <a:r>
                        <a:rPr dirty="0" sz="1600" spc="-120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need </a:t>
                      </a:r>
                      <a:r>
                        <a:rPr dirty="0" sz="1600" spc="-65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dirty="0" sz="1600" spc="-90">
                          <a:latin typeface="Trebuchet MS"/>
                          <a:cs typeface="Trebuchet MS"/>
                        </a:rPr>
                        <a:t>dataset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containing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credit </a:t>
                      </a:r>
                      <a:r>
                        <a:rPr dirty="0" sz="1600" spc="-80">
                          <a:latin typeface="Trebuchet MS"/>
                          <a:cs typeface="Trebuchet MS"/>
                        </a:rPr>
                        <a:t>card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transactions,</a:t>
                      </a:r>
                      <a:r>
                        <a:rPr dirty="0" sz="16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where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algn="r" marR="1270">
                        <a:lnSpc>
                          <a:spcPts val="1889"/>
                        </a:lnSpc>
                      </a:pPr>
                      <a:r>
                        <a:rPr dirty="0" sz="1600" spc="-65"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transaction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5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labeled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 spc="-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fraudulent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9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 not.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You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6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90">
                          <a:latin typeface="Trebuchet MS"/>
                          <a:cs typeface="Trebuchet MS"/>
                        </a:rPr>
                        <a:t>obtain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5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dirty="0" sz="1600" spc="-1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65">
                          <a:latin typeface="Trebuchet MS"/>
                          <a:cs typeface="Trebuchet MS"/>
                        </a:rPr>
                        <a:t>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dirty="0" sz="1600" spc="-90">
                          <a:latin typeface="Trebuchet MS"/>
                          <a:cs typeface="Trebuchet MS"/>
                        </a:rPr>
                        <a:t>dataset</a:t>
                      </a:r>
                      <a:r>
                        <a:rPr dirty="0" sz="160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dirty="0" sz="160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various</a:t>
                      </a:r>
                      <a:r>
                        <a:rPr dirty="0" sz="1600" spc="-2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65">
                          <a:latin typeface="Trebuchet MS"/>
                          <a:cs typeface="Trebuchet MS"/>
                        </a:rPr>
                        <a:t>sources,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25"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dirty="0" sz="1600" spc="-2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 spc="-2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Kaggle</a:t>
                      </a:r>
                      <a:r>
                        <a:rPr dirty="0" sz="16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95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60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dirty="0" sz="1600" spc="-2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0">
                          <a:latin typeface="Trebuchet MS"/>
                          <a:cs typeface="Trebuchet MS"/>
                        </a:rPr>
                        <a:t>organization's</a:t>
                      </a:r>
                      <a:r>
                        <a:rPr dirty="0" sz="1600" spc="-229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data.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  <a:tabLst>
                          <a:tab pos="410845" algn="l"/>
                          <a:tab pos="858519" algn="l"/>
                          <a:tab pos="1746250" algn="l"/>
                          <a:tab pos="2260600" algn="l"/>
                          <a:tab pos="3048000" algn="l"/>
                          <a:tab pos="3486785" algn="l"/>
                          <a:tab pos="4019550" algn="l"/>
                          <a:tab pos="4269105" algn="l"/>
                          <a:tab pos="4762500" algn="l"/>
                          <a:tab pos="5163185" algn="l"/>
                        </a:tabLst>
                      </a:pPr>
                      <a:r>
                        <a:rPr dirty="0" sz="1600" spc="-2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1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2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15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3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-2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'</a:t>
                      </a:r>
                      <a:r>
                        <a:rPr dirty="0" sz="1600" spc="-2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2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1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15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1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14704" y="7220077"/>
            <a:ext cx="1711960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95">
                <a:latin typeface="Trebuchet MS"/>
                <a:cs typeface="Trebuchet MS"/>
              </a:rPr>
              <a:t>c</a:t>
            </a:r>
            <a:r>
              <a:rPr dirty="0" sz="1600" spc="-95">
                <a:latin typeface="Trebuchet MS"/>
                <a:cs typeface="Trebuchet MS"/>
              </a:rPr>
              <a:t>r</a:t>
            </a:r>
            <a:r>
              <a:rPr dirty="0" sz="1600" spc="-100">
                <a:latin typeface="Trebuchet MS"/>
                <a:cs typeface="Trebuchet MS"/>
              </a:rPr>
              <a:t>e</a:t>
            </a:r>
            <a:r>
              <a:rPr dirty="0" sz="1600" spc="-120">
                <a:latin typeface="Trebuchet MS"/>
                <a:cs typeface="Trebuchet MS"/>
              </a:rPr>
              <a:t>di</a:t>
            </a:r>
            <a:r>
              <a:rPr dirty="0" sz="1600" spc="-120">
                <a:latin typeface="Trebuchet MS"/>
                <a:cs typeface="Trebuchet MS"/>
              </a:rPr>
              <a:t>t</a:t>
            </a:r>
            <a:r>
              <a:rPr dirty="0" sz="1600" spc="-175">
                <a:latin typeface="Trebuchet MS"/>
                <a:cs typeface="Trebuchet MS"/>
              </a:rPr>
              <a:t>_</a:t>
            </a:r>
            <a:r>
              <a:rPr dirty="0" sz="1600" spc="-40">
                <a:latin typeface="Trebuchet MS"/>
                <a:cs typeface="Trebuchet MS"/>
              </a:rPr>
              <a:t>c</a:t>
            </a:r>
            <a:r>
              <a:rPr dirty="0" sz="1600" spc="-120">
                <a:latin typeface="Trebuchet MS"/>
                <a:cs typeface="Trebuchet MS"/>
              </a:rPr>
              <a:t>a</a:t>
            </a:r>
            <a:r>
              <a:rPr dirty="0" sz="1600" spc="-100">
                <a:latin typeface="Trebuchet MS"/>
                <a:cs typeface="Trebuchet MS"/>
              </a:rPr>
              <a:t>r</a:t>
            </a:r>
            <a:r>
              <a:rPr dirty="0" sz="1600" spc="-105">
                <a:latin typeface="Trebuchet MS"/>
                <a:cs typeface="Trebuchet MS"/>
              </a:rPr>
              <a:t>d_d</a:t>
            </a:r>
            <a:r>
              <a:rPr dirty="0" sz="1600" spc="-105">
                <a:latin typeface="Trebuchet MS"/>
                <a:cs typeface="Trebuchet MS"/>
              </a:rPr>
              <a:t>a</a:t>
            </a:r>
            <a:r>
              <a:rPr dirty="0" sz="1600" spc="-150">
                <a:latin typeface="Trebuchet MS"/>
                <a:cs typeface="Trebuchet MS"/>
              </a:rPr>
              <a:t>ta</a:t>
            </a:r>
            <a:r>
              <a:rPr dirty="0" sz="1600" spc="-165">
                <a:latin typeface="Trebuchet MS"/>
                <a:cs typeface="Trebuchet MS"/>
              </a:rPr>
              <a:t>.</a:t>
            </a:r>
            <a:r>
              <a:rPr dirty="0" sz="1600" spc="10">
                <a:latin typeface="Trebuchet MS"/>
                <a:cs typeface="Trebuchet MS"/>
              </a:rPr>
              <a:t>c</a:t>
            </a:r>
            <a:r>
              <a:rPr dirty="0" sz="1600">
                <a:latin typeface="Trebuchet MS"/>
                <a:cs typeface="Trebuchet MS"/>
              </a:rPr>
              <a:t>s</a:t>
            </a:r>
            <a:r>
              <a:rPr dirty="0" sz="1600" spc="-229">
                <a:latin typeface="Trebuchet MS"/>
                <a:cs typeface="Trebuchet MS"/>
              </a:rPr>
              <a:t>v</a:t>
            </a:r>
            <a:r>
              <a:rPr dirty="0" sz="1600" spc="-17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7590408"/>
            <a:ext cx="148463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45">
                <a:latin typeface="Trebuchet MS"/>
                <a:cs typeface="Trebuchet MS"/>
              </a:rPr>
              <a:t>#</a:t>
            </a:r>
            <a:r>
              <a:rPr dirty="0" sz="1600" spc="-215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Load</a:t>
            </a:r>
            <a:r>
              <a:rPr dirty="0" sz="1600" spc="-210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the</a:t>
            </a:r>
            <a:r>
              <a:rPr dirty="0" sz="1600" spc="-210">
                <a:latin typeface="Trebuchet MS"/>
                <a:cs typeface="Trebuchet MS"/>
              </a:rPr>
              <a:t> </a:t>
            </a:r>
            <a:r>
              <a:rPr dirty="0" sz="1600" spc="-85">
                <a:latin typeface="Trebuchet MS"/>
                <a:cs typeface="Trebuchet MS"/>
              </a:rPr>
              <a:t>dataset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7959597"/>
            <a:ext cx="3505835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85" b="1">
                <a:latin typeface="Trebuchet MS"/>
                <a:cs typeface="Trebuchet MS"/>
              </a:rPr>
              <a:t>data </a:t>
            </a:r>
            <a:r>
              <a:rPr dirty="0" sz="1600" spc="-145" b="1">
                <a:latin typeface="Trebuchet MS"/>
                <a:cs typeface="Trebuchet MS"/>
              </a:rPr>
              <a:t>=</a:t>
            </a:r>
            <a:r>
              <a:rPr dirty="0" sz="1600" spc="-380" b="1">
                <a:latin typeface="Trebuchet MS"/>
                <a:cs typeface="Trebuchet MS"/>
              </a:rPr>
              <a:t> </a:t>
            </a:r>
            <a:r>
              <a:rPr dirty="0" sz="1600" spc="-105" b="1">
                <a:latin typeface="Trebuchet MS"/>
                <a:cs typeface="Trebuchet MS"/>
              </a:rPr>
              <a:t>pd.read_csv('credit_card_data.csv')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8698738"/>
            <a:ext cx="607060" cy="24892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STEP</a:t>
            </a:r>
            <a:r>
              <a:rPr dirty="0" sz="1600" spc="-275" b="1">
                <a:latin typeface="Trebuchet MS"/>
                <a:cs typeface="Trebuchet MS"/>
              </a:rPr>
              <a:t> </a:t>
            </a:r>
            <a:r>
              <a:rPr dirty="0" sz="1600" spc="-150" b="1">
                <a:latin typeface="Trebuchet MS"/>
                <a:cs typeface="Trebuchet MS"/>
              </a:rPr>
              <a:t>3: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9067545"/>
            <a:ext cx="221107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770890">
              <a:lnSpc>
                <a:spcPts val="1820"/>
              </a:lnSpc>
            </a:pPr>
            <a:r>
              <a:rPr dirty="0" sz="1600" spc="-114" b="1">
                <a:latin typeface="Trebuchet MS"/>
                <a:cs typeface="Trebuchet MS"/>
              </a:rPr>
              <a:t>Explore </a:t>
            </a:r>
            <a:r>
              <a:rPr dirty="0" sz="1600" spc="-120" b="1">
                <a:latin typeface="Trebuchet MS"/>
                <a:cs typeface="Trebuchet MS"/>
              </a:rPr>
              <a:t>the</a:t>
            </a:r>
            <a:r>
              <a:rPr dirty="0" sz="1600" spc="-315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914348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>
                <a:latin typeface="Trebuchet MS"/>
                <a:cs typeface="Trebuchet MS"/>
              </a:rPr>
              <a:t>Before </a:t>
            </a:r>
            <a:r>
              <a:rPr dirty="0" sz="1600" spc="-75">
                <a:latin typeface="Trebuchet MS"/>
                <a:cs typeface="Trebuchet MS"/>
              </a:rPr>
              <a:t>preprocessing, </a:t>
            </a:r>
            <a:r>
              <a:rPr dirty="0" sz="1600" spc="-50">
                <a:latin typeface="Trebuchet MS"/>
                <a:cs typeface="Trebuchet MS"/>
              </a:rPr>
              <a:t>it's </a:t>
            </a:r>
            <a:r>
              <a:rPr dirty="0" sz="1600" spc="-100">
                <a:latin typeface="Trebuchet MS"/>
                <a:cs typeface="Trebuchet MS"/>
              </a:rPr>
              <a:t>important </a:t>
            </a:r>
            <a:r>
              <a:rPr dirty="0" sz="1600" spc="-105">
                <a:latin typeface="Trebuchet MS"/>
                <a:cs typeface="Trebuchet MS"/>
              </a:rPr>
              <a:t>to </a:t>
            </a:r>
            <a:r>
              <a:rPr dirty="0" sz="1600" spc="-80">
                <a:latin typeface="Trebuchet MS"/>
                <a:cs typeface="Trebuchet MS"/>
              </a:rPr>
              <a:t>understand </a:t>
            </a:r>
            <a:r>
              <a:rPr dirty="0" sz="1600" spc="-114">
                <a:latin typeface="Trebuchet MS"/>
                <a:cs typeface="Trebuchet MS"/>
              </a:rPr>
              <a:t>the </a:t>
            </a:r>
            <a:r>
              <a:rPr dirty="0" sz="1600" spc="-90">
                <a:latin typeface="Trebuchet MS"/>
                <a:cs typeface="Trebuchet MS"/>
              </a:rPr>
              <a:t>structure </a:t>
            </a:r>
            <a:r>
              <a:rPr dirty="0" sz="1600" spc="-100">
                <a:latin typeface="Trebuchet MS"/>
                <a:cs typeface="Trebuchet MS"/>
              </a:rPr>
              <a:t>of</a:t>
            </a:r>
            <a:r>
              <a:rPr dirty="0" sz="1600" spc="120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182877"/>
            <a:ext cx="57454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0">
                <a:latin typeface="Trebuchet MS"/>
                <a:cs typeface="Trebuchet MS"/>
              </a:rPr>
              <a:t>data </a:t>
            </a:r>
            <a:r>
              <a:rPr dirty="0" sz="1600" spc="-70">
                <a:latin typeface="Trebuchet MS"/>
                <a:cs typeface="Trebuchet MS"/>
              </a:rPr>
              <a:t>and </a:t>
            </a:r>
            <a:r>
              <a:rPr dirty="0" sz="1600" spc="-120">
                <a:latin typeface="Trebuchet MS"/>
                <a:cs typeface="Trebuchet MS"/>
              </a:rPr>
              <a:t>get </a:t>
            </a:r>
            <a:r>
              <a:rPr dirty="0" sz="1600" spc="-65">
                <a:latin typeface="Trebuchet MS"/>
                <a:cs typeface="Trebuchet MS"/>
              </a:rPr>
              <a:t>a </a:t>
            </a:r>
            <a:r>
              <a:rPr dirty="0" sz="1600" spc="-35">
                <a:latin typeface="Trebuchet MS"/>
                <a:cs typeface="Trebuchet MS"/>
              </a:rPr>
              <a:t>sense </a:t>
            </a:r>
            <a:r>
              <a:rPr dirty="0" sz="1600" spc="-100">
                <a:latin typeface="Trebuchet MS"/>
                <a:cs typeface="Trebuchet MS"/>
              </a:rPr>
              <a:t>of </a:t>
            </a:r>
            <a:r>
              <a:rPr dirty="0" sz="1600" spc="-75">
                <a:latin typeface="Trebuchet MS"/>
                <a:cs typeface="Trebuchet MS"/>
              </a:rPr>
              <a:t>its </a:t>
            </a:r>
            <a:r>
              <a:rPr dirty="0" sz="1600" spc="-90">
                <a:latin typeface="Trebuchet MS"/>
                <a:cs typeface="Trebuchet MS"/>
              </a:rPr>
              <a:t>contents. </a:t>
            </a:r>
            <a:r>
              <a:rPr dirty="0" sz="1600" spc="-40">
                <a:latin typeface="Trebuchet MS"/>
                <a:cs typeface="Trebuchet MS"/>
              </a:rPr>
              <a:t>Use </a:t>
            </a:r>
            <a:r>
              <a:rPr dirty="0" sz="1600" spc="-75">
                <a:latin typeface="Trebuchet MS"/>
                <a:cs typeface="Trebuchet MS"/>
              </a:rPr>
              <a:t>functions </a:t>
            </a:r>
            <a:r>
              <a:rPr dirty="0" sz="1600" spc="-100">
                <a:latin typeface="Trebuchet MS"/>
                <a:cs typeface="Trebuchet MS"/>
              </a:rPr>
              <a:t>like</a:t>
            </a:r>
            <a:r>
              <a:rPr dirty="0" sz="1600" spc="-135">
                <a:latin typeface="Trebuchet MS"/>
                <a:cs typeface="Trebuchet MS"/>
              </a:rPr>
              <a:t> </a:t>
            </a:r>
            <a:r>
              <a:rPr dirty="0" sz="1600" spc="-105" b="1">
                <a:latin typeface="Trebuchet MS"/>
                <a:cs typeface="Trebuchet MS"/>
              </a:rPr>
              <a:t>data.head(),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449577"/>
            <a:ext cx="4431030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data.info(),</a:t>
            </a:r>
            <a:r>
              <a:rPr dirty="0" sz="1600" spc="-190" b="1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and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data.describe()</a:t>
            </a:r>
            <a:r>
              <a:rPr dirty="0" sz="1600" spc="-180" b="1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to</a:t>
            </a:r>
            <a:r>
              <a:rPr dirty="0" sz="1600" spc="-19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inspect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114">
                <a:latin typeface="Trebuchet MS"/>
                <a:cs typeface="Trebuchet MS"/>
              </a:rPr>
              <a:t>the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dataset.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188717"/>
            <a:ext cx="1624965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70" b="1">
                <a:latin typeface="Trebuchet MS"/>
                <a:cs typeface="Trebuchet MS"/>
              </a:rPr>
              <a:t>Data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Preprocessing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557525"/>
            <a:ext cx="2554605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474980">
              <a:lnSpc>
                <a:spcPts val="1820"/>
              </a:lnSpc>
            </a:pPr>
            <a:r>
              <a:rPr dirty="0" sz="1600" spc="-75" b="1">
                <a:latin typeface="Trebuchet MS"/>
                <a:cs typeface="Trebuchet MS"/>
              </a:rPr>
              <a:t>Handling </a:t>
            </a:r>
            <a:r>
              <a:rPr dirty="0" sz="1600" spc="-45" b="1">
                <a:latin typeface="Trebuchet MS"/>
                <a:cs typeface="Trebuchet MS"/>
              </a:rPr>
              <a:t>Missing</a:t>
            </a:r>
            <a:r>
              <a:rPr dirty="0" sz="1600" spc="-335" b="1">
                <a:latin typeface="Trebuchet MS"/>
                <a:cs typeface="Trebuchet MS"/>
              </a:rPr>
              <a:t> </a:t>
            </a:r>
            <a:r>
              <a:rPr dirty="0" sz="1600" spc="-95" b="1">
                <a:latin typeface="Trebuchet MS"/>
                <a:cs typeface="Trebuchet MS"/>
              </a:rPr>
              <a:t>Values: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927857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1217295">
              <a:lnSpc>
                <a:spcPts val="1820"/>
              </a:lnSpc>
            </a:pPr>
            <a:r>
              <a:rPr dirty="0" sz="1600" spc="-50">
                <a:latin typeface="Trebuchet MS"/>
                <a:cs typeface="Trebuchet MS"/>
              </a:rPr>
              <a:t>Check </a:t>
            </a:r>
            <a:r>
              <a:rPr dirty="0" sz="1600" spc="-120">
                <a:latin typeface="Trebuchet MS"/>
                <a:cs typeface="Trebuchet MS"/>
              </a:rPr>
              <a:t>for </a:t>
            </a:r>
            <a:r>
              <a:rPr dirty="0" sz="1600" spc="-50">
                <a:latin typeface="Trebuchet MS"/>
                <a:cs typeface="Trebuchet MS"/>
              </a:rPr>
              <a:t>missing </a:t>
            </a:r>
            <a:r>
              <a:rPr dirty="0" sz="1600" spc="-65">
                <a:latin typeface="Trebuchet MS"/>
                <a:cs typeface="Trebuchet MS"/>
              </a:rPr>
              <a:t>values </a:t>
            </a:r>
            <a:r>
              <a:rPr dirty="0" sz="1600" spc="-70">
                <a:latin typeface="Trebuchet MS"/>
                <a:cs typeface="Trebuchet MS"/>
              </a:rPr>
              <a:t>and </a:t>
            </a:r>
            <a:r>
              <a:rPr dirty="0" sz="1600" spc="-85">
                <a:latin typeface="Trebuchet MS"/>
                <a:cs typeface="Trebuchet MS"/>
              </a:rPr>
              <a:t>decide </a:t>
            </a:r>
            <a:r>
              <a:rPr dirty="0" sz="1600" spc="-95">
                <a:latin typeface="Trebuchet MS"/>
                <a:cs typeface="Trebuchet MS"/>
              </a:rPr>
              <a:t>how </a:t>
            </a:r>
            <a:r>
              <a:rPr dirty="0" sz="1600" spc="-110">
                <a:latin typeface="Trebuchet MS"/>
                <a:cs typeface="Trebuchet MS"/>
              </a:rPr>
              <a:t>to</a:t>
            </a:r>
            <a:r>
              <a:rPr dirty="0" sz="1600" spc="1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handle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3194634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20">
                <a:latin typeface="Trebuchet MS"/>
                <a:cs typeface="Trebuchet MS"/>
              </a:rPr>
              <a:t>them. You </a:t>
            </a:r>
            <a:r>
              <a:rPr dirty="0" sz="1600" spc="-60">
                <a:latin typeface="Trebuchet MS"/>
                <a:cs typeface="Trebuchet MS"/>
              </a:rPr>
              <a:t>can </a:t>
            </a:r>
            <a:r>
              <a:rPr dirty="0" sz="1600" spc="-110">
                <a:latin typeface="Trebuchet MS"/>
                <a:cs typeface="Trebuchet MS"/>
              </a:rPr>
              <a:t>either remove </a:t>
            </a:r>
            <a:r>
              <a:rPr dirty="0" sz="1600" spc="-75">
                <a:latin typeface="Trebuchet MS"/>
                <a:cs typeface="Trebuchet MS"/>
              </a:rPr>
              <a:t>rows </a:t>
            </a:r>
            <a:r>
              <a:rPr dirty="0" sz="1600" spc="-120">
                <a:latin typeface="Trebuchet MS"/>
                <a:cs typeface="Trebuchet MS"/>
              </a:rPr>
              <a:t>with </a:t>
            </a:r>
            <a:r>
              <a:rPr dirty="0" sz="1600" spc="-50">
                <a:latin typeface="Trebuchet MS"/>
                <a:cs typeface="Trebuchet MS"/>
              </a:rPr>
              <a:t>missing </a:t>
            </a:r>
            <a:r>
              <a:rPr dirty="0" sz="1600" spc="-100">
                <a:latin typeface="Trebuchet MS"/>
                <a:cs typeface="Trebuchet MS"/>
              </a:rPr>
              <a:t>data </a:t>
            </a:r>
            <a:r>
              <a:rPr dirty="0" sz="1600" spc="-95">
                <a:latin typeface="Trebuchet MS"/>
                <a:cs typeface="Trebuchet MS"/>
              </a:rPr>
              <a:t>or </a:t>
            </a:r>
            <a:r>
              <a:rPr dirty="0" sz="1600" spc="-100">
                <a:latin typeface="Trebuchet MS"/>
                <a:cs typeface="Trebuchet MS"/>
              </a:rPr>
              <a:t>impute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missing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463162"/>
            <a:ext cx="573405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90">
                <a:latin typeface="Trebuchet MS"/>
                <a:cs typeface="Trebuchet MS"/>
              </a:rPr>
              <a:t>valu</a:t>
            </a:r>
            <a:r>
              <a:rPr dirty="0" sz="1600" spc="-110">
                <a:latin typeface="Trebuchet MS"/>
                <a:cs typeface="Trebuchet MS"/>
              </a:rPr>
              <a:t>e</a:t>
            </a:r>
            <a:r>
              <a:rPr dirty="0" sz="1600" spc="30">
                <a:latin typeface="Trebuchet MS"/>
                <a:cs typeface="Trebuchet MS"/>
              </a:rPr>
              <a:t>s</a:t>
            </a:r>
            <a:r>
              <a:rPr dirty="0" sz="1600" spc="-17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4200778"/>
            <a:ext cx="596265" cy="25019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80">
                <a:latin typeface="Trebuchet MS"/>
                <a:cs typeface="Trebuchet MS"/>
              </a:rPr>
              <a:t>STEP</a:t>
            </a:r>
            <a:r>
              <a:rPr dirty="0" sz="1600" spc="-254">
                <a:latin typeface="Trebuchet MS"/>
                <a:cs typeface="Trebuchet MS"/>
              </a:rPr>
              <a:t> </a:t>
            </a:r>
            <a:r>
              <a:rPr dirty="0" sz="1600" spc="-105">
                <a:latin typeface="Trebuchet MS"/>
                <a:cs typeface="Trebuchet MS"/>
              </a:rPr>
              <a:t>4: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4571110"/>
            <a:ext cx="204597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513080">
              <a:lnSpc>
                <a:spcPts val="1820"/>
              </a:lnSpc>
            </a:pPr>
            <a:r>
              <a:rPr dirty="0" sz="1600" spc="-130" b="1">
                <a:latin typeface="Trebuchet MS"/>
                <a:cs typeface="Trebuchet MS"/>
              </a:rPr>
              <a:t>Feature</a:t>
            </a:r>
            <a:r>
              <a:rPr dirty="0" sz="1600" spc="-229" b="1">
                <a:latin typeface="Trebuchet MS"/>
                <a:cs typeface="Trebuchet MS"/>
              </a:rPr>
              <a:t> </a:t>
            </a:r>
            <a:r>
              <a:rPr dirty="0" sz="1600" spc="-80" b="1">
                <a:latin typeface="Trebuchet MS"/>
                <a:cs typeface="Trebuchet MS"/>
              </a:rPr>
              <a:t>Selection: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4939918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1099820">
              <a:lnSpc>
                <a:spcPts val="1820"/>
              </a:lnSpc>
            </a:pPr>
            <a:r>
              <a:rPr dirty="0" sz="1600" spc="-65">
                <a:latin typeface="Trebuchet MS"/>
                <a:cs typeface="Trebuchet MS"/>
              </a:rPr>
              <a:t>Select </a:t>
            </a:r>
            <a:r>
              <a:rPr dirty="0" sz="1600" spc="-110">
                <a:latin typeface="Trebuchet MS"/>
                <a:cs typeface="Trebuchet MS"/>
              </a:rPr>
              <a:t>relevant </a:t>
            </a:r>
            <a:r>
              <a:rPr dirty="0" sz="1600" spc="-100">
                <a:latin typeface="Trebuchet MS"/>
                <a:cs typeface="Trebuchet MS"/>
              </a:rPr>
              <a:t>features </a:t>
            </a:r>
            <a:r>
              <a:rPr dirty="0" sz="1600" spc="-95">
                <a:latin typeface="Trebuchet MS"/>
                <a:cs typeface="Trebuchet MS"/>
              </a:rPr>
              <a:t>or </a:t>
            </a:r>
            <a:r>
              <a:rPr dirty="0" sz="1600" spc="-50">
                <a:latin typeface="Trebuchet MS"/>
                <a:cs typeface="Trebuchet MS"/>
              </a:rPr>
              <a:t>columns </a:t>
            </a:r>
            <a:r>
              <a:rPr dirty="0" sz="1600" spc="-120">
                <a:latin typeface="Trebuchet MS"/>
                <a:cs typeface="Trebuchet MS"/>
              </a:rPr>
              <a:t>that</a:t>
            </a:r>
            <a:r>
              <a:rPr dirty="0" sz="1600" spc="50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will </a:t>
            </a:r>
            <a:r>
              <a:rPr dirty="0" sz="1600" spc="-90">
                <a:latin typeface="Trebuchet MS"/>
                <a:cs typeface="Trebuchet MS"/>
              </a:rPr>
              <a:t>be </a:t>
            </a:r>
            <a:r>
              <a:rPr dirty="0" sz="1600" spc="-50">
                <a:latin typeface="Trebuchet MS"/>
                <a:cs typeface="Trebuchet MS"/>
              </a:rPr>
              <a:t>used </a:t>
            </a:r>
            <a:r>
              <a:rPr dirty="0" sz="1600" spc="-114">
                <a:latin typeface="Trebuchet MS"/>
                <a:cs typeface="Trebuchet MS"/>
              </a:rPr>
              <a:t>for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5208142"/>
            <a:ext cx="3343275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95">
                <a:latin typeface="Trebuchet MS"/>
                <a:cs typeface="Trebuchet MS"/>
              </a:rPr>
              <a:t>modeling. </a:t>
            </a:r>
            <a:r>
              <a:rPr dirty="0" sz="1600" spc="-85">
                <a:latin typeface="Trebuchet MS"/>
                <a:cs typeface="Trebuchet MS"/>
              </a:rPr>
              <a:t>Exclude </a:t>
            </a:r>
            <a:r>
              <a:rPr dirty="0" sz="1600" spc="-65">
                <a:latin typeface="Trebuchet MS"/>
                <a:cs typeface="Trebuchet MS"/>
              </a:rPr>
              <a:t>unnecessary</a:t>
            </a:r>
            <a:r>
              <a:rPr dirty="0" sz="1600" spc="-365">
                <a:latin typeface="Trebuchet MS"/>
                <a:cs typeface="Trebuchet MS"/>
              </a:rPr>
              <a:t> </a:t>
            </a:r>
            <a:r>
              <a:rPr dirty="0" sz="1600" spc="-60">
                <a:latin typeface="Trebuchet MS"/>
                <a:cs typeface="Trebuchet MS"/>
              </a:rPr>
              <a:t>columns.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1226" y="5946012"/>
            <a:ext cx="4199890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0" b="1">
                <a:latin typeface="Trebuchet MS"/>
                <a:cs typeface="Trebuchet MS"/>
              </a:rPr>
              <a:t>selected_features </a:t>
            </a:r>
            <a:r>
              <a:rPr dirty="0" sz="1600" spc="-145" b="1">
                <a:latin typeface="Trebuchet MS"/>
                <a:cs typeface="Trebuchet MS"/>
              </a:rPr>
              <a:t>= </a:t>
            </a:r>
            <a:r>
              <a:rPr dirty="0" sz="1600" spc="-114" b="1">
                <a:latin typeface="Trebuchet MS"/>
                <a:cs typeface="Trebuchet MS"/>
              </a:rPr>
              <a:t>data[['feature1', </a:t>
            </a:r>
            <a:r>
              <a:rPr dirty="0" sz="1600" spc="-120" b="1">
                <a:latin typeface="Trebuchet MS"/>
                <a:cs typeface="Trebuchet MS"/>
              </a:rPr>
              <a:t>'feature2',</a:t>
            </a:r>
            <a:r>
              <a:rPr dirty="0" sz="1600" spc="-380" b="1">
                <a:latin typeface="Trebuchet MS"/>
                <a:cs typeface="Trebuchet MS"/>
              </a:rPr>
              <a:t> </a:t>
            </a:r>
            <a:r>
              <a:rPr dirty="0" sz="1600" spc="-165" b="1">
                <a:latin typeface="Trebuchet MS"/>
                <a:cs typeface="Trebuchet MS"/>
              </a:rPr>
              <a:t>...]]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6685152"/>
            <a:ext cx="607060" cy="24892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STEP</a:t>
            </a:r>
            <a:r>
              <a:rPr dirty="0" sz="1600" spc="-275" b="1">
                <a:latin typeface="Trebuchet MS"/>
                <a:cs typeface="Trebuchet MS"/>
              </a:rPr>
              <a:t> </a:t>
            </a:r>
            <a:r>
              <a:rPr dirty="0" sz="1600" spc="-150" b="1">
                <a:latin typeface="Trebuchet MS"/>
                <a:cs typeface="Trebuchet MS"/>
              </a:rPr>
              <a:t>5: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7053960"/>
            <a:ext cx="1626870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438784">
              <a:lnSpc>
                <a:spcPts val="1820"/>
              </a:lnSpc>
            </a:pPr>
            <a:r>
              <a:rPr dirty="0" sz="1600" spc="-60" b="1">
                <a:latin typeface="Trebuchet MS"/>
                <a:cs typeface="Trebuchet MS"/>
              </a:rPr>
              <a:t>Split </a:t>
            </a:r>
            <a:r>
              <a:rPr dirty="0" sz="1600" spc="-125" b="1">
                <a:latin typeface="Trebuchet MS"/>
                <a:cs typeface="Trebuchet MS"/>
              </a:rPr>
              <a:t>the</a:t>
            </a:r>
            <a:r>
              <a:rPr dirty="0" sz="1600" spc="-380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7424292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695960">
              <a:lnSpc>
                <a:spcPts val="1820"/>
              </a:lnSpc>
            </a:pPr>
            <a:r>
              <a:rPr dirty="0" sz="1600" spc="-75">
                <a:latin typeface="Trebuchet MS"/>
                <a:cs typeface="Trebuchet MS"/>
              </a:rPr>
              <a:t>Split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the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85">
                <a:latin typeface="Trebuchet MS"/>
                <a:cs typeface="Trebuchet MS"/>
              </a:rPr>
              <a:t>dataset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into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05">
                <a:latin typeface="Trebuchet MS"/>
                <a:cs typeface="Trebuchet MS"/>
              </a:rPr>
              <a:t>training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and</a:t>
            </a:r>
            <a:r>
              <a:rPr dirty="0" sz="1600" spc="-195">
                <a:latin typeface="Trebuchet MS"/>
                <a:cs typeface="Trebuchet MS"/>
              </a:rPr>
              <a:t> </a:t>
            </a:r>
            <a:r>
              <a:rPr dirty="0" sz="1600" spc="-95">
                <a:latin typeface="Trebuchet MS"/>
                <a:cs typeface="Trebuchet MS"/>
              </a:rPr>
              <a:t>testing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sets.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35">
                <a:latin typeface="Trebuchet MS"/>
                <a:cs typeface="Trebuchet MS"/>
              </a:rPr>
              <a:t>The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testing</a:t>
            </a:r>
            <a:r>
              <a:rPr dirty="0" sz="1600" spc="-170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set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is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7691069"/>
            <a:ext cx="3518535" cy="2508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50">
                <a:latin typeface="Trebuchet MS"/>
                <a:cs typeface="Trebuchet MS"/>
              </a:rPr>
              <a:t>used</a:t>
            </a:r>
            <a:r>
              <a:rPr dirty="0" sz="1600" spc="-190">
                <a:latin typeface="Trebuchet MS"/>
                <a:cs typeface="Trebuchet MS"/>
              </a:rPr>
              <a:t> </a:t>
            </a:r>
            <a:r>
              <a:rPr dirty="0" sz="1600" spc="-114">
                <a:latin typeface="Trebuchet MS"/>
                <a:cs typeface="Trebuchet MS"/>
              </a:rPr>
              <a:t>to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evaluate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your</a:t>
            </a:r>
            <a:r>
              <a:rPr dirty="0" sz="1600" spc="-19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model's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performance.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8061705"/>
            <a:ext cx="190373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20"/>
              </a:lnSpc>
            </a:pPr>
            <a:r>
              <a:rPr dirty="0" sz="1600" spc="-105" b="1">
                <a:latin typeface="Trebuchet MS"/>
                <a:cs typeface="Trebuchet MS"/>
              </a:rPr>
              <a:t>X </a:t>
            </a:r>
            <a:r>
              <a:rPr dirty="0" sz="1600" spc="-145" b="1">
                <a:latin typeface="Trebuchet MS"/>
                <a:cs typeface="Trebuchet MS"/>
              </a:rPr>
              <a:t>= </a:t>
            </a:r>
            <a:r>
              <a:rPr dirty="0" sz="1600" spc="-100" b="1">
                <a:latin typeface="Trebuchet MS"/>
                <a:cs typeface="Trebuchet MS"/>
              </a:rPr>
              <a:t>selected_</a:t>
            </a:r>
            <a:r>
              <a:rPr dirty="0" sz="1600" spc="-105" b="1">
                <a:latin typeface="Trebuchet MS"/>
                <a:cs typeface="Trebuchet MS"/>
              </a:rPr>
              <a:t> </a:t>
            </a:r>
            <a:r>
              <a:rPr dirty="0" sz="1600" spc="-95" b="1">
                <a:latin typeface="Trebuchet MS"/>
                <a:cs typeface="Trebuchet MS"/>
              </a:rPr>
              <a:t>features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8430514"/>
            <a:ext cx="2271395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45" b="1">
                <a:latin typeface="Trebuchet MS"/>
                <a:cs typeface="Trebuchet MS"/>
              </a:rPr>
              <a:t>y = </a:t>
            </a:r>
            <a:r>
              <a:rPr dirty="0" sz="1600" spc="-110" b="1">
                <a:latin typeface="Trebuchet MS"/>
                <a:cs typeface="Trebuchet MS"/>
              </a:rPr>
              <a:t>data['fraudulent_</a:t>
            </a:r>
            <a:r>
              <a:rPr dirty="0" sz="1600" spc="-325" b="1">
                <a:latin typeface="Trebuchet MS"/>
                <a:cs typeface="Trebuchet MS"/>
              </a:rPr>
              <a:t> </a:t>
            </a:r>
            <a:r>
              <a:rPr dirty="0" sz="1600" spc="-75" b="1">
                <a:latin typeface="Trebuchet MS"/>
                <a:cs typeface="Trebuchet MS"/>
              </a:rPr>
              <a:t>label']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8799321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204" b="1">
                <a:latin typeface="Trebuchet MS"/>
                <a:cs typeface="Trebuchet MS"/>
              </a:rPr>
              <a:t>X_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120" b="1">
                <a:latin typeface="Trebuchet MS"/>
                <a:cs typeface="Trebuchet MS"/>
              </a:rPr>
              <a:t>train,</a:t>
            </a:r>
            <a:r>
              <a:rPr dirty="0" sz="1600" spc="-225" b="1">
                <a:latin typeface="Trebuchet MS"/>
                <a:cs typeface="Trebuchet MS"/>
              </a:rPr>
              <a:t> </a:t>
            </a:r>
            <a:r>
              <a:rPr dirty="0" sz="1600" spc="-204" b="1">
                <a:latin typeface="Trebuchet MS"/>
                <a:cs typeface="Trebuchet MS"/>
              </a:rPr>
              <a:t>X_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100" b="1">
                <a:latin typeface="Trebuchet MS"/>
                <a:cs typeface="Trebuchet MS"/>
              </a:rPr>
              <a:t>test,</a:t>
            </a:r>
            <a:r>
              <a:rPr dirty="0" sz="1600" spc="-220" b="1">
                <a:latin typeface="Trebuchet MS"/>
                <a:cs typeface="Trebuchet MS"/>
              </a:rPr>
              <a:t> y_</a:t>
            </a:r>
            <a:r>
              <a:rPr dirty="0" sz="1600" spc="-204" b="1">
                <a:latin typeface="Trebuchet MS"/>
                <a:cs typeface="Trebuchet MS"/>
              </a:rPr>
              <a:t> </a:t>
            </a:r>
            <a:r>
              <a:rPr dirty="0" sz="1600" spc="-125" b="1">
                <a:latin typeface="Trebuchet MS"/>
                <a:cs typeface="Trebuchet MS"/>
              </a:rPr>
              <a:t>train,</a:t>
            </a:r>
            <a:r>
              <a:rPr dirty="0" sz="1600" spc="-229" b="1">
                <a:latin typeface="Trebuchet MS"/>
                <a:cs typeface="Trebuchet MS"/>
              </a:rPr>
              <a:t> </a:t>
            </a:r>
            <a:r>
              <a:rPr dirty="0" sz="1600" spc="-220" b="1">
                <a:latin typeface="Trebuchet MS"/>
                <a:cs typeface="Trebuchet MS"/>
              </a:rPr>
              <a:t>y_ </a:t>
            </a:r>
            <a:r>
              <a:rPr dirty="0" sz="1600" spc="-85" b="1">
                <a:latin typeface="Trebuchet MS"/>
                <a:cs typeface="Trebuchet MS"/>
              </a:rPr>
              <a:t>test</a:t>
            </a:r>
            <a:r>
              <a:rPr dirty="0" sz="1600" spc="-229" b="1">
                <a:latin typeface="Trebuchet MS"/>
                <a:cs typeface="Trebuchet MS"/>
              </a:rPr>
              <a:t> </a:t>
            </a:r>
            <a:r>
              <a:rPr dirty="0" sz="1600" spc="-145" b="1">
                <a:latin typeface="Trebuchet MS"/>
                <a:cs typeface="Trebuchet MS"/>
              </a:rPr>
              <a:t>=</a:t>
            </a:r>
            <a:r>
              <a:rPr dirty="0" sz="1600" spc="-220" b="1">
                <a:latin typeface="Trebuchet MS"/>
                <a:cs typeface="Trebuchet MS"/>
              </a:rPr>
              <a:t> </a:t>
            </a:r>
            <a:r>
              <a:rPr dirty="0" sz="1600" spc="-145" b="1">
                <a:latin typeface="Trebuchet MS"/>
                <a:cs typeface="Trebuchet MS"/>
              </a:rPr>
              <a:t>train_</a:t>
            </a:r>
            <a:r>
              <a:rPr dirty="0" sz="1600" spc="-210" b="1">
                <a:latin typeface="Trebuchet MS"/>
                <a:cs typeface="Trebuchet MS"/>
              </a:rPr>
              <a:t> </a:t>
            </a:r>
            <a:r>
              <a:rPr dirty="0" sz="1600" spc="-130" b="1">
                <a:latin typeface="Trebuchet MS"/>
                <a:cs typeface="Trebuchet MS"/>
              </a:rPr>
              <a:t>test_</a:t>
            </a:r>
            <a:r>
              <a:rPr dirty="0" sz="1600" spc="50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split(X,</a:t>
            </a:r>
            <a:r>
              <a:rPr dirty="0" sz="1600" spc="-225" b="1">
                <a:latin typeface="Trebuchet MS"/>
                <a:cs typeface="Trebuchet MS"/>
              </a:rPr>
              <a:t> </a:t>
            </a:r>
            <a:r>
              <a:rPr dirty="0" sz="1600" spc="-195" b="1">
                <a:latin typeface="Trebuchet MS"/>
                <a:cs typeface="Trebuchet MS"/>
              </a:rPr>
              <a:t>y,</a:t>
            </a:r>
            <a:r>
              <a:rPr dirty="0" sz="1600" spc="-225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test</a:t>
            </a:r>
            <a:r>
              <a:rPr dirty="0" sz="1600" spc="55" b="1">
                <a:latin typeface="Trebuchet MS"/>
                <a:cs typeface="Trebuchet MS"/>
              </a:rPr>
              <a:t> </a:t>
            </a:r>
            <a:r>
              <a:rPr dirty="0" sz="1600" spc="-135" b="1">
                <a:latin typeface="Trebuchet MS"/>
                <a:cs typeface="Trebuchet MS"/>
              </a:rPr>
              <a:t>_size=0.2,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04" y="9067545"/>
            <a:ext cx="156083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35" b="1">
                <a:latin typeface="Trebuchet MS"/>
                <a:cs typeface="Trebuchet MS"/>
              </a:rPr>
              <a:t>random_</a:t>
            </a:r>
            <a:r>
              <a:rPr dirty="0" sz="1600" spc="-235" b="1">
                <a:latin typeface="Trebuchet MS"/>
                <a:cs typeface="Trebuchet MS"/>
              </a:rPr>
              <a:t> </a:t>
            </a:r>
            <a:r>
              <a:rPr dirty="0" sz="1600" spc="-100" b="1">
                <a:latin typeface="Trebuchet MS"/>
                <a:cs typeface="Trebuchet MS"/>
              </a:rPr>
              <a:t>state=42)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04" y="914348"/>
            <a:ext cx="570230" cy="24892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20" b="1">
                <a:latin typeface="Trebuchet MS"/>
                <a:cs typeface="Trebuchet MS"/>
              </a:rPr>
              <a:t>S</a:t>
            </a:r>
            <a:r>
              <a:rPr dirty="0" sz="1600" spc="-145" b="1">
                <a:latin typeface="Trebuchet MS"/>
                <a:cs typeface="Trebuchet MS"/>
              </a:rPr>
              <a:t>TE</a:t>
            </a:r>
            <a:r>
              <a:rPr dirty="0" sz="1600" spc="-140" b="1">
                <a:latin typeface="Trebuchet MS"/>
                <a:cs typeface="Trebuchet MS"/>
              </a:rPr>
              <a:t>P</a:t>
            </a:r>
            <a:r>
              <a:rPr dirty="0" sz="1600" spc="-160" b="1">
                <a:latin typeface="Trebuchet MS"/>
                <a:cs typeface="Trebuchet MS"/>
              </a:rPr>
              <a:t>:6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283461"/>
            <a:ext cx="1974214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622935">
              <a:lnSpc>
                <a:spcPts val="1820"/>
              </a:lnSpc>
            </a:pPr>
            <a:r>
              <a:rPr dirty="0" sz="1600" spc="-125" b="1">
                <a:latin typeface="Trebuchet MS"/>
                <a:cs typeface="Trebuchet MS"/>
              </a:rPr>
              <a:t>Feature</a:t>
            </a:r>
            <a:r>
              <a:rPr dirty="0" sz="1600" spc="-245" b="1">
                <a:latin typeface="Trebuchet MS"/>
                <a:cs typeface="Trebuchet MS"/>
              </a:rPr>
              <a:t> </a:t>
            </a:r>
            <a:r>
              <a:rPr dirty="0" sz="1600" spc="-65" b="1">
                <a:latin typeface="Trebuchet MS"/>
                <a:cs typeface="Trebuchet MS"/>
              </a:rPr>
              <a:t>Scaling: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653793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878840">
              <a:lnSpc>
                <a:spcPts val="1820"/>
              </a:lnSpc>
            </a:pPr>
            <a:r>
              <a:rPr dirty="0" sz="1600" spc="-90">
                <a:latin typeface="Trebuchet MS"/>
                <a:cs typeface="Trebuchet MS"/>
              </a:rPr>
              <a:t>Standardize</a:t>
            </a:r>
            <a:r>
              <a:rPr dirty="0" sz="1600" spc="-245">
                <a:latin typeface="Trebuchet MS"/>
                <a:cs typeface="Trebuchet MS"/>
              </a:rPr>
              <a:t> </a:t>
            </a:r>
            <a:r>
              <a:rPr dirty="0" sz="1600" spc="-95">
                <a:latin typeface="Trebuchet MS"/>
                <a:cs typeface="Trebuchet MS"/>
              </a:rPr>
              <a:t>or</a:t>
            </a:r>
            <a:r>
              <a:rPr dirty="0" sz="1600" spc="-250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normalize</a:t>
            </a:r>
            <a:r>
              <a:rPr dirty="0" sz="1600" spc="-245">
                <a:latin typeface="Trebuchet MS"/>
                <a:cs typeface="Trebuchet MS"/>
              </a:rPr>
              <a:t> </a:t>
            </a:r>
            <a:r>
              <a:rPr dirty="0" sz="1600" spc="-105">
                <a:latin typeface="Trebuchet MS"/>
                <a:cs typeface="Trebuchet MS"/>
              </a:rPr>
              <a:t>the</a:t>
            </a:r>
            <a:r>
              <a:rPr dirty="0" sz="1600" spc="-24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features</a:t>
            </a:r>
            <a:r>
              <a:rPr dirty="0" sz="1600" spc="-245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to</a:t>
            </a:r>
            <a:r>
              <a:rPr dirty="0" sz="1600" spc="-254">
                <a:latin typeface="Trebuchet MS"/>
                <a:cs typeface="Trebuchet MS"/>
              </a:rPr>
              <a:t> </a:t>
            </a:r>
            <a:r>
              <a:rPr dirty="0" sz="1600" spc="-90">
                <a:latin typeface="Trebuchet MS"/>
                <a:cs typeface="Trebuchet MS"/>
              </a:rPr>
              <a:t>have</a:t>
            </a:r>
            <a:r>
              <a:rPr dirty="0" sz="1600" spc="-24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a</a:t>
            </a:r>
            <a:r>
              <a:rPr dirty="0" sz="1600" spc="-250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mean</a:t>
            </a:r>
            <a:r>
              <a:rPr dirty="0" sz="1600" spc="-25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of</a:t>
            </a:r>
            <a:r>
              <a:rPr dirty="0" sz="1600" spc="-245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0</a:t>
            </a:r>
            <a:r>
              <a:rPr dirty="0" sz="1600" spc="-254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and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1920493"/>
            <a:ext cx="573278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80">
                <a:latin typeface="Trebuchet MS"/>
                <a:cs typeface="Trebuchet MS"/>
              </a:rPr>
              <a:t>standard </a:t>
            </a:r>
            <a:r>
              <a:rPr dirty="0" sz="1600" spc="-100">
                <a:latin typeface="Trebuchet MS"/>
                <a:cs typeface="Trebuchet MS"/>
              </a:rPr>
              <a:t>deviation of </a:t>
            </a:r>
            <a:r>
              <a:rPr dirty="0" sz="1600" spc="-105">
                <a:latin typeface="Trebuchet MS"/>
                <a:cs typeface="Trebuchet MS"/>
              </a:rPr>
              <a:t>1. </a:t>
            </a:r>
            <a:r>
              <a:rPr dirty="0" sz="1600" spc="-90">
                <a:latin typeface="Trebuchet MS"/>
                <a:cs typeface="Trebuchet MS"/>
              </a:rPr>
              <a:t>This </a:t>
            </a:r>
            <a:r>
              <a:rPr dirty="0" sz="1600" spc="-25">
                <a:latin typeface="Trebuchet MS"/>
                <a:cs typeface="Trebuchet MS"/>
              </a:rPr>
              <a:t>is </a:t>
            </a:r>
            <a:r>
              <a:rPr dirty="0" sz="1600" spc="-75">
                <a:latin typeface="Trebuchet MS"/>
                <a:cs typeface="Trebuchet MS"/>
              </a:rPr>
              <a:t>especially </a:t>
            </a:r>
            <a:r>
              <a:rPr dirty="0" sz="1600" spc="-100">
                <a:latin typeface="Trebuchet MS"/>
                <a:cs typeface="Trebuchet MS"/>
              </a:rPr>
              <a:t>important </a:t>
            </a:r>
            <a:r>
              <a:rPr dirty="0" sz="1600" spc="-120">
                <a:latin typeface="Trebuchet MS"/>
                <a:cs typeface="Trebuchet MS"/>
              </a:rPr>
              <a:t>for </a:t>
            </a:r>
            <a:r>
              <a:rPr dirty="0" sz="1600" spc="-80">
                <a:latin typeface="Trebuchet MS"/>
                <a:cs typeface="Trebuchet MS"/>
              </a:rPr>
              <a:t>algorithms</a:t>
            </a:r>
            <a:r>
              <a:rPr dirty="0" sz="1600" spc="160">
                <a:latin typeface="Trebuchet MS"/>
                <a:cs typeface="Trebuchet MS"/>
              </a:rPr>
              <a:t> </a:t>
            </a:r>
            <a:r>
              <a:rPr dirty="0" sz="1600" spc="-105">
                <a:latin typeface="Trebuchet MS"/>
                <a:cs typeface="Trebuchet MS"/>
              </a:rPr>
              <a:t>like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704" y="2188717"/>
            <a:ext cx="5165725" cy="248920"/>
          </a:xfrm>
          <a:custGeom>
            <a:avLst/>
            <a:gdLst/>
            <a:ahLst/>
            <a:cxnLst/>
            <a:rect l="l" t="t" r="r" b="b"/>
            <a:pathLst>
              <a:path w="5165725" h="248919">
                <a:moveTo>
                  <a:pt x="5165725" y="0"/>
                </a:moveTo>
                <a:lnTo>
                  <a:pt x="0" y="0"/>
                </a:lnTo>
                <a:lnTo>
                  <a:pt x="0" y="248411"/>
                </a:lnTo>
                <a:lnTo>
                  <a:pt x="5165725" y="248411"/>
                </a:lnTo>
                <a:lnTo>
                  <a:pt x="516572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2163825"/>
            <a:ext cx="5189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>
                <a:latin typeface="Trebuchet MS"/>
                <a:cs typeface="Trebuchet MS"/>
              </a:rPr>
              <a:t>Support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110">
                <a:latin typeface="Trebuchet MS"/>
                <a:cs typeface="Trebuchet MS"/>
              </a:rPr>
              <a:t>Vector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Machines</a:t>
            </a:r>
            <a:r>
              <a:rPr dirty="0" sz="1600" spc="-165">
                <a:latin typeface="Trebuchet MS"/>
                <a:cs typeface="Trebuchet MS"/>
              </a:rPr>
              <a:t> </a:t>
            </a:r>
            <a:r>
              <a:rPr dirty="0" sz="1600" spc="-50">
                <a:latin typeface="Trebuchet MS"/>
                <a:cs typeface="Trebuchet MS"/>
              </a:rPr>
              <a:t>(SVM)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70">
                <a:latin typeface="Trebuchet MS"/>
                <a:cs typeface="Trebuchet MS"/>
              </a:rPr>
              <a:t>and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k-Nearest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Neighbors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(KNN).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557525"/>
            <a:ext cx="2122170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65" b="1">
                <a:latin typeface="Trebuchet MS"/>
                <a:cs typeface="Trebuchet MS"/>
              </a:rPr>
              <a:t>scaler </a:t>
            </a:r>
            <a:r>
              <a:rPr dirty="0" sz="1600" spc="-145" b="1">
                <a:latin typeface="Trebuchet MS"/>
                <a:cs typeface="Trebuchet MS"/>
              </a:rPr>
              <a:t>=</a:t>
            </a:r>
            <a:r>
              <a:rPr dirty="0" sz="1600" spc="-375" b="1">
                <a:latin typeface="Trebuchet MS"/>
                <a:cs typeface="Trebuchet MS"/>
              </a:rPr>
              <a:t> </a:t>
            </a:r>
            <a:r>
              <a:rPr dirty="0" sz="1600" spc="-75" b="1">
                <a:latin typeface="Trebuchet MS"/>
                <a:cs typeface="Trebuchet MS"/>
              </a:rPr>
              <a:t>StandardScaler()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2927857"/>
            <a:ext cx="3326129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204" b="1">
                <a:latin typeface="Trebuchet MS"/>
                <a:cs typeface="Trebuchet MS"/>
              </a:rPr>
              <a:t>X_ </a:t>
            </a:r>
            <a:r>
              <a:rPr dirty="0" sz="1600" spc="-114" b="1">
                <a:latin typeface="Trebuchet MS"/>
                <a:cs typeface="Trebuchet MS"/>
              </a:rPr>
              <a:t>train </a:t>
            </a:r>
            <a:r>
              <a:rPr dirty="0" sz="1600" spc="-145" b="1">
                <a:latin typeface="Trebuchet MS"/>
                <a:cs typeface="Trebuchet MS"/>
              </a:rPr>
              <a:t>= </a:t>
            </a:r>
            <a:r>
              <a:rPr dirty="0" sz="1600" spc="-95" b="1">
                <a:latin typeface="Trebuchet MS"/>
                <a:cs typeface="Trebuchet MS"/>
              </a:rPr>
              <a:t>scaler. </a:t>
            </a:r>
            <a:r>
              <a:rPr dirty="0" sz="1600" spc="-150" b="1">
                <a:latin typeface="Trebuchet MS"/>
                <a:cs typeface="Trebuchet MS"/>
              </a:rPr>
              <a:t>fit_ </a:t>
            </a:r>
            <a:r>
              <a:rPr dirty="0" sz="1600" spc="-100" b="1">
                <a:latin typeface="Trebuchet MS"/>
                <a:cs typeface="Trebuchet MS"/>
              </a:rPr>
              <a:t>transform </a:t>
            </a:r>
            <a:r>
              <a:rPr dirty="0" sz="1600" spc="-165" b="1">
                <a:latin typeface="Trebuchet MS"/>
                <a:cs typeface="Trebuchet MS"/>
              </a:rPr>
              <a:t>(X_</a:t>
            </a:r>
            <a:r>
              <a:rPr dirty="0" sz="1600" spc="-240" b="1">
                <a:latin typeface="Trebuchet MS"/>
                <a:cs typeface="Trebuchet MS"/>
              </a:rPr>
              <a:t> </a:t>
            </a:r>
            <a:r>
              <a:rPr dirty="0" sz="1600" spc="-114" b="1">
                <a:latin typeface="Trebuchet MS"/>
                <a:cs typeface="Trebuchet MS"/>
              </a:rPr>
              <a:t>train)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296741"/>
            <a:ext cx="293751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204" b="1">
                <a:latin typeface="Trebuchet MS"/>
                <a:cs typeface="Trebuchet MS"/>
              </a:rPr>
              <a:t>X_ </a:t>
            </a:r>
            <a:r>
              <a:rPr dirty="0" sz="1600" spc="-85" b="1">
                <a:latin typeface="Trebuchet MS"/>
                <a:cs typeface="Trebuchet MS"/>
              </a:rPr>
              <a:t>test </a:t>
            </a:r>
            <a:r>
              <a:rPr dirty="0" sz="1600" spc="-145" b="1">
                <a:latin typeface="Trebuchet MS"/>
                <a:cs typeface="Trebuchet MS"/>
              </a:rPr>
              <a:t>= </a:t>
            </a:r>
            <a:r>
              <a:rPr dirty="0" sz="1600" spc="-95" b="1">
                <a:latin typeface="Trebuchet MS"/>
                <a:cs typeface="Trebuchet MS"/>
              </a:rPr>
              <a:t>scaler. </a:t>
            </a:r>
            <a:r>
              <a:rPr dirty="0" sz="1600" spc="-100" b="1">
                <a:latin typeface="Trebuchet MS"/>
                <a:cs typeface="Trebuchet MS"/>
              </a:rPr>
              <a:t>transform </a:t>
            </a:r>
            <a:r>
              <a:rPr dirty="0" sz="1600" spc="-165" b="1">
                <a:latin typeface="Trebuchet MS"/>
                <a:cs typeface="Trebuchet MS"/>
              </a:rPr>
              <a:t>(X_</a:t>
            </a:r>
            <a:r>
              <a:rPr dirty="0" sz="1600" spc="-240" b="1">
                <a:latin typeface="Trebuchet MS"/>
                <a:cs typeface="Trebuchet MS"/>
              </a:rPr>
              <a:t> </a:t>
            </a:r>
            <a:r>
              <a:rPr dirty="0" sz="1600" spc="-90" b="1">
                <a:latin typeface="Trebuchet MS"/>
                <a:cs typeface="Trebuchet MS"/>
              </a:rPr>
              <a:t>test)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4034662"/>
            <a:ext cx="570230" cy="25019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20" b="1">
                <a:latin typeface="Trebuchet MS"/>
                <a:cs typeface="Trebuchet MS"/>
              </a:rPr>
              <a:t>S</a:t>
            </a:r>
            <a:r>
              <a:rPr dirty="0" sz="1600" spc="-150" b="1">
                <a:latin typeface="Trebuchet MS"/>
                <a:cs typeface="Trebuchet MS"/>
              </a:rPr>
              <a:t>TEP:7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4404994"/>
            <a:ext cx="3034030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842644">
              <a:lnSpc>
                <a:spcPts val="1820"/>
              </a:lnSpc>
            </a:pPr>
            <a:r>
              <a:rPr dirty="0" sz="1600" spc="-65" b="1">
                <a:latin typeface="Trebuchet MS"/>
                <a:cs typeface="Trebuchet MS"/>
              </a:rPr>
              <a:t>Save</a:t>
            </a:r>
            <a:r>
              <a:rPr dirty="0" sz="1600" spc="-210" b="1">
                <a:latin typeface="Trebuchet MS"/>
                <a:cs typeface="Trebuchet MS"/>
              </a:rPr>
              <a:t> </a:t>
            </a:r>
            <a:r>
              <a:rPr dirty="0" sz="1600" spc="-114" b="1">
                <a:latin typeface="Trebuchet MS"/>
                <a:cs typeface="Trebuchet MS"/>
              </a:rPr>
              <a:t>Pre-</a:t>
            </a:r>
            <a:r>
              <a:rPr dirty="0" sz="1600" spc="-210" b="1">
                <a:latin typeface="Trebuchet MS"/>
                <a:cs typeface="Trebuchet MS"/>
              </a:rPr>
              <a:t> </a:t>
            </a:r>
            <a:r>
              <a:rPr dirty="0" sz="1600" spc="-75" b="1">
                <a:latin typeface="Trebuchet MS"/>
                <a:cs typeface="Trebuchet MS"/>
              </a:rPr>
              <a:t>processed</a:t>
            </a:r>
            <a:r>
              <a:rPr dirty="0" sz="1600" spc="-210" b="1">
                <a:latin typeface="Trebuchet MS"/>
                <a:cs typeface="Trebuchet MS"/>
              </a:rPr>
              <a:t> </a:t>
            </a:r>
            <a:r>
              <a:rPr dirty="0" sz="1600" spc="-85" b="1">
                <a:latin typeface="Trebuchet MS"/>
                <a:cs typeface="Trebuchet MS"/>
              </a:rPr>
              <a:t>Data: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704" y="4773802"/>
            <a:ext cx="5732780" cy="516890"/>
          </a:xfrm>
          <a:custGeom>
            <a:avLst/>
            <a:gdLst/>
            <a:ahLst/>
            <a:cxnLst/>
            <a:rect l="l" t="t" r="r" b="b"/>
            <a:pathLst>
              <a:path w="5732780" h="516889">
                <a:moveTo>
                  <a:pt x="4563491" y="268224"/>
                </a:moveTo>
                <a:lnTo>
                  <a:pt x="0" y="268224"/>
                </a:lnTo>
                <a:lnTo>
                  <a:pt x="0" y="516636"/>
                </a:lnTo>
                <a:lnTo>
                  <a:pt x="4563491" y="516636"/>
                </a:lnTo>
                <a:lnTo>
                  <a:pt x="4563491" y="268224"/>
                </a:lnTo>
                <a:close/>
              </a:path>
              <a:path w="5732780" h="516889">
                <a:moveTo>
                  <a:pt x="5732653" y="0"/>
                </a:moveTo>
                <a:lnTo>
                  <a:pt x="0" y="0"/>
                </a:lnTo>
                <a:lnTo>
                  <a:pt x="0" y="248412"/>
                </a:lnTo>
                <a:lnTo>
                  <a:pt x="5732653" y="248412"/>
                </a:lnTo>
                <a:lnTo>
                  <a:pt x="5732653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704" y="5410783"/>
            <a:ext cx="5342890" cy="517525"/>
          </a:xfrm>
          <a:custGeom>
            <a:avLst/>
            <a:gdLst/>
            <a:ahLst/>
            <a:cxnLst/>
            <a:rect l="l" t="t" r="r" b="b"/>
            <a:pathLst>
              <a:path w="5342890" h="517525">
                <a:moveTo>
                  <a:pt x="1066800" y="268528"/>
                </a:moveTo>
                <a:lnTo>
                  <a:pt x="0" y="268528"/>
                </a:lnTo>
                <a:lnTo>
                  <a:pt x="0" y="516940"/>
                </a:lnTo>
                <a:lnTo>
                  <a:pt x="1066800" y="516940"/>
                </a:lnTo>
                <a:lnTo>
                  <a:pt x="1066800" y="268528"/>
                </a:lnTo>
                <a:close/>
              </a:path>
              <a:path w="5342890" h="517525">
                <a:moveTo>
                  <a:pt x="5342509" y="0"/>
                </a:moveTo>
                <a:lnTo>
                  <a:pt x="0" y="0"/>
                </a:lnTo>
                <a:lnTo>
                  <a:pt x="0" y="248716"/>
                </a:lnTo>
                <a:lnTo>
                  <a:pt x="5342509" y="248716"/>
                </a:lnTo>
                <a:lnTo>
                  <a:pt x="5342509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02004" y="4723917"/>
            <a:ext cx="5752465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89965">
              <a:lnSpc>
                <a:spcPct val="110000"/>
              </a:lnSpc>
              <a:spcBef>
                <a:spcPts val="100"/>
              </a:spcBef>
            </a:pPr>
            <a:r>
              <a:rPr dirty="0" sz="1600" spc="-40">
                <a:latin typeface="Trebuchet MS"/>
                <a:cs typeface="Trebuchet MS"/>
              </a:rPr>
              <a:t>It's </a:t>
            </a:r>
            <a:r>
              <a:rPr dirty="0" sz="1600" spc="-65">
                <a:latin typeface="Trebuchet MS"/>
                <a:cs typeface="Trebuchet MS"/>
              </a:rPr>
              <a:t>a </a:t>
            </a:r>
            <a:r>
              <a:rPr dirty="0" sz="1600" spc="-70">
                <a:latin typeface="Trebuchet MS"/>
                <a:cs typeface="Trebuchet MS"/>
              </a:rPr>
              <a:t>good </a:t>
            </a:r>
            <a:r>
              <a:rPr dirty="0" sz="1600" spc="-95">
                <a:latin typeface="Trebuchet MS"/>
                <a:cs typeface="Trebuchet MS"/>
              </a:rPr>
              <a:t>practice </a:t>
            </a:r>
            <a:r>
              <a:rPr dirty="0" sz="1600" spc="-110">
                <a:latin typeface="Trebuchet MS"/>
                <a:cs typeface="Trebuchet MS"/>
              </a:rPr>
              <a:t>to </a:t>
            </a:r>
            <a:r>
              <a:rPr dirty="0" sz="1600" spc="-65">
                <a:latin typeface="Trebuchet MS"/>
                <a:cs typeface="Trebuchet MS"/>
              </a:rPr>
              <a:t>save </a:t>
            </a:r>
            <a:r>
              <a:rPr dirty="0" sz="1600" spc="-114">
                <a:latin typeface="Trebuchet MS"/>
                <a:cs typeface="Trebuchet MS"/>
              </a:rPr>
              <a:t>the </a:t>
            </a:r>
            <a:r>
              <a:rPr dirty="0" sz="1600" spc="-70">
                <a:latin typeface="Trebuchet MS"/>
                <a:cs typeface="Trebuchet MS"/>
              </a:rPr>
              <a:t>preprocessed </a:t>
            </a:r>
            <a:r>
              <a:rPr dirty="0" sz="1600" spc="-100">
                <a:latin typeface="Trebuchet MS"/>
                <a:cs typeface="Trebuchet MS"/>
              </a:rPr>
              <a:t>data </a:t>
            </a:r>
            <a:r>
              <a:rPr dirty="0" sz="1600" spc="-5">
                <a:latin typeface="Trebuchet MS"/>
                <a:cs typeface="Trebuchet MS"/>
              </a:rPr>
              <a:t>so </a:t>
            </a:r>
            <a:r>
              <a:rPr dirty="0" sz="1600" spc="-90">
                <a:latin typeface="Trebuchet MS"/>
                <a:cs typeface="Trebuchet MS"/>
              </a:rPr>
              <a:t>you  </a:t>
            </a:r>
            <a:r>
              <a:rPr dirty="0" sz="1600" spc="-60">
                <a:latin typeface="Trebuchet MS"/>
                <a:cs typeface="Trebuchet MS"/>
              </a:rPr>
              <a:t>can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75">
                <a:latin typeface="Trebuchet MS"/>
                <a:cs typeface="Trebuchet MS"/>
              </a:rPr>
              <a:t>easily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40">
                <a:latin typeface="Trebuchet MS"/>
                <a:cs typeface="Trebuchet MS"/>
              </a:rPr>
              <a:t>use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35">
                <a:latin typeface="Trebuchet MS"/>
                <a:cs typeface="Trebuchet MS"/>
              </a:rPr>
              <a:t>it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85">
                <a:latin typeface="Trebuchet MS"/>
                <a:cs typeface="Trebuchet MS"/>
              </a:rPr>
              <a:t>in</a:t>
            </a:r>
            <a:r>
              <a:rPr dirty="0" sz="1600" spc="-175">
                <a:latin typeface="Trebuchet MS"/>
                <a:cs typeface="Trebuchet MS"/>
              </a:rPr>
              <a:t> </a:t>
            </a:r>
            <a:r>
              <a:rPr dirty="0" sz="1600" spc="-114">
                <a:latin typeface="Trebuchet MS"/>
                <a:cs typeface="Trebuchet MS"/>
              </a:rPr>
              <a:t>the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65">
                <a:latin typeface="Trebuchet MS"/>
                <a:cs typeface="Trebuchet MS"/>
              </a:rPr>
              <a:t>subsequent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55">
                <a:latin typeface="Trebuchet MS"/>
                <a:cs typeface="Trebuchet MS"/>
              </a:rPr>
              <a:t>stages</a:t>
            </a:r>
            <a:r>
              <a:rPr dirty="0" sz="1600" spc="-180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of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100">
                <a:latin typeface="Trebuchet MS"/>
                <a:cs typeface="Trebuchet MS"/>
              </a:rPr>
              <a:t>your</a:t>
            </a:r>
            <a:r>
              <a:rPr dirty="0" sz="1600" spc="-185">
                <a:latin typeface="Trebuchet MS"/>
                <a:cs typeface="Trebuchet MS"/>
              </a:rPr>
              <a:t> </a:t>
            </a:r>
            <a:r>
              <a:rPr dirty="0" sz="1600" spc="-125">
                <a:latin typeface="Trebuchet MS"/>
                <a:cs typeface="Trebuchet MS"/>
              </a:rPr>
              <a:t>project.</a:t>
            </a:r>
            <a:endParaRPr sz="1600">
              <a:latin typeface="Trebuchet MS"/>
              <a:cs typeface="Trebuchet MS"/>
            </a:endParaRPr>
          </a:p>
          <a:p>
            <a:pPr marL="12700" marR="392430">
              <a:lnSpc>
                <a:spcPct val="110000"/>
              </a:lnSpc>
              <a:spcBef>
                <a:spcPts val="795"/>
              </a:spcBef>
            </a:pPr>
            <a:r>
              <a:rPr dirty="0" sz="1600" spc="-110" b="1">
                <a:latin typeface="Trebuchet MS"/>
                <a:cs typeface="Trebuchet MS"/>
              </a:rPr>
              <a:t>preprocessed_data.to_csv('preprocessed_credit_card_data.csv',  </a:t>
            </a:r>
            <a:r>
              <a:rPr dirty="0" sz="1600" spc="-100" b="1">
                <a:latin typeface="Trebuchet MS"/>
                <a:cs typeface="Trebuchet MS"/>
              </a:rPr>
              <a:t>index=False)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6416928"/>
            <a:ext cx="1165860" cy="2501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20" b="1">
                <a:solidFill>
                  <a:srgbClr val="6F2F9F"/>
                </a:solidFill>
                <a:latin typeface="Trebuchet MS"/>
                <a:cs typeface="Trebuchet MS"/>
              </a:rPr>
              <a:t>C</a:t>
            </a:r>
            <a:r>
              <a:rPr dirty="0" sz="1600" spc="-35" b="1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dirty="0" sz="1600" spc="-55" b="1">
                <a:solidFill>
                  <a:srgbClr val="6F2F9F"/>
                </a:solidFill>
                <a:latin typeface="Trebuchet MS"/>
                <a:cs typeface="Trebuchet MS"/>
              </a:rPr>
              <a:t>NC</a:t>
            </a:r>
            <a:r>
              <a:rPr dirty="0" sz="1600" spc="-80" b="1">
                <a:solidFill>
                  <a:srgbClr val="6F2F9F"/>
                </a:solidFill>
                <a:latin typeface="Trebuchet MS"/>
                <a:cs typeface="Trebuchet MS"/>
              </a:rPr>
              <a:t>L</a:t>
            </a:r>
            <a:r>
              <a:rPr dirty="0" sz="1600" spc="-30" b="1">
                <a:solidFill>
                  <a:srgbClr val="6F2F9F"/>
                </a:solidFill>
                <a:latin typeface="Trebuchet MS"/>
                <a:cs typeface="Trebuchet MS"/>
              </a:rPr>
              <a:t>US</a:t>
            </a:r>
            <a:r>
              <a:rPr dirty="0" sz="1600" spc="-5" b="1">
                <a:solidFill>
                  <a:srgbClr val="6F2F9F"/>
                </a:solidFill>
                <a:latin typeface="Trebuchet MS"/>
                <a:cs typeface="Trebuchet MS"/>
              </a:rPr>
              <a:t>I</a:t>
            </a:r>
            <a:r>
              <a:rPr dirty="0" sz="1600" spc="-90" b="1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dirty="0" sz="1600" spc="-40" b="1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04798" y="6787260"/>
          <a:ext cx="5762625" cy="1607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780"/>
              </a:tblGrid>
              <a:tr h="257555">
                <a:tc>
                  <a:txBody>
                    <a:bodyPr/>
                    <a:lstStyle/>
                    <a:p>
                      <a:pPr algn="r">
                        <a:lnSpc>
                          <a:spcPts val="1820"/>
                        </a:lnSpc>
                      </a:pPr>
                      <a:r>
                        <a:rPr dirty="0" sz="1600" spc="-70">
                          <a:latin typeface="Trebuchet MS"/>
                          <a:cs typeface="Trebuchet MS"/>
                        </a:rPr>
                        <a:t>Now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We </a:t>
                      </a:r>
                      <a:r>
                        <a:rPr dirty="0" sz="1600" spc="-95"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dirty="0" sz="1600" spc="-50">
                          <a:latin typeface="Trebuchet MS"/>
                          <a:cs typeface="Trebuchet MS"/>
                        </a:rPr>
                        <a:t>successfully </a:t>
                      </a:r>
                      <a:r>
                        <a:rPr dirty="0" sz="1600" spc="-80">
                          <a:latin typeface="Trebuchet MS"/>
                          <a:cs typeface="Trebuchet MS"/>
                        </a:rPr>
                        <a:t>loaded </a:t>
                      </a:r>
                      <a:r>
                        <a:rPr dirty="0" sz="1600" spc="-65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pre-processed</a:t>
                      </a:r>
                      <a:r>
                        <a:rPr dirty="0" sz="1600" spc="1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the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7462">
                <a:tc>
                  <a:txBody>
                    <a:bodyPr/>
                    <a:lstStyle/>
                    <a:p>
                      <a:pPr algn="r">
                        <a:lnSpc>
                          <a:spcPts val="1889"/>
                        </a:lnSpc>
                      </a:pPr>
                      <a:r>
                        <a:rPr dirty="0" sz="1600" spc="-100">
                          <a:latin typeface="Trebuchet MS"/>
                          <a:cs typeface="Trebuchet MS"/>
                        </a:rPr>
                        <a:t>dataset.</a:t>
                      </a:r>
                      <a:r>
                        <a:rPr dirty="0" sz="160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35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5">
                          <a:latin typeface="Trebuchet MS"/>
                          <a:cs typeface="Trebuchet MS"/>
                        </a:rPr>
                        <a:t>next</a:t>
                      </a:r>
                      <a:r>
                        <a:rPr dirty="0" sz="16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0">
                          <a:latin typeface="Trebuchet MS"/>
                          <a:cs typeface="Trebuchet MS"/>
                        </a:rPr>
                        <a:t>steps</a:t>
                      </a:r>
                      <a:r>
                        <a:rPr dirty="0" sz="160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6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dirty="0" sz="16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credit</a:t>
                      </a:r>
                      <a:r>
                        <a:rPr dirty="0" sz="16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card</a:t>
                      </a:r>
                      <a:r>
                        <a:rPr dirty="0" sz="160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fraud</a:t>
                      </a:r>
                      <a:r>
                        <a:rPr dirty="0" sz="1600" spc="-1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detection</a:t>
                      </a:r>
                      <a:r>
                        <a:rPr dirty="0" sz="1600" spc="-1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dirty="0" sz="160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90">
                          <a:latin typeface="Trebuchet MS"/>
                          <a:cs typeface="Trebuchet MS"/>
                        </a:rPr>
                        <a:t>would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8223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dirty="0" sz="1600" spc="-100">
                          <a:latin typeface="Trebuchet MS"/>
                          <a:cs typeface="Trebuchet MS"/>
                        </a:rPr>
                        <a:t>involve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0">
                          <a:latin typeface="Trebuchet MS"/>
                          <a:cs typeface="Trebuchet MS"/>
                        </a:rPr>
                        <a:t>selecting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appropriate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5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90">
                          <a:latin typeface="Trebuchet MS"/>
                          <a:cs typeface="Trebuchet MS"/>
                        </a:rPr>
                        <a:t>learning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90">
                          <a:latin typeface="Trebuchet MS"/>
                          <a:cs typeface="Trebuchet MS"/>
                        </a:rPr>
                        <a:t>model,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the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7652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dirty="0" sz="1600" spc="-95">
                          <a:latin typeface="Trebuchet MS"/>
                          <a:cs typeface="Trebuchet MS"/>
                        </a:rPr>
                        <a:t>model,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600" spc="-95">
                          <a:latin typeface="Trebuchet MS"/>
                          <a:cs typeface="Trebuchet MS"/>
                        </a:rPr>
                        <a:t>evaluating </a:t>
                      </a:r>
                      <a:r>
                        <a:rPr dirty="0" sz="1600" spc="-75">
                          <a:latin typeface="Trebuchet MS"/>
                          <a:cs typeface="Trebuchet MS"/>
                        </a:rPr>
                        <a:t>its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performance. </a:t>
                      </a:r>
                      <a:r>
                        <a:rPr dirty="0" sz="1600" spc="-110">
                          <a:latin typeface="Trebuchet MS"/>
                          <a:cs typeface="Trebuchet MS"/>
                        </a:rPr>
                        <a:t>Additionally,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you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need</a:t>
                      </a:r>
                      <a:r>
                        <a:rPr dirty="0" sz="1600" spc="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4">
                          <a:latin typeface="Trebuchet MS"/>
                          <a:cs typeface="Trebuchet MS"/>
                        </a:rPr>
                        <a:t>to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7652"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</a:pPr>
                      <a:r>
                        <a:rPr dirty="0" sz="1600" spc="-80">
                          <a:latin typeface="Trebuchet MS"/>
                          <a:cs typeface="Trebuchet MS"/>
                        </a:rPr>
                        <a:t>handle </a:t>
                      </a:r>
                      <a:r>
                        <a:rPr dirty="0" sz="1600" spc="-20">
                          <a:latin typeface="Trebuchet MS"/>
                          <a:cs typeface="Trebuchet MS"/>
                        </a:rPr>
                        <a:t>class </a:t>
                      </a:r>
                      <a:r>
                        <a:rPr dirty="0" sz="1600" spc="-75">
                          <a:latin typeface="Trebuchet MS"/>
                          <a:cs typeface="Trebuchet MS"/>
                        </a:rPr>
                        <a:t>imbalance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dirty="0" sz="1600" spc="-65">
                          <a:latin typeface="Trebuchet MS"/>
                          <a:cs typeface="Trebuchet MS"/>
                        </a:rPr>
                        <a:t>consider </a:t>
                      </a:r>
                      <a:r>
                        <a:rPr dirty="0" sz="1600" spc="-75">
                          <a:latin typeface="Trebuchet MS"/>
                          <a:cs typeface="Trebuchet MS"/>
                        </a:rPr>
                        <a:t>various </a:t>
                      </a:r>
                      <a:r>
                        <a:rPr dirty="0" sz="1600" spc="-95">
                          <a:latin typeface="Trebuchet MS"/>
                          <a:cs typeface="Trebuchet MS"/>
                        </a:rPr>
                        <a:t>evaluation metrics,</a:t>
                      </a:r>
                      <a:r>
                        <a:rPr dirty="0" sz="1600" spc="-1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30">
                          <a:latin typeface="Trebuchet MS"/>
                          <a:cs typeface="Trebuchet MS"/>
                        </a:rPr>
                        <a:t>such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0">
                          <a:latin typeface="Trebuchet MS"/>
                          <a:cs typeface="Trebuchet MS"/>
                        </a:rPr>
                        <a:t>precision,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recall,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F1-score,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given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1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nature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5">
                          <a:latin typeface="Trebuchet MS"/>
                          <a:cs typeface="Trebuchet MS"/>
                        </a:rPr>
                        <a:t>fraud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0">
                          <a:latin typeface="Trebuchet MS"/>
                          <a:cs typeface="Trebuchet MS"/>
                        </a:rPr>
                        <a:t>detection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914704" y="8393938"/>
            <a:ext cx="820419" cy="2489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20"/>
              </a:lnSpc>
            </a:pPr>
            <a:r>
              <a:rPr dirty="0" sz="1600" spc="-125">
                <a:latin typeface="Trebuchet MS"/>
                <a:cs typeface="Trebuchet MS"/>
              </a:rPr>
              <a:t>p</a:t>
            </a:r>
            <a:r>
              <a:rPr dirty="0" sz="1600" spc="-114">
                <a:latin typeface="Trebuchet MS"/>
                <a:cs typeface="Trebuchet MS"/>
              </a:rPr>
              <a:t>r</a:t>
            </a:r>
            <a:r>
              <a:rPr dirty="0" sz="1600" spc="-50">
                <a:latin typeface="Trebuchet MS"/>
                <a:cs typeface="Trebuchet MS"/>
              </a:rPr>
              <a:t>o</a:t>
            </a:r>
            <a:r>
              <a:rPr dirty="0" sz="1600" spc="-110">
                <a:latin typeface="Trebuchet MS"/>
                <a:cs typeface="Trebuchet MS"/>
              </a:rPr>
              <a:t>b</a:t>
            </a:r>
            <a:r>
              <a:rPr dirty="0" sz="1600" spc="-65">
                <a:latin typeface="Trebuchet MS"/>
                <a:cs typeface="Trebuchet MS"/>
              </a:rPr>
              <a:t>l</a:t>
            </a:r>
            <a:r>
              <a:rPr dirty="0" sz="1600" spc="-85">
                <a:latin typeface="Trebuchet MS"/>
                <a:cs typeface="Trebuchet MS"/>
              </a:rPr>
              <a:t>e</a:t>
            </a:r>
            <a:r>
              <a:rPr dirty="0" sz="1600" spc="-20">
                <a:latin typeface="Trebuchet MS"/>
                <a:cs typeface="Trebuchet MS"/>
              </a:rPr>
              <a:t>m</a:t>
            </a:r>
            <a:r>
              <a:rPr dirty="0" sz="1600" spc="-40">
                <a:latin typeface="Trebuchet MS"/>
                <a:cs typeface="Trebuchet MS"/>
              </a:rPr>
              <a:t>s</a:t>
            </a:r>
            <a:r>
              <a:rPr dirty="0" sz="1600" spc="-175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16" y="1313941"/>
            <a:ext cx="5769610" cy="87503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085"/>
              </a:lnSpc>
            </a:pP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dirty="0" sz="1050" spc="-5">
                <a:latin typeface="Courier New"/>
                <a:cs typeface="Courier New"/>
              </a:rPr>
              <a:t>numpy </a:t>
            </a:r>
            <a:r>
              <a:rPr dirty="0" sz="105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dirty="0" sz="1050" spc="-1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dirty="0" sz="1050" spc="-5">
                <a:latin typeface="Courier New"/>
                <a:cs typeface="Courier New"/>
              </a:rPr>
              <a:t>pandas </a:t>
            </a: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dirty="0" sz="1050" spc="-1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pd</a:t>
            </a:r>
            <a:endParaRPr sz="1050">
              <a:latin typeface="Courier New"/>
              <a:cs typeface="Courier New"/>
            </a:endParaRPr>
          </a:p>
          <a:p>
            <a:pPr marL="17780" marR="3260090">
              <a:lnSpc>
                <a:spcPct val="112400"/>
              </a:lnSpc>
              <a:spcBef>
                <a:spcPts val="15"/>
              </a:spcBef>
            </a:pP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dirty="0" sz="1050" spc="-5">
                <a:latin typeface="Courier New"/>
                <a:cs typeface="Courier New"/>
              </a:rPr>
              <a:t>matplotlib.pyplot </a:t>
            </a: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as </a:t>
            </a:r>
            <a:r>
              <a:rPr dirty="0" sz="1050" spc="-5">
                <a:latin typeface="Courier New"/>
                <a:cs typeface="Courier New"/>
              </a:rPr>
              <a:t>plt  </a:t>
            </a: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dirty="0" sz="1050" spc="-5">
                <a:latin typeface="Courier New"/>
                <a:cs typeface="Courier New"/>
              </a:rPr>
              <a:t>seaborn </a:t>
            </a:r>
            <a:r>
              <a:rPr dirty="0" sz="105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dirty="0" sz="1050" spc="-2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sns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from </a:t>
            </a:r>
            <a:r>
              <a:rPr dirty="0" sz="1050" spc="-5">
                <a:latin typeface="Courier New"/>
                <a:cs typeface="Courier New"/>
              </a:rPr>
              <a:t>matplotlib </a:t>
            </a:r>
            <a:r>
              <a:rPr dirty="0" sz="1050" spc="-5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dirty="0" sz="1050" spc="-1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gridspec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2504185"/>
            <a:ext cx="5769610" cy="15113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085"/>
              </a:lnSpc>
            </a:pPr>
            <a:r>
              <a:rPr dirty="0" sz="1050" spc="-5">
                <a:latin typeface="Courier New"/>
                <a:cs typeface="Courier New"/>
              </a:rPr>
              <a:t>data </a:t>
            </a:r>
            <a:r>
              <a:rPr dirty="0" sz="1050">
                <a:latin typeface="Courier New"/>
                <a:cs typeface="Courier New"/>
              </a:rPr>
              <a:t>=</a:t>
            </a:r>
            <a:r>
              <a:rPr dirty="0" sz="1050" spc="-10">
                <a:latin typeface="Courier New"/>
                <a:cs typeface="Courier New"/>
              </a:rPr>
              <a:t> </a:t>
            </a:r>
            <a:r>
              <a:rPr dirty="0" sz="1050" spc="-5">
                <a:latin typeface="Courier New"/>
                <a:cs typeface="Courier New"/>
              </a:rPr>
              <a:t>pd.read_csv(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"creditcard.csv"</a:t>
            </a:r>
            <a:r>
              <a:rPr dirty="0" sz="1050" spc="-5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2972053"/>
            <a:ext cx="5769610" cy="14986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075"/>
              </a:lnSpc>
            </a:pPr>
            <a:r>
              <a:rPr dirty="0" sz="1050" spc="-5">
                <a:latin typeface="Courier New"/>
                <a:cs typeface="Courier New"/>
              </a:rPr>
              <a:t>data.head()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2954" y="3181389"/>
          <a:ext cx="5805170" cy="31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424180"/>
                <a:gridCol w="457200"/>
                <a:gridCol w="457200"/>
                <a:gridCol w="457200"/>
                <a:gridCol w="457200"/>
                <a:gridCol w="457200"/>
                <a:gridCol w="586740"/>
                <a:gridCol w="309245"/>
                <a:gridCol w="887095"/>
                <a:gridCol w="522604"/>
                <a:gridCol w="378460"/>
              </a:tblGrid>
              <a:tr h="15878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Time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969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667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794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667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667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667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0489" marR="1206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150"/>
                        </a:lnSpc>
                        <a:tabLst>
                          <a:tab pos="605155" algn="l"/>
                        </a:tabLst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V9	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  <a:tr h="158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V28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A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m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o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u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nt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Class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2954" y="3558198"/>
          <a:ext cx="5233035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/>
                <a:gridCol w="4130040"/>
                <a:gridCol w="803910"/>
              </a:tblGrid>
              <a:tr h="15859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150"/>
                        </a:lnSpc>
                        <a:tabLst>
                          <a:tab pos="467995" algn="l"/>
                          <a:tab pos="1383030" algn="l"/>
                          <a:tab pos="2297430" algn="l"/>
                          <a:tab pos="3211830" algn="l"/>
                        </a:tabLst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	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-1.359807	-0.072781	2.536347	1.378155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3383</a:t>
                      </a:r>
                      <a:r>
                        <a:rPr dirty="0" sz="1050" spc="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  <a:tr h="158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150"/>
                        </a:lnSpc>
                        <a:tabLst>
                          <a:tab pos="929005" algn="l"/>
                          <a:tab pos="1843405" algn="l"/>
                          <a:tab pos="2758440" algn="l"/>
                          <a:tab pos="3672840" algn="l"/>
                        </a:tabLst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0.462388	0.239599	0.098698	0.363787	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0183</a:t>
                      </a:r>
                      <a:r>
                        <a:rPr dirty="0" sz="1050" spc="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40103" y="3878238"/>
          <a:ext cx="5195570" cy="31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/>
                <a:gridCol w="937894"/>
                <a:gridCol w="872490"/>
                <a:gridCol w="914400"/>
                <a:gridCol w="933450"/>
                <a:gridCol w="749300"/>
              </a:tblGrid>
              <a:tr h="15859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0.277838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-0.110474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0.066928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0.128539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-0.189115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0.133558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  <a:tr h="158591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-0.021053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149.62</a:t>
                      </a:r>
                      <a:r>
                        <a:rPr dirty="0" sz="1050" spc="9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4233798"/>
            <a:ext cx="5581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	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189" y="4233798"/>
            <a:ext cx="584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44815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4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4589" y="4233798"/>
            <a:ext cx="584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06001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8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9370" y="4233798"/>
            <a:ext cx="628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-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4393818"/>
            <a:ext cx="584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08236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354" y="4233798"/>
            <a:ext cx="6223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1.191857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-0.078803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1135" y="4233798"/>
            <a:ext cx="5842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26615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1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08510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2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5534" y="4233798"/>
            <a:ext cx="6223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0.166480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-0.255425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0189" y="4393818"/>
            <a:ext cx="1308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...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153" y="4553838"/>
            <a:ext cx="584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10128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8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3554" y="4553838"/>
            <a:ext cx="622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-0.339846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8335" y="4553838"/>
            <a:ext cx="584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16717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989" y="4553838"/>
            <a:ext cx="5842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0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r>
              <a:rPr dirty="0" sz="1050" spc="-10">
                <a:solidFill>
                  <a:srgbClr val="202020"/>
                </a:solidFill>
                <a:latin typeface="Roboto"/>
                <a:cs typeface="Roboto"/>
              </a:rPr>
              <a:t>12589</a:t>
            </a: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7389" y="4393818"/>
            <a:ext cx="6223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-0.225775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-0.008983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2170" y="4393818"/>
            <a:ext cx="6223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-0.638672</a:t>
            </a:r>
            <a:endParaRPr sz="10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0.014724</a:t>
            </a:r>
            <a:endParaRPr sz="1050">
              <a:latin typeface="Roboto"/>
              <a:cs typeface="Roboto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82954" y="4736250"/>
          <a:ext cx="5233035" cy="375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/>
                <a:gridCol w="549275"/>
                <a:gridCol w="854074"/>
                <a:gridCol w="914400"/>
                <a:gridCol w="894714"/>
                <a:gridCol w="914400"/>
                <a:gridCol w="805814"/>
              </a:tblGrid>
              <a:tr h="187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1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2.69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547">
                <a:tc>
                  <a:txBody>
                    <a:bodyPr/>
                    <a:lstStyle/>
                    <a:p>
                      <a:pPr marL="3175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-1.358354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-1.340163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1.773209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0.379780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210"/>
                        </a:lnSpc>
                        <a:spcBef>
                          <a:spcPts val="16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-0.503198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82954" y="5114202"/>
          <a:ext cx="5690235" cy="187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787400"/>
                <a:gridCol w="937894"/>
                <a:gridCol w="891540"/>
                <a:gridCol w="914400"/>
                <a:gridCol w="457200"/>
                <a:gridCol w="457200"/>
                <a:gridCol w="787400"/>
              </a:tblGrid>
              <a:tr h="157162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4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1.800499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4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0.791461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4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0.247676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4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-1.514654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14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4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0.247998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448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0.771679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0.909412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-0.689281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-0.327642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-0.139097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0553</a:t>
                      </a:r>
                      <a:r>
                        <a:rPr dirty="0" sz="1050" spc="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5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  <a:tr h="158591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-0.059752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378.66</a:t>
                      </a:r>
                      <a:r>
                        <a:rPr dirty="0" sz="1050" spc="9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809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9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0165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395"/>
                        </a:spcBef>
                        <a:tabLst>
                          <a:tab pos="488315" algn="l"/>
                          <a:tab pos="1403350" algn="l"/>
                          <a:tab pos="2317750" algn="l"/>
                          <a:tab pos="3232150" algn="l"/>
                        </a:tabLst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	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-0.966272	-0.185226	1.792993	-0.863291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01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220"/>
                        </a:lnSpc>
                        <a:spcBef>
                          <a:spcPts val="39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-0.010309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01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tabLst>
                          <a:tab pos="945515" algn="l"/>
                          <a:tab pos="1860550" algn="l"/>
                          <a:tab pos="2774950" algn="l"/>
                          <a:tab pos="3689350" algn="l"/>
                        </a:tabLst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1.247203	0.237609	0.377436	-1.387024	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-0.108300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448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0.005274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-0.190321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-1.175575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0.647376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-0.221929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150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06272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  <a:tr h="158591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0.061458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123.50</a:t>
                      </a:r>
                      <a:r>
                        <a:rPr dirty="0" sz="1050" spc="9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936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405"/>
                        </a:spcBef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1435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  <a:spcBef>
                          <a:spcPts val="405"/>
                        </a:spcBef>
                        <a:tabLst>
                          <a:tab pos="488315" algn="l"/>
                          <a:tab pos="1403350" algn="l"/>
                          <a:tab pos="2317750" algn="l"/>
                          <a:tab pos="3232150" algn="l"/>
                        </a:tabLst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	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-1.158233	0.877737	1.548718	0.403034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14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220"/>
                        </a:lnSpc>
                        <a:spcBef>
                          <a:spcPts val="40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-0.407193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514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8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tabLst>
                          <a:tab pos="945515" algn="l"/>
                          <a:tab pos="1860550" algn="l"/>
                          <a:tab pos="2774950" algn="l"/>
                          <a:tab pos="3689350" algn="l"/>
                        </a:tabLst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0.095921	0.592941	-0.270533	0.817739	...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-0.009431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448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0.798278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-0.137458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0.141267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-0.206010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0.502292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150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21942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  <a:tr h="158591">
                <a:tc gridSpan="2">
                  <a:txBody>
                    <a:bodyPr/>
                    <a:lstStyle/>
                    <a:p>
                      <a:pPr marL="488315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0.215153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15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69.99</a:t>
                      </a:r>
                      <a:r>
                        <a:rPr dirty="0" sz="1050" spc="15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Roboto"/>
                          <a:cs typeface="Roboto"/>
                        </a:rPr>
                        <a:t>0.0</a:t>
                      </a:r>
                      <a:endParaRPr sz="105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902004" y="7022972"/>
            <a:ext cx="12579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02020"/>
                </a:solidFill>
                <a:latin typeface="Roboto"/>
                <a:cs typeface="Roboto"/>
              </a:rPr>
              <a:t>5 rows × 31</a:t>
            </a:r>
            <a:r>
              <a:rPr dirty="0" sz="1050" spc="-7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Roboto"/>
                <a:cs typeface="Roboto"/>
              </a:rPr>
              <a:t>columns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6416" y="7576692"/>
            <a:ext cx="5769610" cy="33274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085"/>
              </a:lnSpc>
            </a:pP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latin typeface="Courier New"/>
                <a:cs typeface="Courier New"/>
              </a:rPr>
              <a:t>(data.shape)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70"/>
              </a:spcBef>
            </a:pP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latin typeface="Courier New"/>
                <a:cs typeface="Courier New"/>
              </a:rPr>
              <a:t>(data.describe())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82954" y="8193895"/>
          <a:ext cx="5748655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1080770"/>
                <a:gridCol w="1040130"/>
                <a:gridCol w="1040764"/>
                <a:gridCol w="1040130"/>
                <a:gridCol w="993139"/>
              </a:tblGrid>
              <a:tr h="453913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(7973,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5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31)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679450">
                        <a:lnSpc>
                          <a:spcPts val="122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Time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</a:tr>
              <a:tr h="151637">
                <a:tc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90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90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50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50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1399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175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5400">
                        <a:lnSpc>
                          <a:spcPts val="1085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2954" y="914000"/>
          <a:ext cx="5756910" cy="619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120015"/>
                <a:gridCol w="1040130"/>
                <a:gridCol w="1040130"/>
                <a:gridCol w="1040130"/>
                <a:gridCol w="1039495"/>
                <a:gridCol w="1031239"/>
              </a:tblGrid>
              <a:tr h="226964">
                <a:tc>
                  <a:txBody>
                    <a:bodyPr/>
                    <a:lstStyle/>
                    <a:p>
                      <a:pPr marL="31750" marR="3175">
                        <a:lnSpc>
                          <a:spcPts val="10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10981.000000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8.261750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090"/>
                        </a:lnSpc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7.380245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7731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1111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1022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</a:tr>
              <a:tr h="454151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19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-0.025285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0.157286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-0.026445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-0.070525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7973.000000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0.655244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175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1.167218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1.325015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1.063709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1.332568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1.156618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</a:tr>
              <a:tr h="30175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-32.092129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-7.574798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-12.968670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-23.632502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-3.878658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</a:tr>
              <a:tr h="302513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-0.630525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-0.655399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-0.517733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-0.199794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-0.085635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</a:tr>
              <a:tr h="302514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-0.107337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954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-0.148669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954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0.004732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954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0.016128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954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0.613170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9540"/>
                </a:tc>
              </a:tr>
              <a:tr h="302133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0.405082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0.555200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0.527353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0.307111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1.294087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905"/>
                </a:tc>
              </a:tr>
              <a:tr h="30175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5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122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11.974269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21.393069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34.303177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3.877662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10.392889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128270"/>
                </a:tc>
              </a:tr>
              <a:tr h="2270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95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 marR="317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975"/>
                </a:tc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-0.053715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-0.165799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-0.035174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0.025977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0.088893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0.953498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0.654858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0.488322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0.601760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0.427505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-11.468435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-8.527145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-15.144340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-2.512377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-2.577363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-0.271837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-0.581473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-0.182989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-0.340419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-0.161009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1638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-0.130344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-0.167048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-0.046107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0.089606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0.115418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1637">
                <a:tc>
                  <a:txBody>
                    <a:bodyPr/>
                    <a:lstStyle/>
                    <a:p>
                      <a:pPr marL="31750" marR="3175">
                        <a:lnSpc>
                          <a:spcPts val="10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0.044823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0.250886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0.086806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0.421015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0.361249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26441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22.588989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4.534454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13.876221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3.200201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5.525093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26441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marL="6800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V28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algn="r" marR="1117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  <a:tc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53340"/>
                </a:tc>
              </a:tr>
              <a:tr h="150875">
                <a:tc>
                  <a:txBody>
                    <a:bodyPr/>
                    <a:lstStyle/>
                    <a:p>
                      <a:pPr marL="3175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dirty="0" sz="1050" spc="-1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7972.000000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mean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0.020256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0.016150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0.001161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65.413540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0.003136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std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0.517409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0.403570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0.275976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194.911169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0.055915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min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-1.338556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-7.976100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-3.054085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1637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25%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-0.363180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-0.063198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-0.019081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4.617500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1638">
                <a:tc>
                  <a:txBody>
                    <a:bodyPr/>
                    <a:lstStyle/>
                    <a:p>
                      <a:pPr marL="31750" marR="3175">
                        <a:lnSpc>
                          <a:spcPts val="1090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50%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-0.015260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0.007101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0.018443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15.950000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90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0875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75%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0.329322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0.144700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0.080563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54.910000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0.000000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51399">
                <a:tc>
                  <a:txBody>
                    <a:bodyPr/>
                    <a:lstStyle/>
                    <a:p>
                      <a:pPr marL="31750" marR="3175">
                        <a:lnSpc>
                          <a:spcPts val="1085"/>
                        </a:lnSpc>
                      </a:pPr>
                      <a:r>
                        <a:rPr dirty="0" sz="1050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max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3.517346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4.173387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4.860769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7712.430000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085"/>
                        </a:lnSpc>
                      </a:pPr>
                      <a:r>
                        <a:rPr dirty="0" sz="1050" spc="-5">
                          <a:solidFill>
                            <a:srgbClr val="202020"/>
                          </a:solidFill>
                          <a:latin typeface="Courier New"/>
                          <a:cs typeface="Courier New"/>
                        </a:rPr>
                        <a:t>1.000000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7224140"/>
            <a:ext cx="170751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202020"/>
                </a:solidFill>
                <a:latin typeface="Courier New"/>
                <a:cs typeface="Courier New"/>
              </a:rPr>
              <a:t>[8 </a:t>
            </a:r>
            <a:r>
              <a:rPr dirty="0" sz="1050" spc="-5">
                <a:solidFill>
                  <a:srgbClr val="202020"/>
                </a:solidFill>
                <a:latin typeface="Courier New"/>
                <a:cs typeface="Courier New"/>
              </a:rPr>
              <a:t>rows </a:t>
            </a:r>
            <a:r>
              <a:rPr dirty="0" sz="1050">
                <a:solidFill>
                  <a:srgbClr val="202020"/>
                </a:solidFill>
                <a:latin typeface="Courier New"/>
                <a:cs typeface="Courier New"/>
              </a:rPr>
              <a:t>x </a:t>
            </a:r>
            <a:r>
              <a:rPr dirty="0" sz="1050" spc="-5">
                <a:solidFill>
                  <a:srgbClr val="202020"/>
                </a:solidFill>
                <a:latin typeface="Courier New"/>
                <a:cs typeface="Courier New"/>
              </a:rPr>
              <a:t>31</a:t>
            </a:r>
            <a:r>
              <a:rPr dirty="0" sz="1050" spc="-75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202020"/>
                </a:solidFill>
                <a:latin typeface="Courier New"/>
                <a:cs typeface="Courier New"/>
              </a:rPr>
              <a:t>columns]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16" y="7819084"/>
            <a:ext cx="5769610" cy="105664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090"/>
              </a:lnSpc>
            </a:pPr>
            <a:r>
              <a:rPr dirty="0" sz="1050" spc="-5">
                <a:latin typeface="Courier New"/>
                <a:cs typeface="Courier New"/>
              </a:rPr>
              <a:t>fraud </a:t>
            </a:r>
            <a:r>
              <a:rPr dirty="0" sz="1050">
                <a:latin typeface="Courier New"/>
                <a:cs typeface="Courier New"/>
              </a:rPr>
              <a:t>= </a:t>
            </a:r>
            <a:r>
              <a:rPr dirty="0" sz="1050" spc="-5">
                <a:latin typeface="Courier New"/>
                <a:cs typeface="Courier New"/>
              </a:rPr>
              <a:t>data[data[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dirty="0" sz="1050" spc="-5">
                <a:latin typeface="Courier New"/>
                <a:cs typeface="Courier New"/>
              </a:rPr>
              <a:t>] ==</a:t>
            </a:r>
            <a:r>
              <a:rPr dirty="0" sz="1050" spc="-20"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dirty="0" sz="1050"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 marR="2059305">
              <a:lnSpc>
                <a:spcPct val="112900"/>
              </a:lnSpc>
              <a:spcBef>
                <a:spcPts val="5"/>
              </a:spcBef>
            </a:pPr>
            <a:r>
              <a:rPr dirty="0" sz="1050" spc="-5">
                <a:latin typeface="Courier New"/>
                <a:cs typeface="Courier New"/>
              </a:rPr>
              <a:t>valid </a:t>
            </a:r>
            <a:r>
              <a:rPr dirty="0" sz="1050">
                <a:latin typeface="Courier New"/>
                <a:cs typeface="Courier New"/>
              </a:rPr>
              <a:t>= </a:t>
            </a:r>
            <a:r>
              <a:rPr dirty="0" sz="1050" spc="-5">
                <a:latin typeface="Courier New"/>
                <a:cs typeface="Courier New"/>
              </a:rPr>
              <a:t>data[data[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dirty="0" sz="1050" spc="-5">
                <a:latin typeface="Courier New"/>
                <a:cs typeface="Courier New"/>
              </a:rPr>
              <a:t>] == </a:t>
            </a:r>
            <a:r>
              <a:rPr dirty="0" sz="1050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dirty="0" sz="1050">
                <a:latin typeface="Courier New"/>
                <a:cs typeface="Courier New"/>
              </a:rPr>
              <a:t>]  </a:t>
            </a:r>
            <a:r>
              <a:rPr dirty="0" sz="1050" spc="-5">
                <a:latin typeface="Courier New"/>
                <a:cs typeface="Courier New"/>
              </a:rPr>
              <a:t>outlierFraction </a:t>
            </a:r>
            <a:r>
              <a:rPr dirty="0" sz="1050">
                <a:latin typeface="Courier New"/>
                <a:cs typeface="Courier New"/>
              </a:rPr>
              <a:t>= 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latin typeface="Courier New"/>
                <a:cs typeface="Courier New"/>
              </a:rPr>
              <a:t>(fraud)/</a:t>
            </a:r>
            <a:r>
              <a:rPr dirty="0" sz="1050" spc="-5">
                <a:solidFill>
                  <a:srgbClr val="247692"/>
                </a:solidFill>
                <a:latin typeface="Courier New"/>
                <a:cs typeface="Courier New"/>
              </a:rPr>
              <a:t>float</a:t>
            </a:r>
            <a:r>
              <a:rPr dirty="0" sz="1050" spc="-5"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latin typeface="Courier New"/>
                <a:cs typeface="Courier New"/>
              </a:rPr>
              <a:t>(valid))  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latin typeface="Courier New"/>
                <a:cs typeface="Courier New"/>
              </a:rPr>
              <a:t>(outlierFraction)</a:t>
            </a:r>
            <a:endParaRPr sz="1050">
              <a:latin typeface="Courier New"/>
              <a:cs typeface="Courier New"/>
            </a:endParaRPr>
          </a:p>
          <a:p>
            <a:pPr marL="17780" marR="217804">
              <a:lnSpc>
                <a:spcPct val="113300"/>
              </a:lnSpc>
            </a:pP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'Fraud Cases: {}'</a:t>
            </a:r>
            <a:r>
              <a:rPr dirty="0" sz="1050" spc="-5">
                <a:latin typeface="Courier New"/>
                <a:cs typeface="Courier New"/>
              </a:rPr>
              <a:t>.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format</a:t>
            </a:r>
            <a:r>
              <a:rPr dirty="0" sz="1050" spc="-5"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latin typeface="Courier New"/>
                <a:cs typeface="Courier New"/>
              </a:rPr>
              <a:t>(data[data[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dirty="0" sz="1050" spc="-5">
                <a:latin typeface="Courier New"/>
                <a:cs typeface="Courier New"/>
              </a:rPr>
              <a:t>] == </a:t>
            </a:r>
            <a:r>
              <a:rPr dirty="0" sz="1050" spc="-5">
                <a:solidFill>
                  <a:srgbClr val="098155"/>
                </a:solidFill>
                <a:latin typeface="Courier New"/>
                <a:cs typeface="Courier New"/>
              </a:rPr>
              <a:t>1</a:t>
            </a:r>
            <a:r>
              <a:rPr dirty="0" sz="1050" spc="-5">
                <a:latin typeface="Courier New"/>
                <a:cs typeface="Courier New"/>
              </a:rPr>
              <a:t>])))  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dirty="0" sz="1050" spc="-5"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'Valid Transactions: {}'</a:t>
            </a:r>
            <a:r>
              <a:rPr dirty="0" sz="1050" spc="-5">
                <a:latin typeface="Courier New"/>
                <a:cs typeface="Courier New"/>
              </a:rPr>
              <a:t>.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format</a:t>
            </a:r>
            <a:r>
              <a:rPr dirty="0" sz="1050" spc="-5">
                <a:latin typeface="Courier New"/>
                <a:cs typeface="Courier New"/>
              </a:rPr>
              <a:t>(</a:t>
            </a:r>
            <a:r>
              <a:rPr dirty="0" sz="1050" spc="-5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dirty="0" sz="1050" spc="-5">
                <a:latin typeface="Courier New"/>
                <a:cs typeface="Courier New"/>
              </a:rPr>
              <a:t>(data[data[</a:t>
            </a:r>
            <a:r>
              <a:rPr dirty="0" sz="1050" spc="-5">
                <a:solidFill>
                  <a:srgbClr val="A21515"/>
                </a:solidFill>
                <a:latin typeface="Courier New"/>
                <a:cs typeface="Courier New"/>
              </a:rPr>
              <a:t>'Class'</a:t>
            </a:r>
            <a:r>
              <a:rPr dirty="0" sz="1050" spc="-5">
                <a:latin typeface="Courier New"/>
                <a:cs typeface="Courier New"/>
              </a:rPr>
              <a:t>] ==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5">
                <a:solidFill>
                  <a:srgbClr val="098155"/>
                </a:solidFill>
                <a:latin typeface="Courier New"/>
                <a:cs typeface="Courier New"/>
              </a:rPr>
              <a:t>0</a:t>
            </a:r>
            <a:r>
              <a:rPr dirty="0" sz="1050" spc="-5">
                <a:latin typeface="Courier New"/>
                <a:cs typeface="Courier New"/>
              </a:rPr>
              <a:t>])))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426650"/>
            <a:ext cx="14763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0.0031458411979363283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391920" cy="47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rlito"/>
                <a:cs typeface="Carlito"/>
              </a:rPr>
              <a:t>Fraud </a:t>
            </a:r>
            <a:r>
              <a:rPr dirty="0" sz="1100" spc="-5">
                <a:latin typeface="Carlito"/>
                <a:cs typeface="Carlito"/>
              </a:rPr>
              <a:t>Cases: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25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15">
                <a:latin typeface="Carlito"/>
                <a:cs typeface="Carlito"/>
              </a:rPr>
              <a:t>Valid Transactions:</a:t>
            </a:r>
            <a:r>
              <a:rPr dirty="0" sz="1100" spc="-5">
                <a:latin typeface="Carlito"/>
                <a:cs typeface="Carlito"/>
              </a:rPr>
              <a:t> 7947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37333"/>
            <a:ext cx="2729230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rlito"/>
                <a:cs typeface="Carlito"/>
              </a:rPr>
              <a:t>corrmat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data.corr()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5">
                <a:latin typeface="Carlito"/>
                <a:cs typeface="Carlito"/>
              </a:rPr>
              <a:t>fig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10">
                <a:latin typeface="Carlito"/>
                <a:cs typeface="Carlito"/>
              </a:rPr>
              <a:t>plt.figure(figsize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(12,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9))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70000"/>
              </a:lnSpc>
              <a:spcBef>
                <a:spcPts val="15"/>
              </a:spcBef>
            </a:pPr>
            <a:r>
              <a:rPr dirty="0" sz="1100" spc="-5">
                <a:latin typeface="Carlito"/>
                <a:cs typeface="Carlito"/>
              </a:rPr>
              <a:t>sns.heatmap(corrmat, </a:t>
            </a:r>
            <a:r>
              <a:rPr dirty="0" sz="1100" spc="-10">
                <a:latin typeface="Carlito"/>
                <a:cs typeface="Carlito"/>
              </a:rPr>
              <a:t>vmax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5">
                <a:latin typeface="Carlito"/>
                <a:cs typeface="Carlito"/>
              </a:rPr>
              <a:t>.8, </a:t>
            </a:r>
            <a:r>
              <a:rPr dirty="0" sz="1100" spc="-10">
                <a:latin typeface="Carlito"/>
                <a:cs typeface="Carlito"/>
              </a:rPr>
              <a:t>square </a:t>
            </a:r>
            <a:r>
              <a:rPr dirty="0" sz="1100">
                <a:latin typeface="Carlito"/>
                <a:cs typeface="Carlito"/>
              </a:rPr>
              <a:t>= </a:t>
            </a:r>
            <a:r>
              <a:rPr dirty="0" sz="1100" spc="-20">
                <a:latin typeface="Carlito"/>
                <a:cs typeface="Carlito"/>
              </a:rPr>
              <a:t>True)  </a:t>
            </a:r>
            <a:r>
              <a:rPr dirty="0" sz="1100" spc="-5">
                <a:latin typeface="Carlito"/>
                <a:cs typeface="Carlito"/>
              </a:rPr>
              <a:t>plt.show()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938015"/>
            <a:ext cx="5734481" cy="4916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6952615" cy="10084435"/>
          </a:xfrm>
          <a:custGeom>
            <a:avLst/>
            <a:gdLst/>
            <a:ahLst/>
            <a:cxnLst/>
            <a:rect l="l" t="t" r="r" b="b"/>
            <a:pathLst>
              <a:path w="6952615" h="10084435">
                <a:moveTo>
                  <a:pt x="6952488" y="10027933"/>
                </a:moveTo>
                <a:lnTo>
                  <a:pt x="6896100" y="10027933"/>
                </a:lnTo>
                <a:lnTo>
                  <a:pt x="56388" y="10027933"/>
                </a:lnTo>
                <a:lnTo>
                  <a:pt x="0" y="10027933"/>
                </a:lnTo>
                <a:lnTo>
                  <a:pt x="0" y="10084308"/>
                </a:lnTo>
                <a:lnTo>
                  <a:pt x="56388" y="10084308"/>
                </a:lnTo>
                <a:lnTo>
                  <a:pt x="6896100" y="10084308"/>
                </a:lnTo>
                <a:lnTo>
                  <a:pt x="6952488" y="10084308"/>
                </a:lnTo>
                <a:lnTo>
                  <a:pt x="6952488" y="10027933"/>
                </a:lnTo>
                <a:close/>
              </a:path>
              <a:path w="6952615" h="10084435">
                <a:moveTo>
                  <a:pt x="6952488" y="0"/>
                </a:moveTo>
                <a:lnTo>
                  <a:pt x="6896100" y="0"/>
                </a:lnTo>
                <a:lnTo>
                  <a:pt x="56388" y="0"/>
                </a:lnTo>
                <a:lnTo>
                  <a:pt x="0" y="0"/>
                </a:lnTo>
                <a:lnTo>
                  <a:pt x="0" y="10027920"/>
                </a:lnTo>
                <a:lnTo>
                  <a:pt x="56388" y="10027920"/>
                </a:lnTo>
                <a:lnTo>
                  <a:pt x="56388" y="56388"/>
                </a:lnTo>
                <a:lnTo>
                  <a:pt x="6896100" y="56388"/>
                </a:lnTo>
                <a:lnTo>
                  <a:pt x="6896100" y="10027920"/>
                </a:lnTo>
                <a:lnTo>
                  <a:pt x="6952488" y="10027920"/>
                </a:lnTo>
                <a:lnTo>
                  <a:pt x="6952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raghul ramesh</dc:creator>
  <dcterms:created xsi:type="dcterms:W3CDTF">2023-10-18T16:30:55Z</dcterms:created>
  <dcterms:modified xsi:type="dcterms:W3CDTF">2023-10-18T16:30:55Z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2023-10-18T00:00:00Z</vt:filetime>
  </property>
</Properties>
</file>