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4" r:id="rId4"/>
    <p:sldId id="297" r:id="rId5"/>
    <p:sldId id="298" r:id="rId6"/>
    <p:sldId id="299" r:id="rId7"/>
    <p:sldId id="285" r:id="rId8"/>
    <p:sldId id="269" r:id="rId9"/>
    <p:sldId id="300" r:id="rId10"/>
    <p:sldId id="286" r:id="rId11"/>
    <p:sldId id="287" r:id="rId12"/>
    <p:sldId id="288" r:id="rId13"/>
    <p:sldId id="289" r:id="rId14"/>
    <p:sldId id="290" r:id="rId15"/>
    <p:sldId id="291" r:id="rId16"/>
    <p:sldId id="293" r:id="rId17"/>
    <p:sldId id="292" r:id="rId18"/>
    <p:sldId id="294" r:id="rId19"/>
    <p:sldId id="301" r:id="rId20"/>
    <p:sldId id="295" r:id="rId21"/>
    <p:sldId id="302" r:id="rId22"/>
    <p:sldId id="296" r:id="rId23"/>
    <p:sldId id="281" r:id="rId24"/>
    <p:sldId id="304" r:id="rId25"/>
    <p:sldId id="26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E"/>
    <a:srgbClr val="48FFD5"/>
    <a:srgbClr val="E9E9E9"/>
    <a:srgbClr val="E4E3E1"/>
    <a:srgbClr val="E6E4E5"/>
    <a:srgbClr val="D1D1CF"/>
    <a:srgbClr val="DEDEE0"/>
    <a:srgbClr val="E1E1E2"/>
    <a:srgbClr val="E8E2E2"/>
    <a:srgbClr val="EAEB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18" autoAdjust="0"/>
    <p:restoredTop sz="94660"/>
  </p:normalViewPr>
  <p:slideViewPr>
    <p:cSldViewPr snapToGrid="0" showGuides="1">
      <p:cViewPr varScale="1">
        <p:scale>
          <a:sx n="149" d="100"/>
          <a:sy n="149" d="100"/>
        </p:scale>
        <p:origin x="126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F5A29-AC7C-4658-A7EA-8F366CABECD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9693C-2C48-45F6-8BC6-F0B41058E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9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6611098" y="5069717"/>
            <a:ext cx="517641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창의융합세미나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DLaM Display" panose="020F0502020204030204" pitchFamily="2" charset="0"/>
                <a:ea typeface="함초롬바탕" panose="02030604000101010101" pitchFamily="18" charset="-127"/>
                <a:cs typeface="ADLaM Display" panose="020F0502020204030204" pitchFamily="2" charset="0"/>
              </a:rPr>
              <a:t>-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DLaM Display" panose="020F0502020204030204" pitchFamily="2" charset="0"/>
                <a:ea typeface="함초롬바탕" panose="02030604000101010101" pitchFamily="18" charset="-127"/>
                <a:cs typeface="ADLaM Display" panose="020F0502020204030204" pitchFamily="2" charset="0"/>
              </a:rPr>
              <a:t>중간점검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ADLaM Display" panose="020F0502020204030204" pitchFamily="2" charset="0"/>
              <a:ea typeface="한컴 말랑말랑 Regular" panose="020F0303000000000000" pitchFamily="50" charset="-127"/>
              <a:cs typeface="ADLaM Display" panose="020F0502020204030204" pitchFamily="2" charset="0"/>
            </a:endParaRPr>
          </a:p>
          <a:p>
            <a:pPr algn="r"/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고혈압 예측 데이터 분석</a:t>
            </a:r>
            <a:endParaRPr lang="en-US" altLang="ko-KR" sz="3600" b="1" dirty="0">
              <a:solidFill>
                <a:schemeClr val="bg2">
                  <a:lumMod val="25000"/>
                </a:schemeClr>
              </a:solidFill>
              <a:latin typeface="ADLaM Display" panose="020F0502020204030204" pitchFamily="2" charset="0"/>
              <a:ea typeface="함초롬바탕" panose="02030604000101010101" pitchFamily="18" charset="-127"/>
              <a:cs typeface="ADLaM Display" panose="020F0502020204030204" pitchFamily="2" charset="0"/>
            </a:endParaRPr>
          </a:p>
          <a:p>
            <a:pPr algn="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ADLaM Display" panose="020F0502020204030204" pitchFamily="2" charset="0"/>
                <a:ea typeface="함초롬바탕" panose="02030604000101010101" pitchFamily="18" charset="-127"/>
                <a:cs typeface="ADLaM Display" panose="020F0502020204030204" pitchFamily="2" charset="0"/>
              </a:rPr>
              <a:t>김경호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ADLaM Display" panose="020F0502020204030204" pitchFamily="2" charset="0"/>
                <a:ea typeface="함초롬바탕" panose="02030604000101010101" pitchFamily="18" charset="-127"/>
                <a:cs typeface="ADLaM Display" panose="020F0502020204030204" pitchFamily="2" charset="0"/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ADLaM Display" panose="020F0502020204030204" pitchFamily="2" charset="0"/>
                <a:ea typeface="함초롬바탕" panose="02030604000101010101" pitchFamily="18" charset="-127"/>
                <a:cs typeface="ADLaM Display" panose="020F0502020204030204" pitchFamily="2" charset="0"/>
              </a:rPr>
              <a:t>김재현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ADLaM Display" panose="020F0502020204030204" pitchFamily="2" charset="0"/>
                <a:ea typeface="함초롬바탕" panose="02030604000101010101" pitchFamily="18" charset="-127"/>
                <a:cs typeface="ADLaM Display" panose="020F0502020204030204" pitchFamily="2" charset="0"/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ADLaM Display" panose="020F0502020204030204" pitchFamily="2" charset="0"/>
                <a:ea typeface="함초롬바탕" panose="02030604000101010101" pitchFamily="18" charset="-127"/>
                <a:cs typeface="ADLaM Display" panose="020F0502020204030204" pitchFamily="2" charset="0"/>
              </a:rPr>
              <a:t>서해원</a:t>
            </a:r>
          </a:p>
        </p:txBody>
      </p:sp>
      <p:sp>
        <p:nvSpPr>
          <p:cNvPr id="6" name="Google Shape;138;p22">
            <a:extLst>
              <a:ext uri="{FF2B5EF4-FFF2-40B4-BE49-F238E27FC236}">
                <a16:creationId xmlns:a16="http://schemas.microsoft.com/office/drawing/2014/main" id="{74625681-6CD9-EFC2-96B2-D2AEAE9A7F79}"/>
              </a:ext>
            </a:extLst>
          </p:cNvPr>
          <p:cNvSpPr/>
          <p:nvPr/>
        </p:nvSpPr>
        <p:spPr>
          <a:xfrm>
            <a:off x="3282706" y="90050"/>
            <a:ext cx="1508145" cy="504631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56;p22">
            <a:extLst>
              <a:ext uri="{FF2B5EF4-FFF2-40B4-BE49-F238E27FC236}">
                <a16:creationId xmlns:a16="http://schemas.microsoft.com/office/drawing/2014/main" id="{5CE1A89C-A94B-91DB-D873-3C8AE09EA20C}"/>
              </a:ext>
            </a:extLst>
          </p:cNvPr>
          <p:cNvSpPr/>
          <p:nvPr/>
        </p:nvSpPr>
        <p:spPr>
          <a:xfrm>
            <a:off x="-2904545" y="2673707"/>
            <a:ext cx="294948" cy="569073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DACBEB-E9EB-84B4-B176-CDB66F017298}"/>
              </a:ext>
            </a:extLst>
          </p:cNvPr>
          <p:cNvGrpSpPr/>
          <p:nvPr/>
        </p:nvGrpSpPr>
        <p:grpSpPr>
          <a:xfrm>
            <a:off x="-2733898" y="164477"/>
            <a:ext cx="8425411" cy="6693523"/>
            <a:chOff x="-1796962" y="153948"/>
            <a:chExt cx="6155198" cy="4889964"/>
          </a:xfrm>
        </p:grpSpPr>
        <p:sp>
          <p:nvSpPr>
            <p:cNvPr id="9" name="Google Shape;111;p22">
              <a:extLst>
                <a:ext uri="{FF2B5EF4-FFF2-40B4-BE49-F238E27FC236}">
                  <a16:creationId xmlns:a16="http://schemas.microsoft.com/office/drawing/2014/main" id="{6B91C555-11D9-04AB-7195-2D2FD73A8D0E}"/>
                </a:ext>
              </a:extLst>
            </p:cNvPr>
            <p:cNvSpPr/>
            <p:nvPr/>
          </p:nvSpPr>
          <p:spPr>
            <a:xfrm>
              <a:off x="2238757" y="4488644"/>
              <a:ext cx="816022" cy="427879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12;p22">
              <a:extLst>
                <a:ext uri="{FF2B5EF4-FFF2-40B4-BE49-F238E27FC236}">
                  <a16:creationId xmlns:a16="http://schemas.microsoft.com/office/drawing/2014/main" id="{4E5FEFAF-BFF8-42D3-7B60-A18EDB0C580F}"/>
                </a:ext>
              </a:extLst>
            </p:cNvPr>
            <p:cNvSpPr/>
            <p:nvPr/>
          </p:nvSpPr>
          <p:spPr>
            <a:xfrm>
              <a:off x="3470397" y="1215078"/>
              <a:ext cx="406499" cy="12724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3;p22">
              <a:extLst>
                <a:ext uri="{FF2B5EF4-FFF2-40B4-BE49-F238E27FC236}">
                  <a16:creationId xmlns:a16="http://schemas.microsoft.com/office/drawing/2014/main" id="{0439B99E-B999-877F-440E-A0CD428FB282}"/>
                </a:ext>
              </a:extLst>
            </p:cNvPr>
            <p:cNvSpPr/>
            <p:nvPr/>
          </p:nvSpPr>
          <p:spPr>
            <a:xfrm>
              <a:off x="3559034" y="1342660"/>
              <a:ext cx="229224" cy="91349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4;p22">
              <a:extLst>
                <a:ext uri="{FF2B5EF4-FFF2-40B4-BE49-F238E27FC236}">
                  <a16:creationId xmlns:a16="http://schemas.microsoft.com/office/drawing/2014/main" id="{9D90ADBB-B9DD-59F3-BB04-D4780747EFBE}"/>
                </a:ext>
              </a:extLst>
            </p:cNvPr>
            <p:cNvSpPr/>
            <p:nvPr/>
          </p:nvSpPr>
          <p:spPr>
            <a:xfrm>
              <a:off x="3624733" y="1459947"/>
              <a:ext cx="114624" cy="98403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5;p22">
              <a:extLst>
                <a:ext uri="{FF2B5EF4-FFF2-40B4-BE49-F238E27FC236}">
                  <a16:creationId xmlns:a16="http://schemas.microsoft.com/office/drawing/2014/main" id="{19DFB528-19B2-E923-2866-F9EC51448205}"/>
                </a:ext>
              </a:extLst>
            </p:cNvPr>
            <p:cNvSpPr/>
            <p:nvPr/>
          </p:nvSpPr>
          <p:spPr>
            <a:xfrm>
              <a:off x="3378712" y="1082122"/>
              <a:ext cx="589869" cy="163910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6;p22">
              <a:extLst>
                <a:ext uri="{FF2B5EF4-FFF2-40B4-BE49-F238E27FC236}">
                  <a16:creationId xmlns:a16="http://schemas.microsoft.com/office/drawing/2014/main" id="{7B89BBAC-4ED3-5771-55B9-C079329EC897}"/>
                </a:ext>
              </a:extLst>
            </p:cNvPr>
            <p:cNvSpPr/>
            <p:nvPr/>
          </p:nvSpPr>
          <p:spPr>
            <a:xfrm>
              <a:off x="-226081" y="902208"/>
              <a:ext cx="3448945" cy="3969997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17;p22">
              <a:extLst>
                <a:ext uri="{FF2B5EF4-FFF2-40B4-BE49-F238E27FC236}">
                  <a16:creationId xmlns:a16="http://schemas.microsoft.com/office/drawing/2014/main" id="{AFB4E183-F138-FBE3-701B-9C8176206F04}"/>
                </a:ext>
              </a:extLst>
            </p:cNvPr>
            <p:cNvSpPr/>
            <p:nvPr/>
          </p:nvSpPr>
          <p:spPr>
            <a:xfrm>
              <a:off x="36760" y="2657970"/>
              <a:ext cx="938276" cy="936765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8;p22">
              <a:extLst>
                <a:ext uri="{FF2B5EF4-FFF2-40B4-BE49-F238E27FC236}">
                  <a16:creationId xmlns:a16="http://schemas.microsoft.com/office/drawing/2014/main" id="{DC8C277F-12A9-9887-0CD3-FF98E83F9B3E}"/>
                </a:ext>
              </a:extLst>
            </p:cNvPr>
            <p:cNvSpPr/>
            <p:nvPr/>
          </p:nvSpPr>
          <p:spPr>
            <a:xfrm>
              <a:off x="1655007" y="2725228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9;p22">
              <a:extLst>
                <a:ext uri="{FF2B5EF4-FFF2-40B4-BE49-F238E27FC236}">
                  <a16:creationId xmlns:a16="http://schemas.microsoft.com/office/drawing/2014/main" id="{5C4CDEAB-7CB9-0F23-5D20-39534A83DE37}"/>
                </a:ext>
              </a:extLst>
            </p:cNvPr>
            <p:cNvSpPr/>
            <p:nvPr/>
          </p:nvSpPr>
          <p:spPr>
            <a:xfrm>
              <a:off x="1031545" y="2553759"/>
              <a:ext cx="669341" cy="660798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0;p22">
              <a:extLst>
                <a:ext uri="{FF2B5EF4-FFF2-40B4-BE49-F238E27FC236}">
                  <a16:creationId xmlns:a16="http://schemas.microsoft.com/office/drawing/2014/main" id="{B69B54A2-7199-236D-8EDF-9693D62730A4}"/>
                </a:ext>
              </a:extLst>
            </p:cNvPr>
            <p:cNvSpPr/>
            <p:nvPr/>
          </p:nvSpPr>
          <p:spPr>
            <a:xfrm>
              <a:off x="-1529537" y="1971857"/>
              <a:ext cx="426367" cy="424831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1;p22">
              <a:extLst>
                <a:ext uri="{FF2B5EF4-FFF2-40B4-BE49-F238E27FC236}">
                  <a16:creationId xmlns:a16="http://schemas.microsoft.com/office/drawing/2014/main" id="{98862BE3-93FB-709C-37CB-7CFE180541A3}"/>
                </a:ext>
              </a:extLst>
            </p:cNvPr>
            <p:cNvSpPr/>
            <p:nvPr/>
          </p:nvSpPr>
          <p:spPr>
            <a:xfrm>
              <a:off x="-1075696" y="1926026"/>
              <a:ext cx="301065" cy="297994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2;p22">
              <a:extLst>
                <a:ext uri="{FF2B5EF4-FFF2-40B4-BE49-F238E27FC236}">
                  <a16:creationId xmlns:a16="http://schemas.microsoft.com/office/drawing/2014/main" id="{A3C8C104-2FB5-5158-2F46-8E10DDCACF7D}"/>
                </a:ext>
              </a:extLst>
            </p:cNvPr>
            <p:cNvSpPr/>
            <p:nvPr/>
          </p:nvSpPr>
          <p:spPr>
            <a:xfrm>
              <a:off x="1994248" y="1967274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3;p22">
              <a:extLst>
                <a:ext uri="{FF2B5EF4-FFF2-40B4-BE49-F238E27FC236}">
                  <a16:creationId xmlns:a16="http://schemas.microsoft.com/office/drawing/2014/main" id="{F48884CF-4D66-7CE8-CC5B-2363D74476C2}"/>
                </a:ext>
              </a:extLst>
            </p:cNvPr>
            <p:cNvSpPr/>
            <p:nvPr/>
          </p:nvSpPr>
          <p:spPr>
            <a:xfrm>
              <a:off x="1994248" y="2098694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4;p22">
              <a:extLst>
                <a:ext uri="{FF2B5EF4-FFF2-40B4-BE49-F238E27FC236}">
                  <a16:creationId xmlns:a16="http://schemas.microsoft.com/office/drawing/2014/main" id="{77FCEF14-8B4A-55D4-63A5-3C3FD7F196CF}"/>
                </a:ext>
              </a:extLst>
            </p:cNvPr>
            <p:cNvSpPr/>
            <p:nvPr/>
          </p:nvSpPr>
          <p:spPr>
            <a:xfrm>
              <a:off x="1994248" y="2230115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5;p22">
              <a:extLst>
                <a:ext uri="{FF2B5EF4-FFF2-40B4-BE49-F238E27FC236}">
                  <a16:creationId xmlns:a16="http://schemas.microsoft.com/office/drawing/2014/main" id="{1BC3191A-64BA-12D0-156F-FE56D11E91B2}"/>
                </a:ext>
              </a:extLst>
            </p:cNvPr>
            <p:cNvSpPr/>
            <p:nvPr/>
          </p:nvSpPr>
          <p:spPr>
            <a:xfrm>
              <a:off x="1994248" y="2494468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6;p22">
              <a:extLst>
                <a:ext uri="{FF2B5EF4-FFF2-40B4-BE49-F238E27FC236}">
                  <a16:creationId xmlns:a16="http://schemas.microsoft.com/office/drawing/2014/main" id="{0D7C05DF-A5FC-05B7-FDF3-309E26CFB03B}"/>
                </a:ext>
              </a:extLst>
            </p:cNvPr>
            <p:cNvSpPr/>
            <p:nvPr/>
          </p:nvSpPr>
          <p:spPr>
            <a:xfrm>
              <a:off x="1994248" y="2625888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;p22">
              <a:extLst>
                <a:ext uri="{FF2B5EF4-FFF2-40B4-BE49-F238E27FC236}">
                  <a16:creationId xmlns:a16="http://schemas.microsoft.com/office/drawing/2014/main" id="{CDE55858-A2F1-F4A8-31E3-7D07EA75796D}"/>
                </a:ext>
              </a:extLst>
            </p:cNvPr>
            <p:cNvSpPr/>
            <p:nvPr/>
          </p:nvSpPr>
          <p:spPr>
            <a:xfrm>
              <a:off x="1994248" y="2888730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8;p22">
              <a:extLst>
                <a:ext uri="{FF2B5EF4-FFF2-40B4-BE49-F238E27FC236}">
                  <a16:creationId xmlns:a16="http://schemas.microsoft.com/office/drawing/2014/main" id="{0BA72979-1359-3030-F1E3-6836C110A2BD}"/>
                </a:ext>
              </a:extLst>
            </p:cNvPr>
            <p:cNvSpPr/>
            <p:nvPr/>
          </p:nvSpPr>
          <p:spPr>
            <a:xfrm>
              <a:off x="1994248" y="3020150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9;p22">
              <a:extLst>
                <a:ext uri="{FF2B5EF4-FFF2-40B4-BE49-F238E27FC236}">
                  <a16:creationId xmlns:a16="http://schemas.microsoft.com/office/drawing/2014/main" id="{4F3FB476-711D-85A3-B9A8-12544B2B2BD9}"/>
                </a:ext>
              </a:extLst>
            </p:cNvPr>
            <p:cNvSpPr/>
            <p:nvPr/>
          </p:nvSpPr>
          <p:spPr>
            <a:xfrm>
              <a:off x="1994248" y="3282968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0;p22">
              <a:extLst>
                <a:ext uri="{FF2B5EF4-FFF2-40B4-BE49-F238E27FC236}">
                  <a16:creationId xmlns:a16="http://schemas.microsoft.com/office/drawing/2014/main" id="{801EC5C9-7F25-5A26-9074-4622EF57B9DE}"/>
                </a:ext>
              </a:extLst>
            </p:cNvPr>
            <p:cNvSpPr/>
            <p:nvPr/>
          </p:nvSpPr>
          <p:spPr>
            <a:xfrm>
              <a:off x="58164" y="1967274"/>
              <a:ext cx="1705373" cy="38224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1;p22">
              <a:extLst>
                <a:ext uri="{FF2B5EF4-FFF2-40B4-BE49-F238E27FC236}">
                  <a16:creationId xmlns:a16="http://schemas.microsoft.com/office/drawing/2014/main" id="{EEAB48E5-9016-0085-7ECF-737C66DD2009}"/>
                </a:ext>
              </a:extLst>
            </p:cNvPr>
            <p:cNvSpPr/>
            <p:nvPr/>
          </p:nvSpPr>
          <p:spPr>
            <a:xfrm>
              <a:off x="58164" y="2098694"/>
              <a:ext cx="1705373" cy="38224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2;p22">
              <a:extLst>
                <a:ext uri="{FF2B5EF4-FFF2-40B4-BE49-F238E27FC236}">
                  <a16:creationId xmlns:a16="http://schemas.microsoft.com/office/drawing/2014/main" id="{B5DF05F4-45E5-8D32-0AE8-84149D2AEBD7}"/>
                </a:ext>
              </a:extLst>
            </p:cNvPr>
            <p:cNvSpPr/>
            <p:nvPr/>
          </p:nvSpPr>
          <p:spPr>
            <a:xfrm>
              <a:off x="58164" y="2363047"/>
              <a:ext cx="1147609" cy="38248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3;p22">
              <a:extLst>
                <a:ext uri="{FF2B5EF4-FFF2-40B4-BE49-F238E27FC236}">
                  <a16:creationId xmlns:a16="http://schemas.microsoft.com/office/drawing/2014/main" id="{161DE0C5-1204-A3A3-0058-D03C3A1E1182}"/>
                </a:ext>
              </a:extLst>
            </p:cNvPr>
            <p:cNvSpPr/>
            <p:nvPr/>
          </p:nvSpPr>
          <p:spPr>
            <a:xfrm>
              <a:off x="2108848" y="1701385"/>
              <a:ext cx="701422" cy="114648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134;p22">
              <a:extLst>
                <a:ext uri="{FF2B5EF4-FFF2-40B4-BE49-F238E27FC236}">
                  <a16:creationId xmlns:a16="http://schemas.microsoft.com/office/drawing/2014/main" id="{77EFED16-C727-584D-CD52-AFDB91AA315C}"/>
                </a:ext>
              </a:extLst>
            </p:cNvPr>
            <p:cNvSpPr/>
            <p:nvPr/>
          </p:nvSpPr>
          <p:spPr>
            <a:xfrm>
              <a:off x="560907" y="1701385"/>
              <a:ext cx="699886" cy="114648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5;p22">
              <a:extLst>
                <a:ext uri="{FF2B5EF4-FFF2-40B4-BE49-F238E27FC236}">
                  <a16:creationId xmlns:a16="http://schemas.microsoft.com/office/drawing/2014/main" id="{C94746CE-8103-126F-ABDB-95424750C6AF}"/>
                </a:ext>
              </a:extLst>
            </p:cNvPr>
            <p:cNvSpPr/>
            <p:nvPr/>
          </p:nvSpPr>
          <p:spPr>
            <a:xfrm>
              <a:off x="-1540239" y="2988045"/>
              <a:ext cx="735039" cy="1488386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6;p22">
              <a:extLst>
                <a:ext uri="{FF2B5EF4-FFF2-40B4-BE49-F238E27FC236}">
                  <a16:creationId xmlns:a16="http://schemas.microsoft.com/office/drawing/2014/main" id="{1CE02CB3-61E6-0A04-FF4E-1A4754CE8715}"/>
                </a:ext>
              </a:extLst>
            </p:cNvPr>
            <p:cNvSpPr/>
            <p:nvPr/>
          </p:nvSpPr>
          <p:spPr>
            <a:xfrm>
              <a:off x="-1210164" y="4037850"/>
              <a:ext cx="76424" cy="382048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7;p22">
              <a:extLst>
                <a:ext uri="{FF2B5EF4-FFF2-40B4-BE49-F238E27FC236}">
                  <a16:creationId xmlns:a16="http://schemas.microsoft.com/office/drawing/2014/main" id="{13C7702F-48FB-3093-B71A-F63E80C4D30E}"/>
                </a:ext>
              </a:extLst>
            </p:cNvPr>
            <p:cNvSpPr/>
            <p:nvPr/>
          </p:nvSpPr>
          <p:spPr>
            <a:xfrm>
              <a:off x="24523" y="394881"/>
              <a:ext cx="1228616" cy="426343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139;p22">
              <a:extLst>
                <a:ext uri="{FF2B5EF4-FFF2-40B4-BE49-F238E27FC236}">
                  <a16:creationId xmlns:a16="http://schemas.microsoft.com/office/drawing/2014/main" id="{F50A9BDD-6E13-33E6-89CC-0F461ADE73B3}"/>
                </a:ext>
              </a:extLst>
            </p:cNvPr>
            <p:cNvSpPr/>
            <p:nvPr/>
          </p:nvSpPr>
          <p:spPr>
            <a:xfrm>
              <a:off x="-742573" y="2272898"/>
              <a:ext cx="233831" cy="200046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0;p22">
              <a:extLst>
                <a:ext uri="{FF2B5EF4-FFF2-40B4-BE49-F238E27FC236}">
                  <a16:creationId xmlns:a16="http://schemas.microsoft.com/office/drawing/2014/main" id="{EFF003C1-7517-B90A-CFE2-1B583EB81681}"/>
                </a:ext>
              </a:extLst>
            </p:cNvPr>
            <p:cNvSpPr/>
            <p:nvPr/>
          </p:nvSpPr>
          <p:spPr>
            <a:xfrm>
              <a:off x="2385439" y="1418388"/>
              <a:ext cx="233831" cy="200502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1;p22">
              <a:extLst>
                <a:ext uri="{FF2B5EF4-FFF2-40B4-BE49-F238E27FC236}">
                  <a16:creationId xmlns:a16="http://schemas.microsoft.com/office/drawing/2014/main" id="{53FA632A-C91A-B75A-3BF2-570148B3A091}"/>
                </a:ext>
              </a:extLst>
            </p:cNvPr>
            <p:cNvSpPr/>
            <p:nvPr/>
          </p:nvSpPr>
          <p:spPr>
            <a:xfrm>
              <a:off x="3338976" y="2473808"/>
              <a:ext cx="189513" cy="161270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142;p22">
              <a:extLst>
                <a:ext uri="{FF2B5EF4-FFF2-40B4-BE49-F238E27FC236}">
                  <a16:creationId xmlns:a16="http://schemas.microsoft.com/office/drawing/2014/main" id="{9E5E943D-44FB-77DC-253C-4329DD27FC55}"/>
                </a:ext>
              </a:extLst>
            </p:cNvPr>
            <p:cNvSpPr/>
            <p:nvPr/>
          </p:nvSpPr>
          <p:spPr>
            <a:xfrm>
              <a:off x="742741" y="4509280"/>
              <a:ext cx="189513" cy="162758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3;p22">
              <a:extLst>
                <a:ext uri="{FF2B5EF4-FFF2-40B4-BE49-F238E27FC236}">
                  <a16:creationId xmlns:a16="http://schemas.microsoft.com/office/drawing/2014/main" id="{F24998B3-F996-B6FA-17DE-253FF5EC68FC}"/>
                </a:ext>
              </a:extLst>
            </p:cNvPr>
            <p:cNvSpPr/>
            <p:nvPr/>
          </p:nvSpPr>
          <p:spPr>
            <a:xfrm>
              <a:off x="3910489" y="755070"/>
              <a:ext cx="187977" cy="162422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4;p22">
              <a:extLst>
                <a:ext uri="{FF2B5EF4-FFF2-40B4-BE49-F238E27FC236}">
                  <a16:creationId xmlns:a16="http://schemas.microsoft.com/office/drawing/2014/main" id="{6B708861-C90E-0C96-4CB2-E4CE65711FD1}"/>
                </a:ext>
              </a:extLst>
            </p:cNvPr>
            <p:cNvSpPr/>
            <p:nvPr/>
          </p:nvSpPr>
          <p:spPr>
            <a:xfrm>
              <a:off x="1221034" y="4212030"/>
              <a:ext cx="276182" cy="199518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5;p22">
              <a:extLst>
                <a:ext uri="{FF2B5EF4-FFF2-40B4-BE49-F238E27FC236}">
                  <a16:creationId xmlns:a16="http://schemas.microsoft.com/office/drawing/2014/main" id="{9A287C7D-30FD-AAA1-BE2A-7226AD93C220}"/>
                </a:ext>
              </a:extLst>
            </p:cNvPr>
            <p:cNvSpPr/>
            <p:nvPr/>
          </p:nvSpPr>
          <p:spPr>
            <a:xfrm>
              <a:off x="-707421" y="2509753"/>
              <a:ext cx="195607" cy="1401284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6;p22">
              <a:extLst>
                <a:ext uri="{FF2B5EF4-FFF2-40B4-BE49-F238E27FC236}">
                  <a16:creationId xmlns:a16="http://schemas.microsoft.com/office/drawing/2014/main" id="{27C95FBC-1256-FA25-5AA7-2EBD7CECED83}"/>
                </a:ext>
              </a:extLst>
            </p:cNvPr>
            <p:cNvSpPr/>
            <p:nvPr/>
          </p:nvSpPr>
          <p:spPr>
            <a:xfrm>
              <a:off x="3578878" y="1713623"/>
              <a:ext cx="779358" cy="716707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8;p22">
              <a:extLst>
                <a:ext uri="{FF2B5EF4-FFF2-40B4-BE49-F238E27FC236}">
                  <a16:creationId xmlns:a16="http://schemas.microsoft.com/office/drawing/2014/main" id="{3AFAAB1B-8D64-AF61-62BF-C44D3317EE3E}"/>
                </a:ext>
              </a:extLst>
            </p:cNvPr>
            <p:cNvSpPr/>
            <p:nvPr/>
          </p:nvSpPr>
          <p:spPr>
            <a:xfrm>
              <a:off x="3328274" y="2971248"/>
              <a:ext cx="236879" cy="1473101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9;p22">
              <a:extLst>
                <a:ext uri="{FF2B5EF4-FFF2-40B4-BE49-F238E27FC236}">
                  <a16:creationId xmlns:a16="http://schemas.microsoft.com/office/drawing/2014/main" id="{C7605D4B-B785-0077-D0E4-80AD1099608E}"/>
                </a:ext>
              </a:extLst>
            </p:cNvPr>
            <p:cNvSpPr/>
            <p:nvPr/>
          </p:nvSpPr>
          <p:spPr>
            <a:xfrm>
              <a:off x="3759681" y="2919947"/>
              <a:ext cx="126382" cy="71193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0;p22">
              <a:extLst>
                <a:ext uri="{FF2B5EF4-FFF2-40B4-BE49-F238E27FC236}">
                  <a16:creationId xmlns:a16="http://schemas.microsoft.com/office/drawing/2014/main" id="{2DF780A6-FD56-14A7-BEDB-C2B3126CED6B}"/>
                </a:ext>
              </a:extLst>
            </p:cNvPr>
            <p:cNvSpPr/>
            <p:nvPr/>
          </p:nvSpPr>
          <p:spPr>
            <a:xfrm>
              <a:off x="4206947" y="3632911"/>
              <a:ext cx="151288" cy="169645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1;p22">
              <a:extLst>
                <a:ext uri="{FF2B5EF4-FFF2-40B4-BE49-F238E27FC236}">
                  <a16:creationId xmlns:a16="http://schemas.microsoft.com/office/drawing/2014/main" id="{928D3EF4-90DC-76EC-457E-48FF72F5BF04}"/>
                </a:ext>
              </a:extLst>
            </p:cNvPr>
            <p:cNvSpPr/>
            <p:nvPr/>
          </p:nvSpPr>
          <p:spPr>
            <a:xfrm>
              <a:off x="3902835" y="2990972"/>
              <a:ext cx="301065" cy="314934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2;p22">
              <a:extLst>
                <a:ext uri="{FF2B5EF4-FFF2-40B4-BE49-F238E27FC236}">
                  <a16:creationId xmlns:a16="http://schemas.microsoft.com/office/drawing/2014/main" id="{6537F9D6-4F51-204E-02D7-B67A1F52F216}"/>
                </a:ext>
              </a:extLst>
            </p:cNvPr>
            <p:cNvSpPr/>
            <p:nvPr/>
          </p:nvSpPr>
          <p:spPr>
            <a:xfrm>
              <a:off x="3358844" y="2801628"/>
              <a:ext cx="234863" cy="151288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3;p22">
              <a:extLst>
                <a:ext uri="{FF2B5EF4-FFF2-40B4-BE49-F238E27FC236}">
                  <a16:creationId xmlns:a16="http://schemas.microsoft.com/office/drawing/2014/main" id="{67CF9C3E-B623-9B47-38C6-F53F76679E54}"/>
                </a:ext>
              </a:extLst>
            </p:cNvPr>
            <p:cNvSpPr/>
            <p:nvPr/>
          </p:nvSpPr>
          <p:spPr>
            <a:xfrm>
              <a:off x="4240660" y="3481406"/>
              <a:ext cx="56460" cy="113328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4;p22">
              <a:extLst>
                <a:ext uri="{FF2B5EF4-FFF2-40B4-BE49-F238E27FC236}">
                  <a16:creationId xmlns:a16="http://schemas.microsoft.com/office/drawing/2014/main" id="{B7E31660-A1C1-FEB2-D9AB-C61348A06F2D}"/>
                </a:ext>
              </a:extLst>
            </p:cNvPr>
            <p:cNvSpPr/>
            <p:nvPr/>
          </p:nvSpPr>
          <p:spPr>
            <a:xfrm>
              <a:off x="3623197" y="2875820"/>
              <a:ext cx="116160" cy="57252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5;p22">
              <a:extLst>
                <a:ext uri="{FF2B5EF4-FFF2-40B4-BE49-F238E27FC236}">
                  <a16:creationId xmlns:a16="http://schemas.microsoft.com/office/drawing/2014/main" id="{C9894EE7-6AEE-C871-704A-6A37FDA4D4A2}"/>
                </a:ext>
              </a:extLst>
            </p:cNvPr>
            <p:cNvSpPr/>
            <p:nvPr/>
          </p:nvSpPr>
          <p:spPr>
            <a:xfrm>
              <a:off x="4191423" y="3335613"/>
              <a:ext cx="73593" cy="110881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7;p22">
              <a:extLst>
                <a:ext uri="{FF2B5EF4-FFF2-40B4-BE49-F238E27FC236}">
                  <a16:creationId xmlns:a16="http://schemas.microsoft.com/office/drawing/2014/main" id="{E28333BD-8415-E5A8-F475-33DDF1C736A3}"/>
                </a:ext>
              </a:extLst>
            </p:cNvPr>
            <p:cNvSpPr/>
            <p:nvPr/>
          </p:nvSpPr>
          <p:spPr>
            <a:xfrm>
              <a:off x="-1742565" y="2580202"/>
              <a:ext cx="87750" cy="103778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8;p22">
              <a:extLst>
                <a:ext uri="{FF2B5EF4-FFF2-40B4-BE49-F238E27FC236}">
                  <a16:creationId xmlns:a16="http://schemas.microsoft.com/office/drawing/2014/main" id="{AC2527AE-6745-DACA-220C-DC083BD68119}"/>
                </a:ext>
              </a:extLst>
            </p:cNvPr>
            <p:cNvSpPr/>
            <p:nvPr/>
          </p:nvSpPr>
          <p:spPr>
            <a:xfrm>
              <a:off x="-1796962" y="2440191"/>
              <a:ext cx="68794" cy="109321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9;p22">
              <a:extLst>
                <a:ext uri="{FF2B5EF4-FFF2-40B4-BE49-F238E27FC236}">
                  <a16:creationId xmlns:a16="http://schemas.microsoft.com/office/drawing/2014/main" id="{B5D0A26C-9F6D-5F20-0DC3-D16609F966C5}"/>
                </a:ext>
              </a:extLst>
            </p:cNvPr>
            <p:cNvSpPr/>
            <p:nvPr/>
          </p:nvSpPr>
          <p:spPr>
            <a:xfrm>
              <a:off x="-1778629" y="1845187"/>
              <a:ext cx="77552" cy="108361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1;p22">
              <a:extLst>
                <a:ext uri="{FF2B5EF4-FFF2-40B4-BE49-F238E27FC236}">
                  <a16:creationId xmlns:a16="http://schemas.microsoft.com/office/drawing/2014/main" id="{C6C7750D-A5DF-9825-62B5-68ACAF32B688}"/>
                </a:ext>
              </a:extLst>
            </p:cNvPr>
            <p:cNvSpPr/>
            <p:nvPr/>
          </p:nvSpPr>
          <p:spPr>
            <a:xfrm>
              <a:off x="-1709860" y="1717486"/>
              <a:ext cx="87126" cy="100059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2;p22">
              <a:extLst>
                <a:ext uri="{FF2B5EF4-FFF2-40B4-BE49-F238E27FC236}">
                  <a16:creationId xmlns:a16="http://schemas.microsoft.com/office/drawing/2014/main" id="{50CCE748-55ED-09E7-D5A8-984F55D6F886}"/>
                </a:ext>
              </a:extLst>
            </p:cNvPr>
            <p:cNvSpPr/>
            <p:nvPr/>
          </p:nvSpPr>
          <p:spPr>
            <a:xfrm>
              <a:off x="-1658918" y="2705552"/>
              <a:ext cx="222626" cy="225985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3;p22">
              <a:extLst>
                <a:ext uri="{FF2B5EF4-FFF2-40B4-BE49-F238E27FC236}">
                  <a16:creationId xmlns:a16="http://schemas.microsoft.com/office/drawing/2014/main" id="{F3D5F1B6-644E-2A7C-8CEA-8D6F1FC9A4B9}"/>
                </a:ext>
              </a:extLst>
            </p:cNvPr>
            <p:cNvSpPr/>
            <p:nvPr/>
          </p:nvSpPr>
          <p:spPr>
            <a:xfrm>
              <a:off x="-828907" y="4537210"/>
              <a:ext cx="309464" cy="3151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4;p22">
              <a:extLst>
                <a:ext uri="{FF2B5EF4-FFF2-40B4-BE49-F238E27FC236}">
                  <a16:creationId xmlns:a16="http://schemas.microsoft.com/office/drawing/2014/main" id="{D8123CE7-8382-90BF-E2D2-52AC5160F5FD}"/>
                </a:ext>
              </a:extLst>
            </p:cNvPr>
            <p:cNvSpPr/>
            <p:nvPr/>
          </p:nvSpPr>
          <p:spPr>
            <a:xfrm>
              <a:off x="-368419" y="4909037"/>
              <a:ext cx="125566" cy="57924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5;p22">
              <a:extLst>
                <a:ext uri="{FF2B5EF4-FFF2-40B4-BE49-F238E27FC236}">
                  <a16:creationId xmlns:a16="http://schemas.microsoft.com/office/drawing/2014/main" id="{ABBC93C6-167E-641B-D609-846DA954D1F0}"/>
                </a:ext>
              </a:extLst>
            </p:cNvPr>
            <p:cNvSpPr/>
            <p:nvPr/>
          </p:nvSpPr>
          <p:spPr>
            <a:xfrm>
              <a:off x="-918433" y="4248190"/>
              <a:ext cx="53629" cy="112105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6;p22">
              <a:extLst>
                <a:ext uri="{FF2B5EF4-FFF2-40B4-BE49-F238E27FC236}">
                  <a16:creationId xmlns:a16="http://schemas.microsoft.com/office/drawing/2014/main" id="{52F915EA-25A1-8BFC-2263-D52836519433}"/>
                </a:ext>
              </a:extLst>
            </p:cNvPr>
            <p:cNvSpPr/>
            <p:nvPr/>
          </p:nvSpPr>
          <p:spPr>
            <a:xfrm>
              <a:off x="-887767" y="4396863"/>
              <a:ext cx="71865" cy="110137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7;p22">
              <a:extLst>
                <a:ext uri="{FF2B5EF4-FFF2-40B4-BE49-F238E27FC236}">
                  <a16:creationId xmlns:a16="http://schemas.microsoft.com/office/drawing/2014/main" id="{0BAC3FFE-59BD-C273-8459-9CE65B56B56D}"/>
                </a:ext>
              </a:extLst>
            </p:cNvPr>
            <p:cNvSpPr/>
            <p:nvPr/>
          </p:nvSpPr>
          <p:spPr>
            <a:xfrm>
              <a:off x="-977892" y="4039386"/>
              <a:ext cx="151288" cy="171156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8;p22">
              <a:extLst>
                <a:ext uri="{FF2B5EF4-FFF2-40B4-BE49-F238E27FC236}">
                  <a16:creationId xmlns:a16="http://schemas.microsoft.com/office/drawing/2014/main" id="{9DABE4D8-E9E0-3434-7FF7-5E29E5BCF964}"/>
                </a:ext>
              </a:extLst>
            </p:cNvPr>
            <p:cNvSpPr/>
            <p:nvPr/>
          </p:nvSpPr>
          <p:spPr>
            <a:xfrm>
              <a:off x="-509462" y="4852241"/>
              <a:ext cx="126022" cy="70401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69;p22">
              <a:extLst>
                <a:ext uri="{FF2B5EF4-FFF2-40B4-BE49-F238E27FC236}">
                  <a16:creationId xmlns:a16="http://schemas.microsoft.com/office/drawing/2014/main" id="{FFD696BB-9553-A73D-94DF-08C63B7562DA}"/>
                </a:ext>
              </a:extLst>
            </p:cNvPr>
            <p:cNvSpPr/>
            <p:nvPr/>
          </p:nvSpPr>
          <p:spPr>
            <a:xfrm>
              <a:off x="-209260" y="4890537"/>
              <a:ext cx="227713" cy="151288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0;p22">
              <a:extLst>
                <a:ext uri="{FF2B5EF4-FFF2-40B4-BE49-F238E27FC236}">
                  <a16:creationId xmlns:a16="http://schemas.microsoft.com/office/drawing/2014/main" id="{3E73A918-0848-A12F-D872-6F9AF98BF9F9}"/>
                </a:ext>
              </a:extLst>
            </p:cNvPr>
            <p:cNvSpPr/>
            <p:nvPr/>
          </p:nvSpPr>
          <p:spPr>
            <a:xfrm>
              <a:off x="1331051" y="1643317"/>
              <a:ext cx="230784" cy="230784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1;p22">
              <a:extLst>
                <a:ext uri="{FF2B5EF4-FFF2-40B4-BE49-F238E27FC236}">
                  <a16:creationId xmlns:a16="http://schemas.microsoft.com/office/drawing/2014/main" id="{5E33ADCC-79D7-543B-4A14-C70C35F2DDC6}"/>
                </a:ext>
              </a:extLst>
            </p:cNvPr>
            <p:cNvSpPr/>
            <p:nvPr/>
          </p:nvSpPr>
          <p:spPr>
            <a:xfrm>
              <a:off x="2385439" y="588929"/>
              <a:ext cx="230760" cy="230784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2;p22">
              <a:extLst>
                <a:ext uri="{FF2B5EF4-FFF2-40B4-BE49-F238E27FC236}">
                  <a16:creationId xmlns:a16="http://schemas.microsoft.com/office/drawing/2014/main" id="{086DAC65-3BD2-5995-4ECE-9A79D19751F5}"/>
                </a:ext>
              </a:extLst>
            </p:cNvPr>
            <p:cNvSpPr/>
            <p:nvPr/>
          </p:nvSpPr>
          <p:spPr>
            <a:xfrm>
              <a:off x="2963071" y="588929"/>
              <a:ext cx="230760" cy="230784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173;p22">
              <a:extLst>
                <a:ext uri="{FF2B5EF4-FFF2-40B4-BE49-F238E27FC236}">
                  <a16:creationId xmlns:a16="http://schemas.microsoft.com/office/drawing/2014/main" id="{02249FF2-8EA1-6C4F-8509-54C27C599447}"/>
                </a:ext>
              </a:extLst>
            </p:cNvPr>
            <p:cNvSpPr/>
            <p:nvPr/>
          </p:nvSpPr>
          <p:spPr>
            <a:xfrm>
              <a:off x="-493481" y="4066884"/>
              <a:ext cx="453865" cy="58375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4;p22">
              <a:extLst>
                <a:ext uri="{FF2B5EF4-FFF2-40B4-BE49-F238E27FC236}">
                  <a16:creationId xmlns:a16="http://schemas.microsoft.com/office/drawing/2014/main" id="{D3A97383-49B1-A62E-90CA-FDBA16F127DD}"/>
                </a:ext>
              </a:extLst>
            </p:cNvPr>
            <p:cNvSpPr/>
            <p:nvPr/>
          </p:nvSpPr>
          <p:spPr>
            <a:xfrm>
              <a:off x="-398749" y="4164688"/>
              <a:ext cx="268960" cy="38224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5;p22">
              <a:extLst>
                <a:ext uri="{FF2B5EF4-FFF2-40B4-BE49-F238E27FC236}">
                  <a16:creationId xmlns:a16="http://schemas.microsoft.com/office/drawing/2014/main" id="{B96186F2-665E-2DF1-9892-6BFE171A8032}"/>
                </a:ext>
              </a:extLst>
            </p:cNvPr>
            <p:cNvSpPr/>
            <p:nvPr/>
          </p:nvSpPr>
          <p:spPr>
            <a:xfrm>
              <a:off x="-398749" y="4238040"/>
              <a:ext cx="268960" cy="38224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6;p22">
              <a:extLst>
                <a:ext uri="{FF2B5EF4-FFF2-40B4-BE49-F238E27FC236}">
                  <a16:creationId xmlns:a16="http://schemas.microsoft.com/office/drawing/2014/main" id="{98268A87-BDAA-FAFE-37A7-33B8D38C4F1E}"/>
                </a:ext>
              </a:extLst>
            </p:cNvPr>
            <p:cNvSpPr/>
            <p:nvPr/>
          </p:nvSpPr>
          <p:spPr>
            <a:xfrm>
              <a:off x="-398749" y="4311369"/>
              <a:ext cx="212428" cy="38248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7;p22">
              <a:extLst>
                <a:ext uri="{FF2B5EF4-FFF2-40B4-BE49-F238E27FC236}">
                  <a16:creationId xmlns:a16="http://schemas.microsoft.com/office/drawing/2014/main" id="{89B00B45-97DC-522A-1CA6-0803B5A17569}"/>
                </a:ext>
              </a:extLst>
            </p:cNvPr>
            <p:cNvSpPr/>
            <p:nvPr/>
          </p:nvSpPr>
          <p:spPr>
            <a:xfrm>
              <a:off x="3959391" y="2384451"/>
              <a:ext cx="385096" cy="427903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8;p22">
              <a:extLst>
                <a:ext uri="{FF2B5EF4-FFF2-40B4-BE49-F238E27FC236}">
                  <a16:creationId xmlns:a16="http://schemas.microsoft.com/office/drawing/2014/main" id="{25ABFD7B-329D-1FCF-075A-2312AAD761D7}"/>
                </a:ext>
              </a:extLst>
            </p:cNvPr>
            <p:cNvSpPr/>
            <p:nvPr/>
          </p:nvSpPr>
          <p:spPr>
            <a:xfrm>
              <a:off x="1338705" y="153948"/>
              <a:ext cx="504279" cy="431958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9;p22">
              <a:extLst>
                <a:ext uri="{FF2B5EF4-FFF2-40B4-BE49-F238E27FC236}">
                  <a16:creationId xmlns:a16="http://schemas.microsoft.com/office/drawing/2014/main" id="{6173E5EE-E47E-04E4-3169-2506B7D1E22E}"/>
                </a:ext>
              </a:extLst>
            </p:cNvPr>
            <p:cNvSpPr/>
            <p:nvPr/>
          </p:nvSpPr>
          <p:spPr>
            <a:xfrm>
              <a:off x="1483875" y="232891"/>
              <a:ext cx="97804" cy="226177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80;p22">
              <a:extLst>
                <a:ext uri="{FF2B5EF4-FFF2-40B4-BE49-F238E27FC236}">
                  <a16:creationId xmlns:a16="http://schemas.microsoft.com/office/drawing/2014/main" id="{85F1CC90-15D7-75E0-CEDA-1E7409758EAC}"/>
                </a:ext>
              </a:extLst>
            </p:cNvPr>
            <p:cNvSpPr/>
            <p:nvPr/>
          </p:nvSpPr>
          <p:spPr>
            <a:xfrm>
              <a:off x="-1092516" y="2430305"/>
              <a:ext cx="165062" cy="166573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1;p22">
              <a:extLst>
                <a:ext uri="{FF2B5EF4-FFF2-40B4-BE49-F238E27FC236}">
                  <a16:creationId xmlns:a16="http://schemas.microsoft.com/office/drawing/2014/main" id="{D9D35358-8FF8-72D7-DE29-7AA73DA03CE1}"/>
                </a:ext>
              </a:extLst>
            </p:cNvPr>
            <p:cNvSpPr/>
            <p:nvPr/>
          </p:nvSpPr>
          <p:spPr>
            <a:xfrm>
              <a:off x="-488898" y="1446198"/>
              <a:ext cx="145194" cy="145194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82;p22">
              <a:extLst>
                <a:ext uri="{FF2B5EF4-FFF2-40B4-BE49-F238E27FC236}">
                  <a16:creationId xmlns:a16="http://schemas.microsoft.com/office/drawing/2014/main" id="{9D12EED4-1532-72C9-01C4-43D50042FA83}"/>
                </a:ext>
              </a:extLst>
            </p:cNvPr>
            <p:cNvSpPr/>
            <p:nvPr/>
          </p:nvSpPr>
          <p:spPr>
            <a:xfrm>
              <a:off x="3936452" y="266508"/>
              <a:ext cx="143682" cy="145194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83;p22">
              <a:extLst>
                <a:ext uri="{FF2B5EF4-FFF2-40B4-BE49-F238E27FC236}">
                  <a16:creationId xmlns:a16="http://schemas.microsoft.com/office/drawing/2014/main" id="{8484DE8F-0E1D-FF06-A25C-0FD3CEDE849E}"/>
                </a:ext>
              </a:extLst>
            </p:cNvPr>
            <p:cNvSpPr/>
            <p:nvPr/>
          </p:nvSpPr>
          <p:spPr>
            <a:xfrm>
              <a:off x="-1092516" y="2699241"/>
              <a:ext cx="165062" cy="166573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84;p22">
              <a:extLst>
                <a:ext uri="{FF2B5EF4-FFF2-40B4-BE49-F238E27FC236}">
                  <a16:creationId xmlns:a16="http://schemas.microsoft.com/office/drawing/2014/main" id="{3B512361-E0A4-8593-263C-F2C20263A5D4}"/>
                </a:ext>
              </a:extLst>
            </p:cNvPr>
            <p:cNvSpPr/>
            <p:nvPr/>
          </p:nvSpPr>
          <p:spPr>
            <a:xfrm>
              <a:off x="169693" y="1435496"/>
              <a:ext cx="165062" cy="166597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5;p22">
              <a:extLst>
                <a:ext uri="{FF2B5EF4-FFF2-40B4-BE49-F238E27FC236}">
                  <a16:creationId xmlns:a16="http://schemas.microsoft.com/office/drawing/2014/main" id="{8D06D4D0-C40D-0A08-0DC1-070260D84111}"/>
                </a:ext>
              </a:extLst>
            </p:cNvPr>
            <p:cNvSpPr/>
            <p:nvPr/>
          </p:nvSpPr>
          <p:spPr>
            <a:xfrm>
              <a:off x="849711" y="1453829"/>
              <a:ext cx="1453233" cy="129933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6;p22">
              <a:extLst>
                <a:ext uri="{FF2B5EF4-FFF2-40B4-BE49-F238E27FC236}">
                  <a16:creationId xmlns:a16="http://schemas.microsoft.com/office/drawing/2014/main" id="{0BBFB63E-3D36-4C63-DB98-5FB8FD1F2DD3}"/>
                </a:ext>
              </a:extLst>
            </p:cNvPr>
            <p:cNvSpPr/>
            <p:nvPr/>
          </p:nvSpPr>
          <p:spPr>
            <a:xfrm>
              <a:off x="-848007" y="158003"/>
              <a:ext cx="2017116" cy="59140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7;p22">
              <a:extLst>
                <a:ext uri="{FF2B5EF4-FFF2-40B4-BE49-F238E27FC236}">
                  <a16:creationId xmlns:a16="http://schemas.microsoft.com/office/drawing/2014/main" id="{147FDE0A-850D-9C2B-82BD-767F76D8CDA5}"/>
                </a:ext>
              </a:extLst>
            </p:cNvPr>
            <p:cNvSpPr/>
            <p:nvPr/>
          </p:nvSpPr>
          <p:spPr>
            <a:xfrm>
              <a:off x="3445946" y="532397"/>
              <a:ext cx="809903" cy="1066626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89;p22">
              <a:extLst>
                <a:ext uri="{FF2B5EF4-FFF2-40B4-BE49-F238E27FC236}">
                  <a16:creationId xmlns:a16="http://schemas.microsoft.com/office/drawing/2014/main" id="{EDE63B0D-1ACE-4DC2-4FC7-EB4E53CFDB43}"/>
                </a:ext>
              </a:extLst>
            </p:cNvPr>
            <p:cNvSpPr/>
            <p:nvPr/>
          </p:nvSpPr>
          <p:spPr>
            <a:xfrm>
              <a:off x="-432366" y="3597758"/>
              <a:ext cx="129909" cy="302577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91;p22">
              <a:extLst>
                <a:ext uri="{FF2B5EF4-FFF2-40B4-BE49-F238E27FC236}">
                  <a16:creationId xmlns:a16="http://schemas.microsoft.com/office/drawing/2014/main" id="{DCAD58D6-35E7-7D7A-32FA-E80069E654EA}"/>
                </a:ext>
              </a:extLst>
            </p:cNvPr>
            <p:cNvSpPr/>
            <p:nvPr/>
          </p:nvSpPr>
          <p:spPr>
            <a:xfrm>
              <a:off x="-432366" y="1941311"/>
              <a:ext cx="129909" cy="1601450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92;p22">
              <a:extLst>
                <a:ext uri="{FF2B5EF4-FFF2-40B4-BE49-F238E27FC236}">
                  <a16:creationId xmlns:a16="http://schemas.microsoft.com/office/drawing/2014/main" id="{B0C4305A-017A-73A0-0B2A-657A3A0DC9F4}"/>
                </a:ext>
              </a:extLst>
            </p:cNvPr>
            <p:cNvSpPr/>
            <p:nvPr/>
          </p:nvSpPr>
          <p:spPr>
            <a:xfrm>
              <a:off x="3209091" y="4536010"/>
              <a:ext cx="1005510" cy="152824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93;p22">
              <a:extLst>
                <a:ext uri="{FF2B5EF4-FFF2-40B4-BE49-F238E27FC236}">
                  <a16:creationId xmlns:a16="http://schemas.microsoft.com/office/drawing/2014/main" id="{35F8CF0B-7D95-A59E-FE51-ED05E2BF6B5C}"/>
                </a:ext>
              </a:extLst>
            </p:cNvPr>
            <p:cNvSpPr/>
            <p:nvPr/>
          </p:nvSpPr>
          <p:spPr>
            <a:xfrm>
              <a:off x="168637" y="4665895"/>
              <a:ext cx="1180770" cy="378017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94;p22">
              <a:extLst>
                <a:ext uri="{FF2B5EF4-FFF2-40B4-BE49-F238E27FC236}">
                  <a16:creationId xmlns:a16="http://schemas.microsoft.com/office/drawing/2014/main" id="{72ED539C-38CB-31F0-E9D9-7BFD470E9BC9}"/>
                </a:ext>
              </a:extLst>
            </p:cNvPr>
            <p:cNvSpPr/>
            <p:nvPr/>
          </p:nvSpPr>
          <p:spPr>
            <a:xfrm>
              <a:off x="-1356869" y="2564773"/>
              <a:ext cx="189513" cy="161270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95;p22">
              <a:extLst>
                <a:ext uri="{FF2B5EF4-FFF2-40B4-BE49-F238E27FC236}">
                  <a16:creationId xmlns:a16="http://schemas.microsoft.com/office/drawing/2014/main" id="{5341C290-7B75-ADBE-E2F1-EEA0E726D67E}"/>
                </a:ext>
              </a:extLst>
            </p:cNvPr>
            <p:cNvSpPr/>
            <p:nvPr/>
          </p:nvSpPr>
          <p:spPr>
            <a:xfrm>
              <a:off x="-1317134" y="1615819"/>
              <a:ext cx="594452" cy="129909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96;p22">
              <a:extLst>
                <a:ext uri="{FF2B5EF4-FFF2-40B4-BE49-F238E27FC236}">
                  <a16:creationId xmlns:a16="http://schemas.microsoft.com/office/drawing/2014/main" id="{41E5E455-04B9-2DE0-E9D8-ACE37E227C12}"/>
                </a:ext>
              </a:extLst>
            </p:cNvPr>
            <p:cNvSpPr/>
            <p:nvPr/>
          </p:nvSpPr>
          <p:spPr>
            <a:xfrm>
              <a:off x="3688919" y="3380771"/>
              <a:ext cx="169645" cy="437069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97;p22">
              <a:extLst>
                <a:ext uri="{FF2B5EF4-FFF2-40B4-BE49-F238E27FC236}">
                  <a16:creationId xmlns:a16="http://schemas.microsoft.com/office/drawing/2014/main" id="{FE920CC6-51BD-E9F0-9291-03E4F234E9B1}"/>
                </a:ext>
              </a:extLst>
            </p:cNvPr>
            <p:cNvSpPr/>
            <p:nvPr/>
          </p:nvSpPr>
          <p:spPr>
            <a:xfrm>
              <a:off x="3875336" y="3379235"/>
              <a:ext cx="171180" cy="43860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98;p22">
              <a:extLst>
                <a:ext uri="{FF2B5EF4-FFF2-40B4-BE49-F238E27FC236}">
                  <a16:creationId xmlns:a16="http://schemas.microsoft.com/office/drawing/2014/main" id="{D81658DD-BA35-A4CA-FD70-88EAA4F92866}"/>
                </a:ext>
              </a:extLst>
            </p:cNvPr>
            <p:cNvSpPr/>
            <p:nvPr/>
          </p:nvSpPr>
          <p:spPr>
            <a:xfrm>
              <a:off x="3779068" y="3467873"/>
              <a:ext cx="177275" cy="111577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99;p22">
              <a:extLst>
                <a:ext uri="{FF2B5EF4-FFF2-40B4-BE49-F238E27FC236}">
                  <a16:creationId xmlns:a16="http://schemas.microsoft.com/office/drawing/2014/main" id="{B907BCAE-A305-01C4-8670-48FE98700701}"/>
                </a:ext>
              </a:extLst>
            </p:cNvPr>
            <p:cNvSpPr/>
            <p:nvPr/>
          </p:nvSpPr>
          <p:spPr>
            <a:xfrm>
              <a:off x="3867706" y="3617626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00;p22">
              <a:extLst>
                <a:ext uri="{FF2B5EF4-FFF2-40B4-BE49-F238E27FC236}">
                  <a16:creationId xmlns:a16="http://schemas.microsoft.com/office/drawing/2014/main" id="{D0F01939-A070-67F6-7390-A334216A0C0B}"/>
                </a:ext>
              </a:extLst>
            </p:cNvPr>
            <p:cNvSpPr/>
            <p:nvPr/>
          </p:nvSpPr>
          <p:spPr>
            <a:xfrm>
              <a:off x="3650719" y="3330334"/>
              <a:ext cx="429415" cy="38224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01;p22">
              <a:extLst>
                <a:ext uri="{FF2B5EF4-FFF2-40B4-BE49-F238E27FC236}">
                  <a16:creationId xmlns:a16="http://schemas.microsoft.com/office/drawing/2014/main" id="{B72B5B12-CCCA-1CE2-25F2-E28A04075529}"/>
                </a:ext>
              </a:extLst>
            </p:cNvPr>
            <p:cNvSpPr/>
            <p:nvPr/>
          </p:nvSpPr>
          <p:spPr>
            <a:xfrm>
              <a:off x="3650719" y="3830030"/>
              <a:ext cx="429415" cy="38224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02;p22">
              <a:extLst>
                <a:ext uri="{FF2B5EF4-FFF2-40B4-BE49-F238E27FC236}">
                  <a16:creationId xmlns:a16="http://schemas.microsoft.com/office/drawing/2014/main" id="{6A9D5C52-C9FB-E2CC-224A-9CA8F1A84B48}"/>
                </a:ext>
              </a:extLst>
            </p:cNvPr>
            <p:cNvSpPr/>
            <p:nvPr/>
          </p:nvSpPr>
          <p:spPr>
            <a:xfrm>
              <a:off x="3772950" y="1883243"/>
              <a:ext cx="117647" cy="169645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03;p22">
              <a:extLst>
                <a:ext uri="{FF2B5EF4-FFF2-40B4-BE49-F238E27FC236}">
                  <a16:creationId xmlns:a16="http://schemas.microsoft.com/office/drawing/2014/main" id="{A194DC91-3733-312A-C8AE-2312CE0E4DE1}"/>
                </a:ext>
              </a:extLst>
            </p:cNvPr>
            <p:cNvSpPr/>
            <p:nvPr/>
          </p:nvSpPr>
          <p:spPr>
            <a:xfrm>
              <a:off x="3905906" y="1883243"/>
              <a:ext cx="132956" cy="169645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04;p22">
              <a:extLst>
                <a:ext uri="{FF2B5EF4-FFF2-40B4-BE49-F238E27FC236}">
                  <a16:creationId xmlns:a16="http://schemas.microsoft.com/office/drawing/2014/main" id="{D45036C0-635D-C78F-8858-86EE7FB227F4}"/>
                </a:ext>
              </a:extLst>
            </p:cNvPr>
            <p:cNvSpPr/>
            <p:nvPr/>
          </p:nvSpPr>
          <p:spPr>
            <a:xfrm>
              <a:off x="4069408" y="1883243"/>
              <a:ext cx="116160" cy="169645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05;p22">
              <a:extLst>
                <a:ext uri="{FF2B5EF4-FFF2-40B4-BE49-F238E27FC236}">
                  <a16:creationId xmlns:a16="http://schemas.microsoft.com/office/drawing/2014/main" id="{C096A012-8A9E-9EF0-B47B-B739A9F943CC}"/>
                </a:ext>
              </a:extLst>
            </p:cNvPr>
            <p:cNvSpPr/>
            <p:nvPr/>
          </p:nvSpPr>
          <p:spPr>
            <a:xfrm>
              <a:off x="-522515" y="481959"/>
              <a:ext cx="88638" cy="17118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207;p22">
              <a:extLst>
                <a:ext uri="{FF2B5EF4-FFF2-40B4-BE49-F238E27FC236}">
                  <a16:creationId xmlns:a16="http://schemas.microsoft.com/office/drawing/2014/main" id="{46C06102-ABF3-FD06-3582-3EAF169AD619}"/>
                </a:ext>
              </a:extLst>
            </p:cNvPr>
            <p:cNvSpPr/>
            <p:nvPr/>
          </p:nvSpPr>
          <p:spPr>
            <a:xfrm>
              <a:off x="-1214747" y="1001523"/>
              <a:ext cx="131445" cy="169645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08;p22">
              <a:extLst>
                <a:ext uri="{FF2B5EF4-FFF2-40B4-BE49-F238E27FC236}">
                  <a16:creationId xmlns:a16="http://schemas.microsoft.com/office/drawing/2014/main" id="{602B9D86-14B2-43BC-F470-14B6F23C7252}"/>
                </a:ext>
              </a:extLst>
            </p:cNvPr>
            <p:cNvSpPr/>
            <p:nvPr/>
          </p:nvSpPr>
          <p:spPr>
            <a:xfrm>
              <a:off x="-1066530" y="1001523"/>
              <a:ext cx="134492" cy="169645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09;p22">
              <a:extLst>
                <a:ext uri="{FF2B5EF4-FFF2-40B4-BE49-F238E27FC236}">
                  <a16:creationId xmlns:a16="http://schemas.microsoft.com/office/drawing/2014/main" id="{FEDACFFA-2DFE-E0D6-F7C3-906E6ABA59BE}"/>
                </a:ext>
              </a:extLst>
            </p:cNvPr>
            <p:cNvSpPr/>
            <p:nvPr/>
          </p:nvSpPr>
          <p:spPr>
            <a:xfrm>
              <a:off x="-930526" y="1001523"/>
              <a:ext cx="224665" cy="169645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210;p22">
              <a:extLst>
                <a:ext uri="{FF2B5EF4-FFF2-40B4-BE49-F238E27FC236}">
                  <a16:creationId xmlns:a16="http://schemas.microsoft.com/office/drawing/2014/main" id="{588E529A-1948-3473-0F1F-5123DB9ABD7A}"/>
                </a:ext>
              </a:extLst>
            </p:cNvPr>
            <p:cNvSpPr/>
            <p:nvPr/>
          </p:nvSpPr>
          <p:spPr>
            <a:xfrm>
              <a:off x="-689088" y="1001523"/>
              <a:ext cx="97828" cy="169645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11;p22">
              <a:extLst>
                <a:ext uri="{FF2B5EF4-FFF2-40B4-BE49-F238E27FC236}">
                  <a16:creationId xmlns:a16="http://schemas.microsoft.com/office/drawing/2014/main" id="{5C49801B-DA37-BDFF-830B-A5259FF1AF73}"/>
                </a:ext>
              </a:extLst>
            </p:cNvPr>
            <p:cNvSpPr/>
            <p:nvPr/>
          </p:nvSpPr>
          <p:spPr>
            <a:xfrm>
              <a:off x="12309" y="4484061"/>
              <a:ext cx="155896" cy="203262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12;p22">
              <a:extLst>
                <a:ext uri="{FF2B5EF4-FFF2-40B4-BE49-F238E27FC236}">
                  <a16:creationId xmlns:a16="http://schemas.microsoft.com/office/drawing/2014/main" id="{7C0E0C26-BFA0-2B74-BDB1-DBCA8A320B0A}"/>
                </a:ext>
              </a:extLst>
            </p:cNvPr>
            <p:cNvSpPr/>
            <p:nvPr/>
          </p:nvSpPr>
          <p:spPr>
            <a:xfrm>
              <a:off x="192632" y="4384722"/>
              <a:ext cx="198679" cy="365252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13;p22">
              <a:extLst>
                <a:ext uri="{FF2B5EF4-FFF2-40B4-BE49-F238E27FC236}">
                  <a16:creationId xmlns:a16="http://schemas.microsoft.com/office/drawing/2014/main" id="{D5AE1E33-2E13-8224-14E7-B5913AEE3550}"/>
                </a:ext>
              </a:extLst>
            </p:cNvPr>
            <p:cNvSpPr/>
            <p:nvPr/>
          </p:nvSpPr>
          <p:spPr>
            <a:xfrm>
              <a:off x="3801989" y="4086729"/>
              <a:ext cx="230760" cy="230784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F4462145-4E2B-44AA-D08F-AE5F41BA772A}"/>
              </a:ext>
            </a:extLst>
          </p:cNvPr>
          <p:cNvSpPr/>
          <p:nvPr/>
        </p:nvSpPr>
        <p:spPr>
          <a:xfrm>
            <a:off x="6677025" y="-2085975"/>
            <a:ext cx="1343025" cy="1543050"/>
          </a:xfrm>
          <a:custGeom>
            <a:avLst/>
            <a:gdLst>
              <a:gd name="connsiteX0" fmla="*/ 0 w 1343025"/>
              <a:gd name="connsiteY0" fmla="*/ 0 h 1543050"/>
              <a:gd name="connsiteX1" fmla="*/ 1343025 w 1343025"/>
              <a:gd name="connsiteY1" fmla="*/ 154305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43025" h="1543050">
                <a:moveTo>
                  <a:pt x="0" y="0"/>
                </a:moveTo>
                <a:lnTo>
                  <a:pt x="1343025" y="154305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76B05-F7AA-9FCE-EB69-EA508353F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A26CF88-9685-27ED-6AC4-F2F957D2D96A}"/>
              </a:ext>
            </a:extLst>
          </p:cNvPr>
          <p:cNvSpPr txBox="1"/>
          <p:nvPr/>
        </p:nvSpPr>
        <p:spPr>
          <a:xfrm>
            <a:off x="583709" y="345588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2. Data Preprocessing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915BA3-F510-B7D9-12C9-38E2ABB2E7CE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742F71-D6F2-A8E4-8FE2-0DF91BB6B8B7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FFA9F-9DEB-694F-426D-6679E6A5FE0C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Correlation Analysis (Feature Engineering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이전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6E9188-3FF4-DD4E-D203-409E6DDFD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388" y="3240290"/>
            <a:ext cx="3910264" cy="347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76E7B3-54E5-909C-B8B6-26EDA3E98BB5}"/>
              </a:ext>
            </a:extLst>
          </p:cNvPr>
          <p:cNvSpPr txBox="1"/>
          <p:nvPr/>
        </p:nvSpPr>
        <p:spPr>
          <a:xfrm>
            <a:off x="583709" y="1515764"/>
            <a:ext cx="5215111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Independent Variables 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가정의 확인을 위해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3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(a) </a:t>
            </a:r>
            <a:r>
              <a:rPr lang="en-US" altLang="ko-KR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Correlation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Matrix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(r-score = 0.7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기준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en-US" altLang="ko-KR" sz="2000" i="0" u="none" strike="noStrike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" name="직선 연결선 2">
            <a:extLst>
              <a:ext uri="{FF2B5EF4-FFF2-40B4-BE49-F238E27FC236}">
                <a16:creationId xmlns:a16="http://schemas.microsoft.com/office/drawing/2014/main" id="{690DCE26-5C8A-FBA3-2BF1-B87F78F8C580}"/>
              </a:ext>
            </a:extLst>
          </p:cNvPr>
          <p:cNvCxnSpPr>
            <a:cxnSpLocks/>
          </p:cNvCxnSpPr>
          <p:nvPr/>
        </p:nvCxnSpPr>
        <p:spPr>
          <a:xfrm>
            <a:off x="15875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17">
            <a:extLst>
              <a:ext uri="{FF2B5EF4-FFF2-40B4-BE49-F238E27FC236}">
                <a16:creationId xmlns:a16="http://schemas.microsoft.com/office/drawing/2014/main" id="{87141C3A-3279-F055-711E-7FEA637311ED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B100034-F70F-18FF-CB38-D735D8DDA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518" y="2324614"/>
            <a:ext cx="3816953" cy="8134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233B80-BE37-1681-58FE-7BA20DFB8B1E}"/>
              </a:ext>
            </a:extLst>
          </p:cNvPr>
          <p:cNvSpPr txBox="1"/>
          <p:nvPr/>
        </p:nvSpPr>
        <p:spPr>
          <a:xfrm>
            <a:off x="6278754" y="1563388"/>
            <a:ext cx="52151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b="1" i="0" u="none" strike="noStrike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(b) </a:t>
            </a:r>
            <a:r>
              <a:rPr lang="en-US" altLang="ko-KR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Variance Inflation Factors (VIF)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65CFBB-EC73-52E3-6744-2EBE1D576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205" y="3391583"/>
            <a:ext cx="2152950" cy="2372056"/>
          </a:xfrm>
          <a:prstGeom prst="rect">
            <a:avLst/>
          </a:prstGeom>
        </p:spPr>
      </p:pic>
      <p:pic>
        <p:nvPicPr>
          <p:cNvPr id="15" name="Picture 2" descr="Variance Inflation Factor (VIF). We have always heard about… | by Saurabh  Gupta | Analytics Vidhya | Medium">
            <a:extLst>
              <a:ext uri="{FF2B5EF4-FFF2-40B4-BE49-F238E27FC236}">
                <a16:creationId xmlns:a16="http://schemas.microsoft.com/office/drawing/2014/main" id="{E8A64B69-4AE0-1158-3366-CBEB6186E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307" y="2431294"/>
            <a:ext cx="1466746" cy="76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665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8B001-EAEC-D20E-5630-C57130342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D4D9C3-C9A4-4ADF-D74C-4F173BF19727}"/>
              </a:ext>
            </a:extLst>
          </p:cNvPr>
          <p:cNvSpPr txBox="1"/>
          <p:nvPr/>
        </p:nvSpPr>
        <p:spPr>
          <a:xfrm>
            <a:off x="583709" y="345588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2. Data Preprocessing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D668F2-6563-1BE0-5AC4-08FCF7E13AE2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C9C2B4-2C16-606C-620D-AE0CD84D6B38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6AE29D-F4C2-0AED-EA9A-5D0A669F2B18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srgbClr val="3A3838"/>
                </a:solidFill>
                <a:latin typeface="Montserrat Black"/>
              </a:rPr>
              <a:t>BP_HIGH &amp; BP_LWST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 </a:t>
            </a:r>
            <a:r>
              <a:rPr kumimoji="0" lang="en-US" altLang="ko-KR" sz="28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(Feature Extraction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CAC38F-A294-DC7D-9DC6-262075A9103D}"/>
              </a:ext>
            </a:extLst>
          </p:cNvPr>
          <p:cNvSpPr txBox="1"/>
          <p:nvPr/>
        </p:nvSpPr>
        <p:spPr>
          <a:xfrm>
            <a:off x="583709" y="1753889"/>
            <a:ext cx="1041536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Solution: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Use mean arterial pressure (MAP)</a:t>
            </a: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*Commonly used in Physiology as a medically defined</a:t>
            </a: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Aggregate Value</a:t>
            </a:r>
            <a:endParaRPr kumimoji="0" lang="en-US" altLang="ko-KR" sz="1600" i="1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9BAAD0-FC0A-2BAF-6844-4B0498C56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088" y="1847437"/>
            <a:ext cx="4564148" cy="397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직선 연결선 2">
            <a:extLst>
              <a:ext uri="{FF2B5EF4-FFF2-40B4-BE49-F238E27FC236}">
                <a16:creationId xmlns:a16="http://schemas.microsoft.com/office/drawing/2014/main" id="{5D150244-566D-D1F7-5B11-E22802756CED}"/>
              </a:ext>
            </a:extLst>
          </p:cNvPr>
          <p:cNvCxnSpPr>
            <a:cxnSpLocks/>
          </p:cNvCxnSpPr>
          <p:nvPr/>
        </p:nvCxnSpPr>
        <p:spPr>
          <a:xfrm>
            <a:off x="15875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17">
            <a:extLst>
              <a:ext uri="{FF2B5EF4-FFF2-40B4-BE49-F238E27FC236}">
                <a16:creationId xmlns:a16="http://schemas.microsoft.com/office/drawing/2014/main" id="{4EA8616B-3A53-C014-8E1D-1E19910FAF9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Measuring Mean Arterial Pressure | Clinical View">
            <a:extLst>
              <a:ext uri="{FF2B5EF4-FFF2-40B4-BE49-F238E27FC236}">
                <a16:creationId xmlns:a16="http://schemas.microsoft.com/office/drawing/2014/main" id="{352B3563-6993-9981-F4E1-BE4EEABEE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08" y="2865360"/>
            <a:ext cx="4498588" cy="75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1BC45B6-3DCF-96EF-3A9A-A6498BA23339}"/>
              </a:ext>
            </a:extLst>
          </p:cNvPr>
          <p:cNvGrpSpPr/>
          <p:nvPr/>
        </p:nvGrpSpPr>
        <p:grpSpPr>
          <a:xfrm>
            <a:off x="687193" y="1626236"/>
            <a:ext cx="3235713" cy="530211"/>
            <a:chOff x="1019174" y="5982201"/>
            <a:chExt cx="3235713" cy="5302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3C50DFB-0FA5-4FC1-D9D3-75FF2630A46A}"/>
                </a:ext>
              </a:extLst>
            </p:cNvPr>
            <p:cNvSpPr/>
            <p:nvPr/>
          </p:nvSpPr>
          <p:spPr>
            <a:xfrm>
              <a:off x="1019174" y="5982201"/>
              <a:ext cx="3235713" cy="5302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 Score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832015-3330-AD6C-6677-4259FED402F5}"/>
                </a:ext>
              </a:extLst>
            </p:cNvPr>
            <p:cNvSpPr/>
            <p:nvPr/>
          </p:nvSpPr>
          <p:spPr>
            <a:xfrm>
              <a:off x="2152651" y="5982201"/>
              <a:ext cx="2102236" cy="5302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0.723270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341CFB3C-B62F-0D08-F036-F488B1A01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518" y="3881491"/>
            <a:ext cx="3791479" cy="5811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3B6EC5-1E2A-9B78-DEB0-C527C5421798}"/>
              </a:ext>
            </a:extLst>
          </p:cNvPr>
          <p:cNvSpPr txBox="1"/>
          <p:nvPr/>
        </p:nvSpPr>
        <p:spPr>
          <a:xfrm>
            <a:off x="6951088" y="5982201"/>
            <a:ext cx="37766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00" b="1" i="1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참고 </a:t>
            </a:r>
            <a:r>
              <a:rPr kumimoji="0" lang="en-US" altLang="ko-KR" sz="1000" b="1" i="1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0" lang="en-US" altLang="ko-KR" sz="1000" b="1" i="1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StarPearls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766378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23EAE-4060-EEDC-DAC0-F9E1B8AFB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59D6BFC-FDD3-F633-2E81-E45B6E3FC4C1}"/>
              </a:ext>
            </a:extLst>
          </p:cNvPr>
          <p:cNvSpPr txBox="1"/>
          <p:nvPr/>
        </p:nvSpPr>
        <p:spPr>
          <a:xfrm>
            <a:off x="583709" y="1753889"/>
            <a:ext cx="10415366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Solution: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Use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Liver_Enzyme_Avg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instead of </a:t>
            </a: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SGOT_ASL and SGPT_ALT</a:t>
            </a: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*Not a medically defined term, but commonly used in </a:t>
            </a: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600" i="1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Machine Learning Settings</a:t>
            </a: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1D45BC-7E08-66B7-2DEE-99A400CF4F8A}"/>
              </a:ext>
            </a:extLst>
          </p:cNvPr>
          <p:cNvSpPr txBox="1"/>
          <p:nvPr/>
        </p:nvSpPr>
        <p:spPr>
          <a:xfrm>
            <a:off x="583709" y="345588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2. Data Preprocessing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DC7E93-0593-F3AC-6449-4B9F71C114D8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C7973-4E4C-983D-A9D4-5DF7D1777B4D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srgbClr val="3A3838"/>
                </a:solidFill>
                <a:latin typeface="Montserrat Black"/>
              </a:rPr>
              <a:t>SGOT_ASL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 &amp;</a:t>
            </a:r>
            <a:r>
              <a:rPr lang="en-US" altLang="ko-KR" sz="2800" dirty="0">
                <a:solidFill>
                  <a:srgbClr val="3A3838"/>
                </a:solidFill>
                <a:latin typeface="Montserrat Black"/>
              </a:rPr>
              <a:t> SGPT_ALT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 (Feature Extraction)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A74ECF7-73C1-99F1-0C82-6F5857176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363" y="1715835"/>
            <a:ext cx="3475295" cy="446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직선 연결선 2">
            <a:extLst>
              <a:ext uri="{FF2B5EF4-FFF2-40B4-BE49-F238E27FC236}">
                <a16:creationId xmlns:a16="http://schemas.microsoft.com/office/drawing/2014/main" id="{01FA9700-D06E-6A08-873F-BFB5EDF1D1AC}"/>
              </a:ext>
            </a:extLst>
          </p:cNvPr>
          <p:cNvCxnSpPr>
            <a:cxnSpLocks/>
          </p:cNvCxnSpPr>
          <p:nvPr/>
        </p:nvCxnSpPr>
        <p:spPr>
          <a:xfrm>
            <a:off x="15875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17">
            <a:extLst>
              <a:ext uri="{FF2B5EF4-FFF2-40B4-BE49-F238E27FC236}">
                <a16:creationId xmlns:a16="http://schemas.microsoft.com/office/drawing/2014/main" id="{F429A16D-749C-63F6-D2FF-10473AFD25A2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B15328-8579-CD10-C03B-C404241F6293}"/>
              </a:ext>
            </a:extLst>
          </p:cNvPr>
          <p:cNvGrpSpPr/>
          <p:nvPr/>
        </p:nvGrpSpPr>
        <p:grpSpPr>
          <a:xfrm>
            <a:off x="687193" y="1626236"/>
            <a:ext cx="3235713" cy="530211"/>
            <a:chOff x="1019174" y="5982201"/>
            <a:chExt cx="3235713" cy="53021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F803C71-CA92-C2B6-BFED-B20C2EAEECC2}"/>
                </a:ext>
              </a:extLst>
            </p:cNvPr>
            <p:cNvSpPr/>
            <p:nvPr/>
          </p:nvSpPr>
          <p:spPr>
            <a:xfrm>
              <a:off x="1019174" y="5982201"/>
              <a:ext cx="3235713" cy="5302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 Score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774F847-F9AA-58F4-7EA0-D1475BB00C42}"/>
                </a:ext>
              </a:extLst>
            </p:cNvPr>
            <p:cNvSpPr/>
            <p:nvPr/>
          </p:nvSpPr>
          <p:spPr>
            <a:xfrm>
              <a:off x="2152651" y="5982201"/>
              <a:ext cx="2102236" cy="5302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0.749289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1DFA2178-20B9-6C57-1E4B-C930C66F5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543" y="3377862"/>
            <a:ext cx="4467849" cy="6763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352DA2-4D3F-E235-08E0-6BF28CAFEF9B}"/>
              </a:ext>
            </a:extLst>
          </p:cNvPr>
          <p:cNvSpPr txBox="1"/>
          <p:nvPr/>
        </p:nvSpPr>
        <p:spPr>
          <a:xfrm>
            <a:off x="7224713" y="6204636"/>
            <a:ext cx="37766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00" b="1" i="1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참고 </a:t>
            </a:r>
            <a:r>
              <a:rPr kumimoji="0" lang="en-US" altLang="ko-KR" sz="1000" b="1" i="1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Framingham heart study (</a:t>
            </a:r>
            <a:r>
              <a:rPr lang="en-US" altLang="ko-KR" sz="1000" b="1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avg. enzyme</a:t>
            </a:r>
            <a:r>
              <a:rPr kumimoji="0" lang="en-US" altLang="ko-KR" sz="1000" b="1" i="1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b="1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</a:t>
            </a:r>
            <a:r>
              <a:rPr lang="en-US" altLang="ko-KR" sz="1000" b="1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632020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B311E-A82B-0290-2E3E-2D50328CE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6263FB-5A7E-8047-3A7B-44369DC684CC}"/>
              </a:ext>
            </a:extLst>
          </p:cNvPr>
          <p:cNvSpPr txBox="1"/>
          <p:nvPr/>
        </p:nvSpPr>
        <p:spPr>
          <a:xfrm>
            <a:off x="583709" y="345588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2. Data Preprocessing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461305-60BD-209B-64E9-B5D996BC2720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123C04-86ED-1A21-D0EA-958DA3D24F33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647B8-3022-8A87-72FD-AC2857B0B62B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srgbClr val="3A3838"/>
                </a:solidFill>
                <a:latin typeface="Montserrat Black"/>
              </a:rPr>
              <a:t>HEIGHT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 &amp; GENDER (Feature Extraction)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2CF85-52FF-157C-5F59-E665A106890A}"/>
              </a:ext>
            </a:extLst>
          </p:cNvPr>
          <p:cNvSpPr txBox="1"/>
          <p:nvPr/>
        </p:nvSpPr>
        <p:spPr>
          <a:xfrm>
            <a:off x="3051959" y="3262692"/>
            <a:ext cx="61039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X['BMI'] = X['WEIGHT'] / (X['HEIGHT'] / 100) ** 2</a:t>
            </a:r>
            <a:endParaRPr lang="ko-KR" altLang="en-US" dirty="0"/>
          </a:p>
        </p:txBody>
      </p:sp>
      <p:cxnSp>
        <p:nvCxnSpPr>
          <p:cNvPr id="2" name="직선 연결선 2">
            <a:extLst>
              <a:ext uri="{FF2B5EF4-FFF2-40B4-BE49-F238E27FC236}">
                <a16:creationId xmlns:a16="http://schemas.microsoft.com/office/drawing/2014/main" id="{1F022D2D-F2FE-E62C-18E0-138B0A771742}"/>
              </a:ext>
            </a:extLst>
          </p:cNvPr>
          <p:cNvCxnSpPr>
            <a:cxnSpLocks/>
          </p:cNvCxnSpPr>
          <p:nvPr/>
        </p:nvCxnSpPr>
        <p:spPr>
          <a:xfrm>
            <a:off x="15875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8AD72EF8-E2CB-023F-A1CB-ECE90050064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EA0CBFD-F984-E39F-7C52-54F6716779EC}"/>
              </a:ext>
            </a:extLst>
          </p:cNvPr>
          <p:cNvGrpSpPr/>
          <p:nvPr/>
        </p:nvGrpSpPr>
        <p:grpSpPr>
          <a:xfrm>
            <a:off x="687193" y="1626236"/>
            <a:ext cx="3235713" cy="530211"/>
            <a:chOff x="1019174" y="5982201"/>
            <a:chExt cx="3235713" cy="5302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BD815B-1C42-F9A0-9C28-204446DDF8E7}"/>
                </a:ext>
              </a:extLst>
            </p:cNvPr>
            <p:cNvSpPr/>
            <p:nvPr/>
          </p:nvSpPr>
          <p:spPr>
            <a:xfrm>
              <a:off x="1019174" y="5982201"/>
              <a:ext cx="3235713" cy="5302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 Score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5F816E-BCC5-5966-64B1-6A804CBAA49D}"/>
                </a:ext>
              </a:extLst>
            </p:cNvPr>
            <p:cNvSpPr/>
            <p:nvPr/>
          </p:nvSpPr>
          <p:spPr>
            <a:xfrm>
              <a:off x="2152651" y="5982201"/>
              <a:ext cx="2102236" cy="5302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0.732783</a:t>
              </a:r>
            </a:p>
          </p:txBody>
        </p:sp>
      </p:grpSp>
      <p:pic>
        <p:nvPicPr>
          <p:cNvPr id="12" name="Picture 2">
            <a:extLst>
              <a:ext uri="{FF2B5EF4-FFF2-40B4-BE49-F238E27FC236}">
                <a16:creationId xmlns:a16="http://schemas.microsoft.com/office/drawing/2014/main" id="{FC9527D9-6F03-5440-2996-83DEB24F3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363" y="1715835"/>
            <a:ext cx="3475295" cy="446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D95B68-B61C-568C-AA6F-E5CF3905025A}"/>
              </a:ext>
            </a:extLst>
          </p:cNvPr>
          <p:cNvSpPr txBox="1"/>
          <p:nvPr/>
        </p:nvSpPr>
        <p:spPr>
          <a:xfrm>
            <a:off x="7224713" y="6204636"/>
            <a:ext cx="37766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00" b="1" i="1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참고 </a:t>
            </a:r>
            <a:r>
              <a:rPr kumimoji="0" lang="en-US" altLang="ko-KR" sz="1000" b="1" i="1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Framingham heart study (BMI </a:t>
            </a:r>
            <a:r>
              <a:rPr lang="ko-KR" altLang="en-US" sz="1000" b="1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</a:t>
            </a:r>
            <a:r>
              <a:rPr lang="en-US" altLang="ko-KR" sz="1000" b="1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en-US" sz="1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45946-CE25-1CF8-51C0-8507C89BC45C}"/>
              </a:ext>
            </a:extLst>
          </p:cNvPr>
          <p:cNvSpPr txBox="1"/>
          <p:nvPr/>
        </p:nvSpPr>
        <p:spPr>
          <a:xfrm>
            <a:off x="583709" y="1753889"/>
            <a:ext cx="1041536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Solution: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Use BMI instead of Height and Weight</a:t>
            </a: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fontAlgn="base">
              <a:defRPr/>
            </a:pPr>
            <a:r>
              <a:rPr kumimoji="0" lang="en-US" altLang="ko-KR" sz="1600" i="1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sz="1600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HEIGHT</a:t>
            </a:r>
            <a:r>
              <a:rPr lang="ko-KR" altLang="en-US" sz="1600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빠지면 </a:t>
            </a:r>
            <a:r>
              <a:rPr lang="en-US" altLang="ko-KR" sz="1600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HEIGHT &amp; gender </a:t>
            </a:r>
            <a:r>
              <a:rPr lang="ko-KR" altLang="en-US" sz="1600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해결</a:t>
            </a:r>
            <a:r>
              <a:rPr lang="en-US" altLang="ko-KR" sz="1600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kumimoji="0" lang="en-US" altLang="ko-KR" sz="1600" i="1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i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C35454-58B0-2CCF-87B3-DDFB23EC4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65" y="3579480"/>
            <a:ext cx="4448796" cy="11431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D287C6-F1AE-457D-41D9-836064AFA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809" y="3579479"/>
            <a:ext cx="1779750" cy="11280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7956B76-B5CA-0253-DBA6-272248BCF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865" y="4891691"/>
            <a:ext cx="368668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1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93B81-E7CA-D29E-A960-3122AFF58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307B72-3BCF-E563-5C8E-3D8C748B934E}"/>
              </a:ext>
            </a:extLst>
          </p:cNvPr>
          <p:cNvSpPr txBox="1"/>
          <p:nvPr/>
        </p:nvSpPr>
        <p:spPr>
          <a:xfrm>
            <a:off x="583709" y="345588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2. Data Preprocessing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5A6737-639B-D30A-2416-577DB28A27C3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FDE593-95DF-E14E-2C5C-36294EBC164D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93BBC2-47C1-EB23-F34F-2B16812DFBC6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After Data Preprocessing (After Feature Engineering)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7C7AADD-2365-E66F-26F0-0C578A227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09" y="1548314"/>
            <a:ext cx="5736648" cy="519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72FF10-2703-1354-18EA-52A7E2AF0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716" y="2125557"/>
            <a:ext cx="3824300" cy="27633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E003A7-5F3C-13F1-30D2-4D537CF1FFEC}"/>
              </a:ext>
            </a:extLst>
          </p:cNvPr>
          <p:cNvSpPr txBox="1"/>
          <p:nvPr/>
        </p:nvSpPr>
        <p:spPr>
          <a:xfrm>
            <a:off x="6731178" y="4965823"/>
            <a:ext cx="44893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*VIF</a:t>
            </a:r>
            <a:r>
              <a:rPr lang="ko-KR" altLang="en-US" sz="16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다소 높은 편이나 더 감소시킬 시 </a:t>
            </a:r>
            <a:endParaRPr lang="en-US" altLang="ko-KR" sz="1600" i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6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model performance</a:t>
            </a:r>
            <a:r>
              <a:rPr lang="ko-KR" altLang="en-US" sz="16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지나치게 </a:t>
            </a:r>
            <a:endParaRPr lang="en-US" altLang="ko-KR" sz="1600" i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6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저하되는 문제 발생</a:t>
            </a:r>
          </a:p>
        </p:txBody>
      </p:sp>
      <p:cxnSp>
        <p:nvCxnSpPr>
          <p:cNvPr id="2" name="직선 연결선 2">
            <a:extLst>
              <a:ext uri="{FF2B5EF4-FFF2-40B4-BE49-F238E27FC236}">
                <a16:creationId xmlns:a16="http://schemas.microsoft.com/office/drawing/2014/main" id="{DA7DF9DA-C9B7-CF6D-E700-5928BA31741C}"/>
              </a:ext>
            </a:extLst>
          </p:cNvPr>
          <p:cNvCxnSpPr>
            <a:cxnSpLocks/>
          </p:cNvCxnSpPr>
          <p:nvPr/>
        </p:nvCxnSpPr>
        <p:spPr>
          <a:xfrm>
            <a:off x="15875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17">
            <a:extLst>
              <a:ext uri="{FF2B5EF4-FFF2-40B4-BE49-F238E27FC236}">
                <a16:creationId xmlns:a16="http://schemas.microsoft.com/office/drawing/2014/main" id="{238B8CE5-8575-3C6D-83D3-34EAE3B60127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520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E076DC-74F8-B34E-9079-E5632BECA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DD2D883-E1EA-97D5-A543-E8680C546C02}"/>
              </a:ext>
            </a:extLst>
          </p:cNvPr>
          <p:cNvSpPr txBox="1"/>
          <p:nvPr/>
        </p:nvSpPr>
        <p:spPr>
          <a:xfrm>
            <a:off x="625089" y="2828834"/>
            <a:ext cx="49776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srgbClr val="3A3838"/>
                </a:solidFill>
                <a:latin typeface="Montserrat Black"/>
              </a:rPr>
              <a:t>3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Data </a:t>
            </a:r>
            <a:r>
              <a:rPr lang="en-US" altLang="ko-KR" sz="3600" dirty="0">
                <a:solidFill>
                  <a:srgbClr val="3A3838"/>
                </a:solidFill>
                <a:latin typeface="Montserrat Black"/>
              </a:rPr>
              <a:t>Modelling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- Machine Learning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88639C-7F2C-5181-9A14-59E4F9D12C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89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A1206-F685-7CD7-6740-67123FD75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D5C5D6-ED79-178F-F2A3-CFA18964611F}"/>
              </a:ext>
            </a:extLst>
          </p:cNvPr>
          <p:cNvSpPr txBox="1"/>
          <p:nvPr/>
        </p:nvSpPr>
        <p:spPr>
          <a:xfrm>
            <a:off x="583709" y="345588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3. Data Modelling – Machine Learning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E5E3CA-18C5-0315-BF86-B3BBFB477C71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79213F-0B08-3062-356F-3592D248B757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575C5-B6B3-E1D3-D050-20388462611D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Model 1 : Linear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9EB52-FF15-BD39-9807-7CD8A89B8C3F}"/>
              </a:ext>
            </a:extLst>
          </p:cNvPr>
          <p:cNvSpPr txBox="1"/>
          <p:nvPr/>
        </p:nvSpPr>
        <p:spPr>
          <a:xfrm>
            <a:off x="583710" y="1584835"/>
            <a:ext cx="717087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활용 </a:t>
            </a:r>
            <a:r>
              <a:rPr lang="ko-KR" altLang="en-US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이유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Benchmark Performance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시험해 보기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문제점들 찾기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Objective Function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MSE (If </a:t>
            </a:r>
            <a:r>
              <a:rPr kumimoji="0" lang="en-US" altLang="ko-KR" sz="2000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y_pred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&gt;= 0.5 ? 1 : 0)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(2) Parameter :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Total 10 (Gender → OHE)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(3) Optimization Method :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Gradient Descent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3" name="직선 연결선 2">
            <a:extLst>
              <a:ext uri="{FF2B5EF4-FFF2-40B4-BE49-F238E27FC236}">
                <a16:creationId xmlns:a16="http://schemas.microsoft.com/office/drawing/2014/main" id="{0C3F6160-F87A-1CFD-A1D9-FDC73578E062}"/>
              </a:ext>
            </a:extLst>
          </p:cNvPr>
          <p:cNvCxnSpPr>
            <a:cxnSpLocks/>
          </p:cNvCxnSpPr>
          <p:nvPr/>
        </p:nvCxnSpPr>
        <p:spPr>
          <a:xfrm>
            <a:off x="3017837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7">
            <a:extLst>
              <a:ext uri="{FF2B5EF4-FFF2-40B4-BE49-F238E27FC236}">
                <a16:creationId xmlns:a16="http://schemas.microsoft.com/office/drawing/2014/main" id="{11EE9CA0-A4D3-F914-A6C1-B6CA55EAC547}"/>
              </a:ext>
            </a:extLst>
          </p:cNvPr>
          <p:cNvCxnSpPr>
            <a:cxnSpLocks/>
          </p:cNvCxnSpPr>
          <p:nvPr/>
        </p:nvCxnSpPr>
        <p:spPr>
          <a:xfrm>
            <a:off x="4452937" y="190500"/>
            <a:ext cx="773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5CB4BD1-DF2A-95A6-05D5-C0E21D337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152" y="4524341"/>
            <a:ext cx="3543795" cy="7335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044FBBB-BAF5-78E1-3BA9-D3718E2A0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468" y="1835190"/>
            <a:ext cx="4401164" cy="247684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574CFA-A828-8A5B-AE5B-CD676D17981E}"/>
              </a:ext>
            </a:extLst>
          </p:cNvPr>
          <p:cNvCxnSpPr>
            <a:cxnSpLocks/>
          </p:cNvCxnSpPr>
          <p:nvPr/>
        </p:nvCxnSpPr>
        <p:spPr>
          <a:xfrm>
            <a:off x="8782050" y="3503587"/>
            <a:ext cx="30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10EF769-C467-96CA-9DB2-3A874D49F1D5}"/>
              </a:ext>
            </a:extLst>
          </p:cNvPr>
          <p:cNvCxnSpPr>
            <a:cxnSpLocks/>
          </p:cNvCxnSpPr>
          <p:nvPr/>
        </p:nvCxnSpPr>
        <p:spPr>
          <a:xfrm>
            <a:off x="8582024" y="5003210"/>
            <a:ext cx="30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39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40D9E-7AF5-F903-0937-5F7FEADE5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11CC02-0C8E-4D53-C56E-69B50B7C34A9}"/>
              </a:ext>
            </a:extLst>
          </p:cNvPr>
          <p:cNvSpPr txBox="1"/>
          <p:nvPr/>
        </p:nvSpPr>
        <p:spPr>
          <a:xfrm>
            <a:off x="583709" y="345588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3D3A35"/>
                </a:solidFill>
                <a:latin typeface="Montserrat SemiBold"/>
              </a:rPr>
              <a:t>3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. Data Modelling – Machine Learning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363014-3620-E74F-E99F-09CA9BCEE070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621258-AE10-6E76-C8E6-4D69B6231CD4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FB813-F135-788F-43DB-F6532428BB69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Model 2 : Logistic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6195B5-8667-1F3C-478C-7C7995B18A46}"/>
              </a:ext>
            </a:extLst>
          </p:cNvPr>
          <p:cNvSpPr txBox="1"/>
          <p:nvPr/>
        </p:nvSpPr>
        <p:spPr>
          <a:xfrm>
            <a:off x="583710" y="1584835"/>
            <a:ext cx="717087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활용 이유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Linear regression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기반인데 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Binary Classification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더 효과적임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(1)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Objective Function : Log-Loss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(2)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Parameter :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Total 10 (Gender → OHE)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(3)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Optimization Method :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kumimoji="0" lang="en-US" altLang="ko-KR" sz="2000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Grad.Desc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+ </a:t>
            </a:r>
            <a:r>
              <a:rPr kumimoji="0" lang="en-US" altLang="ko-KR" sz="2000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class_weight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: balance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4EBC4F2-D39E-B88E-8EE1-5E8AFF009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588" y="1017813"/>
            <a:ext cx="3890698" cy="257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314999F-3A4E-E063-3E07-0A4296A86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588" y="3744545"/>
            <a:ext cx="3916915" cy="2578925"/>
          </a:xfrm>
          <a:prstGeom prst="rect">
            <a:avLst/>
          </a:prstGeom>
        </p:spPr>
      </p:pic>
      <p:cxnSp>
        <p:nvCxnSpPr>
          <p:cNvPr id="2" name="직선 연결선 2">
            <a:extLst>
              <a:ext uri="{FF2B5EF4-FFF2-40B4-BE49-F238E27FC236}">
                <a16:creationId xmlns:a16="http://schemas.microsoft.com/office/drawing/2014/main" id="{DB508A50-177F-E2E5-7FCB-2CBF287BA966}"/>
              </a:ext>
            </a:extLst>
          </p:cNvPr>
          <p:cNvCxnSpPr>
            <a:cxnSpLocks/>
          </p:cNvCxnSpPr>
          <p:nvPr/>
        </p:nvCxnSpPr>
        <p:spPr>
          <a:xfrm>
            <a:off x="3017837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17">
            <a:extLst>
              <a:ext uri="{FF2B5EF4-FFF2-40B4-BE49-F238E27FC236}">
                <a16:creationId xmlns:a16="http://schemas.microsoft.com/office/drawing/2014/main" id="{172487A0-0D54-5335-1548-C6078AE25114}"/>
              </a:ext>
            </a:extLst>
          </p:cNvPr>
          <p:cNvCxnSpPr>
            <a:cxnSpLocks/>
          </p:cNvCxnSpPr>
          <p:nvPr/>
        </p:nvCxnSpPr>
        <p:spPr>
          <a:xfrm>
            <a:off x="4452937" y="190500"/>
            <a:ext cx="773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ntuition behind Log-Loss Score. In Machine Learning, classification… | by  Gaurav Dembla | Towards Data Science">
            <a:extLst>
              <a:ext uri="{FF2B5EF4-FFF2-40B4-BE49-F238E27FC236}">
                <a16:creationId xmlns:a16="http://schemas.microsoft.com/office/drawing/2014/main" id="{504C1BD4-2BEF-4073-1A39-C8D2C99A2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274" y="3256995"/>
            <a:ext cx="2671424" cy="110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95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62AF8-966A-B2E3-54C7-134A629FE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44D441-E375-66DF-ED6F-8028CE77CD9D}"/>
              </a:ext>
            </a:extLst>
          </p:cNvPr>
          <p:cNvSpPr txBox="1"/>
          <p:nvPr/>
        </p:nvSpPr>
        <p:spPr>
          <a:xfrm>
            <a:off x="583709" y="345588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3. Data Modelling – Machine Learning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3149EF-9AB3-83A9-3D42-686C61E87D94}"/>
              </a:ext>
            </a:extLst>
          </p:cNvPr>
          <p:cNvSpPr txBox="1"/>
          <p:nvPr/>
        </p:nvSpPr>
        <p:spPr>
          <a:xfrm>
            <a:off x="4327011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3DB8FA-AD93-BDFA-0E57-4E5F55F3E82D}"/>
              </a:ext>
            </a:extLst>
          </p:cNvPr>
          <p:cNvSpPr txBox="1"/>
          <p:nvPr/>
        </p:nvSpPr>
        <p:spPr>
          <a:xfrm>
            <a:off x="7752464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BAE1D9-F983-8048-1A8C-2EAE82F2B68E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Model 2 : Logistic Regression (Improvements)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E96635-49AE-7EFE-B816-F256238DEE72}"/>
              </a:ext>
            </a:extLst>
          </p:cNvPr>
          <p:cNvSpPr txBox="1"/>
          <p:nvPr/>
        </p:nvSpPr>
        <p:spPr>
          <a:xfrm>
            <a:off x="637010" y="1488799"/>
            <a:ext cx="1059296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Multi Classification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보험사</a:t>
            </a:r>
            <a:r>
              <a:rPr lang="ko-KR" altLang="en-US" sz="14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리스크 관리</a:t>
            </a:r>
            <a:r>
              <a:rPr lang="en-US" altLang="ko-KR" sz="14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(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Low &lt; 0.3, Medium &lt; 0.7, High &gt; 0.7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D4EA7EE-8498-1BC6-0D14-865793F30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154" y="2036180"/>
            <a:ext cx="3465576" cy="189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32F78517-099F-7166-849F-0CFAE7040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2104228"/>
            <a:ext cx="2953568" cy="175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A293C3-738D-CA04-AB08-A068AC7F796F}"/>
              </a:ext>
            </a:extLst>
          </p:cNvPr>
          <p:cNvSpPr txBox="1"/>
          <p:nvPr/>
        </p:nvSpPr>
        <p:spPr>
          <a:xfrm>
            <a:off x="548058" y="3991044"/>
            <a:ext cx="11390089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Reduce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False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Positive Errors</a:t>
            </a:r>
            <a:endParaRPr lang="en-US" altLang="ko-KR" sz="2000" b="1" dirty="0">
              <a:solidFill>
                <a:srgbClr val="3A3838"/>
              </a:solidFill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Classification Threshold 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변경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en-US" altLang="ko-KR" sz="14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True Positive = False Positive</a:t>
            </a:r>
            <a:r>
              <a:rPr lang="ko-KR" altLang="en-US" sz="14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lang="en-US" altLang="ko-KR" sz="14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0.38</a:t>
            </a:r>
            <a:r>
              <a:rPr lang="ko-KR" altLang="en-US" sz="14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인데 우리 문제에서 무엇이 더 중요할까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30D0F3E3-C5A8-8D2C-7C56-6BC8F8491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4655624"/>
            <a:ext cx="2570536" cy="206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34A86E6E-F684-2FF8-1856-DAC9A70779A9}"/>
              </a:ext>
            </a:extLst>
          </p:cNvPr>
          <p:cNvCxnSpPr>
            <a:cxnSpLocks/>
          </p:cNvCxnSpPr>
          <p:nvPr/>
        </p:nvCxnSpPr>
        <p:spPr>
          <a:xfrm>
            <a:off x="3017837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97A2281E-1F1D-691C-8A0F-C0228F02BC79}"/>
              </a:ext>
            </a:extLst>
          </p:cNvPr>
          <p:cNvCxnSpPr>
            <a:cxnSpLocks/>
          </p:cNvCxnSpPr>
          <p:nvPr/>
        </p:nvCxnSpPr>
        <p:spPr>
          <a:xfrm>
            <a:off x="4452937" y="190500"/>
            <a:ext cx="773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Type I &amp; Type II Errors | Differences, Examples, Visualizations">
            <a:extLst>
              <a:ext uri="{FF2B5EF4-FFF2-40B4-BE49-F238E27FC236}">
                <a16:creationId xmlns:a16="http://schemas.microsoft.com/office/drawing/2014/main" id="{918EE143-8569-2DD4-3782-957D436DC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91" y="4729119"/>
            <a:ext cx="2905125" cy="193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139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1C5BA-43A6-7951-160B-00D78850C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189D84-21F0-B65E-3BDB-1E1E964676CD}"/>
              </a:ext>
            </a:extLst>
          </p:cNvPr>
          <p:cNvSpPr txBox="1"/>
          <p:nvPr/>
        </p:nvSpPr>
        <p:spPr>
          <a:xfrm>
            <a:off x="583709" y="345588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3. Data Modelling – Machine Learning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0FCDD-669F-DAC5-1120-59A06498B743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srgbClr val="3A3838"/>
                </a:solidFill>
                <a:latin typeface="Montserrat Black"/>
              </a:rPr>
              <a:t>Model 3 : Support Vector Machines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AEF59-D2E7-4D0D-80C0-24D7A6C9DE0D}"/>
              </a:ext>
            </a:extLst>
          </p:cNvPr>
          <p:cNvSpPr txBox="1"/>
          <p:nvPr/>
        </p:nvSpPr>
        <p:spPr>
          <a:xfrm>
            <a:off x="583709" y="1571273"/>
            <a:ext cx="808527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활용 이유 및 장단점</a:t>
            </a: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Both"/>
              <a:tabLst/>
              <a:defRPr/>
            </a:pPr>
            <a:r>
              <a:rPr lang="ko-KR" altLang="en-US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장점</a:t>
            </a: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 value</a:t>
            </a:r>
            <a:r>
              <a:rPr lang="ko-KR" altLang="en-US" sz="2000" dirty="0" err="1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잘 설정하면 과적합의 우려가 적음</a:t>
            </a:r>
            <a:endParaRPr lang="en-US" altLang="ko-KR" sz="2000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Outlier</a:t>
            </a:r>
            <a:r>
              <a:rPr lang="ko-KR" altLang="en-US" sz="2000" dirty="0" err="1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의한 영향이 크지 않음</a:t>
            </a:r>
            <a:endParaRPr lang="en-US" altLang="ko-KR" sz="2000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(2)</a:t>
            </a:r>
            <a:r>
              <a:rPr lang="ko-KR" altLang="en-US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단점</a:t>
            </a: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Kernel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과 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hyperparameter 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조정을 매우 많이 시도해봐야 함</a:t>
            </a:r>
            <a:endParaRPr lang="en-US" altLang="ko-KR" sz="2000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해석이 어렵다</a:t>
            </a:r>
            <a:endParaRPr lang="en-US" altLang="ko-KR" sz="2000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b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" name="직선 연결선 2">
            <a:extLst>
              <a:ext uri="{FF2B5EF4-FFF2-40B4-BE49-F238E27FC236}">
                <a16:creationId xmlns:a16="http://schemas.microsoft.com/office/drawing/2014/main" id="{387D429D-F002-5C0B-C95F-45DFBF2BBA14}"/>
              </a:ext>
            </a:extLst>
          </p:cNvPr>
          <p:cNvCxnSpPr>
            <a:cxnSpLocks/>
          </p:cNvCxnSpPr>
          <p:nvPr/>
        </p:nvCxnSpPr>
        <p:spPr>
          <a:xfrm>
            <a:off x="3017837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17">
            <a:extLst>
              <a:ext uri="{FF2B5EF4-FFF2-40B4-BE49-F238E27FC236}">
                <a16:creationId xmlns:a16="http://schemas.microsoft.com/office/drawing/2014/main" id="{0D4A4921-02B1-F02E-70DD-8C0891BD1F9D}"/>
              </a:ext>
            </a:extLst>
          </p:cNvPr>
          <p:cNvCxnSpPr>
            <a:cxnSpLocks/>
          </p:cNvCxnSpPr>
          <p:nvPr/>
        </p:nvCxnSpPr>
        <p:spPr>
          <a:xfrm>
            <a:off x="4452937" y="190500"/>
            <a:ext cx="773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19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373D89-2D2E-D89B-3F87-682C5012819E}"/>
              </a:ext>
            </a:extLst>
          </p:cNvPr>
          <p:cNvSpPr txBox="1"/>
          <p:nvPr/>
        </p:nvSpPr>
        <p:spPr>
          <a:xfrm>
            <a:off x="3780302" y="982176"/>
            <a:ext cx="4631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+mj-lt"/>
              </a:rPr>
              <a:t>Table of Contents</a:t>
            </a:r>
          </a:p>
        </p:txBody>
      </p:sp>
      <p:sp>
        <p:nvSpPr>
          <p:cNvPr id="83" name="Google Shape;220;p23">
            <a:extLst>
              <a:ext uri="{FF2B5EF4-FFF2-40B4-BE49-F238E27FC236}">
                <a16:creationId xmlns:a16="http://schemas.microsoft.com/office/drawing/2014/main" id="{A68D9A75-0112-4812-F9D7-33DAC248E25E}"/>
              </a:ext>
            </a:extLst>
          </p:cNvPr>
          <p:cNvSpPr txBox="1">
            <a:spLocks/>
          </p:cNvSpPr>
          <p:nvPr/>
        </p:nvSpPr>
        <p:spPr>
          <a:xfrm>
            <a:off x="7297170" y="2321640"/>
            <a:ext cx="1569200" cy="8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" sz="2600" dirty="0">
                <a:solidFill>
                  <a:schemeClr val="tx2">
                    <a:lumMod val="75000"/>
                  </a:schemeClr>
                </a:solidFill>
              </a:rPr>
              <a:t>04</a:t>
            </a:r>
          </a:p>
        </p:txBody>
      </p:sp>
      <p:sp>
        <p:nvSpPr>
          <p:cNvPr id="85" name="Google Shape;222;p23">
            <a:extLst>
              <a:ext uri="{FF2B5EF4-FFF2-40B4-BE49-F238E27FC236}">
                <a16:creationId xmlns:a16="http://schemas.microsoft.com/office/drawing/2014/main" id="{71D25A9D-0E69-5ACD-8586-B83606EC7E10}"/>
              </a:ext>
            </a:extLst>
          </p:cNvPr>
          <p:cNvSpPr txBox="1">
            <a:spLocks/>
          </p:cNvSpPr>
          <p:nvPr/>
        </p:nvSpPr>
        <p:spPr>
          <a:xfrm>
            <a:off x="7297170" y="3517273"/>
            <a:ext cx="1569200" cy="8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" sz="2600" dirty="0">
                <a:solidFill>
                  <a:schemeClr val="tx2">
                    <a:lumMod val="75000"/>
                  </a:schemeClr>
                </a:solidFill>
              </a:rPr>
              <a:t>05</a:t>
            </a:r>
          </a:p>
        </p:txBody>
      </p:sp>
      <p:sp>
        <p:nvSpPr>
          <p:cNvPr id="89" name="Google Shape;226;p23">
            <a:extLst>
              <a:ext uri="{FF2B5EF4-FFF2-40B4-BE49-F238E27FC236}">
                <a16:creationId xmlns:a16="http://schemas.microsoft.com/office/drawing/2014/main" id="{D4D12AA0-F1BE-804B-2339-8F533A76B926}"/>
              </a:ext>
            </a:extLst>
          </p:cNvPr>
          <p:cNvSpPr txBox="1">
            <a:spLocks/>
          </p:cNvSpPr>
          <p:nvPr/>
        </p:nvSpPr>
        <p:spPr>
          <a:xfrm>
            <a:off x="3892020" y="2321640"/>
            <a:ext cx="1569200" cy="8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" sz="2600" dirty="0">
                <a:solidFill>
                  <a:schemeClr val="tx2">
                    <a:lumMod val="75000"/>
                  </a:schemeClr>
                </a:solidFill>
              </a:rPr>
              <a:t>01</a:t>
            </a:r>
          </a:p>
        </p:txBody>
      </p:sp>
      <p:sp>
        <p:nvSpPr>
          <p:cNvPr id="91" name="Google Shape;228;p23">
            <a:extLst>
              <a:ext uri="{FF2B5EF4-FFF2-40B4-BE49-F238E27FC236}">
                <a16:creationId xmlns:a16="http://schemas.microsoft.com/office/drawing/2014/main" id="{1FA97A14-450B-D7F0-CC8A-C59CF2EB6164}"/>
              </a:ext>
            </a:extLst>
          </p:cNvPr>
          <p:cNvSpPr txBox="1">
            <a:spLocks/>
          </p:cNvSpPr>
          <p:nvPr/>
        </p:nvSpPr>
        <p:spPr>
          <a:xfrm>
            <a:off x="3892020" y="3517273"/>
            <a:ext cx="1569200" cy="8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" sz="2600" dirty="0">
                <a:solidFill>
                  <a:schemeClr val="tx2">
                    <a:lumMod val="75000"/>
                  </a:schemeClr>
                </a:solidFill>
              </a:rPr>
              <a:t>02</a:t>
            </a:r>
          </a:p>
        </p:txBody>
      </p:sp>
      <p:sp>
        <p:nvSpPr>
          <p:cNvPr id="93" name="Google Shape;230;p23">
            <a:extLst>
              <a:ext uri="{FF2B5EF4-FFF2-40B4-BE49-F238E27FC236}">
                <a16:creationId xmlns:a16="http://schemas.microsoft.com/office/drawing/2014/main" id="{E1F60722-858D-8C86-0703-DA9101EEBA20}"/>
              </a:ext>
            </a:extLst>
          </p:cNvPr>
          <p:cNvSpPr txBox="1">
            <a:spLocks/>
          </p:cNvSpPr>
          <p:nvPr/>
        </p:nvSpPr>
        <p:spPr>
          <a:xfrm>
            <a:off x="3892020" y="4712907"/>
            <a:ext cx="1569200" cy="8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" sz="2600" dirty="0">
                <a:solidFill>
                  <a:schemeClr val="tx2">
                    <a:lumMod val="75000"/>
                  </a:schemeClr>
                </a:solidFill>
              </a:rPr>
              <a:t>03</a:t>
            </a:r>
          </a:p>
        </p:txBody>
      </p:sp>
      <p:sp>
        <p:nvSpPr>
          <p:cNvPr id="94" name="Google Shape;231;p23">
            <a:extLst>
              <a:ext uri="{FF2B5EF4-FFF2-40B4-BE49-F238E27FC236}">
                <a16:creationId xmlns:a16="http://schemas.microsoft.com/office/drawing/2014/main" id="{49D976B4-2AE9-0D42-AC93-B0767294FE79}"/>
              </a:ext>
            </a:extLst>
          </p:cNvPr>
          <p:cNvSpPr txBox="1">
            <a:spLocks/>
          </p:cNvSpPr>
          <p:nvPr/>
        </p:nvSpPr>
        <p:spPr>
          <a:xfrm>
            <a:off x="979904" y="2797216"/>
            <a:ext cx="2768000" cy="2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Problem Overview</a:t>
            </a:r>
          </a:p>
        </p:txBody>
      </p:sp>
      <p:sp>
        <p:nvSpPr>
          <p:cNvPr id="95" name="Google Shape;232;p23">
            <a:extLst>
              <a:ext uri="{FF2B5EF4-FFF2-40B4-BE49-F238E27FC236}">
                <a16:creationId xmlns:a16="http://schemas.microsoft.com/office/drawing/2014/main" id="{358674CC-CE73-78BC-CCBD-0BF36648D352}"/>
              </a:ext>
            </a:extLst>
          </p:cNvPr>
          <p:cNvSpPr txBox="1">
            <a:spLocks/>
          </p:cNvSpPr>
          <p:nvPr/>
        </p:nvSpPr>
        <p:spPr>
          <a:xfrm>
            <a:off x="979904" y="4029482"/>
            <a:ext cx="2768000" cy="2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Data Preprocessing</a:t>
            </a:r>
          </a:p>
        </p:txBody>
      </p:sp>
      <p:sp>
        <p:nvSpPr>
          <p:cNvPr id="96" name="Google Shape;233;p23">
            <a:extLst>
              <a:ext uri="{FF2B5EF4-FFF2-40B4-BE49-F238E27FC236}">
                <a16:creationId xmlns:a16="http://schemas.microsoft.com/office/drawing/2014/main" id="{6DC8E12E-7829-C771-96AD-E2488F218D89}"/>
              </a:ext>
            </a:extLst>
          </p:cNvPr>
          <p:cNvSpPr txBox="1">
            <a:spLocks/>
          </p:cNvSpPr>
          <p:nvPr/>
        </p:nvSpPr>
        <p:spPr>
          <a:xfrm>
            <a:off x="979904" y="5214732"/>
            <a:ext cx="2768000" cy="2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Data Modelling</a:t>
            </a:r>
          </a:p>
        </p:txBody>
      </p:sp>
      <p:sp>
        <p:nvSpPr>
          <p:cNvPr id="97" name="Google Shape;234;p23">
            <a:extLst>
              <a:ext uri="{FF2B5EF4-FFF2-40B4-BE49-F238E27FC236}">
                <a16:creationId xmlns:a16="http://schemas.microsoft.com/office/drawing/2014/main" id="{5A78803A-0BF7-5651-CD00-FAE3FA96B41A}"/>
              </a:ext>
            </a:extLst>
          </p:cNvPr>
          <p:cNvSpPr txBox="1">
            <a:spLocks/>
          </p:cNvSpPr>
          <p:nvPr/>
        </p:nvSpPr>
        <p:spPr>
          <a:xfrm>
            <a:off x="8078337" y="2797216"/>
            <a:ext cx="2941827" cy="2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Conclusion / Findings</a:t>
            </a:r>
          </a:p>
        </p:txBody>
      </p:sp>
      <p:sp>
        <p:nvSpPr>
          <p:cNvPr id="98" name="Google Shape;235;p23">
            <a:extLst>
              <a:ext uri="{FF2B5EF4-FFF2-40B4-BE49-F238E27FC236}">
                <a16:creationId xmlns:a16="http://schemas.microsoft.com/office/drawing/2014/main" id="{4B990C8E-9D3B-9E01-01C7-DD02B7551CF1}"/>
              </a:ext>
            </a:extLst>
          </p:cNvPr>
          <p:cNvSpPr txBox="1">
            <a:spLocks/>
          </p:cNvSpPr>
          <p:nvPr/>
        </p:nvSpPr>
        <p:spPr>
          <a:xfrm>
            <a:off x="8078337" y="4029482"/>
            <a:ext cx="4103503" cy="2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Questions &amp; Answers</a:t>
            </a:r>
          </a:p>
        </p:txBody>
      </p:sp>
      <p:sp>
        <p:nvSpPr>
          <p:cNvPr id="100" name="Google Shape;237;p23">
            <a:extLst>
              <a:ext uri="{FF2B5EF4-FFF2-40B4-BE49-F238E27FC236}">
                <a16:creationId xmlns:a16="http://schemas.microsoft.com/office/drawing/2014/main" id="{A3B6B97A-AE3D-6043-3729-51726F27442E}"/>
              </a:ext>
            </a:extLst>
          </p:cNvPr>
          <p:cNvSpPr/>
          <p:nvPr/>
        </p:nvSpPr>
        <p:spPr>
          <a:xfrm>
            <a:off x="4916276" y="2511313"/>
            <a:ext cx="571887" cy="571373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6">
              <a:lumMod val="2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01" name="Google Shape;238;p23">
            <a:extLst>
              <a:ext uri="{FF2B5EF4-FFF2-40B4-BE49-F238E27FC236}">
                <a16:creationId xmlns:a16="http://schemas.microsoft.com/office/drawing/2014/main" id="{0C24A38D-FAA0-5632-C666-B640A61E4FF5}"/>
              </a:ext>
            </a:extLst>
          </p:cNvPr>
          <p:cNvGrpSpPr/>
          <p:nvPr/>
        </p:nvGrpSpPr>
        <p:grpSpPr>
          <a:xfrm>
            <a:off x="4916276" y="4953552"/>
            <a:ext cx="571887" cy="568155"/>
            <a:chOff x="6226275" y="3911538"/>
            <a:chExt cx="900325" cy="894450"/>
          </a:xfrm>
          <a:solidFill>
            <a:schemeClr val="accent6">
              <a:lumMod val="25000"/>
            </a:schemeClr>
          </a:solidFill>
        </p:grpSpPr>
        <p:sp>
          <p:nvSpPr>
            <p:cNvPr id="102" name="Google Shape;239;p23">
              <a:extLst>
                <a:ext uri="{FF2B5EF4-FFF2-40B4-BE49-F238E27FC236}">
                  <a16:creationId xmlns:a16="http://schemas.microsoft.com/office/drawing/2014/main" id="{9DA6B5D3-8526-4B9C-9759-F4649D69DB0B}"/>
                </a:ext>
              </a:extLst>
            </p:cNvPr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240;p23">
              <a:extLst>
                <a:ext uri="{FF2B5EF4-FFF2-40B4-BE49-F238E27FC236}">
                  <a16:creationId xmlns:a16="http://schemas.microsoft.com/office/drawing/2014/main" id="{C8509B31-E8AF-32C9-C434-D320E3E76274}"/>
                </a:ext>
              </a:extLst>
            </p:cNvPr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241;p23">
              <a:extLst>
                <a:ext uri="{FF2B5EF4-FFF2-40B4-BE49-F238E27FC236}">
                  <a16:creationId xmlns:a16="http://schemas.microsoft.com/office/drawing/2014/main" id="{B752D2DA-B28A-CD65-AC93-C9466EC4F54D}"/>
                </a:ext>
              </a:extLst>
            </p:cNvPr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242;p23">
              <a:extLst>
                <a:ext uri="{FF2B5EF4-FFF2-40B4-BE49-F238E27FC236}">
                  <a16:creationId xmlns:a16="http://schemas.microsoft.com/office/drawing/2014/main" id="{353EB2D5-0ACC-D3CB-4C41-CA4335867FA7}"/>
                </a:ext>
              </a:extLst>
            </p:cNvPr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" name="Google Shape;243;p23">
              <a:extLst>
                <a:ext uri="{FF2B5EF4-FFF2-40B4-BE49-F238E27FC236}">
                  <a16:creationId xmlns:a16="http://schemas.microsoft.com/office/drawing/2014/main" id="{AB0A8CFE-E6E7-AB14-080E-90DD9353FE6D}"/>
                </a:ext>
              </a:extLst>
            </p:cNvPr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" name="Google Shape;244;p23">
              <a:extLst>
                <a:ext uri="{FF2B5EF4-FFF2-40B4-BE49-F238E27FC236}">
                  <a16:creationId xmlns:a16="http://schemas.microsoft.com/office/drawing/2014/main" id="{07612F18-424C-425E-6372-E2F7C73E5FD8}"/>
                </a:ext>
              </a:extLst>
            </p:cNvPr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245;p23">
              <a:extLst>
                <a:ext uri="{FF2B5EF4-FFF2-40B4-BE49-F238E27FC236}">
                  <a16:creationId xmlns:a16="http://schemas.microsoft.com/office/drawing/2014/main" id="{08275281-9201-8860-0F6A-262887DF6EFE}"/>
                </a:ext>
              </a:extLst>
            </p:cNvPr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246;p23">
              <a:extLst>
                <a:ext uri="{FF2B5EF4-FFF2-40B4-BE49-F238E27FC236}">
                  <a16:creationId xmlns:a16="http://schemas.microsoft.com/office/drawing/2014/main" id="{08909318-7C29-58C3-8C24-8A0FC17A9921}"/>
                </a:ext>
              </a:extLst>
            </p:cNvPr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10" name="Google Shape;247;p23">
            <a:extLst>
              <a:ext uri="{FF2B5EF4-FFF2-40B4-BE49-F238E27FC236}">
                <a16:creationId xmlns:a16="http://schemas.microsoft.com/office/drawing/2014/main" id="{11AB8E06-7184-02F6-6D8A-F41EEE0EE2AB}"/>
              </a:ext>
            </a:extLst>
          </p:cNvPr>
          <p:cNvSpPr/>
          <p:nvPr/>
        </p:nvSpPr>
        <p:spPr>
          <a:xfrm>
            <a:off x="4916261" y="3803319"/>
            <a:ext cx="571917" cy="571917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6">
              <a:lumMod val="2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11" name="Google Shape;248;p23">
            <a:extLst>
              <a:ext uri="{FF2B5EF4-FFF2-40B4-BE49-F238E27FC236}">
                <a16:creationId xmlns:a16="http://schemas.microsoft.com/office/drawing/2014/main" id="{4755E4D9-C88C-7789-EADC-AE260B5B231B}"/>
              </a:ext>
            </a:extLst>
          </p:cNvPr>
          <p:cNvGrpSpPr/>
          <p:nvPr/>
        </p:nvGrpSpPr>
        <p:grpSpPr>
          <a:xfrm>
            <a:off x="6324963" y="3681925"/>
            <a:ext cx="577285" cy="575448"/>
            <a:chOff x="5812000" y="2553488"/>
            <a:chExt cx="769850" cy="767400"/>
          </a:xfrm>
          <a:solidFill>
            <a:schemeClr val="accent6">
              <a:lumMod val="25000"/>
            </a:schemeClr>
          </a:solidFill>
        </p:grpSpPr>
        <p:sp>
          <p:nvSpPr>
            <p:cNvPr id="112" name="Google Shape;249;p23">
              <a:extLst>
                <a:ext uri="{FF2B5EF4-FFF2-40B4-BE49-F238E27FC236}">
                  <a16:creationId xmlns:a16="http://schemas.microsoft.com/office/drawing/2014/main" id="{83E5D202-64D3-ED68-A6C1-A531BF8F3437}"/>
                </a:ext>
              </a:extLst>
            </p:cNvPr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" name="Google Shape;250;p23">
              <a:extLst>
                <a:ext uri="{FF2B5EF4-FFF2-40B4-BE49-F238E27FC236}">
                  <a16:creationId xmlns:a16="http://schemas.microsoft.com/office/drawing/2014/main" id="{C7E1901C-B68E-A381-5909-4FD6A0000B5C}"/>
                </a:ext>
              </a:extLst>
            </p:cNvPr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251;p23">
              <a:extLst>
                <a:ext uri="{FF2B5EF4-FFF2-40B4-BE49-F238E27FC236}">
                  <a16:creationId xmlns:a16="http://schemas.microsoft.com/office/drawing/2014/main" id="{F5978BEC-A3AB-C3D2-4912-AEE86EC9D59D}"/>
                </a:ext>
              </a:extLst>
            </p:cNvPr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252;p23">
              <a:extLst>
                <a:ext uri="{FF2B5EF4-FFF2-40B4-BE49-F238E27FC236}">
                  <a16:creationId xmlns:a16="http://schemas.microsoft.com/office/drawing/2014/main" id="{76ECA4AE-A42B-73B3-7527-3185978262D3}"/>
                </a:ext>
              </a:extLst>
            </p:cNvPr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253;p23">
              <a:extLst>
                <a:ext uri="{FF2B5EF4-FFF2-40B4-BE49-F238E27FC236}">
                  <a16:creationId xmlns:a16="http://schemas.microsoft.com/office/drawing/2014/main" id="{31B8A951-91F9-784B-1AE1-2DFE3626EA1E}"/>
                </a:ext>
              </a:extLst>
            </p:cNvPr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254;p23">
              <a:extLst>
                <a:ext uri="{FF2B5EF4-FFF2-40B4-BE49-F238E27FC236}">
                  <a16:creationId xmlns:a16="http://schemas.microsoft.com/office/drawing/2014/main" id="{020D6E9F-5051-E751-5758-2AF03B4C3325}"/>
                </a:ext>
              </a:extLst>
            </p:cNvPr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19" name="Google Shape;256;p23">
            <a:extLst>
              <a:ext uri="{FF2B5EF4-FFF2-40B4-BE49-F238E27FC236}">
                <a16:creationId xmlns:a16="http://schemas.microsoft.com/office/drawing/2014/main" id="{810A4AAB-4736-A76D-C81E-4349569D1D92}"/>
              </a:ext>
            </a:extLst>
          </p:cNvPr>
          <p:cNvSpPr/>
          <p:nvPr/>
        </p:nvSpPr>
        <p:spPr>
          <a:xfrm>
            <a:off x="6296153" y="2570432"/>
            <a:ext cx="634904" cy="376205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6">
              <a:lumMod val="2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D966"/>
              </a:solidFill>
            </a:endParaRPr>
          </a:p>
        </p:txBody>
      </p:sp>
      <p:cxnSp>
        <p:nvCxnSpPr>
          <p:cNvPr id="122" name="직선 연결선 17">
            <a:extLst>
              <a:ext uri="{FF2B5EF4-FFF2-40B4-BE49-F238E27FC236}">
                <a16:creationId xmlns:a16="http://schemas.microsoft.com/office/drawing/2014/main" id="{FD54C629-4803-10E7-1903-E177163E25DA}"/>
              </a:ext>
            </a:extLst>
          </p:cNvPr>
          <p:cNvCxnSpPr/>
          <p:nvPr/>
        </p:nvCxnSpPr>
        <p:spPr>
          <a:xfrm>
            <a:off x="807468" y="1628507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335BA-26FC-7F4F-8200-66BDD2983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702121-F98B-4309-7174-612F2030565C}"/>
              </a:ext>
            </a:extLst>
          </p:cNvPr>
          <p:cNvSpPr txBox="1"/>
          <p:nvPr/>
        </p:nvSpPr>
        <p:spPr>
          <a:xfrm>
            <a:off x="583709" y="345588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3. Data Modelling – Machine Learning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70F85-1744-C989-3E84-AA26BA493151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97AB3E-F935-12C5-857C-BDDBF4845835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56385-A471-05D8-6381-A59D78B61586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srgbClr val="3A3838"/>
                </a:solidFill>
                <a:latin typeface="Montserrat Black"/>
              </a:rPr>
              <a:t>Model 3 : Support Vector Machines(Kernels</a:t>
            </a:r>
            <a:r>
              <a:rPr lang="ko-KR" altLang="en-US" sz="2800" dirty="0">
                <a:solidFill>
                  <a:srgbClr val="3A3838"/>
                </a:solidFill>
                <a:latin typeface="Montserrat Black"/>
              </a:rPr>
              <a:t> </a:t>
            </a:r>
            <a:r>
              <a:rPr lang="en-US" altLang="ko-KR" sz="2800" dirty="0">
                <a:solidFill>
                  <a:srgbClr val="3A3838"/>
                </a:solidFill>
                <a:latin typeface="Montserrat Black"/>
              </a:rPr>
              <a:t>we learned)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464DA-A0EC-CC55-5DD3-451964CE2DD9}"/>
              </a:ext>
            </a:extLst>
          </p:cNvPr>
          <p:cNvSpPr txBox="1"/>
          <p:nvPr/>
        </p:nvSpPr>
        <p:spPr>
          <a:xfrm>
            <a:off x="927337" y="5705961"/>
            <a:ext cx="13203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RBF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highlight>
                <a:srgbClr val="FFFF00"/>
              </a:highlight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1581303-2143-7CB1-3CB5-228AA9B0B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00" y="3628292"/>
            <a:ext cx="2769170" cy="196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118B883D-F2D7-5E10-F5D3-174919A5D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141" y="3628292"/>
            <a:ext cx="2759965" cy="196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F1F182CF-A307-68EE-700D-12D4D6F38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577" y="3655512"/>
            <a:ext cx="2666932" cy="196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E48C4F99-6308-2C8D-D12B-020F2555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980" y="3655512"/>
            <a:ext cx="2728953" cy="196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4AFA83-D59F-0F09-05BF-56572BA8EDEF}"/>
              </a:ext>
            </a:extLst>
          </p:cNvPr>
          <p:cNvSpPr txBox="1"/>
          <p:nvPr/>
        </p:nvSpPr>
        <p:spPr>
          <a:xfrm>
            <a:off x="583709" y="1571273"/>
            <a:ext cx="808527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RBF,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linear, poly, sigmoid kernel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(2)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모두 성능이 양호했고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accuracy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가장 우수했던 것은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poly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였음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69593-909B-8F8A-AF49-14DDEE83D798}"/>
              </a:ext>
            </a:extLst>
          </p:cNvPr>
          <p:cNvSpPr txBox="1"/>
          <p:nvPr/>
        </p:nvSpPr>
        <p:spPr>
          <a:xfrm>
            <a:off x="3966184" y="5705961"/>
            <a:ext cx="13203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highlight>
                  <a:srgbClr val="FFFF00"/>
                </a:highlight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linear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highlight>
                <a:srgbClr val="FFFF00"/>
              </a:highlight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ECF1BD-75B6-32B7-01B0-A0A3C54C48FF}"/>
              </a:ext>
            </a:extLst>
          </p:cNvPr>
          <p:cNvSpPr txBox="1"/>
          <p:nvPr/>
        </p:nvSpPr>
        <p:spPr>
          <a:xfrm>
            <a:off x="6905880" y="5705961"/>
            <a:ext cx="13203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poly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highlight>
                <a:srgbClr val="FFFF00"/>
              </a:highlight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1D5E81-3BBB-D463-EA8D-0416BC9764B4}"/>
              </a:ext>
            </a:extLst>
          </p:cNvPr>
          <p:cNvSpPr txBox="1"/>
          <p:nvPr/>
        </p:nvSpPr>
        <p:spPr>
          <a:xfrm>
            <a:off x="9786293" y="5705961"/>
            <a:ext cx="13203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highlight>
                  <a:srgbClr val="FFFF00"/>
                </a:highlight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sigmoid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highlight>
                <a:srgbClr val="FFFF00"/>
              </a:highlight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" name="직선 연결선 2">
            <a:extLst>
              <a:ext uri="{FF2B5EF4-FFF2-40B4-BE49-F238E27FC236}">
                <a16:creationId xmlns:a16="http://schemas.microsoft.com/office/drawing/2014/main" id="{1DA20CB9-96C6-8BA2-8759-0797E9A89ADB}"/>
              </a:ext>
            </a:extLst>
          </p:cNvPr>
          <p:cNvCxnSpPr>
            <a:cxnSpLocks/>
          </p:cNvCxnSpPr>
          <p:nvPr/>
        </p:nvCxnSpPr>
        <p:spPr>
          <a:xfrm>
            <a:off x="3017837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17">
            <a:extLst>
              <a:ext uri="{FF2B5EF4-FFF2-40B4-BE49-F238E27FC236}">
                <a16:creationId xmlns:a16="http://schemas.microsoft.com/office/drawing/2014/main" id="{9EB48663-8FA5-2535-1B98-5B5686A9B700}"/>
              </a:ext>
            </a:extLst>
          </p:cNvPr>
          <p:cNvCxnSpPr>
            <a:cxnSpLocks/>
          </p:cNvCxnSpPr>
          <p:nvPr/>
        </p:nvCxnSpPr>
        <p:spPr>
          <a:xfrm>
            <a:off x="4452937" y="190500"/>
            <a:ext cx="773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159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8B4E3-A86A-2A84-FC7F-01327DCFC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15BF95-3C1C-FCB0-CB57-187E5FB49DE6}"/>
              </a:ext>
            </a:extLst>
          </p:cNvPr>
          <p:cNvSpPr txBox="1"/>
          <p:nvPr/>
        </p:nvSpPr>
        <p:spPr>
          <a:xfrm>
            <a:off x="583709" y="345588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3. Data Modelling – Machine Learning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4676DC-E488-9BC4-80A0-9C1396391357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484AA0-AB83-C65C-9313-904406A560BC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382B3A-2160-5F56-53C3-D1EE61A20F6C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srgbClr val="3A3838"/>
                </a:solidFill>
                <a:latin typeface="Montserrat Black"/>
              </a:rPr>
              <a:t>Model 3 : Support Vector Machines(Various kernels)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2CA6E6-03F5-809F-8E4D-9B6444A313EC}"/>
              </a:ext>
            </a:extLst>
          </p:cNvPr>
          <p:cNvSpPr txBox="1"/>
          <p:nvPr/>
        </p:nvSpPr>
        <p:spPr>
          <a:xfrm>
            <a:off x="927337" y="5705961"/>
            <a:ext cx="13203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highlight>
                  <a:srgbClr val="FFFF00"/>
                </a:highlight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Laplace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highlight>
                <a:srgbClr val="FFFF00"/>
              </a:highlight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658E9FF-C690-BDCF-CF95-39A9880A4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00" y="3628292"/>
            <a:ext cx="2769170" cy="196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B413FD-A797-39C0-AAE1-F698E0038832}"/>
              </a:ext>
            </a:extLst>
          </p:cNvPr>
          <p:cNvSpPr txBox="1"/>
          <p:nvPr/>
        </p:nvSpPr>
        <p:spPr>
          <a:xfrm>
            <a:off x="583709" y="1571273"/>
            <a:ext cx="1152777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fontAlgn="base">
              <a:buFontTx/>
              <a:buAutoNum type="arabicParenBoth"/>
              <a:defRPr/>
            </a:pP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Laplace RBF, Hyperbolic tangent, Bessel function of the first kind, ANOVA radial basis kernel</a:t>
            </a:r>
          </a:p>
          <a:p>
            <a:pPr marL="457200" indent="-457200" fontAlgn="base">
              <a:buAutoNum type="arabicParenBoth"/>
              <a:defRPr/>
            </a:pPr>
            <a:endParaRPr lang="en-US" altLang="ko-KR" sz="2000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 fontAlgn="base">
              <a:buFontTx/>
              <a:buAutoNum type="arabicParenBoth"/>
              <a:defRPr/>
            </a:pP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직접 정의해야 했음 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Bessel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제외하고는 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gamma = 1/n*Var(X)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 err="1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bessel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은 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0.001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</a:t>
            </a:r>
            <a:endParaRPr lang="en-US" altLang="ko-KR" sz="2000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 fontAlgn="base">
              <a:buAutoNum type="arabicParenBoth"/>
              <a:defRPr/>
            </a:pPr>
            <a:endParaRPr lang="en-US" altLang="ko-KR" sz="2000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 fontAlgn="base">
              <a:buAutoNum type="arabicParenBoth"/>
              <a:defRPr/>
            </a:pP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추가적인 커널들에 대해 공부한 후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데이터셋에 적합한 커널을 적용할 예정</a:t>
            </a:r>
            <a:endParaRPr lang="en-US" altLang="ko-KR" sz="2000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7B1280-C9B3-52C3-E51F-D8EF4E4C40C5}"/>
              </a:ext>
            </a:extLst>
          </p:cNvPr>
          <p:cNvSpPr txBox="1"/>
          <p:nvPr/>
        </p:nvSpPr>
        <p:spPr>
          <a:xfrm>
            <a:off x="3966183" y="5705961"/>
            <a:ext cx="15029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highlight>
                  <a:srgbClr val="FFFF00"/>
                </a:highlight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Hyperbolic tangent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highlight>
                <a:srgbClr val="FFFF00"/>
              </a:highlight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8C2D41-03C9-2B35-8076-73C95B8E102A}"/>
              </a:ext>
            </a:extLst>
          </p:cNvPr>
          <p:cNvSpPr txBox="1"/>
          <p:nvPr/>
        </p:nvSpPr>
        <p:spPr>
          <a:xfrm>
            <a:off x="6905880" y="5705961"/>
            <a:ext cx="13203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highlight>
                  <a:srgbClr val="FFFF00"/>
                </a:highlight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Bessel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highlight>
                <a:srgbClr val="FFFF00"/>
              </a:highlight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374347-43DD-62A4-1BB8-C6A25165842C}"/>
              </a:ext>
            </a:extLst>
          </p:cNvPr>
          <p:cNvSpPr txBox="1"/>
          <p:nvPr/>
        </p:nvSpPr>
        <p:spPr>
          <a:xfrm>
            <a:off x="9786293" y="5705961"/>
            <a:ext cx="13203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highlight>
                  <a:srgbClr val="FFFF00"/>
                </a:highlight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ANOVA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highlight>
                <a:srgbClr val="FFFF00"/>
              </a:highlight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" name="직선 연결선 2">
            <a:extLst>
              <a:ext uri="{FF2B5EF4-FFF2-40B4-BE49-F238E27FC236}">
                <a16:creationId xmlns:a16="http://schemas.microsoft.com/office/drawing/2014/main" id="{D5E3E014-4F2A-EBE1-4211-A0685ADD4AD0}"/>
              </a:ext>
            </a:extLst>
          </p:cNvPr>
          <p:cNvCxnSpPr>
            <a:cxnSpLocks/>
          </p:cNvCxnSpPr>
          <p:nvPr/>
        </p:nvCxnSpPr>
        <p:spPr>
          <a:xfrm>
            <a:off x="3017837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17">
            <a:extLst>
              <a:ext uri="{FF2B5EF4-FFF2-40B4-BE49-F238E27FC236}">
                <a16:creationId xmlns:a16="http://schemas.microsoft.com/office/drawing/2014/main" id="{8DB060DA-FC38-724D-92D3-70115604EEC6}"/>
              </a:ext>
            </a:extLst>
          </p:cNvPr>
          <p:cNvCxnSpPr>
            <a:cxnSpLocks/>
          </p:cNvCxnSpPr>
          <p:nvPr/>
        </p:nvCxnSpPr>
        <p:spPr>
          <a:xfrm>
            <a:off x="4452937" y="190500"/>
            <a:ext cx="773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F6907F56-46F4-57E4-644C-4A099AE29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13" y="3655512"/>
            <a:ext cx="2759965" cy="201751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88CEAB2-CC66-158D-70A0-83C97416D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145" y="3655511"/>
            <a:ext cx="2700614" cy="201751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749CDF0-9DCA-6366-9355-8C0189C38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633" y="3671835"/>
            <a:ext cx="2828753" cy="196918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01BF657-BEED-2D65-D20E-07B39512D0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0371" y="3672431"/>
            <a:ext cx="2828753" cy="196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07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611DD-2E42-13B1-619B-55B4EC532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7EBE71-DCBF-F9CF-C8DE-61B88E913981}"/>
              </a:ext>
            </a:extLst>
          </p:cNvPr>
          <p:cNvSpPr txBox="1"/>
          <p:nvPr/>
        </p:nvSpPr>
        <p:spPr>
          <a:xfrm>
            <a:off x="583709" y="345588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3. Data Modelling – Machine Learning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0D9B6-462F-5608-1A84-5B1EC0C6DFFC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Model 3 : Support Vector Machines(</a:t>
            </a:r>
            <a:r>
              <a:rPr kumimoji="0" lang="ko-KR" altLang="en-US" sz="2800" b="1" i="0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문제점과 의문점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61864-61D8-DA82-C459-49E2BD5F30BC}"/>
              </a:ext>
            </a:extLst>
          </p:cNvPr>
          <p:cNvSpPr txBox="1"/>
          <p:nvPr/>
        </p:nvSpPr>
        <p:spPr>
          <a:xfrm>
            <a:off x="583709" y="1571273"/>
            <a:ext cx="808527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불균형 문제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-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차이가 너무 심함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ROC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Curve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step function 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꼴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- </a:t>
            </a:r>
            <a:r>
              <a:rPr kumimoji="0" lang="ko-KR" altLang="en-US" sz="2000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언더샘플링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대신 </a:t>
            </a:r>
            <a:r>
              <a:rPr kumimoji="0" lang="ko-KR" altLang="en-US" sz="2000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오버샘플링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 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역시 </a:t>
            </a:r>
            <a:r>
              <a:rPr lang="ko-KR" altLang="en-US" sz="2000" dirty="0" err="1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안됐음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- 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불균형 문제를 해결하는 방법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(2) Test</a:t>
            </a: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-Training </a:t>
            </a:r>
            <a:r>
              <a:rPr lang="ko-KR" altLang="en-US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비율 설정 문제</a:t>
            </a: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- </a:t>
            </a:r>
            <a:r>
              <a:rPr kumimoji="0" lang="ko-KR" altLang="en-US" sz="200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최적의 비율 설정을 위한 근거를 마련하여야 하는가</a:t>
            </a:r>
            <a:r>
              <a:rPr kumimoji="0" lang="en-US" altLang="ko-KR" sz="200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- 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비율에 따라 성능이 유의미한 차이를 보인다는 인상을 받음</a:t>
            </a:r>
            <a:endParaRPr kumimoji="0" lang="en-US" altLang="ko-KR" sz="200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(3)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Hyperparameter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튜닝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 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 </a:t>
            </a:r>
            <a:endParaRPr lang="en-US" altLang="ko-KR" sz="2000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gamma </a:t>
            </a:r>
            <a:r>
              <a:rPr lang="ko-KR" altLang="en-US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" altLang="ko-KR" sz="2000" b="1" i="0" u="none" strike="noStrike" dirty="0" err="1">
                <a:solidFill>
                  <a:srgbClr val="000000"/>
                </a:solidFill>
                <a:effectLst/>
              </a:rPr>
              <a:t>GridSearchCV</a:t>
            </a:r>
            <a:endParaRPr lang="en-US" altLang="ko-KR" sz="2000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" name="직선 연결선 2">
            <a:extLst>
              <a:ext uri="{FF2B5EF4-FFF2-40B4-BE49-F238E27FC236}">
                <a16:creationId xmlns:a16="http://schemas.microsoft.com/office/drawing/2014/main" id="{9E681CFE-E716-2C39-88DE-45823A3F9A16}"/>
              </a:ext>
            </a:extLst>
          </p:cNvPr>
          <p:cNvCxnSpPr>
            <a:cxnSpLocks/>
          </p:cNvCxnSpPr>
          <p:nvPr/>
        </p:nvCxnSpPr>
        <p:spPr>
          <a:xfrm>
            <a:off x="3017837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17">
            <a:extLst>
              <a:ext uri="{FF2B5EF4-FFF2-40B4-BE49-F238E27FC236}">
                <a16:creationId xmlns:a16="http://schemas.microsoft.com/office/drawing/2014/main" id="{D2DA7CBF-FF69-F459-7B7F-4EE31CC00A8E}"/>
              </a:ext>
            </a:extLst>
          </p:cNvPr>
          <p:cNvCxnSpPr>
            <a:cxnSpLocks/>
          </p:cNvCxnSpPr>
          <p:nvPr/>
        </p:nvCxnSpPr>
        <p:spPr>
          <a:xfrm>
            <a:off x="4452937" y="190500"/>
            <a:ext cx="773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039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517798-5507-49D7-9570-543A21FF57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33" y="0"/>
            <a:ext cx="4573333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9CDFAE-5B6E-D55C-21B9-260F22D3A2F0}"/>
              </a:ext>
            </a:extLst>
          </p:cNvPr>
          <p:cNvSpPr txBox="1"/>
          <p:nvPr/>
        </p:nvSpPr>
        <p:spPr>
          <a:xfrm>
            <a:off x="3210433" y="1288114"/>
            <a:ext cx="577113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4.</a:t>
            </a:r>
          </a:p>
          <a:p>
            <a:pPr algn="ctr"/>
            <a:r>
              <a:rPr lang="en-US" altLang="ko-KR" sz="6600" dirty="0">
                <a:latin typeface="+mj-lt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110234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9CD52-CA5B-F254-0A4D-0A2AF75A4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34F670B-1BC4-B659-A7F6-71686E127789}"/>
              </a:ext>
            </a:extLst>
          </p:cNvPr>
          <p:cNvSpPr txBox="1"/>
          <p:nvPr/>
        </p:nvSpPr>
        <p:spPr>
          <a:xfrm>
            <a:off x="4327011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9A975-9C4C-0E92-D4A7-4A94409E0EB1}"/>
              </a:ext>
            </a:extLst>
          </p:cNvPr>
          <p:cNvSpPr txBox="1"/>
          <p:nvPr/>
        </p:nvSpPr>
        <p:spPr>
          <a:xfrm>
            <a:off x="7752464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903D1-C541-AA12-A531-B00DF7012BF1}"/>
              </a:ext>
            </a:extLst>
          </p:cNvPr>
          <p:cNvSpPr txBox="1"/>
          <p:nvPr/>
        </p:nvSpPr>
        <p:spPr>
          <a:xfrm>
            <a:off x="583709" y="863472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rgbClr val="3A3838"/>
                </a:solidFill>
                <a:latin typeface="Montserrat Black"/>
              </a:rPr>
              <a:t>Profit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 Optimization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34BFF5-415E-A2CB-D243-FB852C1C0D82}"/>
              </a:ext>
            </a:extLst>
          </p:cNvPr>
          <p:cNvSpPr txBox="1"/>
          <p:nvPr/>
        </p:nvSpPr>
        <p:spPr>
          <a:xfrm>
            <a:off x="623947" y="2050496"/>
            <a:ext cx="105929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Type 1 Error (False Positive)</a:t>
            </a:r>
            <a:endParaRPr lang="en-US" altLang="ko-KR" sz="2000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marR="0" lvl="0" indent="-28575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Pros</a:t>
            </a:r>
            <a:r>
              <a:rPr lang="ko-KR" altLang="en-US" sz="16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higher risk premium charged to healthy person (</a:t>
            </a:r>
            <a:r>
              <a:rPr lang="ko-KR" altLang="en-US" sz="16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고혈압 발생시 손해 방지</a:t>
            </a:r>
            <a:r>
              <a:rPr lang="en-US" altLang="ko-KR" sz="16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)</a:t>
            </a:r>
          </a:p>
          <a:p>
            <a:pPr marL="285750" marR="0" lvl="0" indent="-28575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Cons  </a:t>
            </a:r>
            <a:r>
              <a:rPr lang="en-US" altLang="ko-KR" sz="16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Potentially lose # of</a:t>
            </a:r>
            <a:r>
              <a:rPr lang="ko-KR" altLang="en-US" sz="16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customers due to higher price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5B1216-4E09-9C40-D314-710C5661E52E}"/>
              </a:ext>
            </a:extLst>
          </p:cNvPr>
          <p:cNvSpPr txBox="1"/>
          <p:nvPr/>
        </p:nvSpPr>
        <p:spPr>
          <a:xfrm>
            <a:off x="548058" y="2893760"/>
            <a:ext cx="113900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Type 2 Error (False Negative)</a:t>
            </a:r>
            <a:endParaRPr lang="en-US" altLang="ko-KR" sz="1600" b="1" dirty="0">
              <a:solidFill>
                <a:srgbClr val="3A3838"/>
              </a:solidFill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marR="0" lvl="0" indent="-28575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Pros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 Maintain # of customers</a:t>
            </a:r>
          </a:p>
          <a:p>
            <a:pPr marL="285750" marR="0" lvl="0" indent="-28575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Cons  </a:t>
            </a:r>
            <a:r>
              <a:rPr lang="en-US" altLang="ko-KR" sz="16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Financial losses for the insurance firm (Risk Premium</a:t>
            </a:r>
            <a:r>
              <a:rPr lang="ko-KR" altLang="en-US" sz="16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안받았는데 고혈압 </a:t>
            </a:r>
            <a:r>
              <a:rPr lang="en-US" altLang="ko-KR" sz="16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cost </a:t>
            </a:r>
            <a:r>
              <a:rPr lang="ko-KR" altLang="en-US" sz="16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발생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2A64EA2A-C562-3B8A-2AD9-14EC0DBDB892}"/>
              </a:ext>
            </a:extLst>
          </p:cNvPr>
          <p:cNvCxnSpPr>
            <a:cxnSpLocks/>
          </p:cNvCxnSpPr>
          <p:nvPr/>
        </p:nvCxnSpPr>
        <p:spPr>
          <a:xfrm>
            <a:off x="4452937" y="190500"/>
            <a:ext cx="773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10F6CD-E44A-0087-07A6-77276C417222}"/>
              </a:ext>
            </a:extLst>
          </p:cNvPr>
          <p:cNvSpPr txBox="1"/>
          <p:nvPr/>
        </p:nvSpPr>
        <p:spPr>
          <a:xfrm>
            <a:off x="628202" y="1575138"/>
            <a:ext cx="105929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Solution 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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모델을 참고해서 </a:t>
            </a:r>
            <a:r>
              <a:rPr lang="ko-KR" altLang="en-US" sz="1600" dirty="0">
                <a:solidFill>
                  <a:srgbClr val="3A3838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고혈압 예측 높은 사람한테는 </a:t>
            </a:r>
            <a:r>
              <a:rPr lang="en-US" altLang="ko-KR" sz="1600" b="1" dirty="0">
                <a:solidFill>
                  <a:srgbClr val="3A3838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Risk Premium</a:t>
            </a:r>
            <a:r>
              <a:rPr lang="ko-KR" altLang="en-US" sz="1600" b="1" dirty="0">
                <a:solidFill>
                  <a:srgbClr val="3A3838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받기</a:t>
            </a:r>
            <a:r>
              <a:rPr lang="en-US" altLang="ko-KR" sz="1600" b="1" dirty="0">
                <a:solidFill>
                  <a:srgbClr val="3A3838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!</a:t>
            </a:r>
            <a:r>
              <a:rPr lang="ko-KR" altLang="en-US" sz="1600" dirty="0">
                <a:solidFill>
                  <a:srgbClr val="3A3838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F83C24-AD68-7D56-F2FE-5FFC4FF78C9A}"/>
              </a:ext>
            </a:extLst>
          </p:cNvPr>
          <p:cNvCxnSpPr>
            <a:cxnSpLocks/>
          </p:cNvCxnSpPr>
          <p:nvPr/>
        </p:nvCxnSpPr>
        <p:spPr>
          <a:xfrm>
            <a:off x="4489585" y="199207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33A5CB-5AB2-F070-BE00-B2354B36EC92}"/>
              </a:ext>
            </a:extLst>
          </p:cNvPr>
          <p:cNvSpPr txBox="1"/>
          <p:nvPr/>
        </p:nvSpPr>
        <p:spPr>
          <a:xfrm>
            <a:off x="548058" y="3802451"/>
            <a:ext cx="6283817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Profit Maximization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srgbClr val="3A3838"/>
              </a:solidFill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ea typeface="함초롬바탕" panose="02030604000101010101" pitchFamily="18" charset="-127"/>
                <a:cs typeface="함초롬바탕" panose="02030604000101010101" pitchFamily="18" charset="-127"/>
              </a:rPr>
              <a:t>FP = # of False Positives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ea typeface="함초롬바탕" panose="02030604000101010101" pitchFamily="18" charset="-127"/>
                <a:cs typeface="함초롬바탕" panose="02030604000101010101" pitchFamily="18" charset="-127"/>
              </a:rPr>
              <a:t>FN = # of False Negatives</a:t>
            </a:r>
          </a:p>
          <a:p>
            <a:pPr fontAlgn="base">
              <a:defRPr/>
            </a:pPr>
            <a:r>
              <a:rPr lang="en-US" altLang="ko-KR" sz="1400" b="1" dirty="0">
                <a:solidFill>
                  <a:srgbClr val="3A3838"/>
                </a:solidFill>
                <a:ea typeface="함초롬바탕" panose="02030604000101010101" pitchFamily="18" charset="-127"/>
                <a:cs typeface="함초롬바탕" panose="02030604000101010101" pitchFamily="18" charset="-127"/>
              </a:rPr>
              <a:t>TP =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ea typeface="함초롬바탕" panose="02030604000101010101" pitchFamily="18" charset="-127"/>
                <a:cs typeface="함초롬바탕" panose="02030604000101010101" pitchFamily="18" charset="-127"/>
              </a:rPr>
              <a:t># of True Positives</a:t>
            </a:r>
          </a:p>
          <a:p>
            <a:pPr fontAlgn="base">
              <a:defRPr/>
            </a:pPr>
            <a:r>
              <a:rPr lang="en-US" altLang="ko-KR" sz="1400" b="1" dirty="0">
                <a:solidFill>
                  <a:srgbClr val="3A3838"/>
                </a:solidFill>
                <a:ea typeface="함초롬바탕" panose="02030604000101010101" pitchFamily="18" charset="-127"/>
                <a:cs typeface="함초롬바탕" panose="02030604000101010101" pitchFamily="18" charset="-127"/>
              </a:rPr>
              <a:t>TN =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ea typeface="함초롬바탕" panose="02030604000101010101" pitchFamily="18" charset="-127"/>
                <a:cs typeface="함초롬바탕" panose="02030604000101010101" pitchFamily="18" charset="-127"/>
              </a:rPr>
              <a:t># of False Negatives </a:t>
            </a:r>
            <a:endParaRPr lang="en-US" altLang="ko-KR" sz="1400" b="1" dirty="0">
              <a:solidFill>
                <a:srgbClr val="3A3838"/>
              </a:solidFill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srgbClr val="3A3838"/>
                </a:solidFill>
                <a:ea typeface="함초롬바탕" panose="02030604000101010101" pitchFamily="18" charset="-127"/>
                <a:cs typeface="함초롬바탕" panose="02030604000101010101" pitchFamily="18" charset="-127"/>
              </a:rPr>
              <a:t>RP = Additional premium charged to customers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ea typeface="함초롬바탕" panose="02030604000101010101" pitchFamily="18" charset="-127"/>
                <a:cs typeface="함초롬바탕" panose="02030604000101010101" pitchFamily="18" charset="-127"/>
              </a:rPr>
              <a:t>Cost_FP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ea typeface="함초롬바탕" panose="02030604000101010101" pitchFamily="18" charset="-127"/>
                <a:cs typeface="함초롬바탕" panose="02030604000101010101" pitchFamily="18" charset="-127"/>
              </a:rPr>
              <a:t> = Revenue loss per customer due to False Positive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 err="1">
                <a:solidFill>
                  <a:srgbClr val="3A3838"/>
                </a:solidFill>
                <a:ea typeface="함초롬바탕" panose="02030604000101010101" pitchFamily="18" charset="-127"/>
                <a:cs typeface="함초롬바탕" panose="02030604000101010101" pitchFamily="18" charset="-127"/>
              </a:rPr>
              <a:t>Cost_FN</a:t>
            </a:r>
            <a:r>
              <a:rPr lang="en-US" altLang="ko-KR" sz="1400" b="1" dirty="0">
                <a:solidFill>
                  <a:srgbClr val="3A3838"/>
                </a:solidFill>
                <a:ea typeface="함초롬바탕" panose="02030604000101010101" pitchFamily="18" charset="-127"/>
                <a:cs typeface="함초롬바탕" panose="02030604000101010101" pitchFamily="18" charset="-127"/>
              </a:rPr>
              <a:t> = Cost to insurance due to undiagnosed Hypertension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 err="1">
                <a:solidFill>
                  <a:srgbClr val="3A3838"/>
                </a:solidFill>
                <a:ea typeface="함초롬바탕" panose="02030604000101010101" pitchFamily="18" charset="-127"/>
                <a:cs typeface="함초롬바탕" panose="02030604000101010101" pitchFamily="18" charset="-127"/>
              </a:rPr>
              <a:t>Delta_Profit</a:t>
            </a:r>
            <a:r>
              <a:rPr lang="en-US" altLang="ko-KR" sz="1400" b="1" dirty="0">
                <a:solidFill>
                  <a:srgbClr val="3A3838"/>
                </a:solidFill>
                <a:ea typeface="함초롬바탕" panose="02030604000101010101" pitchFamily="18" charset="-127"/>
                <a:cs typeface="함초롬바탕" panose="02030604000101010101" pitchFamily="18" charset="-127"/>
              </a:rPr>
              <a:t> = (TP + FP) * RP – (FP * </a:t>
            </a:r>
            <a:r>
              <a:rPr lang="en-US" altLang="ko-KR" sz="1400" b="1" dirty="0" err="1">
                <a:solidFill>
                  <a:srgbClr val="3A3838"/>
                </a:solidFill>
                <a:ea typeface="함초롬바탕" panose="02030604000101010101" pitchFamily="18" charset="-127"/>
                <a:cs typeface="함초롬바탕" panose="02030604000101010101" pitchFamily="18" charset="-127"/>
              </a:rPr>
              <a:t>Cost_FP</a:t>
            </a:r>
            <a:r>
              <a:rPr lang="en-US" altLang="ko-KR" sz="1400" b="1" dirty="0">
                <a:solidFill>
                  <a:srgbClr val="3A3838"/>
                </a:solidFill>
                <a:ea typeface="함초롬바탕" panose="02030604000101010101" pitchFamily="18" charset="-127"/>
                <a:cs typeface="함초롬바탕" panose="02030604000101010101" pitchFamily="18" charset="-127"/>
              </a:rPr>
              <a:t>) – (FN * </a:t>
            </a:r>
            <a:r>
              <a:rPr lang="en-US" altLang="ko-KR" sz="1400" b="1" dirty="0" err="1">
                <a:solidFill>
                  <a:srgbClr val="3A3838"/>
                </a:solidFill>
                <a:ea typeface="함초롬바탕" panose="02030604000101010101" pitchFamily="18" charset="-127"/>
                <a:cs typeface="함초롬바탕" panose="02030604000101010101" pitchFamily="18" charset="-127"/>
              </a:rPr>
              <a:t>Cost_FN</a:t>
            </a:r>
            <a:r>
              <a:rPr lang="en-US" altLang="ko-KR" sz="1400" b="1" dirty="0">
                <a:solidFill>
                  <a:srgbClr val="3A3838"/>
                </a:solidFill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8BD276-498D-0ED0-83BF-AA8339B5008C}"/>
              </a:ext>
            </a:extLst>
          </p:cNvPr>
          <p:cNvSpPr/>
          <p:nvPr/>
        </p:nvSpPr>
        <p:spPr>
          <a:xfrm>
            <a:off x="6609806" y="4740572"/>
            <a:ext cx="5328341" cy="12539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Goal! 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Find Type 1: Type 2 Ratio that maximizes profits!</a:t>
            </a:r>
          </a:p>
          <a:p>
            <a:pPr algn="ctr"/>
            <a:r>
              <a:rPr lang="en-US" sz="1600" dirty="0"/>
              <a:t>Use this ratio to choose Model!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9B395A-B764-906F-3BA6-30BB18220084}"/>
              </a:ext>
            </a:extLst>
          </p:cNvPr>
          <p:cNvSpPr txBox="1"/>
          <p:nvPr/>
        </p:nvSpPr>
        <p:spPr>
          <a:xfrm>
            <a:off x="583709" y="345588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3D3A35"/>
                </a:solidFill>
                <a:latin typeface="Montserrat SemiBold"/>
              </a:rPr>
              <a:t>4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. Conclusion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995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3FFB86-8E54-4295-B488-7770DB8EF2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C08F2-8CEF-4B34-9238-1471FB86A216}"/>
              </a:ext>
            </a:extLst>
          </p:cNvPr>
          <p:cNvSpPr txBox="1"/>
          <p:nvPr/>
        </p:nvSpPr>
        <p:spPr>
          <a:xfrm>
            <a:off x="4974536" y="1066800"/>
            <a:ext cx="22429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>
                <a:solidFill>
                  <a:srgbClr val="3A3838"/>
                </a:solidFill>
                <a:latin typeface="Montserrat Black"/>
              </a:rPr>
              <a:t>Q&amp;A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622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625089" y="2828834"/>
            <a:ext cx="4842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1.</a:t>
            </a:r>
          </a:p>
          <a:p>
            <a:r>
              <a:rPr lang="en-US" altLang="ko-KR" sz="3600" dirty="0">
                <a:latin typeface="+mj-lt"/>
              </a:rPr>
              <a:t>Problem Overview</a:t>
            </a:r>
            <a:endParaRPr lang="ko-KR" altLang="en-US" sz="3600" dirty="0">
              <a:latin typeface="+mj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C2C0C4-61BB-4ECB-866A-DDBB85222A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2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5F19A-56CA-CE2D-D23A-FC87D9E1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357F52A-4610-6534-E001-57ACA535943C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44A21C2-BA6D-3E52-0797-B1BA6DB5A119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9439393-B059-DEC2-7E15-FC61132432F7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FC912F-3212-ABCE-8A8F-F2DC4750F289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pic>
        <p:nvPicPr>
          <p:cNvPr id="12290" name="Picture 2" descr="지난해 국내 고혈압 환자 750만명…5년간 14% 증가 | 연합뉴스">
            <a:extLst>
              <a:ext uri="{FF2B5EF4-FFF2-40B4-BE49-F238E27FC236}">
                <a16:creationId xmlns:a16="http://schemas.microsoft.com/office/drawing/2014/main" id="{5225DED4-93BB-308A-388C-2BD26389F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41" y="2162940"/>
            <a:ext cx="4867878" cy="287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4세대로 갈아타주세요” 손보사, 실손보험 손해율에 몸살">
            <a:extLst>
              <a:ext uri="{FF2B5EF4-FFF2-40B4-BE49-F238E27FC236}">
                <a16:creationId xmlns:a16="http://schemas.microsoft.com/office/drawing/2014/main" id="{D02E8E56-E40D-DAA0-4625-326D13BFC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2089905"/>
            <a:ext cx="3939814" cy="323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92CBD3-294B-5431-84BC-D727A87857E3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srgbClr val="3A3838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보험</a:t>
            </a:r>
            <a:r>
              <a:rPr lang="en-US" altLang="ko-KR" sz="2800" b="1" dirty="0">
                <a:solidFill>
                  <a:srgbClr val="3A3838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ko-KR" altLang="en-US" sz="2800" b="1" dirty="0">
                <a:solidFill>
                  <a:srgbClr val="3A3838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업계</a:t>
            </a:r>
            <a:r>
              <a:rPr lang="en-US" altLang="ko-KR" sz="2800" b="1" dirty="0">
                <a:solidFill>
                  <a:srgbClr val="3A3838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Overview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70B5D-CA22-6562-0F10-7CF6B88EFF94}"/>
              </a:ext>
            </a:extLst>
          </p:cNvPr>
          <p:cNvSpPr txBox="1"/>
          <p:nvPr/>
        </p:nvSpPr>
        <p:spPr>
          <a:xfrm>
            <a:off x="583709" y="447086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3D3A35"/>
                </a:solidFill>
                <a:latin typeface="Montserrat SemiBold"/>
              </a:rPr>
              <a:t>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. Problem Overview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706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54F97-6308-C649-1E2A-C4294C8ED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CB9162-0BDE-586D-0E93-36597F8E2BD8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98CAE0A-9517-58C5-F032-F085C3D5712E}"/>
              </a:ext>
            </a:extLst>
          </p:cNvPr>
          <p:cNvSpPr txBox="1"/>
          <p:nvPr/>
        </p:nvSpPr>
        <p:spPr>
          <a:xfrm>
            <a:off x="583709" y="447086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3D3A35"/>
                </a:solidFill>
                <a:latin typeface="Montserrat SemiBold"/>
              </a:rPr>
              <a:t>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. Problem Overview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BC08EC1-212B-059B-307E-670A204D9E3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4C11E0A-A286-8136-18EA-3EB7A911363B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1449FD-85FC-6135-892F-7D1BBC9B098B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60C1F6-A495-94A5-9729-D66EBCF46697}"/>
              </a:ext>
            </a:extLst>
          </p:cNvPr>
          <p:cNvSpPr txBox="1"/>
          <p:nvPr/>
        </p:nvSpPr>
        <p:spPr>
          <a:xfrm>
            <a:off x="583709" y="1640377"/>
            <a:ext cx="1041536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Kenneth Arrow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  <a:r>
              <a:rPr lang="ko-KR" altLang="en-US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감추어진 특성</a:t>
            </a:r>
            <a:r>
              <a:rPr lang="en-US" altLang="ko-KR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  <a:r>
              <a:rPr lang="ko-KR" altLang="en-US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 </a:t>
            </a:r>
            <a:r>
              <a:rPr lang="en-US" altLang="ko-KR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  <a:r>
              <a:rPr lang="ko-KR" altLang="en-US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감추어진 행동</a:t>
            </a:r>
            <a:r>
              <a:rPr lang="en-US" altLang="ko-KR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의료보험시장에서의 정보비대칭은 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“</a:t>
            </a:r>
            <a:r>
              <a:rPr lang="ko-KR" altLang="en-US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감추어진 특성</a:t>
            </a:r>
            <a:r>
              <a:rPr lang="en-US" altLang="ko-KR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  <a:r>
              <a:rPr lang="ko-KR" altLang="en-US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기인</a:t>
            </a:r>
            <a:endParaRPr lang="en-US" altLang="ko-KR" sz="2000" i="0" u="none" strike="noStrike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역선택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감추어진 특성 때문에 발생하는 비효율성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  (</a:t>
            </a:r>
            <a:r>
              <a:rPr lang="en-US" altLang="ko-KR" sz="2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Akerlof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- Lemon Problem)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역선택 문제의 완화 방안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신호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(signaling)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모형과 선별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(screening)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모형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but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실제 의료보험시장에서의 적용에는 한계가 있음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보험사가 획득하는 정보의 질을 향상시켜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정보의 비대칭 정도 자체를 완화시킨다면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87DB5D-B649-D741-4CA6-D03618547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257" y="2185135"/>
            <a:ext cx="4819898" cy="31688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C6625A-E881-860E-989C-A0E89B691E44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정보 비대칭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(Asymmetric Information)</a:t>
            </a:r>
          </a:p>
        </p:txBody>
      </p:sp>
    </p:spTree>
    <p:extLst>
      <p:ext uri="{BB962C8B-B14F-4D97-AF65-F5344CB8AC3E}">
        <p14:creationId xmlns:p14="http://schemas.microsoft.com/office/powerpoint/2010/main" val="64840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87CC9-96D8-104D-7A82-E523A8FF0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87EAC46-1E62-4FB0-26D2-78C7ED8B365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0C89E08-5073-C32B-D115-1D803056ACF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CED0076-91AE-B400-770D-C318904A5AB3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9980EA-B730-02DB-178D-9C9711508B67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F3600-E998-54A9-D14E-FF7A83DBA000}"/>
              </a:ext>
            </a:extLst>
          </p:cNvPr>
          <p:cNvSpPr txBox="1"/>
          <p:nvPr/>
        </p:nvSpPr>
        <p:spPr>
          <a:xfrm>
            <a:off x="583708" y="1706691"/>
            <a:ext cx="1152447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실제 보험사들은 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HT data, DM data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feature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들의 일부만을 수집할 수 있음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제한된 범위의 정보 내에서 가장 성공적으로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(model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performance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측면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고혈압을 예측하는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모델을 설계하는 것이 목적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정보비대칭 현상 완화를 통해 보험시장의 효율적 운영에 기여할 수 있기를 기대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Feature Selection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실제 보험사가 보험 가입 시 요구하는 정보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HT data, DM data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모두 포함되는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feature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들을 선별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 Modelling – Machine Learning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앞서 선별된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feature</a:t>
            </a:r>
            <a:r>
              <a:rPr lang="ko-KR" altLang="en-US" sz="2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들만을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독립변수로 삼는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model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설계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다양한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model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들의 성능 비교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동일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model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보다 성능을 높일 수 있는 방법 고민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HT, DM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샘플들 중 상당수가 서로 겹치는 동일 샘플임을 확인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ko-KR" altLang="en-US" sz="2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전처리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과정을 통해 두 데이터를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merge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하여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model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설계 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469A10-5A47-F1AD-9C63-3B2A842CA825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정보 비대칭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(Asymmetric Information)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027EA-1EDE-D00E-B94D-88D4696444F0}"/>
              </a:ext>
            </a:extLst>
          </p:cNvPr>
          <p:cNvSpPr txBox="1"/>
          <p:nvPr/>
        </p:nvSpPr>
        <p:spPr>
          <a:xfrm>
            <a:off x="583709" y="447086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3D3A35"/>
                </a:solidFill>
                <a:latin typeface="Montserrat SemiBold"/>
              </a:rPr>
              <a:t>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. Problem Overview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cxnSp>
        <p:nvCxnSpPr>
          <p:cNvPr id="8" name="직선 연결선 17">
            <a:extLst>
              <a:ext uri="{FF2B5EF4-FFF2-40B4-BE49-F238E27FC236}">
                <a16:creationId xmlns:a16="http://schemas.microsoft.com/office/drawing/2014/main" id="{CFBB74F2-25CF-9F82-7F54-20158658F5C8}"/>
              </a:ext>
            </a:extLst>
          </p:cNvPr>
          <p:cNvCxnSpPr>
            <a:cxnSpLocks/>
          </p:cNvCxnSpPr>
          <p:nvPr/>
        </p:nvCxnSpPr>
        <p:spPr>
          <a:xfrm>
            <a:off x="4452937" y="190500"/>
            <a:ext cx="773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88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BA9337-2C20-D0A3-7744-A763AF301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3A3AF1F-D193-186E-749D-9324E14365F4}"/>
              </a:ext>
            </a:extLst>
          </p:cNvPr>
          <p:cNvSpPr txBox="1"/>
          <p:nvPr/>
        </p:nvSpPr>
        <p:spPr>
          <a:xfrm>
            <a:off x="625089" y="2828834"/>
            <a:ext cx="5117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srgbClr val="3A3838"/>
                </a:solidFill>
                <a:latin typeface="Montserrat Black"/>
              </a:rPr>
              <a:t>2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srgbClr val="3A3838"/>
                </a:solidFill>
                <a:latin typeface="Montserrat Black"/>
              </a:rPr>
              <a:t>Data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 Preprocessing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ADDD04-2CC1-5B2B-1704-A788002B11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2. Data Preprocessing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94E246-96C6-475B-9D3B-16033C1D6F2C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137FE-CE95-4A16-C2CC-F1F13BA07F87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+mj-lt"/>
              </a:rPr>
              <a:t>Dataset Merge &amp; Data Removal &amp; Feature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044AC-AEC7-FD21-A5F8-9BA528DCDD07}"/>
              </a:ext>
            </a:extLst>
          </p:cNvPr>
          <p:cNvSpPr txBox="1"/>
          <p:nvPr/>
        </p:nvSpPr>
        <p:spPr>
          <a:xfrm>
            <a:off x="583709" y="1624023"/>
            <a:ext cx="1041536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Both"/>
            </a:pP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</a:t>
            </a: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 data</a:t>
            </a:r>
            <a:r>
              <a:rPr lang="ko-KR" altLang="en-US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HT d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ata</a:t>
            </a:r>
            <a:r>
              <a:rPr lang="ko-KR" altLang="en-US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겹치는 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</a:t>
            </a: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eature</a:t>
            </a:r>
            <a:r>
              <a:rPr lang="ko-KR" altLang="en-US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들을</a:t>
            </a: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찾음</a:t>
            </a:r>
            <a:endParaRPr lang="en-US" altLang="ko-KR" sz="2000" b="1" i="0" u="none" strike="noStrike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 fontAlgn="base"/>
            <a:r>
              <a:rPr lang="ko-KR" altLang="en-US" sz="20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동일한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eature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인데 </a:t>
            </a:r>
            <a:r>
              <a:rPr lang="en-US" altLang="ko-KR" sz="20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ata type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차이가 나는 경</a:t>
            </a:r>
            <a:r>
              <a:rPr lang="ko-KR" altLang="en-US" sz="20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우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(int64 vs float)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</a:t>
            </a:r>
            <a:r>
              <a:rPr lang="en-US" altLang="ko-KR" sz="20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발생하여</a:t>
            </a:r>
            <a:r>
              <a:rPr lang="en-US" altLang="ko-KR" sz="20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float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통일하였음 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(lossless)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b="0" i="0" u="none" strike="noStrike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Both" startAt="2"/>
            </a:pP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DM &amp; HT Database</a:t>
            </a:r>
            <a:r>
              <a:rPr lang="ko-KR" altLang="en-US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</a:t>
            </a: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merge</a:t>
            </a:r>
            <a:r>
              <a:rPr lang="ko-KR" altLang="en-US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inner 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방식 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26 + 25 - 15 (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중복 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 36 columns)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2000" b="0" i="0" u="none" strike="noStrike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474BF2-4191-932A-BA75-296FA2A7D8E3}"/>
              </a:ext>
            </a:extLst>
          </p:cNvPr>
          <p:cNvGrpSpPr/>
          <p:nvPr/>
        </p:nvGrpSpPr>
        <p:grpSpPr>
          <a:xfrm>
            <a:off x="1527320" y="3816066"/>
            <a:ext cx="4241511" cy="2431436"/>
            <a:chOff x="3975245" y="3997041"/>
            <a:chExt cx="4241511" cy="243143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DB993AD-C2D1-C176-55F8-EAF07D740B47}"/>
                </a:ext>
              </a:extLst>
            </p:cNvPr>
            <p:cNvGrpSpPr/>
            <p:nvPr/>
          </p:nvGrpSpPr>
          <p:grpSpPr>
            <a:xfrm>
              <a:off x="3975245" y="3997041"/>
              <a:ext cx="4241511" cy="2431436"/>
              <a:chOff x="3423844" y="3997041"/>
              <a:chExt cx="4241511" cy="2431436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2F31A798-5CF6-F137-A80B-5DDCF08DEBA0}"/>
                  </a:ext>
                </a:extLst>
              </p:cNvPr>
              <p:cNvSpPr/>
              <p:nvPr/>
            </p:nvSpPr>
            <p:spPr>
              <a:xfrm>
                <a:off x="3423844" y="3997042"/>
                <a:ext cx="2431435" cy="24314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841BF24-4876-FC5B-1CB3-284511099F56}"/>
                  </a:ext>
                </a:extLst>
              </p:cNvPr>
              <p:cNvSpPr/>
              <p:nvPr/>
            </p:nvSpPr>
            <p:spPr>
              <a:xfrm>
                <a:off x="5233920" y="3997041"/>
                <a:ext cx="2431435" cy="2431435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FBB72F-D9E7-0532-318B-91D93C022B2A}"/>
                </a:ext>
              </a:extLst>
            </p:cNvPr>
            <p:cNvSpPr txBox="1"/>
            <p:nvPr/>
          </p:nvSpPr>
          <p:spPr>
            <a:xfrm>
              <a:off x="4583292" y="5057301"/>
              <a:ext cx="10742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b="1" i="0" u="none" strike="noStrike" dirty="0"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HT d</a:t>
              </a:r>
              <a:r>
                <a:rPr lang="en-US" altLang="ko-KR" sz="18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ata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EF735C-1F87-D86E-BB89-57515F1A900D}"/>
                </a:ext>
              </a:extLst>
            </p:cNvPr>
            <p:cNvSpPr txBox="1"/>
            <p:nvPr/>
          </p:nvSpPr>
          <p:spPr>
            <a:xfrm>
              <a:off x="6575590" y="5057301"/>
              <a:ext cx="10742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b="1" i="0" u="none" strike="noStrike" dirty="0"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DT d</a:t>
              </a:r>
              <a:r>
                <a:rPr lang="en-US" altLang="ko-KR" sz="18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ata</a:t>
              </a:r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A13ECF6-11A6-02BC-4147-3ED66A246593}"/>
              </a:ext>
            </a:extLst>
          </p:cNvPr>
          <p:cNvGrpSpPr/>
          <p:nvPr/>
        </p:nvGrpSpPr>
        <p:grpSpPr>
          <a:xfrm>
            <a:off x="7419974" y="2642981"/>
            <a:ext cx="3867151" cy="3766445"/>
            <a:chOff x="7419974" y="2642981"/>
            <a:chExt cx="3867151" cy="37664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8D88FC9-776E-F96B-4B31-C1787FDB3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9974" y="2642981"/>
              <a:ext cx="3867151" cy="3538744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E6C29EA-EA04-FCD7-789D-D66850702F88}"/>
                </a:ext>
              </a:extLst>
            </p:cNvPr>
            <p:cNvGrpSpPr/>
            <p:nvPr/>
          </p:nvGrpSpPr>
          <p:grpSpPr>
            <a:xfrm>
              <a:off x="9078294" y="6311559"/>
              <a:ext cx="550510" cy="97867"/>
              <a:chOff x="6491082" y="5563790"/>
              <a:chExt cx="550510" cy="97867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77D1B39-2AEB-8339-D588-07F285FB7057}"/>
                  </a:ext>
                </a:extLst>
              </p:cNvPr>
              <p:cNvSpPr/>
              <p:nvPr/>
            </p:nvSpPr>
            <p:spPr>
              <a:xfrm>
                <a:off x="6491082" y="5563790"/>
                <a:ext cx="97867" cy="9786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A7A3C32-7CBA-3E73-C32F-F3D0E6141D18}"/>
                  </a:ext>
                </a:extLst>
              </p:cNvPr>
              <p:cNvSpPr/>
              <p:nvPr/>
            </p:nvSpPr>
            <p:spPr>
              <a:xfrm>
                <a:off x="6717403" y="5563790"/>
                <a:ext cx="97867" cy="9786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6168A10-09B3-108F-5B0C-984ED35BD0A8}"/>
                  </a:ext>
                </a:extLst>
              </p:cNvPr>
              <p:cNvSpPr/>
              <p:nvPr/>
            </p:nvSpPr>
            <p:spPr>
              <a:xfrm>
                <a:off x="6943725" y="5563790"/>
                <a:ext cx="97867" cy="9786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6" name="직선 연결선 2">
            <a:extLst>
              <a:ext uri="{FF2B5EF4-FFF2-40B4-BE49-F238E27FC236}">
                <a16:creationId xmlns:a16="http://schemas.microsoft.com/office/drawing/2014/main" id="{3CB85066-357F-1BF8-2730-B528E2AED77F}"/>
              </a:ext>
            </a:extLst>
          </p:cNvPr>
          <p:cNvCxnSpPr>
            <a:cxnSpLocks/>
          </p:cNvCxnSpPr>
          <p:nvPr/>
        </p:nvCxnSpPr>
        <p:spPr>
          <a:xfrm>
            <a:off x="15875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7">
            <a:extLst>
              <a:ext uri="{FF2B5EF4-FFF2-40B4-BE49-F238E27FC236}">
                <a16:creationId xmlns:a16="http://schemas.microsoft.com/office/drawing/2014/main" id="{AE258ECF-7E81-51A0-2F11-F39B93988CA9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6BAA3-44C3-C992-E3AB-2CC99FC83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06F54A-064B-A2A5-8EFC-D8543C33AFD8}"/>
              </a:ext>
            </a:extLst>
          </p:cNvPr>
          <p:cNvSpPr txBox="1"/>
          <p:nvPr/>
        </p:nvSpPr>
        <p:spPr>
          <a:xfrm>
            <a:off x="583709" y="345588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2. Data Preprocessing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EF4079-A761-9629-C4AD-3F5817745B20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37A79C-E545-38D9-748A-D2828AE4280E}"/>
              </a:ext>
            </a:extLst>
          </p:cNvPr>
          <p:cNvSpPr txBox="1"/>
          <p:nvPr/>
        </p:nvSpPr>
        <p:spPr>
          <a:xfrm>
            <a:off x="7809614" y="5109681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C7A06-0DDC-4B95-D07F-01E352CE1D10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+mj-lt"/>
              </a:rPr>
              <a:t>Dataset Merge &amp; Data Removal &amp; Feature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87E6B-7B3D-CDA6-5323-2930327E3CB0}"/>
              </a:ext>
            </a:extLst>
          </p:cNvPr>
          <p:cNvSpPr txBox="1"/>
          <p:nvPr/>
        </p:nvSpPr>
        <p:spPr>
          <a:xfrm>
            <a:off x="583709" y="1624023"/>
            <a:ext cx="59218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(3) </a:t>
            </a:r>
            <a:r>
              <a:rPr lang="ko-KR" altLang="en-US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중복 </a:t>
            </a:r>
            <a:r>
              <a:rPr lang="en-US" altLang="ko-KR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</a:t>
            </a:r>
            <a:r>
              <a:rPr lang="ko-KR" altLang="en-US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존재할 수 있으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므로</a:t>
            </a:r>
            <a:r>
              <a:rPr lang="ko-KR" altLang="en-US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확인</a:t>
            </a:r>
            <a:endParaRPr lang="en-US" altLang="ko-KR" sz="2000" i="0" u="none" strike="noStrike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20E40-8D8D-ED26-46BB-6A52B78699C8}"/>
              </a:ext>
            </a:extLst>
          </p:cNvPr>
          <p:cNvSpPr txBox="1"/>
          <p:nvPr/>
        </p:nvSpPr>
        <p:spPr>
          <a:xfrm>
            <a:off x="5838825" y="1591754"/>
            <a:ext cx="56274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(5)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보험사가 확인하지 못하는 정보에 해당하는 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feature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모두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drop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- Feature 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: 36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개에서 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13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개로 감소</a:t>
            </a:r>
            <a:endParaRPr lang="en-US" altLang="ko-KR" sz="2000" b="0" i="1" u="none" strike="noStrike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9" name="직선 연결선 2">
            <a:extLst>
              <a:ext uri="{FF2B5EF4-FFF2-40B4-BE49-F238E27FC236}">
                <a16:creationId xmlns:a16="http://schemas.microsoft.com/office/drawing/2014/main" id="{25BE553D-CCDF-BF84-8E79-C7C77BA2F960}"/>
              </a:ext>
            </a:extLst>
          </p:cNvPr>
          <p:cNvCxnSpPr>
            <a:cxnSpLocks/>
          </p:cNvCxnSpPr>
          <p:nvPr/>
        </p:nvCxnSpPr>
        <p:spPr>
          <a:xfrm>
            <a:off x="15875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17">
            <a:extLst>
              <a:ext uri="{FF2B5EF4-FFF2-40B4-BE49-F238E27FC236}">
                <a16:creationId xmlns:a16="http://schemas.microsoft.com/office/drawing/2014/main" id="{D794F5C8-A37F-52C9-C73A-0BB30A10F791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52C47B0-601D-E444-D2B1-6E6C0E604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37" y="2106111"/>
            <a:ext cx="4296375" cy="13051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C6FE30-EA4C-03CB-B4CE-A00A718EBE6A}"/>
              </a:ext>
            </a:extLst>
          </p:cNvPr>
          <p:cNvSpPr txBox="1"/>
          <p:nvPr/>
        </p:nvSpPr>
        <p:spPr>
          <a:xfrm>
            <a:off x="629868" y="3654484"/>
            <a:ext cx="59218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(4) </a:t>
            </a:r>
            <a:r>
              <a:rPr lang="en-US" altLang="ko-KR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Null Data</a:t>
            </a:r>
            <a:r>
              <a:rPr lang="ko-KR" altLang="en-US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inf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 확인루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row drop</a:t>
            </a:r>
            <a:endParaRPr lang="en-US" altLang="ko-KR" sz="2000" i="0" u="none" strike="noStrike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5CE4CF-FD58-1D81-9888-836ED1843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308" y="4128798"/>
            <a:ext cx="3648584" cy="2572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CF8E59-701E-97EC-9ADF-FEA73F7C8B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594" r="64669"/>
          <a:stretch/>
        </p:blipFill>
        <p:spPr>
          <a:xfrm>
            <a:off x="10143384" y="2698109"/>
            <a:ext cx="1447478" cy="33108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108633B-5386-825A-5E73-7D1B2229F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2640" y="4458285"/>
            <a:ext cx="1899920" cy="19967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C504C82-E959-3C6B-C61C-495738F299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6360" y="2653889"/>
            <a:ext cx="1919524" cy="38290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792FB02-EAB9-2EFC-AAC1-69CDE1E383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9933" y="2698109"/>
            <a:ext cx="2119037" cy="365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95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</TotalTime>
  <Words>1265</Words>
  <Application>Microsoft Office PowerPoint</Application>
  <PresentationFormat>Widescreen</PresentationFormat>
  <Paragraphs>275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한컴 말랑말랑 Regular</vt:lpstr>
      <vt:lpstr>함초롬바탕</vt:lpstr>
      <vt:lpstr>ADLaM Display</vt:lpstr>
      <vt:lpstr>Aptos</vt:lpstr>
      <vt:lpstr>Arial</vt:lpstr>
      <vt:lpstr>Montserrat Black</vt:lpstr>
      <vt:lpstr>Montserrat SemiBold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김경호</cp:lastModifiedBy>
  <cp:revision>39</cp:revision>
  <dcterms:created xsi:type="dcterms:W3CDTF">2021-10-22T06:13:27Z</dcterms:created>
  <dcterms:modified xsi:type="dcterms:W3CDTF">2024-10-28T03:25:18Z</dcterms:modified>
</cp:coreProperties>
</file>