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7" r:id="rId2"/>
    <p:sldId id="308" r:id="rId3"/>
    <p:sldId id="309" r:id="rId4"/>
    <p:sldId id="256" r:id="rId5"/>
    <p:sldId id="258" r:id="rId6"/>
    <p:sldId id="264" r:id="rId7"/>
    <p:sldId id="306" r:id="rId8"/>
    <p:sldId id="305" r:id="rId9"/>
    <p:sldId id="297" r:id="rId10"/>
    <p:sldId id="298" r:id="rId11"/>
    <p:sldId id="299" r:id="rId12"/>
    <p:sldId id="285" r:id="rId13"/>
    <p:sldId id="269" r:id="rId14"/>
    <p:sldId id="300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301" r:id="rId24"/>
    <p:sldId id="295" r:id="rId25"/>
    <p:sldId id="302" r:id="rId26"/>
    <p:sldId id="296" r:id="rId27"/>
    <p:sldId id="281" r:id="rId28"/>
    <p:sldId id="304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48FFD5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26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5A29-AC7C-4658-A7EA-8F366CABECD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693C-2C48-45F6-8BC6-F0B41058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D8EB-F11E-A509-4D58-47F18F14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84C0A0-AF73-5262-F742-F24107AEF6A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B2C558-DD2F-EB7E-236B-DC2E62F636DE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921887-991A-35B6-227D-C420633FF4C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8C15B-AFA7-0EE5-CD2F-EA2AB2781D54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7D1BE-3E2C-21D1-A0EE-DD4788FB615B}"/>
              </a:ext>
            </a:extLst>
          </p:cNvPr>
          <p:cNvSpPr txBox="1"/>
          <p:nvPr/>
        </p:nvSpPr>
        <p:spPr>
          <a:xfrm>
            <a:off x="583709" y="44708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0.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중간 피드백 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68EE-B314-5E5C-9B35-F1945F6FDE5C}"/>
              </a:ext>
            </a:extLst>
          </p:cNvPr>
          <p:cNvSpPr txBox="1"/>
          <p:nvPr/>
        </p:nvSpPr>
        <p:spPr>
          <a:xfrm>
            <a:off x="698740" y="1319842"/>
            <a:ext cx="8057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왜 이 문제가 중요하고 뭐를 위해서 데이터 돌림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구체적으로 어떻게 </a:t>
            </a:r>
            <a:r>
              <a:rPr lang="en-US" altLang="ko-KR" dirty="0"/>
              <a:t>feature </a:t>
            </a:r>
            <a:r>
              <a:rPr lang="ko-KR" altLang="en-US" dirty="0"/>
              <a:t>정함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dirty="0" err="1">
                <a:sym typeface="Wingdings" panose="05000000000000000000" pitchFamily="2" charset="2"/>
              </a:rPr>
              <a:t>mydata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feature </a:t>
            </a:r>
            <a:r>
              <a:rPr lang="ko-KR" altLang="en-US" dirty="0">
                <a:sym typeface="Wingdings" panose="05000000000000000000" pitchFamily="2" charset="2"/>
              </a:rPr>
              <a:t>늘리셈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Model Choice &amp; Interpretation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왜 구지 </a:t>
            </a:r>
            <a:r>
              <a:rPr lang="en-US" altLang="ko-KR" dirty="0">
                <a:sym typeface="Wingdings" panose="05000000000000000000" pitchFamily="2" charset="2"/>
              </a:rPr>
              <a:t>logistic regression</a:t>
            </a:r>
            <a:r>
              <a:rPr lang="ko-KR" altLang="en-US" dirty="0">
                <a:sym typeface="Wingdings" panose="05000000000000000000" pitchFamily="2" charset="2"/>
              </a:rPr>
              <a:t>을 사용했냐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왜 구지 </a:t>
            </a:r>
            <a:r>
              <a:rPr lang="en-US" altLang="ko-KR" dirty="0">
                <a:sym typeface="Wingdings" panose="05000000000000000000" pitchFamily="2" charset="2"/>
              </a:rPr>
              <a:t>linear regression </a:t>
            </a:r>
            <a:r>
              <a:rPr lang="ko-KR" altLang="en-US" dirty="0">
                <a:sym typeface="Wingdings" panose="05000000000000000000" pitchFamily="2" charset="2"/>
              </a:rPr>
              <a:t>사용함</a:t>
            </a:r>
            <a:r>
              <a:rPr lang="en-US" altLang="ko-KR" dirty="0">
                <a:sym typeface="Wingdings" panose="05000000000000000000" pitchFamily="2" charset="2"/>
              </a:rPr>
              <a:t>?  </a:t>
            </a:r>
            <a:r>
              <a:rPr lang="ko-KR" altLang="en-US" dirty="0">
                <a:sym typeface="Wingdings" panose="05000000000000000000" pitchFamily="2" charset="2"/>
              </a:rPr>
              <a:t>그냥 빼기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Smote, Class-weight</a:t>
            </a:r>
            <a:r>
              <a:rPr lang="ko-KR" altLang="en-US" dirty="0"/>
              <a:t>에대한 구체적인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왜 구지 </a:t>
            </a:r>
            <a:r>
              <a:rPr lang="en-US" altLang="ko-KR" dirty="0"/>
              <a:t>dataset 2</a:t>
            </a:r>
            <a:r>
              <a:rPr lang="ko-KR" altLang="en-US" dirty="0"/>
              <a:t>개 </a:t>
            </a:r>
            <a:r>
              <a:rPr lang="en-US" altLang="ko-KR" dirty="0"/>
              <a:t>vs dataset 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똑같은 모델로 </a:t>
            </a:r>
            <a:r>
              <a:rPr lang="en-US" altLang="ko-KR" dirty="0"/>
              <a:t>HT </a:t>
            </a:r>
            <a:r>
              <a:rPr lang="ko-KR" altLang="en-US" dirty="0"/>
              <a:t>데이터만 돌리기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dirty="0"/>
              <a:t>Performance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F1 Score </a:t>
            </a:r>
            <a:r>
              <a:rPr lang="ko-KR" altLang="en-US" dirty="0"/>
              <a:t>올려라 택도없다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Imbalance </a:t>
            </a:r>
            <a:r>
              <a:rPr lang="ko-KR" altLang="en-US" dirty="0"/>
              <a:t>문제를 어떻게 해결했냐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Graph</a:t>
            </a:r>
            <a:r>
              <a:rPr lang="ko-KR" altLang="en-US" dirty="0"/>
              <a:t>놓기</a:t>
            </a:r>
            <a:r>
              <a:rPr lang="en-US" altLang="ko-KR" dirty="0"/>
              <a:t>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26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4F97-6308-C649-1E2A-C4294C8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CB9162-0BDE-586D-0E93-36597F8E2BD8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8CAE0A-9517-58C5-F032-F085C3D5712E}"/>
              </a:ext>
            </a:extLst>
          </p:cNvPr>
          <p:cNvSpPr txBox="1"/>
          <p:nvPr/>
        </p:nvSpPr>
        <p:spPr>
          <a:xfrm>
            <a:off x="583709" y="447086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08EC1-212B-059B-307E-670A204D9E3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C11E0A-A286-8136-18EA-3EB7A911363B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1449FD-85FC-6135-892F-7D1BBC9B098B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C1F6-A495-94A5-9729-D66EBCF46697}"/>
              </a:ext>
            </a:extLst>
          </p:cNvPr>
          <p:cNvSpPr txBox="1"/>
          <p:nvPr/>
        </p:nvSpPr>
        <p:spPr>
          <a:xfrm>
            <a:off x="583709" y="1640377"/>
            <a:ext cx="104153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Kenneth Arrow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행동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의료보험시장에서의 정보비대칭은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 때문에 발생하는 비효율성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(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Akerlof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Lemon Problem)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문제의 완화 방안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(signaling)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모형과 선별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(screening)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but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의료보험시장에서의 적용에는 한계가 있음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획득하는 정보의 질을 향상시켜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정보의 비대칭 정도 자체를 완화시킨다면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7DB5D-B649-D741-4CA6-D0361854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7" y="2185135"/>
            <a:ext cx="4819898" cy="316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6625A-E881-860E-989C-A0E89B691E44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6484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7CC9-96D8-104D-7A82-E523A8F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7EAC46-1E62-4FB0-26D2-78C7ED8B365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C89E08-5073-C32B-D115-1D803056ACF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ED0076-91AE-B400-770D-C318904A5AB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980EA-B730-02DB-178D-9C9711508B6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F3600-E998-54A9-D14E-FF7A83DBA000}"/>
              </a:ext>
            </a:extLst>
          </p:cNvPr>
          <p:cNvSpPr txBox="1"/>
          <p:nvPr/>
        </p:nvSpPr>
        <p:spPr>
          <a:xfrm>
            <a:off x="583708" y="1706691"/>
            <a:ext cx="115244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보험사들은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data, DM data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일부만을 수집할 수 있음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범위의 정보 내에서 가장 성공적으로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(model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performance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측면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고혈압을 예측하는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모델을 설계하는 것이 목적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정보비대칭 현상 완화를 통해 보험시장의 효율적 운영에 기여할 수 있기를 기대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 Selection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보험사가 보험 가입 시 요구하는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 data, DM data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모두 포함되는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선별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Modelling – Machine Learning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선별된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들만을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독립변수로 삼는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성능 비교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보다 성능을 높일 수 있는 방법 고민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HT, DM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샘플들 중 상당수가 서로 겹치는 동일 샘플임을 확인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과정을 통해 두 데이터를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merge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69A10-5A47-F1AD-9C63-3B2A842CA825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27EA-1EDE-D00E-B94D-88D4696444F0}"/>
              </a:ext>
            </a:extLst>
          </p:cNvPr>
          <p:cNvSpPr txBox="1"/>
          <p:nvPr/>
        </p:nvSpPr>
        <p:spPr>
          <a:xfrm>
            <a:off x="583709" y="447086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8" name="직선 연결선 17">
            <a:extLst>
              <a:ext uri="{FF2B5EF4-FFF2-40B4-BE49-F238E27FC236}">
                <a16:creationId xmlns:a16="http://schemas.microsoft.com/office/drawing/2014/main" id="{CFBB74F2-25CF-9F82-7F54-20158658F5C8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9337-2C20-D0A3-7744-A763AF30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A3AF1F-D193-186E-749D-9324E14365F4}"/>
              </a:ext>
            </a:extLst>
          </p:cNvPr>
          <p:cNvSpPr txBox="1"/>
          <p:nvPr/>
        </p:nvSpPr>
        <p:spPr>
          <a:xfrm>
            <a:off x="625089" y="2828834"/>
            <a:ext cx="5117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3.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Data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Preprocessing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DDD04-2CC1-5B2B-1704-A788002B1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37FE-CE95-4A16-C2CC-F1F13BA07F87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044AC-AEC7-FD21-A5F8-9BA528DCDD07}"/>
              </a:ext>
            </a:extLst>
          </p:cNvPr>
          <p:cNvSpPr txBox="1"/>
          <p:nvPr/>
        </p:nvSpPr>
        <p:spPr>
          <a:xfrm>
            <a:off x="583709" y="1624023"/>
            <a:ext cx="10415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 data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겹치는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찾음</a:t>
            </a: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 type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차이가 나는 경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(int64 vs float)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발생하여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통일하였음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(lossless)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 startAt="2"/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DM &amp; HT Database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merge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inner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 + 25 - 15 (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36 columns)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74BF2-4191-932A-BA75-296FA2A7D8E3}"/>
              </a:ext>
            </a:extLst>
          </p:cNvPr>
          <p:cNvGrpSpPr/>
          <p:nvPr/>
        </p:nvGrpSpPr>
        <p:grpSpPr>
          <a:xfrm>
            <a:off x="1527320" y="3816066"/>
            <a:ext cx="4241511" cy="2431436"/>
            <a:chOff x="3975245" y="3997041"/>
            <a:chExt cx="4241511" cy="2431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B993AD-C2D1-C176-55F8-EAF07D740B47}"/>
                </a:ext>
              </a:extLst>
            </p:cNvPr>
            <p:cNvGrpSpPr/>
            <p:nvPr/>
          </p:nvGrpSpPr>
          <p:grpSpPr>
            <a:xfrm>
              <a:off x="3975245" y="3997041"/>
              <a:ext cx="4241511" cy="2431436"/>
              <a:chOff x="3423844" y="3997041"/>
              <a:chExt cx="4241511" cy="243143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F31A798-5CF6-F137-A80B-5DDCF08DEBA0}"/>
                  </a:ext>
                </a:extLst>
              </p:cNvPr>
              <p:cNvSpPr/>
              <p:nvPr/>
            </p:nvSpPr>
            <p:spPr>
              <a:xfrm>
                <a:off x="3423844" y="3997042"/>
                <a:ext cx="2431435" cy="2431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41BF24-4876-FC5B-1CB3-284511099F56}"/>
                  </a:ext>
                </a:extLst>
              </p:cNvPr>
              <p:cNvSpPr/>
              <p:nvPr/>
            </p:nvSpPr>
            <p:spPr>
              <a:xfrm>
                <a:off x="5233920" y="3997041"/>
                <a:ext cx="2431435" cy="2431435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BB72F-D9E7-0532-318B-91D93C022B2A}"/>
                </a:ext>
              </a:extLst>
            </p:cNvPr>
            <p:cNvSpPr txBox="1"/>
            <p:nvPr/>
          </p:nvSpPr>
          <p:spPr>
            <a:xfrm>
              <a:off x="4583292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EF735C-1F87-D86E-BB89-57515F1A900D}"/>
                </a:ext>
              </a:extLst>
            </p:cNvPr>
            <p:cNvSpPr txBox="1"/>
            <p:nvPr/>
          </p:nvSpPr>
          <p:spPr>
            <a:xfrm>
              <a:off x="6575590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13ECF6-11A6-02BC-4147-3ED66A246593}"/>
              </a:ext>
            </a:extLst>
          </p:cNvPr>
          <p:cNvGrpSpPr/>
          <p:nvPr/>
        </p:nvGrpSpPr>
        <p:grpSpPr>
          <a:xfrm>
            <a:off x="7419974" y="2642981"/>
            <a:ext cx="3867151" cy="3766445"/>
            <a:chOff x="7419974" y="2642981"/>
            <a:chExt cx="3867151" cy="37664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D88FC9-776E-F96B-4B31-C1787FDB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9974" y="2642981"/>
              <a:ext cx="3867151" cy="35387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6C29EA-EA04-FCD7-789D-D66850702F88}"/>
                </a:ext>
              </a:extLst>
            </p:cNvPr>
            <p:cNvGrpSpPr/>
            <p:nvPr/>
          </p:nvGrpSpPr>
          <p:grpSpPr>
            <a:xfrm>
              <a:off x="9078294" y="6311559"/>
              <a:ext cx="550510" cy="97867"/>
              <a:chOff x="6491082" y="5563790"/>
              <a:chExt cx="550510" cy="9786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7D1B39-2AEB-8339-D588-07F285FB7057}"/>
                  </a:ext>
                </a:extLst>
              </p:cNvPr>
              <p:cNvSpPr/>
              <p:nvPr/>
            </p:nvSpPr>
            <p:spPr>
              <a:xfrm>
                <a:off x="6491082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7A3C32-7CBA-3E73-C32F-F3D0E6141D18}"/>
                  </a:ext>
                </a:extLst>
              </p:cNvPr>
              <p:cNvSpPr/>
              <p:nvPr/>
            </p:nvSpPr>
            <p:spPr>
              <a:xfrm>
                <a:off x="6717403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168A10-09B3-108F-5B0C-984ED35BD0A8}"/>
                  </a:ext>
                </a:extLst>
              </p:cNvPr>
              <p:cNvSpPr/>
              <p:nvPr/>
            </p:nvSpPr>
            <p:spPr>
              <a:xfrm>
                <a:off x="6943725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3CB85066-357F-1BF8-2730-B528E2AED77F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AE258ECF-7E81-51A0-2F11-F39B93988CA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BAA3-44C3-C992-E3AB-2CC99FC8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06F54A-064B-A2A5-8EFC-D8543C33AFD8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F4079-A761-9629-C4AD-3F5817745B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7A79C-E545-38D9-748A-D2828AE4280E}"/>
              </a:ext>
            </a:extLst>
          </p:cNvPr>
          <p:cNvSpPr txBox="1"/>
          <p:nvPr/>
        </p:nvSpPr>
        <p:spPr>
          <a:xfrm>
            <a:off x="7809614" y="5109681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7A06-0DDC-4B95-D07F-01E352CE1D10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87E6B-7B3D-CDA6-5323-2930327E3CB0}"/>
              </a:ext>
            </a:extLst>
          </p:cNvPr>
          <p:cNvSpPr txBox="1"/>
          <p:nvPr/>
        </p:nvSpPr>
        <p:spPr>
          <a:xfrm>
            <a:off x="583709" y="1624023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존재할 수 있으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므로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20E40-8D8D-ED26-46BB-6A52B78699C8}"/>
              </a:ext>
            </a:extLst>
          </p:cNvPr>
          <p:cNvSpPr txBox="1"/>
          <p:nvPr/>
        </p:nvSpPr>
        <p:spPr>
          <a:xfrm>
            <a:off x="5838825" y="1591754"/>
            <a:ext cx="5627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확인하지 못하는 정보에 해당하는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모두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drop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- Feature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36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감소</a:t>
            </a:r>
            <a:endParaRPr lang="en-US" altLang="ko-KR" sz="2000" b="0" i="1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2">
            <a:extLst>
              <a:ext uri="{FF2B5EF4-FFF2-40B4-BE49-F238E27FC236}">
                <a16:creationId xmlns:a16="http://schemas.microsoft.com/office/drawing/2014/main" id="{25BE553D-CCDF-BF84-8E79-C7C77BA2F96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D794F5C8-A37F-52C9-C73A-0BB30A10F79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C47B0-601D-E444-D2B1-6E6C0E60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7" y="2106111"/>
            <a:ext cx="429637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C6FE30-EA4C-03CB-B4CE-A00A718EBE6A}"/>
              </a:ext>
            </a:extLst>
          </p:cNvPr>
          <p:cNvSpPr txBox="1"/>
          <p:nvPr/>
        </p:nvSpPr>
        <p:spPr>
          <a:xfrm>
            <a:off x="629868" y="3654484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(4)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 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확인루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row drop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CE4CF-FD58-1D81-9888-836ED184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08" y="4128798"/>
            <a:ext cx="3648584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CF8E59-701E-97EC-9ADF-FEA73F7C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94" r="64669"/>
          <a:stretch/>
        </p:blipFill>
        <p:spPr>
          <a:xfrm>
            <a:off x="10143384" y="2698109"/>
            <a:ext cx="1447478" cy="33108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08633B-5386-825A-5E73-7D1B2229F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4458285"/>
            <a:ext cx="1899920" cy="19967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504C82-E959-3C6B-C61C-495738F29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60" y="2653889"/>
            <a:ext cx="1919524" cy="3829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92FB02-EAB9-2EFC-AAC1-69CDE1E3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933" y="2698109"/>
            <a:ext cx="2119037" cy="36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6B05-F7AA-9FCE-EB69-EA508353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26CF88-9685-27ED-6AC4-F2F957D2D96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15BA3-F510-B7D9-12C9-38E2ABB2E7C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742F71-D6F2-A8E4-8FE2-0DF91BB6B8B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FA9F-9DEB-694F-426D-6679E6A5FE0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Correlation Analysis (Feature Engineering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E9188-3FF4-DD4E-D203-409E6DDF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88" y="3240290"/>
            <a:ext cx="3910264" cy="34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6E7B3-54E5-909C-B8B6-26EDA3E98BB5}"/>
              </a:ext>
            </a:extLst>
          </p:cNvPr>
          <p:cNvSpPr txBox="1"/>
          <p:nvPr/>
        </p:nvSpPr>
        <p:spPr>
          <a:xfrm>
            <a:off x="583709" y="1515764"/>
            <a:ext cx="521511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Independent Variables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가정의 확인을 위해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Correlation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(r-score = 0.7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690DCE26-5C8A-FBA3-2BF1-B87F78F8C58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87141C3A-3279-F055-711E-7FEA637311E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100034-F70F-18FF-CB38-D735D8DD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8" y="2324614"/>
            <a:ext cx="3816953" cy="81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33B80-BE37-1681-58FE-7BA20DFB8B1E}"/>
              </a:ext>
            </a:extLst>
          </p:cNvPr>
          <p:cNvSpPr txBox="1"/>
          <p:nvPr/>
        </p:nvSpPr>
        <p:spPr>
          <a:xfrm>
            <a:off x="6278754" y="1563388"/>
            <a:ext cx="5215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Variance Inflation Factors (VIF)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5CFBB-EC73-52E3-6744-2EBE1D57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05" y="3391583"/>
            <a:ext cx="2152950" cy="2372056"/>
          </a:xfrm>
          <a:prstGeom prst="rect">
            <a:avLst/>
          </a:prstGeom>
        </p:spPr>
      </p:pic>
      <p:pic>
        <p:nvPicPr>
          <p:cNvPr id="15" name="Picture 2" descr="Variance Inflation Factor (VIF). We have always heard about… | by Saurabh  Gupta | Analytics Vidhya | Medium">
            <a:extLst>
              <a:ext uri="{FF2B5EF4-FFF2-40B4-BE49-F238E27FC236}">
                <a16:creationId xmlns:a16="http://schemas.microsoft.com/office/drawing/2014/main" id="{E8A64B69-4AE0-1158-3366-CBEB6186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07" y="2431294"/>
            <a:ext cx="1466746" cy="7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6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B001-EAEC-D20E-5630-C57130342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D4D9C3-C9A4-4ADF-D74C-4F173BF19727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668F2-6563-1BE0-5AC4-08FCF7E13AE2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9C2B4-2C16-606C-620D-AE0CD84D6B3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AE29D-F4C2-0AED-EA9A-5D0A669F2B18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BP_HIGH &amp; BP_LWST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(Feature Extraction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AC38F-A294-DC7D-9DC6-262075A9103D}"/>
              </a:ext>
            </a:extLst>
          </p:cNvPr>
          <p:cNvSpPr txBox="1"/>
          <p:nvPr/>
        </p:nvSpPr>
        <p:spPr>
          <a:xfrm>
            <a:off x="583709" y="1753889"/>
            <a:ext cx="10415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mean arterial pressure (MAP)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*Commonly used in Physiology as a medically defined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Aggregate Value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BAAD0-FC0A-2BAF-6844-4B0498C5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8" y="1847437"/>
            <a:ext cx="4564148" cy="39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5D150244-566D-D1F7-5B11-E22802756CED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4EA8616B-3A53-C014-8E1D-1E19910FAF9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Measuring Mean Arterial Pressure | Clinical View">
            <a:extLst>
              <a:ext uri="{FF2B5EF4-FFF2-40B4-BE49-F238E27FC236}">
                <a16:creationId xmlns:a16="http://schemas.microsoft.com/office/drawing/2014/main" id="{352B3563-6993-9981-F4E1-BE4EEABE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865360"/>
            <a:ext cx="4498588" cy="7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BC45B6-3DCF-96EF-3A9A-A6498BA23339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50DFB-0FA5-4FC1-D9D3-75FF2630A46A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832015-3330-AD6C-6677-4259FED402F5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0.723270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CFB3C-B62F-0D08-F036-F488B1A0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18" y="3881491"/>
            <a:ext cx="3791479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3B6EC5-1E2A-9B78-DEB0-C527C5421798}"/>
              </a:ext>
            </a:extLst>
          </p:cNvPr>
          <p:cNvSpPr txBox="1"/>
          <p:nvPr/>
        </p:nvSpPr>
        <p:spPr>
          <a:xfrm>
            <a:off x="6951088" y="5982201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StarPearls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6637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AE-4060-EEDC-DAC0-F9E1B8AF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59D6BFC-FDD3-F633-2E81-E45B6E3FC4C1}"/>
              </a:ext>
            </a:extLst>
          </p:cNvPr>
          <p:cNvSpPr txBox="1"/>
          <p:nvPr/>
        </p:nvSpPr>
        <p:spPr>
          <a:xfrm>
            <a:off x="583709" y="1753889"/>
            <a:ext cx="1041536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Liver_Enzyme_Avg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instead of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SGOT_ASL and SGPT_ALT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*Not a medically defined term, but commonly used in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Machine Learning Settings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45BC-7E08-66B7-2DEE-99A400CF4F8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C7E93-0593-F3AC-6449-4B9F71C114D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C7973-4E4C-983D-A9D4-5DF7D1777B4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SGOT_ASL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 SGPT_ALT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(Feature Extraction)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ECF7-73C1-99F1-0C82-6F585717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01FA9700-D06E-6A08-873F-BFB5EDF1D1A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F429A16D-749C-63F6-D2FF-10473AFD25A2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15328-8579-CD10-C03B-C404241F6293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803C71-CA92-C2B6-BFED-B20C2EAEECC2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4F847-F9AA-58F4-7EA0-D1475BB00C42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0.749289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DFA2178-20B9-6C57-1E4B-C930C66F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43" y="3377862"/>
            <a:ext cx="446784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352DA2-4D3F-E235-08E0-6BF28CAFEF9B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avg. enzyme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3202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311E-A82B-0290-2E3E-2D50328C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263FB-5A7E-8047-3A7B-44369DC684C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61305-60BD-209B-64E9-B5D996BC27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23C04-86ED-1A21-D0EA-958DA3D24F33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47B8-3022-8A87-72FD-AC2857B0B62B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HEIGHT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 GENDER (Feature Extraction)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2CF85-52FF-157C-5F59-E665A106890A}"/>
              </a:ext>
            </a:extLst>
          </p:cNvPr>
          <p:cNvSpPr txBox="1"/>
          <p:nvPr/>
        </p:nvSpPr>
        <p:spPr>
          <a:xfrm>
            <a:off x="3051959" y="3262692"/>
            <a:ext cx="6103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X['BMI'] = X['WEIGHT'] / (X['HEIGHT'] / 100) ** 2</a:t>
            </a:r>
            <a:endParaRPr lang="ko-KR" altLang="en-US" dirty="0"/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F022D2D-F2FE-E62C-18E0-138B0A771742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8AD72EF8-E2CB-023F-A1CB-ECE90050064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A0CBFD-F984-E39F-7C52-54F6716779EC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BD815B-1C42-F9A0-9C28-204446DDF8E7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5F816E-BCC5-5966-64B1-6A804CBAA49D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0.732783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C9527D9-6F03-5440-2996-83DEB24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D95B68-B61C-568C-AA6F-E5CF3905025A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(BMI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45946-CE25-1CF8-51C0-8507C89BC45C}"/>
              </a:ext>
            </a:extLst>
          </p:cNvPr>
          <p:cNvSpPr txBox="1"/>
          <p:nvPr/>
        </p:nvSpPr>
        <p:spPr>
          <a:xfrm>
            <a:off x="583709" y="1753889"/>
            <a:ext cx="104153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BMI instead of Height and Weight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빠지면 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 &amp; gender 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해결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i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35454-58B0-2CCF-87B3-DDFB23EC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5" y="3579480"/>
            <a:ext cx="4448796" cy="1143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D287C6-F1AE-457D-41D9-836064AF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09" y="3579479"/>
            <a:ext cx="1779750" cy="1128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956B76-B5CA-0253-DBA6-272248BCF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65" y="4891691"/>
            <a:ext cx="368668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3B81-E7CA-D29E-A960-3122AFF5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307B72-3BCF-E563-5C8E-3D8C748B934E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A6737-639B-D30A-2416-577DB28A27C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DE593-95DF-E14E-2C5C-36294EBC164D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3BBC2-47C1-EB23-F34F-2B16812DFBC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After Data Preprocessing (After Feature Engineering)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C7AADD-2365-E66F-26F0-0C578A22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" y="1548314"/>
            <a:ext cx="5736648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2FF10-2703-1354-18EA-52A7E2AF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16" y="2125557"/>
            <a:ext cx="3824300" cy="2763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003A7-5F3C-13F1-30D2-4D537CF1FFEC}"/>
              </a:ext>
            </a:extLst>
          </p:cNvPr>
          <p:cNvSpPr txBox="1"/>
          <p:nvPr/>
        </p:nvSpPr>
        <p:spPr>
          <a:xfrm>
            <a:off x="6731178" y="4965823"/>
            <a:ext cx="4489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*VIF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다소 높은 편이나 더 감소시킬 시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 performance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지나치게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저하되는 문제 발생</a:t>
            </a: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A7DF9DA-C9B7-CF6D-E700-5928BA31741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238B8CE5-8575-3C6D-83D3-34EAE3B60127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2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BA18-072F-0DF5-E635-6C24526B9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1B3FC2-2536-3BB1-297F-D8CECFF49122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62835A-C6B9-32DF-2B54-FFE891B1B9F7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DEB2FB-9794-6F00-09AC-BD629DD9086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550B4-B988-08A1-F5B3-264E5B1C0ADA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5B032-1F3C-4FC2-F6B4-DF3B21AEB70D}"/>
              </a:ext>
            </a:extLst>
          </p:cNvPr>
          <p:cNvSpPr txBox="1"/>
          <p:nvPr/>
        </p:nvSpPr>
        <p:spPr>
          <a:xfrm>
            <a:off x="583709" y="44708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0.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중간 피드백 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D1021-0BDD-4BC6-F062-F7E0985EADD0}"/>
              </a:ext>
            </a:extLst>
          </p:cNvPr>
          <p:cNvSpPr txBox="1"/>
          <p:nvPr/>
        </p:nvSpPr>
        <p:spPr>
          <a:xfrm>
            <a:off x="698740" y="1319842"/>
            <a:ext cx="8057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and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왜 </a:t>
            </a:r>
            <a:r>
              <a:rPr lang="en-US" altLang="ko-KR" dirty="0"/>
              <a:t>specific </a:t>
            </a:r>
            <a:r>
              <a:rPr lang="ko-KR" altLang="en-US" dirty="0"/>
              <a:t>한 </a:t>
            </a:r>
            <a:r>
              <a:rPr lang="en-US" altLang="ko-KR" dirty="0"/>
              <a:t>kernel </a:t>
            </a:r>
            <a:r>
              <a:rPr lang="ko-KR" altLang="en-US" dirty="0"/>
              <a:t>사용 </a:t>
            </a:r>
            <a:r>
              <a:rPr lang="en-US" altLang="ko-KR" dirty="0"/>
              <a:t>+ </a:t>
            </a:r>
            <a:r>
              <a:rPr lang="ko-KR" altLang="en-US" dirty="0"/>
              <a:t>효과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Coefficient </a:t>
            </a:r>
            <a:r>
              <a:rPr lang="ko-KR" altLang="en-US" dirty="0"/>
              <a:t>해석해주셈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수업에서 안 가르친 파트 재대로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Gender OHE</a:t>
            </a:r>
            <a:r>
              <a:rPr lang="ko-KR" altLang="en-US" dirty="0"/>
              <a:t> 쓰지 말기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47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076DC-74F8-B34E-9079-E5632BEC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2D883-E1EA-97D5-A543-E8680C546C02}"/>
              </a:ext>
            </a:extLst>
          </p:cNvPr>
          <p:cNvSpPr txBox="1"/>
          <p:nvPr/>
        </p:nvSpPr>
        <p:spPr>
          <a:xfrm>
            <a:off x="625089" y="2828834"/>
            <a:ext cx="4977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4.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Data </a:t>
            </a: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Modelling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- Machine Learning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88639C-7F2C-5181-9A14-59E4F9D12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0D9E-7AF5-F903-0937-5F7FEADE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1CC02-0C8E-4D53-C56E-69B50B7C34A9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4.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63014-3620-E74F-E99F-09CA9BCEE07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21258-AE10-6E76-C8E6-4D69B6231CD4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B813-F135-788F-43DB-F6532428BB69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1 :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95B5-8667-1F3C-478C-7C7995B18A46}"/>
              </a:ext>
            </a:extLst>
          </p:cNvPr>
          <p:cNvSpPr txBox="1"/>
          <p:nvPr/>
        </p:nvSpPr>
        <p:spPr>
          <a:xfrm>
            <a:off x="583710" y="1584835"/>
            <a:ext cx="71708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 regression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기반인데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Binary Classification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더 효과적임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: Log-Loss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Grad.Desc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class_weight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balance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EBC4F2-D39E-B88E-8EE1-5E8AFF00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8" y="1017813"/>
            <a:ext cx="3890698" cy="2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14999F-3A4E-E063-3E07-0A4296A8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88" y="3744545"/>
            <a:ext cx="3916915" cy="2578925"/>
          </a:xfrm>
          <a:prstGeom prst="rect">
            <a:avLst/>
          </a:prstGeom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B508A50-177F-E2E5-7FCB-2CBF287BA96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172487A0-0D54-5335-1548-C6078AE25114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tuition behind Log-Loss Score. In Machine Learning, classification… | by  Gaurav Dembla | Towards Data Science">
            <a:extLst>
              <a:ext uri="{FF2B5EF4-FFF2-40B4-BE49-F238E27FC236}">
                <a16:creationId xmlns:a16="http://schemas.microsoft.com/office/drawing/2014/main" id="{504C1BD4-2BEF-4073-1A39-C8D2C99A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4" y="3256995"/>
            <a:ext cx="2671424" cy="11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2AF8-966A-B2E3-54C7-134A629FE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4D441-E375-66DF-ED6F-8028CE77CD9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149EF-9AB3-83A9-3D42-686C61E87D94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DB8FA-AD93-BDFA-0E57-4E5F55F3E82D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AE1D9-F983-8048-1A8C-2EAE82F2B68E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1 : Logistic Regression (Improvements)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6635-49AE-7EFE-B816-F256238DEE72}"/>
              </a:ext>
            </a:extLst>
          </p:cNvPr>
          <p:cNvSpPr txBox="1"/>
          <p:nvPr/>
        </p:nvSpPr>
        <p:spPr>
          <a:xfrm>
            <a:off x="637010" y="1488799"/>
            <a:ext cx="10592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Multi Classification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리스크 관리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 &lt; 0.3, Medium &lt; 0.7, High &gt; 0.7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4EA7EE-8498-1BC6-0D14-865793F3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54" y="2036180"/>
            <a:ext cx="3465576" cy="18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2F78517-099F-7166-849F-0CFAE704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04228"/>
            <a:ext cx="2953568" cy="17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293C3-738D-CA04-AB08-A068AC7F796F}"/>
              </a:ext>
            </a:extLst>
          </p:cNvPr>
          <p:cNvSpPr txBox="1"/>
          <p:nvPr/>
        </p:nvSpPr>
        <p:spPr>
          <a:xfrm>
            <a:off x="548058" y="3991044"/>
            <a:ext cx="113900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Reduce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Positive Errors</a:t>
            </a:r>
            <a:endParaRPr lang="en-US" altLang="ko-KR" sz="20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Classification Threshold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Positive = False Positive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0.38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우리 문제에서 무엇이 더 중요할까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0D0F3E3-C5A8-8D2C-7C56-6BC8F849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655624"/>
            <a:ext cx="2570536" cy="20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34A86E6E-F684-2FF8-1856-DAC9A70779A9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97A2281E-1F1D-691C-8A0F-C0228F02BC79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ype I &amp; Type II Errors | Differences, Examples, Visualizations">
            <a:extLst>
              <a:ext uri="{FF2B5EF4-FFF2-40B4-BE49-F238E27FC236}">
                <a16:creationId xmlns:a16="http://schemas.microsoft.com/office/drawing/2014/main" id="{918EE143-8569-2DD4-3782-957D436D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1" y="4729119"/>
            <a:ext cx="2905125" cy="1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3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1C5BA-43A6-7951-160B-00D78850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189D84-21F0-B65E-3BDB-1E1E964676C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FCDD-669F-DAC5-1120-59A06498B74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2 : Support Vector Machines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AEF59-D2E7-4D0D-80C0-24D7A6C9DE0D}"/>
              </a:ext>
            </a:extLst>
          </p:cNvPr>
          <p:cNvSpPr txBox="1"/>
          <p:nvPr/>
        </p:nvSpPr>
        <p:spPr>
          <a:xfrm>
            <a:off x="583709" y="1571273"/>
            <a:ext cx="8085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 및 장단점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value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잘 설정하면 과적합의 우려가 적음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Outlier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의한 영향이 크지 않음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Kernel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조정을 매우 많이 시도해봐야 함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해석이 어렵다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387D429D-F002-5C0B-C95F-45DFBF2BBA14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0D4A4921-02B1-F02E-70DD-8C0891BD1F9D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9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35BA-26FC-7F4F-8200-66BDD29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02121-F98B-4309-7174-612F2030565C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70F85-1744-C989-3E84-AA26BA49315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7AB3E-F935-12C5-857C-BDDBF4845835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6385-A471-05D8-6381-A59D78B6158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Machines(Kernels</a:t>
            </a:r>
            <a:r>
              <a:rPr lang="ko-KR" altLang="en-US" sz="2800" dirty="0">
                <a:solidFill>
                  <a:srgbClr val="3A3838"/>
                </a:solidFill>
                <a:latin typeface="Montserrat Black"/>
              </a:rPr>
              <a:t> 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we learned)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464DA-A0EC-CC55-5DD3-451964CE2DD9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RBF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581303-2143-7CB1-3CB5-228AA9B0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8B883D-F2D7-5E10-F5D3-174919A5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41" y="3628292"/>
            <a:ext cx="2759965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1F182CF-A307-68EE-700D-12D4D6F3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77" y="3655512"/>
            <a:ext cx="2666932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48C4F99-6308-2C8D-D12B-020F2555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0" y="3655512"/>
            <a:ext cx="2728953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AFA83-D59F-0F09-05BF-56572BA8EDEF}"/>
              </a:ext>
            </a:extLst>
          </p:cNvPr>
          <p:cNvSpPr txBox="1"/>
          <p:nvPr/>
        </p:nvSpPr>
        <p:spPr>
          <a:xfrm>
            <a:off x="583709" y="1571273"/>
            <a:ext cx="8085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RBF,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linear, poly, sigmoid kernel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성능이 양호했고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가장 우수했던 것은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였음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9593-909B-8F8A-AF49-14DDEE83D798}"/>
              </a:ext>
            </a:extLst>
          </p:cNvPr>
          <p:cNvSpPr txBox="1"/>
          <p:nvPr/>
        </p:nvSpPr>
        <p:spPr>
          <a:xfrm>
            <a:off x="3966184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F1BD-75B6-32B7-01B0-A0A3C54C48FF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D5E81-3BBB-D463-EA8D-0416BC9764B4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DA20CB9-96C6-8BA2-8759-0797E9A89ADB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9EB48663-8FA5-2535-1B98-5B5686A9B700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8B4E3-A86A-2A84-FC7F-01327DCF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5BF95-3C1C-FCB0-CB57-187E5FB49DE6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676DC-E488-9BC4-80A0-9C139639135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84AA0-AB83-C65C-9313-904406A560B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2B3A-2160-5F56-53C3-D1EE61A20F6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Machines(Various kernels)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CA6E6-03F5-809F-8E4D-9B6444A313EC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58E9FF-C690-BDCF-CF95-39A9880A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413FD-A797-39C0-AAE1-F698E0038832}"/>
              </a:ext>
            </a:extLst>
          </p:cNvPr>
          <p:cNvSpPr txBox="1"/>
          <p:nvPr/>
        </p:nvSpPr>
        <p:spPr>
          <a:xfrm>
            <a:off x="583709" y="1571273"/>
            <a:ext cx="115277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 RBF, Hyperbolic tangent, Bessel function of the first kind, ANOVA radial basis kernel</a:t>
            </a: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정의해야 했음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제외하고는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gamma = 1/n*Var(X)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0.001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추가적인 커널들에 대해 공부한 후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데이터셋에 적합한 커널을 적용할 예정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B1280-C9B3-52C3-E51F-D8EF4E4C40C5}"/>
              </a:ext>
            </a:extLst>
          </p:cNvPr>
          <p:cNvSpPr txBox="1"/>
          <p:nvPr/>
        </p:nvSpPr>
        <p:spPr>
          <a:xfrm>
            <a:off x="3966183" y="5705961"/>
            <a:ext cx="15029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Hyperbolic tangent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2D41-03C9-2B35-8076-73C95B8E102A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74347-43DD-62A4-1BB8-C6A25165842C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ANOVA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5E3E014-4F2A-EBE1-4211-A0685ADD4AD0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8DB060DA-FC38-724D-92D3-70115604EEC6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6907F56-46F4-57E4-644C-4A099AE2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3" y="3655512"/>
            <a:ext cx="2759965" cy="2017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8CEAB2-CC66-158D-70A0-83C97416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45" y="3655511"/>
            <a:ext cx="2700614" cy="20175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49CDF0-9DCA-6366-9355-8C0189C38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33" y="3671835"/>
            <a:ext cx="2828753" cy="19691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1BF657-BEED-2D65-D20E-07B39512D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371" y="3672431"/>
            <a:ext cx="2828753" cy="19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11DD-2E42-13B1-619B-55B4EC532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BE71-DCBF-F9CF-C8DE-61B88E913981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0D9B6-462F-5608-1A84-5B1EC0C6DFF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3 : Support Vector Machines(</a:t>
            </a:r>
            <a:r>
              <a:rPr kumimoji="0" lang="ko-KR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문제점과 의문점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61864-61D8-DA82-C459-49E2BD5F30BC}"/>
              </a:ext>
            </a:extLst>
          </p:cNvPr>
          <p:cNvSpPr txBox="1"/>
          <p:nvPr/>
        </p:nvSpPr>
        <p:spPr>
          <a:xfrm>
            <a:off x="583709" y="1571273"/>
            <a:ext cx="80852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불균형 문제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차이가 너무 심함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ROC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Curve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function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꼴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언더샘플링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대신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오버샘플링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역시 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안됐음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불균형 문제를 해결하는 방법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Test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-Training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설정 문제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kumimoji="0" lang="ko-KR" altLang="en-US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최적의 비율 설정을 위한 근거를 마련하여야 하는가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비율에 따라 성능이 유의미한 차이를 보인다는 인상을 받음</a:t>
            </a:r>
            <a:endParaRPr kumimoji="0" lang="en-US" altLang="ko-KR" sz="200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튜닝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gamma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R" sz="2000" b="1" i="0" u="none" strike="noStrike" dirty="0" err="1">
                <a:solidFill>
                  <a:srgbClr val="000000"/>
                </a:solidFill>
                <a:effectLst/>
              </a:rPr>
              <a:t>GridSearchCV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9E681CFE-E716-2C39-88DE-45823A3F9A1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D2DA7CBF-FF69-F459-7B7F-4EE31CC00A8E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3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CDFAE-5B6E-D55C-21B9-260F22D3A2F0}"/>
              </a:ext>
            </a:extLst>
          </p:cNvPr>
          <p:cNvSpPr txBox="1"/>
          <p:nvPr/>
        </p:nvSpPr>
        <p:spPr>
          <a:xfrm>
            <a:off x="3210433" y="1288114"/>
            <a:ext cx="57711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5.</a:t>
            </a:r>
          </a:p>
          <a:p>
            <a:pPr algn="ctr"/>
            <a:r>
              <a:rPr lang="en-US" altLang="ko-KR" sz="6600" dirty="0">
                <a:latin typeface="+mj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CD52-CA5B-F254-0A4D-0A2AF75A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34F670B-1BC4-B659-A7F6-71686E127789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9A975-9C4C-0E92-D4A7-4A94409E0EB1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903D1-C541-AA12-A531-B00DF7012BF1}"/>
              </a:ext>
            </a:extLst>
          </p:cNvPr>
          <p:cNvSpPr txBox="1"/>
          <p:nvPr/>
        </p:nvSpPr>
        <p:spPr>
          <a:xfrm>
            <a:off x="583709" y="863472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Profit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4BFF5-415E-A2CB-D243-FB852C1C0D82}"/>
              </a:ext>
            </a:extLst>
          </p:cNvPr>
          <p:cNvSpPr txBox="1"/>
          <p:nvPr/>
        </p:nvSpPr>
        <p:spPr>
          <a:xfrm>
            <a:off x="623947" y="2050496"/>
            <a:ext cx="1059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Type 1 Error (False Positive)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Pros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higher risk premium charged to healthy person (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고혈압 발생시 손해 방지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Cons 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Potentially lose # of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customers due to higher price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B1216-4E09-9C40-D314-710C5661E52E}"/>
              </a:ext>
            </a:extLst>
          </p:cNvPr>
          <p:cNvSpPr txBox="1"/>
          <p:nvPr/>
        </p:nvSpPr>
        <p:spPr>
          <a:xfrm>
            <a:off x="548058" y="2893760"/>
            <a:ext cx="11390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Type 2 Error (False Negative)</a:t>
            </a:r>
            <a:endParaRPr lang="en-US" altLang="ko-KR" sz="16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Pros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Maintain # of customers</a:t>
            </a: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Cons 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Financial losses for the insurance firm (Risk Premium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안받았는데 고혈압 </a:t>
            </a:r>
            <a:r>
              <a:rPr lang="en-US" altLang="ko-KR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cost </a:t>
            </a:r>
            <a:r>
              <a:rPr lang="ko-KR" altLang="en-US" sz="16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발생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2A64EA2A-C562-3B8A-2AD9-14EC0DBDB892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10F6CD-E44A-0087-07A6-77276C417222}"/>
              </a:ext>
            </a:extLst>
          </p:cNvPr>
          <p:cNvSpPr txBox="1"/>
          <p:nvPr/>
        </p:nvSpPr>
        <p:spPr>
          <a:xfrm>
            <a:off x="628202" y="1575138"/>
            <a:ext cx="10592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모델을 참고해서 </a:t>
            </a:r>
            <a:r>
              <a:rPr lang="ko-KR" altLang="en-US" sz="1600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고혈압 예측 높은 사람한테는 </a:t>
            </a:r>
            <a:r>
              <a:rPr lang="en-US" altLang="ko-KR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Risk Premium</a:t>
            </a:r>
            <a:r>
              <a:rPr lang="ko-KR" altLang="en-US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받기</a:t>
            </a:r>
            <a:r>
              <a:rPr lang="en-US" altLang="ko-KR" sz="1600" b="1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!</a:t>
            </a:r>
            <a:r>
              <a:rPr lang="ko-KR" altLang="en-US" sz="1600" dirty="0">
                <a:solidFill>
                  <a:srgbClr val="3A3838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F83C24-AD68-7D56-F2FE-5FFC4FF78C9A}"/>
              </a:ext>
            </a:extLst>
          </p:cNvPr>
          <p:cNvCxnSpPr>
            <a:cxnSpLocks/>
          </p:cNvCxnSpPr>
          <p:nvPr/>
        </p:nvCxnSpPr>
        <p:spPr>
          <a:xfrm>
            <a:off x="4489585" y="199207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3A5CB-5AB2-F070-BE00-B2354B36EC92}"/>
              </a:ext>
            </a:extLst>
          </p:cNvPr>
          <p:cNvSpPr txBox="1"/>
          <p:nvPr/>
        </p:nvSpPr>
        <p:spPr>
          <a:xfrm>
            <a:off x="548058" y="3802451"/>
            <a:ext cx="628381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Profit Maximization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FP = # of False Positives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FN = # of False Negatives</a:t>
            </a:r>
          </a:p>
          <a:p>
            <a:pPr fontAlgn="base"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TP =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# of True Positives</a:t>
            </a:r>
          </a:p>
          <a:p>
            <a:pPr fontAlgn="base"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TN =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# of False Negatives </a:t>
            </a:r>
            <a:endParaRPr lang="en-US" altLang="ko-KR" sz="1400" b="1" dirty="0">
              <a:solidFill>
                <a:srgbClr val="3A3838"/>
              </a:solidFill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RP = Additional premium charged to customers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Cost_FP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</a:rPr>
              <a:t> = Revenue loss per customer due to False Positive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Cost_FN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 = Cost to insurance due to undiagnosed Hypertension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Delta_Profit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 = (TP + FP) * RP – (FP * </a:t>
            </a: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Cost_FP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) – (FN * </a:t>
            </a:r>
            <a:r>
              <a:rPr lang="en-US" altLang="ko-KR" sz="1400" b="1" dirty="0" err="1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Cost_FN</a:t>
            </a:r>
            <a:r>
              <a:rPr lang="en-US" altLang="ko-KR" sz="1400" b="1" dirty="0">
                <a:solidFill>
                  <a:srgbClr val="3A3838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BD276-498D-0ED0-83BF-AA8339B5008C}"/>
              </a:ext>
            </a:extLst>
          </p:cNvPr>
          <p:cNvSpPr/>
          <p:nvPr/>
        </p:nvSpPr>
        <p:spPr>
          <a:xfrm>
            <a:off x="6609806" y="4740572"/>
            <a:ext cx="5328341" cy="1253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Goal!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Find Type 1: Type 2 Ratio that maximizes profits!</a:t>
            </a:r>
          </a:p>
          <a:p>
            <a:pPr algn="ctr"/>
            <a:r>
              <a:rPr lang="en-US" sz="1600" dirty="0"/>
              <a:t>Use this ratio to choose Model!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B395A-B764-906F-3BA6-30BB18220084}"/>
              </a:ext>
            </a:extLst>
          </p:cNvPr>
          <p:cNvSpPr txBox="1"/>
          <p:nvPr/>
        </p:nvSpPr>
        <p:spPr>
          <a:xfrm>
            <a:off x="583709" y="34558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5. Conclusion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99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4974536" y="1066800"/>
            <a:ext cx="2242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A3838"/>
                </a:solidFill>
                <a:latin typeface="Montserrat Black"/>
              </a:rPr>
              <a:t>Q&amp;A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E045F-002D-35BF-2729-086A8661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9493A9-DC5C-8690-B21C-35A4C36C270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AFB867-D0E7-2E6A-0DB6-B395421F9C8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4CDE9D-F06E-7EDE-47F0-AEACB8295FC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D15BB-C580-3EED-BDAC-3759683B846A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6FFFB-5A7F-FBF5-2F01-9A4E64B81777}"/>
              </a:ext>
            </a:extLst>
          </p:cNvPr>
          <p:cNvSpPr txBox="1"/>
          <p:nvPr/>
        </p:nvSpPr>
        <p:spPr>
          <a:xfrm>
            <a:off x="583709" y="44708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0.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중간 피드백 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C8703-537B-7321-FCED-FE5C186C67A0}"/>
              </a:ext>
            </a:extLst>
          </p:cNvPr>
          <p:cNvSpPr txBox="1"/>
          <p:nvPr/>
        </p:nvSpPr>
        <p:spPr>
          <a:xfrm>
            <a:off x="698740" y="1319842"/>
            <a:ext cx="8057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 Flow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사보험 </a:t>
            </a:r>
            <a:r>
              <a:rPr lang="en-US" altLang="ko-KR" dirty="0"/>
              <a:t>Information Asymmetry </a:t>
            </a:r>
            <a:r>
              <a:rPr lang="ko-KR" altLang="en-US" dirty="0"/>
              <a:t>문제점 </a:t>
            </a:r>
            <a:r>
              <a:rPr lang="en-US" altLang="ko-KR" dirty="0"/>
              <a:t>identify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이걸 해결해보자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Feature </a:t>
            </a:r>
            <a:r>
              <a:rPr lang="ko-KR" altLang="en-US" dirty="0"/>
              <a:t>선정 </a:t>
            </a:r>
            <a:r>
              <a:rPr lang="en-US" altLang="ko-KR" dirty="0"/>
              <a:t>(</a:t>
            </a:r>
            <a:r>
              <a:rPr lang="ko-KR" altLang="en-US" dirty="0"/>
              <a:t>현제 볼수 있는 </a:t>
            </a:r>
            <a:r>
              <a:rPr lang="en-US" altLang="ko-KR" dirty="0"/>
              <a:t>information + future proofing)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로만 한번 돌려봄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선능 그다지 소소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그래서 어떻게 더 좋게 만들까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DM Data</a:t>
            </a:r>
            <a:r>
              <a:rPr lang="ko-KR" altLang="en-US" dirty="0">
                <a:sym typeface="Wingdings" panose="05000000000000000000" pitchFamily="2" charset="2"/>
              </a:rPr>
              <a:t>를 추가해보자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큰 </a:t>
            </a:r>
            <a:r>
              <a:rPr lang="en-US" altLang="ko-KR" dirty="0">
                <a:sym typeface="Wingdings" panose="05000000000000000000" pitchFamily="2" charset="2"/>
              </a:rPr>
              <a:t>data loss</a:t>
            </a:r>
            <a:r>
              <a:rPr lang="ko-KR" altLang="en-US" dirty="0">
                <a:sym typeface="Wingdings" panose="05000000000000000000" pitchFamily="2" charset="2"/>
              </a:rPr>
              <a:t>없이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오 좋아지네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Logistic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Regression + SVM </a:t>
            </a:r>
            <a:r>
              <a:rPr lang="ko-KR" altLang="en-US" dirty="0">
                <a:sym typeface="Wingdings" panose="05000000000000000000" pitchFamily="2" charset="2"/>
              </a:rPr>
              <a:t>두가지 설명 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en-US" altLang="ko-KR" dirty="0" err="1">
                <a:sym typeface="Wingdings" panose="05000000000000000000" pitchFamily="2" charset="2"/>
              </a:rPr>
              <a:t>svm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better </a:t>
            </a:r>
            <a:r>
              <a:rPr lang="ko-KR" altLang="en-US" dirty="0">
                <a:sym typeface="Wingdings" panose="05000000000000000000" pitchFamily="2" charset="2"/>
              </a:rPr>
              <a:t>하다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이걸 사용해서</a:t>
            </a:r>
            <a:r>
              <a:rPr lang="en-US" altLang="ko-KR" dirty="0">
                <a:sym typeface="Wingdings" panose="05000000000000000000" pitchFamily="2" charset="2"/>
              </a:rPr>
              <a:t>?  pricing model!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아주 나이쓰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00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6611098" y="5069717"/>
            <a:ext cx="51764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창의융합세미나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중간점검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한컴 말랑말랑 Regular" panose="020F0303000000000000" pitchFamily="50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고혈압 예측 데이터 분석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함초롬바탕" panose="02030604000101010101" pitchFamily="18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김경호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김재현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서해원</a:t>
            </a:r>
          </a:p>
        </p:txBody>
      </p:sp>
      <p:sp>
        <p:nvSpPr>
          <p:cNvPr id="6" name="Google Shape;138;p22">
            <a:extLst>
              <a:ext uri="{FF2B5EF4-FFF2-40B4-BE49-F238E27FC236}">
                <a16:creationId xmlns:a16="http://schemas.microsoft.com/office/drawing/2014/main" id="{74625681-6CD9-EFC2-96B2-D2AEAE9A7F79}"/>
              </a:ext>
            </a:extLst>
          </p:cNvPr>
          <p:cNvSpPr/>
          <p:nvPr/>
        </p:nvSpPr>
        <p:spPr>
          <a:xfrm>
            <a:off x="3282706" y="90050"/>
            <a:ext cx="1508145" cy="504631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;p22">
            <a:extLst>
              <a:ext uri="{FF2B5EF4-FFF2-40B4-BE49-F238E27FC236}">
                <a16:creationId xmlns:a16="http://schemas.microsoft.com/office/drawing/2014/main" id="{5CE1A89C-A94B-91DB-D873-3C8AE09EA20C}"/>
              </a:ext>
            </a:extLst>
          </p:cNvPr>
          <p:cNvSpPr/>
          <p:nvPr/>
        </p:nvSpPr>
        <p:spPr>
          <a:xfrm>
            <a:off x="-2904545" y="2673707"/>
            <a:ext cx="294948" cy="56907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ACBEB-E9EB-84B4-B176-CDB66F017298}"/>
              </a:ext>
            </a:extLst>
          </p:cNvPr>
          <p:cNvGrpSpPr/>
          <p:nvPr/>
        </p:nvGrpSpPr>
        <p:grpSpPr>
          <a:xfrm>
            <a:off x="-2733898" y="164477"/>
            <a:ext cx="8425411" cy="6693523"/>
            <a:chOff x="-1796962" y="153948"/>
            <a:chExt cx="6155198" cy="4889964"/>
          </a:xfrm>
        </p:grpSpPr>
        <p:sp>
          <p:nvSpPr>
            <p:cNvPr id="9" name="Google Shape;111;p22">
              <a:extLst>
                <a:ext uri="{FF2B5EF4-FFF2-40B4-BE49-F238E27FC236}">
                  <a16:creationId xmlns:a16="http://schemas.microsoft.com/office/drawing/2014/main" id="{6B91C555-11D9-04AB-7195-2D2FD73A8D0E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2;p22">
              <a:extLst>
                <a:ext uri="{FF2B5EF4-FFF2-40B4-BE49-F238E27FC236}">
                  <a16:creationId xmlns:a16="http://schemas.microsoft.com/office/drawing/2014/main" id="{4E5FEFAF-BFF8-42D3-7B60-A18EDB0C580F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;p22">
              <a:extLst>
                <a:ext uri="{FF2B5EF4-FFF2-40B4-BE49-F238E27FC236}">
                  <a16:creationId xmlns:a16="http://schemas.microsoft.com/office/drawing/2014/main" id="{0439B99E-B999-877F-440E-A0CD428FB282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;p22">
              <a:extLst>
                <a:ext uri="{FF2B5EF4-FFF2-40B4-BE49-F238E27FC236}">
                  <a16:creationId xmlns:a16="http://schemas.microsoft.com/office/drawing/2014/main" id="{9D90ADBB-B9DD-59F3-BB04-D4780747EFBE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;p22">
              <a:extLst>
                <a:ext uri="{FF2B5EF4-FFF2-40B4-BE49-F238E27FC236}">
                  <a16:creationId xmlns:a16="http://schemas.microsoft.com/office/drawing/2014/main" id="{19DFB528-19B2-E923-2866-F9EC51448205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;p22">
              <a:extLst>
                <a:ext uri="{FF2B5EF4-FFF2-40B4-BE49-F238E27FC236}">
                  <a16:creationId xmlns:a16="http://schemas.microsoft.com/office/drawing/2014/main" id="{7B89BBAC-4ED3-5771-55B9-C079329EC897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7;p22">
              <a:extLst>
                <a:ext uri="{FF2B5EF4-FFF2-40B4-BE49-F238E27FC236}">
                  <a16:creationId xmlns:a16="http://schemas.microsoft.com/office/drawing/2014/main" id="{AFB4E183-F138-FBE3-701B-9C8176206F04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;p22">
              <a:extLst>
                <a:ext uri="{FF2B5EF4-FFF2-40B4-BE49-F238E27FC236}">
                  <a16:creationId xmlns:a16="http://schemas.microsoft.com/office/drawing/2014/main" id="{DC8C277F-12A9-9887-0CD3-FF98E83F9B3E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;p22">
              <a:extLst>
                <a:ext uri="{FF2B5EF4-FFF2-40B4-BE49-F238E27FC236}">
                  <a16:creationId xmlns:a16="http://schemas.microsoft.com/office/drawing/2014/main" id="{5C4CDEAB-7CB9-0F23-5D20-39534A83DE37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;p22">
              <a:extLst>
                <a:ext uri="{FF2B5EF4-FFF2-40B4-BE49-F238E27FC236}">
                  <a16:creationId xmlns:a16="http://schemas.microsoft.com/office/drawing/2014/main" id="{B69B54A2-7199-236D-8EDF-9693D62730A4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;p22">
              <a:extLst>
                <a:ext uri="{FF2B5EF4-FFF2-40B4-BE49-F238E27FC236}">
                  <a16:creationId xmlns:a16="http://schemas.microsoft.com/office/drawing/2014/main" id="{98862BE3-93FB-709C-37CB-7CFE180541A3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;p22">
              <a:extLst>
                <a:ext uri="{FF2B5EF4-FFF2-40B4-BE49-F238E27FC236}">
                  <a16:creationId xmlns:a16="http://schemas.microsoft.com/office/drawing/2014/main" id="{A3C8C104-2FB5-5158-2F46-8E10DDCACF7D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;p22">
              <a:extLst>
                <a:ext uri="{FF2B5EF4-FFF2-40B4-BE49-F238E27FC236}">
                  <a16:creationId xmlns:a16="http://schemas.microsoft.com/office/drawing/2014/main" id="{F48884CF-4D66-7CE8-CC5B-2363D74476C2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;p22">
              <a:extLst>
                <a:ext uri="{FF2B5EF4-FFF2-40B4-BE49-F238E27FC236}">
                  <a16:creationId xmlns:a16="http://schemas.microsoft.com/office/drawing/2014/main" id="{77FCEF14-8B4A-55D4-63A5-3C3FD7F196CF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;p22">
              <a:extLst>
                <a:ext uri="{FF2B5EF4-FFF2-40B4-BE49-F238E27FC236}">
                  <a16:creationId xmlns:a16="http://schemas.microsoft.com/office/drawing/2014/main" id="{1BC3191A-64BA-12D0-156F-FE56D11E91B2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;p22">
              <a:extLst>
                <a:ext uri="{FF2B5EF4-FFF2-40B4-BE49-F238E27FC236}">
                  <a16:creationId xmlns:a16="http://schemas.microsoft.com/office/drawing/2014/main" id="{0D7C05DF-A5FC-05B7-FDF3-309E26CFB03B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;p22">
              <a:extLst>
                <a:ext uri="{FF2B5EF4-FFF2-40B4-BE49-F238E27FC236}">
                  <a16:creationId xmlns:a16="http://schemas.microsoft.com/office/drawing/2014/main" id="{CDE55858-A2F1-F4A8-31E3-7D07EA75796D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;p22">
              <a:extLst>
                <a:ext uri="{FF2B5EF4-FFF2-40B4-BE49-F238E27FC236}">
                  <a16:creationId xmlns:a16="http://schemas.microsoft.com/office/drawing/2014/main" id="{0BA72979-1359-3030-F1E3-6836C110A2BD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;p22">
              <a:extLst>
                <a:ext uri="{FF2B5EF4-FFF2-40B4-BE49-F238E27FC236}">
                  <a16:creationId xmlns:a16="http://schemas.microsoft.com/office/drawing/2014/main" id="{4F3FB476-711D-85A3-B9A8-12544B2B2BD9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;p22">
              <a:extLst>
                <a:ext uri="{FF2B5EF4-FFF2-40B4-BE49-F238E27FC236}">
                  <a16:creationId xmlns:a16="http://schemas.microsoft.com/office/drawing/2014/main" id="{801EC5C9-7F25-5A26-9074-4622EF57B9DE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;p22">
              <a:extLst>
                <a:ext uri="{FF2B5EF4-FFF2-40B4-BE49-F238E27FC236}">
                  <a16:creationId xmlns:a16="http://schemas.microsoft.com/office/drawing/2014/main" id="{EEAB48E5-9016-0085-7ECF-737C66DD2009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;p22">
              <a:extLst>
                <a:ext uri="{FF2B5EF4-FFF2-40B4-BE49-F238E27FC236}">
                  <a16:creationId xmlns:a16="http://schemas.microsoft.com/office/drawing/2014/main" id="{B5DF05F4-45E5-8D32-0AE8-84149D2AEBD7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;p22">
              <a:extLst>
                <a:ext uri="{FF2B5EF4-FFF2-40B4-BE49-F238E27FC236}">
                  <a16:creationId xmlns:a16="http://schemas.microsoft.com/office/drawing/2014/main" id="{161DE0C5-1204-A3A3-0058-D03C3A1E1182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34;p22">
              <a:extLst>
                <a:ext uri="{FF2B5EF4-FFF2-40B4-BE49-F238E27FC236}">
                  <a16:creationId xmlns:a16="http://schemas.microsoft.com/office/drawing/2014/main" id="{77EFED16-C727-584D-CD52-AFDB91AA315C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;p22">
              <a:extLst>
                <a:ext uri="{FF2B5EF4-FFF2-40B4-BE49-F238E27FC236}">
                  <a16:creationId xmlns:a16="http://schemas.microsoft.com/office/drawing/2014/main" id="{C94746CE-8103-126F-ABDB-95424750C6AF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;p22">
              <a:extLst>
                <a:ext uri="{FF2B5EF4-FFF2-40B4-BE49-F238E27FC236}">
                  <a16:creationId xmlns:a16="http://schemas.microsoft.com/office/drawing/2014/main" id="{1CE02CB3-61E6-0A04-FF4E-1A4754CE8715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;p22">
              <a:extLst>
                <a:ext uri="{FF2B5EF4-FFF2-40B4-BE49-F238E27FC236}">
                  <a16:creationId xmlns:a16="http://schemas.microsoft.com/office/drawing/2014/main" id="{13C7702F-48FB-3093-B71A-F63E80C4D30E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39;p22">
              <a:extLst>
                <a:ext uri="{FF2B5EF4-FFF2-40B4-BE49-F238E27FC236}">
                  <a16:creationId xmlns:a16="http://schemas.microsoft.com/office/drawing/2014/main" id="{F50A9BDD-6E13-33E6-89CC-0F461ADE73B3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;p22">
              <a:extLst>
                <a:ext uri="{FF2B5EF4-FFF2-40B4-BE49-F238E27FC236}">
                  <a16:creationId xmlns:a16="http://schemas.microsoft.com/office/drawing/2014/main" id="{EFF003C1-7517-B90A-CFE2-1B583EB81681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;p22">
              <a:extLst>
                <a:ext uri="{FF2B5EF4-FFF2-40B4-BE49-F238E27FC236}">
                  <a16:creationId xmlns:a16="http://schemas.microsoft.com/office/drawing/2014/main" id="{53FA632A-C91A-B75A-3BF2-570148B3A091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2;p22">
              <a:extLst>
                <a:ext uri="{FF2B5EF4-FFF2-40B4-BE49-F238E27FC236}">
                  <a16:creationId xmlns:a16="http://schemas.microsoft.com/office/drawing/2014/main" id="{9E5E943D-44FB-77DC-253C-4329DD27FC55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;p22">
              <a:extLst>
                <a:ext uri="{FF2B5EF4-FFF2-40B4-BE49-F238E27FC236}">
                  <a16:creationId xmlns:a16="http://schemas.microsoft.com/office/drawing/2014/main" id="{F24998B3-F996-B6FA-17DE-253FF5EC68FC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;p22">
              <a:extLst>
                <a:ext uri="{FF2B5EF4-FFF2-40B4-BE49-F238E27FC236}">
                  <a16:creationId xmlns:a16="http://schemas.microsoft.com/office/drawing/2014/main" id="{6B708861-C90E-0C96-4CB2-E4CE65711FD1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;p22">
              <a:extLst>
                <a:ext uri="{FF2B5EF4-FFF2-40B4-BE49-F238E27FC236}">
                  <a16:creationId xmlns:a16="http://schemas.microsoft.com/office/drawing/2014/main" id="{9A287C7D-30FD-AAA1-BE2A-7226AD93C220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;p22">
              <a:extLst>
                <a:ext uri="{FF2B5EF4-FFF2-40B4-BE49-F238E27FC236}">
                  <a16:creationId xmlns:a16="http://schemas.microsoft.com/office/drawing/2014/main" id="{27C95FBC-1256-FA25-5AA7-2EBD7CECED83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;p22">
              <a:extLst>
                <a:ext uri="{FF2B5EF4-FFF2-40B4-BE49-F238E27FC236}">
                  <a16:creationId xmlns:a16="http://schemas.microsoft.com/office/drawing/2014/main" id="{3AFAAB1B-8D64-AF61-62BF-C44D3317EE3E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;p22">
              <a:extLst>
                <a:ext uri="{FF2B5EF4-FFF2-40B4-BE49-F238E27FC236}">
                  <a16:creationId xmlns:a16="http://schemas.microsoft.com/office/drawing/2014/main" id="{C7605D4B-B785-0077-D0E4-80AD1099608E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;p22">
              <a:extLst>
                <a:ext uri="{FF2B5EF4-FFF2-40B4-BE49-F238E27FC236}">
                  <a16:creationId xmlns:a16="http://schemas.microsoft.com/office/drawing/2014/main" id="{2DF780A6-FD56-14A7-BEDB-C2B3126CED6B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;p22">
              <a:extLst>
                <a:ext uri="{FF2B5EF4-FFF2-40B4-BE49-F238E27FC236}">
                  <a16:creationId xmlns:a16="http://schemas.microsoft.com/office/drawing/2014/main" id="{928D3EF4-90DC-76EC-457E-48FF72F5BF04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;p22">
              <a:extLst>
                <a:ext uri="{FF2B5EF4-FFF2-40B4-BE49-F238E27FC236}">
                  <a16:creationId xmlns:a16="http://schemas.microsoft.com/office/drawing/2014/main" id="{6537F9D6-4F51-204E-02D7-B67A1F52F216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;p22">
              <a:extLst>
                <a:ext uri="{FF2B5EF4-FFF2-40B4-BE49-F238E27FC236}">
                  <a16:creationId xmlns:a16="http://schemas.microsoft.com/office/drawing/2014/main" id="{67CF9C3E-B623-9B47-38C6-F53F76679E54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;p22">
              <a:extLst>
                <a:ext uri="{FF2B5EF4-FFF2-40B4-BE49-F238E27FC236}">
                  <a16:creationId xmlns:a16="http://schemas.microsoft.com/office/drawing/2014/main" id="{B7E31660-A1C1-FEB2-D9AB-C61348A06F2D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;p22">
              <a:extLst>
                <a:ext uri="{FF2B5EF4-FFF2-40B4-BE49-F238E27FC236}">
                  <a16:creationId xmlns:a16="http://schemas.microsoft.com/office/drawing/2014/main" id="{C9894EE7-6AEE-C871-704A-6A37FDA4D4A2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;p22">
              <a:extLst>
                <a:ext uri="{FF2B5EF4-FFF2-40B4-BE49-F238E27FC236}">
                  <a16:creationId xmlns:a16="http://schemas.microsoft.com/office/drawing/2014/main" id="{E28333BD-8415-E5A8-F475-33DDF1C736A3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;p22">
              <a:extLst>
                <a:ext uri="{FF2B5EF4-FFF2-40B4-BE49-F238E27FC236}">
                  <a16:creationId xmlns:a16="http://schemas.microsoft.com/office/drawing/2014/main" id="{AC2527AE-6745-DACA-220C-DC083BD68119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;p22">
              <a:extLst>
                <a:ext uri="{FF2B5EF4-FFF2-40B4-BE49-F238E27FC236}">
                  <a16:creationId xmlns:a16="http://schemas.microsoft.com/office/drawing/2014/main" id="{B5D0A26C-9F6D-5F20-0DC3-D16609F966C5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;p22">
              <a:extLst>
                <a:ext uri="{FF2B5EF4-FFF2-40B4-BE49-F238E27FC236}">
                  <a16:creationId xmlns:a16="http://schemas.microsoft.com/office/drawing/2014/main" id="{C6C7750D-A5DF-9825-62B5-68ACAF32B688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;p22">
              <a:extLst>
                <a:ext uri="{FF2B5EF4-FFF2-40B4-BE49-F238E27FC236}">
                  <a16:creationId xmlns:a16="http://schemas.microsoft.com/office/drawing/2014/main" id="{50CCE748-55ED-09E7-D5A8-984F55D6F886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;p22">
              <a:extLst>
                <a:ext uri="{FF2B5EF4-FFF2-40B4-BE49-F238E27FC236}">
                  <a16:creationId xmlns:a16="http://schemas.microsoft.com/office/drawing/2014/main" id="{F3D5F1B6-644E-2A7C-8CEA-8D6F1FC9A4B9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;p22">
              <a:extLst>
                <a:ext uri="{FF2B5EF4-FFF2-40B4-BE49-F238E27FC236}">
                  <a16:creationId xmlns:a16="http://schemas.microsoft.com/office/drawing/2014/main" id="{D8123CE7-8382-90BF-E2D2-52AC5160F5FD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5;p22">
              <a:extLst>
                <a:ext uri="{FF2B5EF4-FFF2-40B4-BE49-F238E27FC236}">
                  <a16:creationId xmlns:a16="http://schemas.microsoft.com/office/drawing/2014/main" id="{ABBC93C6-167E-641B-D609-846DA954D1F0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;p22">
              <a:extLst>
                <a:ext uri="{FF2B5EF4-FFF2-40B4-BE49-F238E27FC236}">
                  <a16:creationId xmlns:a16="http://schemas.microsoft.com/office/drawing/2014/main" id="{52F915EA-25A1-8BFC-2263-D52836519433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;p22">
              <a:extLst>
                <a:ext uri="{FF2B5EF4-FFF2-40B4-BE49-F238E27FC236}">
                  <a16:creationId xmlns:a16="http://schemas.microsoft.com/office/drawing/2014/main" id="{0BAC3FFE-59BD-C273-8459-9CE65B56B56D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;p22">
              <a:extLst>
                <a:ext uri="{FF2B5EF4-FFF2-40B4-BE49-F238E27FC236}">
                  <a16:creationId xmlns:a16="http://schemas.microsoft.com/office/drawing/2014/main" id="{9DABE4D8-E9E0-3434-7FF7-5E29E5BCF964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;p22">
              <a:extLst>
                <a:ext uri="{FF2B5EF4-FFF2-40B4-BE49-F238E27FC236}">
                  <a16:creationId xmlns:a16="http://schemas.microsoft.com/office/drawing/2014/main" id="{FFD696BB-9553-A73D-94DF-08C63B7562DA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;p22">
              <a:extLst>
                <a:ext uri="{FF2B5EF4-FFF2-40B4-BE49-F238E27FC236}">
                  <a16:creationId xmlns:a16="http://schemas.microsoft.com/office/drawing/2014/main" id="{3E73A918-0848-A12F-D872-6F9AF98BF9F9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;p22">
              <a:extLst>
                <a:ext uri="{FF2B5EF4-FFF2-40B4-BE49-F238E27FC236}">
                  <a16:creationId xmlns:a16="http://schemas.microsoft.com/office/drawing/2014/main" id="{5E33ADCC-79D7-543B-4A14-C70C35F2DDC6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;p22">
              <a:extLst>
                <a:ext uri="{FF2B5EF4-FFF2-40B4-BE49-F238E27FC236}">
                  <a16:creationId xmlns:a16="http://schemas.microsoft.com/office/drawing/2014/main" id="{086DAC65-3BD2-5995-4ECE-9A79D19751F5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73;p22">
              <a:extLst>
                <a:ext uri="{FF2B5EF4-FFF2-40B4-BE49-F238E27FC236}">
                  <a16:creationId xmlns:a16="http://schemas.microsoft.com/office/drawing/2014/main" id="{02249FF2-8EA1-6C4F-8509-54C27C599447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;p22">
              <a:extLst>
                <a:ext uri="{FF2B5EF4-FFF2-40B4-BE49-F238E27FC236}">
                  <a16:creationId xmlns:a16="http://schemas.microsoft.com/office/drawing/2014/main" id="{D3A97383-49B1-A62E-90CA-FDBA16F127DD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;p22">
              <a:extLst>
                <a:ext uri="{FF2B5EF4-FFF2-40B4-BE49-F238E27FC236}">
                  <a16:creationId xmlns:a16="http://schemas.microsoft.com/office/drawing/2014/main" id="{B96186F2-665E-2DF1-9892-6BFE171A8032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;p22">
              <a:extLst>
                <a:ext uri="{FF2B5EF4-FFF2-40B4-BE49-F238E27FC236}">
                  <a16:creationId xmlns:a16="http://schemas.microsoft.com/office/drawing/2014/main" id="{98268A87-BDAA-FAFE-37A7-33B8D38C4F1E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;p22">
              <a:extLst>
                <a:ext uri="{FF2B5EF4-FFF2-40B4-BE49-F238E27FC236}">
                  <a16:creationId xmlns:a16="http://schemas.microsoft.com/office/drawing/2014/main" id="{89B00B45-97DC-522A-1CA6-0803B5A17569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8;p22">
              <a:extLst>
                <a:ext uri="{FF2B5EF4-FFF2-40B4-BE49-F238E27FC236}">
                  <a16:creationId xmlns:a16="http://schemas.microsoft.com/office/drawing/2014/main" id="{25ABFD7B-329D-1FCF-075A-2312AAD761D7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;p22">
              <a:extLst>
                <a:ext uri="{FF2B5EF4-FFF2-40B4-BE49-F238E27FC236}">
                  <a16:creationId xmlns:a16="http://schemas.microsoft.com/office/drawing/2014/main" id="{6173E5EE-E47E-04E4-3169-2506B7D1E22E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;p22">
              <a:extLst>
                <a:ext uri="{FF2B5EF4-FFF2-40B4-BE49-F238E27FC236}">
                  <a16:creationId xmlns:a16="http://schemas.microsoft.com/office/drawing/2014/main" id="{85F1CC90-15D7-75E0-CEDA-1E7409758EAC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;p22">
              <a:extLst>
                <a:ext uri="{FF2B5EF4-FFF2-40B4-BE49-F238E27FC236}">
                  <a16:creationId xmlns:a16="http://schemas.microsoft.com/office/drawing/2014/main" id="{D9D35358-8FF8-72D7-DE29-7AA73DA03CE1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;p22">
              <a:extLst>
                <a:ext uri="{FF2B5EF4-FFF2-40B4-BE49-F238E27FC236}">
                  <a16:creationId xmlns:a16="http://schemas.microsoft.com/office/drawing/2014/main" id="{9D12EED4-1532-72C9-01C4-43D50042FA83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3;p22">
              <a:extLst>
                <a:ext uri="{FF2B5EF4-FFF2-40B4-BE49-F238E27FC236}">
                  <a16:creationId xmlns:a16="http://schemas.microsoft.com/office/drawing/2014/main" id="{8484DE8F-0E1D-FF06-A25C-0FD3CEDE849E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;p22">
              <a:extLst>
                <a:ext uri="{FF2B5EF4-FFF2-40B4-BE49-F238E27FC236}">
                  <a16:creationId xmlns:a16="http://schemas.microsoft.com/office/drawing/2014/main" id="{3B512361-E0A4-8593-263C-F2C20263A5D4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;p22">
              <a:extLst>
                <a:ext uri="{FF2B5EF4-FFF2-40B4-BE49-F238E27FC236}">
                  <a16:creationId xmlns:a16="http://schemas.microsoft.com/office/drawing/2014/main" id="{8D06D4D0-C40D-0A08-0DC1-070260D84111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;p22">
              <a:extLst>
                <a:ext uri="{FF2B5EF4-FFF2-40B4-BE49-F238E27FC236}">
                  <a16:creationId xmlns:a16="http://schemas.microsoft.com/office/drawing/2014/main" id="{0BBFB63E-3D36-4C63-DB98-5FB8FD1F2DD3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;p22">
              <a:extLst>
                <a:ext uri="{FF2B5EF4-FFF2-40B4-BE49-F238E27FC236}">
                  <a16:creationId xmlns:a16="http://schemas.microsoft.com/office/drawing/2014/main" id="{147FDE0A-850D-9C2B-82BD-767F76D8CDA5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;p22">
              <a:extLst>
                <a:ext uri="{FF2B5EF4-FFF2-40B4-BE49-F238E27FC236}">
                  <a16:creationId xmlns:a16="http://schemas.microsoft.com/office/drawing/2014/main" id="{EDE63B0D-1ACE-4DC2-4FC7-EB4E53CFDB43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1;p22">
              <a:extLst>
                <a:ext uri="{FF2B5EF4-FFF2-40B4-BE49-F238E27FC236}">
                  <a16:creationId xmlns:a16="http://schemas.microsoft.com/office/drawing/2014/main" id="{DCAD58D6-35E7-7D7A-32FA-E80069E654EA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2;p22">
              <a:extLst>
                <a:ext uri="{FF2B5EF4-FFF2-40B4-BE49-F238E27FC236}">
                  <a16:creationId xmlns:a16="http://schemas.microsoft.com/office/drawing/2014/main" id="{B0C4305A-017A-73A0-0B2A-657A3A0DC9F4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;p22">
              <a:extLst>
                <a:ext uri="{FF2B5EF4-FFF2-40B4-BE49-F238E27FC236}">
                  <a16:creationId xmlns:a16="http://schemas.microsoft.com/office/drawing/2014/main" id="{35F8CF0B-7D95-A59E-FE51-ED05E2BF6B5C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;p22">
              <a:extLst>
                <a:ext uri="{FF2B5EF4-FFF2-40B4-BE49-F238E27FC236}">
                  <a16:creationId xmlns:a16="http://schemas.microsoft.com/office/drawing/2014/main" id="{72ED539C-38CB-31F0-E9D9-7BFD470E9BC9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;p22">
              <a:extLst>
                <a:ext uri="{FF2B5EF4-FFF2-40B4-BE49-F238E27FC236}">
                  <a16:creationId xmlns:a16="http://schemas.microsoft.com/office/drawing/2014/main" id="{5341C290-7B75-ADBE-E2F1-EEA0E726D67E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;p22">
              <a:extLst>
                <a:ext uri="{FF2B5EF4-FFF2-40B4-BE49-F238E27FC236}">
                  <a16:creationId xmlns:a16="http://schemas.microsoft.com/office/drawing/2014/main" id="{41E5E455-04B9-2DE0-E9D8-ACE37E227C12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7;p22">
              <a:extLst>
                <a:ext uri="{FF2B5EF4-FFF2-40B4-BE49-F238E27FC236}">
                  <a16:creationId xmlns:a16="http://schemas.microsoft.com/office/drawing/2014/main" id="{FE920CC6-51BD-E9F0-9291-03E4F234E9B1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;p22">
              <a:extLst>
                <a:ext uri="{FF2B5EF4-FFF2-40B4-BE49-F238E27FC236}">
                  <a16:creationId xmlns:a16="http://schemas.microsoft.com/office/drawing/2014/main" id="{D81658DD-BA35-A4CA-FD70-88EAA4F92866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;p22">
              <a:extLst>
                <a:ext uri="{FF2B5EF4-FFF2-40B4-BE49-F238E27FC236}">
                  <a16:creationId xmlns:a16="http://schemas.microsoft.com/office/drawing/2014/main" id="{B907BCAE-A305-01C4-8670-48FE98700701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0;p22">
              <a:extLst>
                <a:ext uri="{FF2B5EF4-FFF2-40B4-BE49-F238E27FC236}">
                  <a16:creationId xmlns:a16="http://schemas.microsoft.com/office/drawing/2014/main" id="{D0F01939-A070-67F6-7390-A334216A0C0B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1;p22">
              <a:extLst>
                <a:ext uri="{FF2B5EF4-FFF2-40B4-BE49-F238E27FC236}">
                  <a16:creationId xmlns:a16="http://schemas.microsoft.com/office/drawing/2014/main" id="{B72B5B12-CCCA-1CE2-25F2-E28A04075529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2;p22">
              <a:extLst>
                <a:ext uri="{FF2B5EF4-FFF2-40B4-BE49-F238E27FC236}">
                  <a16:creationId xmlns:a16="http://schemas.microsoft.com/office/drawing/2014/main" id="{6A9D5C52-C9FB-E2CC-224A-9CA8F1A84B48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;p22">
              <a:extLst>
                <a:ext uri="{FF2B5EF4-FFF2-40B4-BE49-F238E27FC236}">
                  <a16:creationId xmlns:a16="http://schemas.microsoft.com/office/drawing/2014/main" id="{A194DC91-3733-312A-C8AE-2312CE0E4DE1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4;p22">
              <a:extLst>
                <a:ext uri="{FF2B5EF4-FFF2-40B4-BE49-F238E27FC236}">
                  <a16:creationId xmlns:a16="http://schemas.microsoft.com/office/drawing/2014/main" id="{D45036C0-635D-C78F-8858-86EE7FB227F4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;p22">
              <a:extLst>
                <a:ext uri="{FF2B5EF4-FFF2-40B4-BE49-F238E27FC236}">
                  <a16:creationId xmlns:a16="http://schemas.microsoft.com/office/drawing/2014/main" id="{C096A012-8A9E-9EF0-B47B-B739A9F943CC}"/>
                </a:ext>
              </a:extLst>
            </p:cNvPr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07;p22">
              <a:extLst>
                <a:ext uri="{FF2B5EF4-FFF2-40B4-BE49-F238E27FC236}">
                  <a16:creationId xmlns:a16="http://schemas.microsoft.com/office/drawing/2014/main" id="{46C06102-ABF3-FD06-3582-3EAF169AD619}"/>
                </a:ext>
              </a:extLst>
            </p:cNvPr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8;p22">
              <a:extLst>
                <a:ext uri="{FF2B5EF4-FFF2-40B4-BE49-F238E27FC236}">
                  <a16:creationId xmlns:a16="http://schemas.microsoft.com/office/drawing/2014/main" id="{602B9D86-14B2-43BC-F470-14B6F23C7252}"/>
                </a:ext>
              </a:extLst>
            </p:cNvPr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;p22">
              <a:extLst>
                <a:ext uri="{FF2B5EF4-FFF2-40B4-BE49-F238E27FC236}">
                  <a16:creationId xmlns:a16="http://schemas.microsoft.com/office/drawing/2014/main" id="{FEDACFFA-2DFE-E0D6-F7C3-906E6ABA59BE}"/>
                </a:ext>
              </a:extLst>
            </p:cNvPr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10;p22">
              <a:extLst>
                <a:ext uri="{FF2B5EF4-FFF2-40B4-BE49-F238E27FC236}">
                  <a16:creationId xmlns:a16="http://schemas.microsoft.com/office/drawing/2014/main" id="{588E529A-1948-3473-0F1F-5123DB9ABD7A}"/>
                </a:ext>
              </a:extLst>
            </p:cNvPr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;p22">
              <a:extLst>
                <a:ext uri="{FF2B5EF4-FFF2-40B4-BE49-F238E27FC236}">
                  <a16:creationId xmlns:a16="http://schemas.microsoft.com/office/drawing/2014/main" id="{5C49801B-DA37-BDFF-830B-A5259FF1AF73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2;p22">
              <a:extLst>
                <a:ext uri="{FF2B5EF4-FFF2-40B4-BE49-F238E27FC236}">
                  <a16:creationId xmlns:a16="http://schemas.microsoft.com/office/drawing/2014/main" id="{7C0E0C26-BFA0-2B74-BDB1-DBCA8A320B0A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;p22">
              <a:extLst>
                <a:ext uri="{FF2B5EF4-FFF2-40B4-BE49-F238E27FC236}">
                  <a16:creationId xmlns:a16="http://schemas.microsoft.com/office/drawing/2014/main" id="{D5AE1E33-2E13-8224-14E7-B5913AEE3550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4462145-4E2B-44AA-D08F-AE5F41BA772A}"/>
              </a:ext>
            </a:extLst>
          </p:cNvPr>
          <p:cNvSpPr/>
          <p:nvPr/>
        </p:nvSpPr>
        <p:spPr>
          <a:xfrm>
            <a:off x="6677025" y="-2085975"/>
            <a:ext cx="1343025" cy="1543050"/>
          </a:xfrm>
          <a:custGeom>
            <a:avLst/>
            <a:gdLst>
              <a:gd name="connsiteX0" fmla="*/ 0 w 1343025"/>
              <a:gd name="connsiteY0" fmla="*/ 0 h 1543050"/>
              <a:gd name="connsiteX1" fmla="*/ 1343025 w 1343025"/>
              <a:gd name="connsiteY1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543050">
                <a:moveTo>
                  <a:pt x="0" y="0"/>
                </a:moveTo>
                <a:lnTo>
                  <a:pt x="1343025" y="15430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73D89-2D2E-D89B-3F87-682C5012819E}"/>
              </a:ext>
            </a:extLst>
          </p:cNvPr>
          <p:cNvSpPr txBox="1"/>
          <p:nvPr/>
        </p:nvSpPr>
        <p:spPr>
          <a:xfrm>
            <a:off x="3780302" y="982176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Table of Contents</a:t>
            </a:r>
          </a:p>
        </p:txBody>
      </p:sp>
      <p:sp>
        <p:nvSpPr>
          <p:cNvPr id="83" name="Google Shape;220;p23">
            <a:extLst>
              <a:ext uri="{FF2B5EF4-FFF2-40B4-BE49-F238E27FC236}">
                <a16:creationId xmlns:a16="http://schemas.microsoft.com/office/drawing/2014/main" id="{A68D9A75-0112-4812-F9D7-33DAC248E25E}"/>
              </a:ext>
            </a:extLst>
          </p:cNvPr>
          <p:cNvSpPr txBox="1">
            <a:spLocks/>
          </p:cNvSpPr>
          <p:nvPr/>
        </p:nvSpPr>
        <p:spPr>
          <a:xfrm>
            <a:off x="729717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85" name="Google Shape;222;p23">
            <a:extLst>
              <a:ext uri="{FF2B5EF4-FFF2-40B4-BE49-F238E27FC236}">
                <a16:creationId xmlns:a16="http://schemas.microsoft.com/office/drawing/2014/main" id="{71D25A9D-0E69-5ACD-8586-B83606EC7E10}"/>
              </a:ext>
            </a:extLst>
          </p:cNvPr>
          <p:cNvSpPr txBox="1">
            <a:spLocks/>
          </p:cNvSpPr>
          <p:nvPr/>
        </p:nvSpPr>
        <p:spPr>
          <a:xfrm>
            <a:off x="729717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89" name="Google Shape;226;p23">
            <a:extLst>
              <a:ext uri="{FF2B5EF4-FFF2-40B4-BE49-F238E27FC236}">
                <a16:creationId xmlns:a16="http://schemas.microsoft.com/office/drawing/2014/main" id="{D4D12AA0-F1BE-804B-2339-8F533A76B926}"/>
              </a:ext>
            </a:extLst>
          </p:cNvPr>
          <p:cNvSpPr txBox="1">
            <a:spLocks/>
          </p:cNvSpPr>
          <p:nvPr/>
        </p:nvSpPr>
        <p:spPr>
          <a:xfrm>
            <a:off x="389202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91" name="Google Shape;228;p23">
            <a:extLst>
              <a:ext uri="{FF2B5EF4-FFF2-40B4-BE49-F238E27FC236}">
                <a16:creationId xmlns:a16="http://schemas.microsoft.com/office/drawing/2014/main" id="{1FA97A14-450B-D7F0-CC8A-C59CF2EB6164}"/>
              </a:ext>
            </a:extLst>
          </p:cNvPr>
          <p:cNvSpPr txBox="1">
            <a:spLocks/>
          </p:cNvSpPr>
          <p:nvPr/>
        </p:nvSpPr>
        <p:spPr>
          <a:xfrm>
            <a:off x="389202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93" name="Google Shape;230;p23">
            <a:extLst>
              <a:ext uri="{FF2B5EF4-FFF2-40B4-BE49-F238E27FC236}">
                <a16:creationId xmlns:a16="http://schemas.microsoft.com/office/drawing/2014/main" id="{E1F60722-858D-8C86-0703-DA9101EEBA20}"/>
              </a:ext>
            </a:extLst>
          </p:cNvPr>
          <p:cNvSpPr txBox="1">
            <a:spLocks/>
          </p:cNvSpPr>
          <p:nvPr/>
        </p:nvSpPr>
        <p:spPr>
          <a:xfrm>
            <a:off x="3892020" y="4712907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94" name="Google Shape;231;p23">
            <a:extLst>
              <a:ext uri="{FF2B5EF4-FFF2-40B4-BE49-F238E27FC236}">
                <a16:creationId xmlns:a16="http://schemas.microsoft.com/office/drawing/2014/main" id="{49D976B4-2AE9-0D42-AC93-B0767294FE79}"/>
              </a:ext>
            </a:extLst>
          </p:cNvPr>
          <p:cNvSpPr txBox="1">
            <a:spLocks/>
          </p:cNvSpPr>
          <p:nvPr/>
        </p:nvSpPr>
        <p:spPr>
          <a:xfrm>
            <a:off x="979904" y="2797216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Team Introduction</a:t>
            </a:r>
          </a:p>
        </p:txBody>
      </p:sp>
      <p:sp>
        <p:nvSpPr>
          <p:cNvPr id="95" name="Google Shape;232;p23">
            <a:extLst>
              <a:ext uri="{FF2B5EF4-FFF2-40B4-BE49-F238E27FC236}">
                <a16:creationId xmlns:a16="http://schemas.microsoft.com/office/drawing/2014/main" id="{358674CC-CE73-78BC-CCBD-0BF36648D352}"/>
              </a:ext>
            </a:extLst>
          </p:cNvPr>
          <p:cNvSpPr txBox="1">
            <a:spLocks/>
          </p:cNvSpPr>
          <p:nvPr/>
        </p:nvSpPr>
        <p:spPr>
          <a:xfrm>
            <a:off x="979904" y="402948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Problem Overview</a:t>
            </a:r>
          </a:p>
        </p:txBody>
      </p:sp>
      <p:sp>
        <p:nvSpPr>
          <p:cNvPr id="96" name="Google Shape;233;p23">
            <a:extLst>
              <a:ext uri="{FF2B5EF4-FFF2-40B4-BE49-F238E27FC236}">
                <a16:creationId xmlns:a16="http://schemas.microsoft.com/office/drawing/2014/main" id="{6DC8E12E-7829-C771-96AD-E2488F218D89}"/>
              </a:ext>
            </a:extLst>
          </p:cNvPr>
          <p:cNvSpPr txBox="1">
            <a:spLocks/>
          </p:cNvSpPr>
          <p:nvPr/>
        </p:nvSpPr>
        <p:spPr>
          <a:xfrm>
            <a:off x="979904" y="521473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97" name="Google Shape;234;p23">
            <a:extLst>
              <a:ext uri="{FF2B5EF4-FFF2-40B4-BE49-F238E27FC236}">
                <a16:creationId xmlns:a16="http://schemas.microsoft.com/office/drawing/2014/main" id="{5A78803A-0BF7-5651-CD00-FAE3FA96B41A}"/>
              </a:ext>
            </a:extLst>
          </p:cNvPr>
          <p:cNvSpPr txBox="1">
            <a:spLocks/>
          </p:cNvSpPr>
          <p:nvPr/>
        </p:nvSpPr>
        <p:spPr>
          <a:xfrm>
            <a:off x="8078337" y="2797216"/>
            <a:ext cx="2941827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Modelling</a:t>
            </a:r>
          </a:p>
        </p:txBody>
      </p:sp>
      <p:sp>
        <p:nvSpPr>
          <p:cNvPr id="98" name="Google Shape;235;p23">
            <a:extLst>
              <a:ext uri="{FF2B5EF4-FFF2-40B4-BE49-F238E27FC236}">
                <a16:creationId xmlns:a16="http://schemas.microsoft.com/office/drawing/2014/main" id="{4B990C8E-9D3B-9E01-01C7-DD02B7551CF1}"/>
              </a:ext>
            </a:extLst>
          </p:cNvPr>
          <p:cNvSpPr txBox="1">
            <a:spLocks/>
          </p:cNvSpPr>
          <p:nvPr/>
        </p:nvSpPr>
        <p:spPr>
          <a:xfrm>
            <a:off x="8078337" y="4029482"/>
            <a:ext cx="4103503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Conclusion / Findings</a:t>
            </a:r>
          </a:p>
        </p:txBody>
      </p:sp>
      <p:sp>
        <p:nvSpPr>
          <p:cNvPr id="100" name="Google Shape;237;p23">
            <a:extLst>
              <a:ext uri="{FF2B5EF4-FFF2-40B4-BE49-F238E27FC236}">
                <a16:creationId xmlns:a16="http://schemas.microsoft.com/office/drawing/2014/main" id="{A3B6B97A-AE3D-6043-3729-51726F27442E}"/>
              </a:ext>
            </a:extLst>
          </p:cNvPr>
          <p:cNvSpPr/>
          <p:nvPr/>
        </p:nvSpPr>
        <p:spPr>
          <a:xfrm>
            <a:off x="4916276" y="2511313"/>
            <a:ext cx="571887" cy="571373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" name="Google Shape;238;p23">
            <a:extLst>
              <a:ext uri="{FF2B5EF4-FFF2-40B4-BE49-F238E27FC236}">
                <a16:creationId xmlns:a16="http://schemas.microsoft.com/office/drawing/2014/main" id="{0C24A38D-FAA0-5632-C666-B640A61E4FF5}"/>
              </a:ext>
            </a:extLst>
          </p:cNvPr>
          <p:cNvGrpSpPr/>
          <p:nvPr/>
        </p:nvGrpSpPr>
        <p:grpSpPr>
          <a:xfrm>
            <a:off x="4916276" y="4953552"/>
            <a:ext cx="571887" cy="568155"/>
            <a:chOff x="6226275" y="3911538"/>
            <a:chExt cx="900325" cy="894450"/>
          </a:xfrm>
          <a:solidFill>
            <a:schemeClr val="accent6">
              <a:lumMod val="25000"/>
            </a:schemeClr>
          </a:solidFill>
        </p:grpSpPr>
        <p:sp>
          <p:nvSpPr>
            <p:cNvPr id="102" name="Google Shape;239;p23">
              <a:extLst>
                <a:ext uri="{FF2B5EF4-FFF2-40B4-BE49-F238E27FC236}">
                  <a16:creationId xmlns:a16="http://schemas.microsoft.com/office/drawing/2014/main" id="{9DA6B5D3-8526-4B9C-9759-F4649D69DB0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40;p23">
              <a:extLst>
                <a:ext uri="{FF2B5EF4-FFF2-40B4-BE49-F238E27FC236}">
                  <a16:creationId xmlns:a16="http://schemas.microsoft.com/office/drawing/2014/main" id="{C8509B31-E8AF-32C9-C434-D320E3E76274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41;p23">
              <a:extLst>
                <a:ext uri="{FF2B5EF4-FFF2-40B4-BE49-F238E27FC236}">
                  <a16:creationId xmlns:a16="http://schemas.microsoft.com/office/drawing/2014/main" id="{B752D2DA-B28A-CD65-AC93-C9466EC4F54D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42;p23">
              <a:extLst>
                <a:ext uri="{FF2B5EF4-FFF2-40B4-BE49-F238E27FC236}">
                  <a16:creationId xmlns:a16="http://schemas.microsoft.com/office/drawing/2014/main" id="{353EB2D5-0ACC-D3CB-4C41-CA4335867FA7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43;p23">
              <a:extLst>
                <a:ext uri="{FF2B5EF4-FFF2-40B4-BE49-F238E27FC236}">
                  <a16:creationId xmlns:a16="http://schemas.microsoft.com/office/drawing/2014/main" id="{AB0A8CFE-E6E7-AB14-080E-90DD9353FE6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44;p23">
              <a:extLst>
                <a:ext uri="{FF2B5EF4-FFF2-40B4-BE49-F238E27FC236}">
                  <a16:creationId xmlns:a16="http://schemas.microsoft.com/office/drawing/2014/main" id="{07612F18-424C-425E-6372-E2F7C73E5FD8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45;p23">
              <a:extLst>
                <a:ext uri="{FF2B5EF4-FFF2-40B4-BE49-F238E27FC236}">
                  <a16:creationId xmlns:a16="http://schemas.microsoft.com/office/drawing/2014/main" id="{08275281-9201-8860-0F6A-262887DF6EFE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46;p23">
              <a:extLst>
                <a:ext uri="{FF2B5EF4-FFF2-40B4-BE49-F238E27FC236}">
                  <a16:creationId xmlns:a16="http://schemas.microsoft.com/office/drawing/2014/main" id="{08909318-7C29-58C3-8C24-8A0FC17A9921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0" name="Google Shape;247;p23">
            <a:extLst>
              <a:ext uri="{FF2B5EF4-FFF2-40B4-BE49-F238E27FC236}">
                <a16:creationId xmlns:a16="http://schemas.microsoft.com/office/drawing/2014/main" id="{11AB8E06-7184-02F6-6D8A-F41EEE0EE2AB}"/>
              </a:ext>
            </a:extLst>
          </p:cNvPr>
          <p:cNvSpPr/>
          <p:nvPr/>
        </p:nvSpPr>
        <p:spPr>
          <a:xfrm>
            <a:off x="4916261" y="3803319"/>
            <a:ext cx="571917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1" name="Google Shape;248;p23">
            <a:extLst>
              <a:ext uri="{FF2B5EF4-FFF2-40B4-BE49-F238E27FC236}">
                <a16:creationId xmlns:a16="http://schemas.microsoft.com/office/drawing/2014/main" id="{4755E4D9-C88C-7789-EADC-AE260B5B231B}"/>
              </a:ext>
            </a:extLst>
          </p:cNvPr>
          <p:cNvGrpSpPr/>
          <p:nvPr/>
        </p:nvGrpSpPr>
        <p:grpSpPr>
          <a:xfrm>
            <a:off x="6324963" y="3681925"/>
            <a:ext cx="577285" cy="575448"/>
            <a:chOff x="5812000" y="2553488"/>
            <a:chExt cx="769850" cy="767400"/>
          </a:xfrm>
          <a:solidFill>
            <a:schemeClr val="accent6">
              <a:lumMod val="25000"/>
            </a:schemeClr>
          </a:solidFill>
        </p:grpSpPr>
        <p:sp>
          <p:nvSpPr>
            <p:cNvPr id="112" name="Google Shape;249;p23">
              <a:extLst>
                <a:ext uri="{FF2B5EF4-FFF2-40B4-BE49-F238E27FC236}">
                  <a16:creationId xmlns:a16="http://schemas.microsoft.com/office/drawing/2014/main" id="{83E5D202-64D3-ED68-A6C1-A531BF8F3437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250;p23">
              <a:extLst>
                <a:ext uri="{FF2B5EF4-FFF2-40B4-BE49-F238E27FC236}">
                  <a16:creationId xmlns:a16="http://schemas.microsoft.com/office/drawing/2014/main" id="{C7E1901C-B68E-A381-5909-4FD6A0000B5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251;p23">
              <a:extLst>
                <a:ext uri="{FF2B5EF4-FFF2-40B4-BE49-F238E27FC236}">
                  <a16:creationId xmlns:a16="http://schemas.microsoft.com/office/drawing/2014/main" id="{F5978BEC-A3AB-C3D2-4912-AEE86EC9D59D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252;p23">
              <a:extLst>
                <a:ext uri="{FF2B5EF4-FFF2-40B4-BE49-F238E27FC236}">
                  <a16:creationId xmlns:a16="http://schemas.microsoft.com/office/drawing/2014/main" id="{76ECA4AE-A42B-73B3-7527-3185978262D3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253;p23">
              <a:extLst>
                <a:ext uri="{FF2B5EF4-FFF2-40B4-BE49-F238E27FC236}">
                  <a16:creationId xmlns:a16="http://schemas.microsoft.com/office/drawing/2014/main" id="{31B8A951-91F9-784B-1AE1-2DFE3626EA1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254;p23">
              <a:extLst>
                <a:ext uri="{FF2B5EF4-FFF2-40B4-BE49-F238E27FC236}">
                  <a16:creationId xmlns:a16="http://schemas.microsoft.com/office/drawing/2014/main" id="{020D6E9F-5051-E751-5758-2AF03B4C3325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256;p23">
            <a:extLst>
              <a:ext uri="{FF2B5EF4-FFF2-40B4-BE49-F238E27FC236}">
                <a16:creationId xmlns:a16="http://schemas.microsoft.com/office/drawing/2014/main" id="{810A4AAB-4736-A76D-C81E-4349569D1D92}"/>
              </a:ext>
            </a:extLst>
          </p:cNvPr>
          <p:cNvSpPr/>
          <p:nvPr/>
        </p:nvSpPr>
        <p:spPr>
          <a:xfrm>
            <a:off x="6296153" y="2570432"/>
            <a:ext cx="634904" cy="376205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D966"/>
              </a:solidFill>
            </a:endParaRPr>
          </a:p>
        </p:txBody>
      </p:sp>
      <p:cxnSp>
        <p:nvCxnSpPr>
          <p:cNvPr id="122" name="직선 연결선 17">
            <a:extLst>
              <a:ext uri="{FF2B5EF4-FFF2-40B4-BE49-F238E27FC236}">
                <a16:creationId xmlns:a16="http://schemas.microsoft.com/office/drawing/2014/main" id="{FD54C629-4803-10E7-1903-E177163E25DA}"/>
              </a:ext>
            </a:extLst>
          </p:cNvPr>
          <p:cNvCxnSpPr/>
          <p:nvPr/>
        </p:nvCxnSpPr>
        <p:spPr>
          <a:xfrm>
            <a:off x="807468" y="1628507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22;p23">
            <a:extLst>
              <a:ext uri="{FF2B5EF4-FFF2-40B4-BE49-F238E27FC236}">
                <a16:creationId xmlns:a16="http://schemas.microsoft.com/office/drawing/2014/main" id="{5D3775E6-0DF2-CFAD-F2CF-35878E642036}"/>
              </a:ext>
            </a:extLst>
          </p:cNvPr>
          <p:cNvSpPr txBox="1">
            <a:spLocks/>
          </p:cNvSpPr>
          <p:nvPr/>
        </p:nvSpPr>
        <p:spPr>
          <a:xfrm>
            <a:off x="7268360" y="4712907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3" name="Google Shape;235;p23">
            <a:extLst>
              <a:ext uri="{FF2B5EF4-FFF2-40B4-BE49-F238E27FC236}">
                <a16:creationId xmlns:a16="http://schemas.microsoft.com/office/drawing/2014/main" id="{0CD86BFF-4D98-7B28-AA3D-1F3F49F94153}"/>
              </a:ext>
            </a:extLst>
          </p:cNvPr>
          <p:cNvSpPr txBox="1">
            <a:spLocks/>
          </p:cNvSpPr>
          <p:nvPr/>
        </p:nvSpPr>
        <p:spPr>
          <a:xfrm>
            <a:off x="8049527" y="5225116"/>
            <a:ext cx="4103503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</a:p>
        </p:txBody>
      </p:sp>
      <p:grpSp>
        <p:nvGrpSpPr>
          <p:cNvPr id="5" name="Google Shape;248;p23">
            <a:extLst>
              <a:ext uri="{FF2B5EF4-FFF2-40B4-BE49-F238E27FC236}">
                <a16:creationId xmlns:a16="http://schemas.microsoft.com/office/drawing/2014/main" id="{F08E5FD8-3D5B-8E61-2C35-3FEE185E2FB8}"/>
              </a:ext>
            </a:extLst>
          </p:cNvPr>
          <p:cNvGrpSpPr/>
          <p:nvPr/>
        </p:nvGrpSpPr>
        <p:grpSpPr>
          <a:xfrm>
            <a:off x="6296153" y="4877559"/>
            <a:ext cx="577285" cy="575448"/>
            <a:chOff x="5812000" y="2553488"/>
            <a:chExt cx="769850" cy="767400"/>
          </a:xfrm>
          <a:solidFill>
            <a:schemeClr val="accent6">
              <a:lumMod val="25000"/>
            </a:schemeClr>
          </a:solidFill>
        </p:grpSpPr>
        <p:sp>
          <p:nvSpPr>
            <p:cNvPr id="6" name="Google Shape;249;p23">
              <a:extLst>
                <a:ext uri="{FF2B5EF4-FFF2-40B4-BE49-F238E27FC236}">
                  <a16:creationId xmlns:a16="http://schemas.microsoft.com/office/drawing/2014/main" id="{DDB26FE5-AA4A-4A98-AA07-97D842098E5F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50;p23">
              <a:extLst>
                <a:ext uri="{FF2B5EF4-FFF2-40B4-BE49-F238E27FC236}">
                  <a16:creationId xmlns:a16="http://schemas.microsoft.com/office/drawing/2014/main" id="{D65E53B7-4943-2F5A-3504-5A9BA579E41A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51;p23">
              <a:extLst>
                <a:ext uri="{FF2B5EF4-FFF2-40B4-BE49-F238E27FC236}">
                  <a16:creationId xmlns:a16="http://schemas.microsoft.com/office/drawing/2014/main" id="{43D71194-4CA2-6CB3-4414-05278345299C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52;p23">
              <a:extLst>
                <a:ext uri="{FF2B5EF4-FFF2-40B4-BE49-F238E27FC236}">
                  <a16:creationId xmlns:a16="http://schemas.microsoft.com/office/drawing/2014/main" id="{BBDF2633-70DD-D178-6F7B-E450A91AE622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253;p23">
              <a:extLst>
                <a:ext uri="{FF2B5EF4-FFF2-40B4-BE49-F238E27FC236}">
                  <a16:creationId xmlns:a16="http://schemas.microsoft.com/office/drawing/2014/main" id="{51A5F6EF-06DE-F474-3875-B64D3633FF5D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254;p23">
              <a:extLst>
                <a:ext uri="{FF2B5EF4-FFF2-40B4-BE49-F238E27FC236}">
                  <a16:creationId xmlns:a16="http://schemas.microsoft.com/office/drawing/2014/main" id="{B9FBA39D-8EC4-5B92-A699-C6CF0FFDFC98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625089" y="2828834"/>
            <a:ext cx="4851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1.</a:t>
            </a:r>
          </a:p>
          <a:p>
            <a:r>
              <a:rPr lang="en-US" altLang="ko-KR" sz="3600" dirty="0">
                <a:latin typeface="+mj-lt"/>
              </a:rPr>
              <a:t>Team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Introduction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166D-CE9B-CBFA-23AD-DCE81E24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7F0A58E-6289-B474-9B6B-ED44F21C5D0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9FF70F-36D8-1E19-DACC-68B7E95D6A1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451622-5D70-9074-BB49-0B2A0C9A806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A68531-A240-3073-C984-CD486067803D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29141-C72C-35ED-B1DA-EA5BB6185AF5}"/>
              </a:ext>
            </a:extLst>
          </p:cNvPr>
          <p:cNvSpPr txBox="1"/>
          <p:nvPr/>
        </p:nvSpPr>
        <p:spPr>
          <a:xfrm>
            <a:off x="583709" y="447086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Team Introduction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1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C064D-0D9D-5F9D-8663-FD0DC641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B26DC2-18FD-A65C-5724-8D8101BF0D6A}"/>
              </a:ext>
            </a:extLst>
          </p:cNvPr>
          <p:cNvSpPr txBox="1"/>
          <p:nvPr/>
        </p:nvSpPr>
        <p:spPr>
          <a:xfrm>
            <a:off x="625089" y="2828834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2.</a:t>
            </a:r>
          </a:p>
          <a:p>
            <a:r>
              <a:rPr lang="en-US" altLang="ko-KR" sz="3600" dirty="0">
                <a:latin typeface="+mj-lt"/>
              </a:rPr>
              <a:t>Problem Overview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A05C8A-DEEA-94FE-DFC3-12986B5169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0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F19A-56CA-CE2D-D23A-FC87D9E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57F52A-4610-6534-E001-57ACA535943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4A21C2-BA6D-3E52-0797-B1BA6DB5A11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439393-B059-DEC2-7E15-FC61132432F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FC912F-3212-ABCE-8A8F-F2DC4750F289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12290" name="Picture 2" descr="지난해 국내 고혈압 환자 750만명…5년간 14% 증가 | 연합뉴스">
            <a:extLst>
              <a:ext uri="{FF2B5EF4-FFF2-40B4-BE49-F238E27FC236}">
                <a16:creationId xmlns:a16="http://schemas.microsoft.com/office/drawing/2014/main" id="{5225DED4-93BB-308A-388C-2BD26389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1" y="2162940"/>
            <a:ext cx="4867878" cy="28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4세대로 갈아타주세요” 손보사, 실손보험 손해율에 몸살">
            <a:extLst>
              <a:ext uri="{FF2B5EF4-FFF2-40B4-BE49-F238E27FC236}">
                <a16:creationId xmlns:a16="http://schemas.microsoft.com/office/drawing/2014/main" id="{D02E8E56-E40D-DAA0-4625-326D13B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089905"/>
            <a:ext cx="3939814" cy="32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2CBD3-294B-5431-84BC-D727A87857E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보험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업계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Overview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0B5D-CA22-6562-0F10-7CF6B88EFF94}"/>
              </a:ext>
            </a:extLst>
          </p:cNvPr>
          <p:cNvSpPr txBox="1"/>
          <p:nvPr/>
        </p:nvSpPr>
        <p:spPr>
          <a:xfrm>
            <a:off x="583709" y="447086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6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1409</Words>
  <Application>Microsoft Office PowerPoint</Application>
  <PresentationFormat>Widescreen</PresentationFormat>
  <Paragraphs>308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한컴 말랑말랑 Regular</vt:lpstr>
      <vt:lpstr>함초롬바탕</vt:lpstr>
      <vt:lpstr>ADLaM Display</vt:lpstr>
      <vt:lpstr>Aptos</vt:lpstr>
      <vt:lpstr>Arial</vt:lpstr>
      <vt:lpstr>Montserrat Black</vt:lpstr>
      <vt:lpstr>Montserrat SemiBold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김경호</cp:lastModifiedBy>
  <cp:revision>43</cp:revision>
  <dcterms:created xsi:type="dcterms:W3CDTF">2021-10-22T06:13:27Z</dcterms:created>
  <dcterms:modified xsi:type="dcterms:W3CDTF">2024-11-01T09:14:53Z</dcterms:modified>
</cp:coreProperties>
</file>