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1" r:id="rId4"/>
    <p:sldId id="259" r:id="rId5"/>
    <p:sldId id="260" r:id="rId6"/>
    <p:sldId id="261" r:id="rId7"/>
    <p:sldId id="263" r:id="rId8"/>
    <p:sldId id="264" r:id="rId9"/>
    <p:sldId id="266" r:id="rId10"/>
    <p:sldId id="270" r:id="rId11"/>
    <p:sldId id="282" r:id="rId12"/>
    <p:sldId id="273" r:id="rId13"/>
    <p:sldId id="274" r:id="rId14"/>
    <p:sldId id="275" r:id="rId15"/>
    <p:sldId id="276" r:id="rId16"/>
    <p:sldId id="262" r:id="rId17"/>
    <p:sldId id="277" r:id="rId18"/>
    <p:sldId id="278" r:id="rId19"/>
    <p:sldId id="265" r:id="rId20"/>
    <p:sldId id="279" r:id="rId21"/>
    <p:sldId id="267" r:id="rId22"/>
    <p:sldId id="268" r:id="rId23"/>
    <p:sldId id="269" r:id="rId24"/>
    <p:sldId id="280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00" autoAdjust="0"/>
  </p:normalViewPr>
  <p:slideViewPr>
    <p:cSldViewPr snapToGrid="0" snapToObjects="1">
      <p:cViewPr>
        <p:scale>
          <a:sx n="75" d="100"/>
          <a:sy n="75" d="100"/>
        </p:scale>
        <p:origin x="1666" y="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E71F7-8F70-40EB-A20E-2FA7A4E48908}" type="datetimeFigureOut">
              <a:rPr lang="zh-TW" altLang="en-US" smtClean="0"/>
              <a:t>2024/12/29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4977A-F85C-4E6D-9972-DDF293A6E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41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這種方式使得 </a:t>
            </a:r>
            <a:r>
              <a:rPr lang="en-US" altLang="zh-TW" dirty="0"/>
              <a:t>Prometheus </a:t>
            </a:r>
            <a:r>
              <a:rPr lang="zh-TW" altLang="en-US" dirty="0"/>
              <a:t>不僅僅用於短期數據存儲，還能與專門的時序數據庫結合，解決長期數據存儲和檢索問題。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4977A-F85C-4E6D-9972-DDF293A6E82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18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如果需要長期存儲，選擇 </a:t>
            </a:r>
            <a:r>
              <a:rPr lang="pl-PL" altLang="zh-TW" b="1" dirty="0"/>
              <a:t>Remote Write</a:t>
            </a:r>
            <a:r>
              <a:rPr lang="zh-TW" altLang="pl-PL" dirty="0"/>
              <a:t>。</a:t>
            </a:r>
            <a:endParaRPr lang="en-US" altLang="zh-TW" dirty="0"/>
          </a:p>
          <a:p>
            <a:r>
              <a:rPr lang="zh-TW" altLang="en-US" dirty="0"/>
              <a:t>如果需要分層次共享數據或聚合指標，選擇 </a:t>
            </a:r>
            <a:r>
              <a:rPr lang="pl-PL" altLang="zh-TW" b="1" dirty="0"/>
              <a:t>Federation</a:t>
            </a:r>
            <a:r>
              <a:rPr lang="zh-TW" altLang="pl-PL" dirty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4977A-F85C-4E6D-9972-DDF293A6E82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005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4977A-F85C-4E6D-9972-DDF293A6E82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701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如需進一步部署或應用，可以根據實際場景選擇單節點或集群模式，並結合 </a:t>
            </a:r>
            <a:r>
              <a:rPr lang="en-US" altLang="zh-TW" dirty="0"/>
              <a:t>Grafana </a:t>
            </a:r>
            <a:r>
              <a:rPr lang="zh-TW" altLang="en-US" dirty="0"/>
              <a:t>完成可視化監控與數據分析。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4977A-F85C-4E6D-9972-DDF293A6E82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946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TW" b="1" i="0" dirty="0">
                <a:solidFill>
                  <a:srgbClr val="111827"/>
                </a:solidFill>
                <a:effectLst/>
                <a:latin typeface="ui-sans-serif"/>
              </a:rPr>
              <a:t>Prometheus &amp;</a:t>
            </a:r>
            <a:br>
              <a:rPr lang="en-US" altLang="zh-TW" b="1" i="0" dirty="0">
                <a:solidFill>
                  <a:srgbClr val="111827"/>
                </a:solidFill>
                <a:effectLst/>
                <a:latin typeface="ui-sans-serif"/>
              </a:rPr>
            </a:br>
            <a:r>
              <a:rPr lang="pl-PL" altLang="zh-TW" b="1" i="0" dirty="0">
                <a:solidFill>
                  <a:srgbClr val="111827"/>
                </a:solidFill>
                <a:effectLst/>
                <a:latin typeface="ui-sans-serif"/>
              </a:rPr>
              <a:t>VictoriaMetrics</a:t>
            </a:r>
            <a:r>
              <a:rPr lang="en-US" altLang="zh-TW" b="1" i="0" dirty="0">
                <a:solidFill>
                  <a:srgbClr val="111827"/>
                </a:solidFill>
                <a:effectLst/>
                <a:latin typeface="ui-sans-serif"/>
              </a:rPr>
              <a:t> intro.</a:t>
            </a:r>
            <a:endParaRPr lang="pl-PL" altLang="zh-TW" b="1" i="0" dirty="0">
              <a:solidFill>
                <a:srgbClr val="111827"/>
              </a:solidFill>
              <a:effectLst/>
              <a:latin typeface="ui-sans-seri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結論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使用情境總結: </a:t>
            </a:r>
            <a:r>
              <a:rPr sz="1400"/>
              <a:t>Remote Write 更適合需要長期存儲的場景，Federation 則便於數據整合分析。</a:t>
            </a:r>
          </a:p>
          <a:p>
            <a:r>
              <a:rPr sz="1400" b="1"/>
              <a:t>技術選擇建議: </a:t>
            </a:r>
            <a:r>
              <a:rPr sz="1400"/>
              <a:t>根據系統需求，若需集成多數據源優先考慮 Federation，否則選擇 Remote Write。</a:t>
            </a:r>
          </a:p>
          <a:p>
            <a:r>
              <a:rPr sz="1400" b="1"/>
              <a:t>性能與成本平衡: </a:t>
            </a:r>
            <a:r>
              <a:rPr sz="1400"/>
              <a:t>在面對資源限制時，應考慮權衡數據存儲需求與系統性能的相對關係。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15FCC-BDF1-645D-CA63-C27327F69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5E7F5-6D7D-C733-B8E9-2B35A1AA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9070A2-97D1-0AFB-F7F5-983835402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zh-TW" sz="2800" b="1" i="0" dirty="0">
                <a:solidFill>
                  <a:srgbClr val="111827"/>
                </a:solidFill>
                <a:effectLst/>
                <a:latin typeface="ui-sans-serif"/>
              </a:rPr>
              <a:t>VictoriaMetrics</a:t>
            </a:r>
            <a:endParaRPr lang="en-US" altLang="zh-TW" sz="2800" b="1" i="0" dirty="0">
              <a:solidFill>
                <a:srgbClr val="111827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9454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VictoriaMetrics 简介与应用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dirty="0" err="1"/>
              <a:t>介绍</a:t>
            </a:r>
            <a:endParaRPr sz="1400" dirty="0"/>
          </a:p>
          <a:p>
            <a:r>
              <a:rPr sz="1400" dirty="0" err="1"/>
              <a:t>为什么选择</a:t>
            </a:r>
            <a:r>
              <a:rPr sz="1400" dirty="0"/>
              <a:t> </a:t>
            </a:r>
            <a:r>
              <a:rPr sz="1400" dirty="0" err="1"/>
              <a:t>VictoriaMetrics</a:t>
            </a:r>
            <a:r>
              <a:rPr sz="1400" dirty="0"/>
              <a:t>？</a:t>
            </a:r>
          </a:p>
          <a:p>
            <a:r>
              <a:rPr sz="1400" dirty="0" err="1"/>
              <a:t>VictoriaMetrics</a:t>
            </a:r>
            <a:r>
              <a:rPr sz="1400" dirty="0"/>
              <a:t> </a:t>
            </a:r>
            <a:r>
              <a:rPr sz="1400" dirty="0" err="1"/>
              <a:t>的功能亮点</a:t>
            </a:r>
            <a:endParaRPr sz="1400" dirty="0"/>
          </a:p>
          <a:p>
            <a:r>
              <a:rPr sz="1400" dirty="0" err="1"/>
              <a:t>单节点部署</a:t>
            </a:r>
            <a:endParaRPr sz="1400" dirty="0"/>
          </a:p>
          <a:p>
            <a:r>
              <a:rPr sz="1400" dirty="0" err="1"/>
              <a:t>集群模式的架构</a:t>
            </a:r>
            <a:endParaRPr sz="1400" dirty="0"/>
          </a:p>
          <a:p>
            <a:r>
              <a:rPr sz="1400" dirty="0" err="1"/>
              <a:t>部署步骤和配置</a:t>
            </a:r>
            <a:endParaRPr sz="1400" dirty="0"/>
          </a:p>
          <a:p>
            <a:r>
              <a:rPr sz="1400" dirty="0" err="1"/>
              <a:t>优势与限制</a:t>
            </a:r>
            <a:endParaRPr sz="1400" dirty="0"/>
          </a:p>
          <a:p>
            <a:r>
              <a:rPr sz="1400" dirty="0" err="1"/>
              <a:t>使用场景</a:t>
            </a:r>
            <a:endParaRPr sz="1400" dirty="0"/>
          </a:p>
          <a:p>
            <a:r>
              <a:rPr sz="1400" dirty="0" err="1"/>
              <a:t>配置与运维建议</a:t>
            </a:r>
            <a:endParaRPr sz="1400" dirty="0"/>
          </a:p>
          <a:p>
            <a:r>
              <a:rPr sz="1400" dirty="0" err="1"/>
              <a:t>与其他解决方案的比较</a:t>
            </a:r>
            <a:endParaRPr lang="en-US" sz="1400" dirty="0"/>
          </a:p>
          <a:p>
            <a:r>
              <a:rPr lang="zh-CN" altLang="en-US" sz="1400" dirty="0"/>
              <a:t>混合使用案例</a:t>
            </a:r>
          </a:p>
          <a:p>
            <a:r>
              <a:rPr lang="zh-CN" altLang="en-US" sz="1400" dirty="0"/>
              <a:t>总结与建议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介绍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 dirty="0" err="1"/>
              <a:t>数据存储必要性</a:t>
            </a:r>
            <a:r>
              <a:rPr sz="1400" b="1" dirty="0"/>
              <a:t>: </a:t>
            </a:r>
            <a:r>
              <a:rPr sz="1400" dirty="0" err="1"/>
              <a:t>在大规模监控场景中，强大的数据存储能力是确保系统可靠性的关键因素</a:t>
            </a:r>
            <a:r>
              <a:rPr sz="1400" dirty="0"/>
              <a:t>。</a:t>
            </a:r>
          </a:p>
          <a:p>
            <a:r>
              <a:rPr sz="1400" b="1" dirty="0" err="1"/>
              <a:t>性能优势</a:t>
            </a:r>
            <a:r>
              <a:rPr sz="1400" b="1" dirty="0"/>
              <a:t>: </a:t>
            </a:r>
            <a:r>
              <a:rPr sz="1400" dirty="0" err="1"/>
              <a:t>VictoriaMetrics</a:t>
            </a:r>
            <a:r>
              <a:rPr sz="1400" dirty="0"/>
              <a:t> </a:t>
            </a:r>
            <a:r>
              <a:rPr sz="1400" dirty="0" err="1"/>
              <a:t>提供极高的查询性能和资源利用率，支持高并发的数据读写操作</a:t>
            </a:r>
            <a:r>
              <a:rPr sz="1400" dirty="0"/>
              <a:t>。</a:t>
            </a:r>
          </a:p>
          <a:p>
            <a:r>
              <a:rPr sz="1400" b="1" dirty="0" err="1"/>
              <a:t>应用场景</a:t>
            </a:r>
            <a:r>
              <a:rPr sz="1400" b="1" dirty="0"/>
              <a:t>: </a:t>
            </a:r>
            <a:r>
              <a:rPr sz="1400" dirty="0" err="1"/>
              <a:t>适用于微服务架构、物联网等场景中，能够处理海量时间序列数据的需求</a:t>
            </a:r>
            <a:r>
              <a:rPr sz="1400" dirty="0"/>
              <a:t>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sz="2200" dirty="0"/>
              <a:t>為什麼選擇 </a:t>
            </a:r>
            <a:r>
              <a:rPr lang="pl-PL" altLang="zh-TW" sz="2200" dirty="0"/>
              <a:t>VictoriaMetrics</a:t>
            </a:r>
            <a:endParaRPr lang="pl-PL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400" dirty="0"/>
              <a:t>存儲效率：其高效數據壓縮技術大幅降低存儲空間需求，提供卓越的存儲效能和數據管理能力。</a:t>
            </a:r>
            <a:endParaRPr lang="en-US" altLang="zh-TW" sz="1400" dirty="0"/>
          </a:p>
          <a:p>
            <a:r>
              <a:rPr lang="zh-TW" altLang="en-US" sz="1400" dirty="0"/>
              <a:t>查詢速度：使用優化查詢引擎，極大地縮短了查詢響應時間，支持即時數據分析。</a:t>
            </a:r>
            <a:endParaRPr lang="en-US" altLang="zh-TW" sz="1400" dirty="0"/>
          </a:p>
          <a:p>
            <a:r>
              <a:rPr lang="zh-TW" altLang="en-US" sz="1400" dirty="0"/>
              <a:t>多租戶支持：系統原生支持多租戶架構，便於不同業務單位獨立管理和控制其數據。</a:t>
            </a:r>
            <a:endParaRPr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 dirty="0" err="1"/>
              <a:t>VictoriaMetrics</a:t>
            </a:r>
            <a:r>
              <a:rPr sz="2200" dirty="0"/>
              <a:t> 的</a:t>
            </a:r>
            <a:r>
              <a:rPr lang="zh-TW" altLang="en-US" sz="2200" dirty="0"/>
              <a:t>功能亮點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400" dirty="0"/>
              <a:t>Prometheus API </a:t>
            </a:r>
            <a:r>
              <a:rPr lang="zh-TW" altLang="en-US" sz="1400" dirty="0"/>
              <a:t>完全兼容：支持 </a:t>
            </a:r>
            <a:r>
              <a:rPr lang="en-US" altLang="zh-TW" sz="1400" dirty="0"/>
              <a:t>Prometheus </a:t>
            </a:r>
            <a:r>
              <a:rPr lang="zh-TW" altLang="en-US" sz="1400" dirty="0"/>
              <a:t>的 </a:t>
            </a:r>
            <a:r>
              <a:rPr lang="en-US" altLang="zh-TW" sz="1400" dirty="0"/>
              <a:t>API</a:t>
            </a:r>
            <a:r>
              <a:rPr lang="zh-TW" altLang="en-US" sz="1400" dirty="0"/>
              <a:t>，方便現有系統的無縫遷移與集成。</a:t>
            </a:r>
            <a:endParaRPr lang="en-US" altLang="zh-TW" sz="1400" dirty="0"/>
          </a:p>
          <a:p>
            <a:r>
              <a:rPr lang="zh-TW" altLang="en-US" sz="1400" dirty="0"/>
              <a:t>高壓縮比：壓縮比可達 </a:t>
            </a:r>
            <a:r>
              <a:rPr lang="en-US" altLang="zh-TW" sz="1400" dirty="0"/>
              <a:t>70 </a:t>
            </a:r>
            <a:r>
              <a:rPr lang="zh-TW" altLang="en-US" sz="1400" dirty="0"/>
              <a:t>倍，有效減少存儲需求，提升資源利用率。</a:t>
            </a:r>
            <a:endParaRPr lang="en-US" altLang="zh-TW" sz="1400" dirty="0"/>
          </a:p>
          <a:p>
            <a:r>
              <a:rPr lang="zh-TW" altLang="en-US" sz="1400" dirty="0"/>
              <a:t>靈活部署模式：支持單節點和集群部署，可根據負載動態擴展，提供更高的可用性。</a:t>
            </a:r>
            <a:endParaRPr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sz="1050" dirty="0"/>
              <a:t>部署模式</a:t>
            </a:r>
            <a:r>
              <a:rPr lang="en-US" altLang="zh-TW" sz="1050" dirty="0"/>
              <a:t>-</a:t>
            </a:r>
            <a:r>
              <a:rPr lang="zh-TW" altLang="en-US" sz="1050" dirty="0"/>
              <a:t>單節點部署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lang="zh-TW" altLang="en-US" sz="1400" dirty="0"/>
              <a:t>適用於小規模環境，可快速部署並開始監控數據存儲。</a:t>
            </a:r>
            <a:endParaRPr lang="en-US" altLang="zh-TW" sz="1400" dirty="0"/>
          </a:p>
          <a:p>
            <a:r>
              <a:rPr lang="zh-TW" altLang="en-US" sz="1400" dirty="0"/>
              <a:t>配置示例：</a:t>
            </a:r>
            <a:endParaRPr lang="en-US" altLang="zh-TW" sz="1400" dirty="0"/>
          </a:p>
          <a:p>
            <a:pPr lvl="1"/>
            <a:r>
              <a:rPr lang="zh-TW" altLang="en-US" sz="1000" dirty="0"/>
              <a:t>適用於每秒數據點少於 </a:t>
            </a:r>
            <a:r>
              <a:rPr lang="en-US" altLang="zh-TW" sz="1000" dirty="0"/>
              <a:t>100 </a:t>
            </a:r>
            <a:r>
              <a:rPr lang="zh-TW" altLang="en-US" sz="1000" dirty="0"/>
              <a:t>萬的場景。</a:t>
            </a:r>
            <a:endParaRPr lang="en-US" altLang="zh-TW" sz="1000" dirty="0"/>
          </a:p>
          <a:p>
            <a:pPr lvl="1"/>
            <a:r>
              <a:rPr lang="zh-TW" altLang="en-US" sz="1000" dirty="0"/>
              <a:t>方法簡單，適合低並發需求的應用。</a:t>
            </a:r>
            <a:endParaRPr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sz="2400" dirty="0"/>
              <a:t>部署模式</a:t>
            </a:r>
            <a:r>
              <a:rPr lang="en-US" altLang="zh-TW" sz="2400" dirty="0"/>
              <a:t>-</a:t>
            </a:r>
            <a:r>
              <a:rPr lang="zh-TW" altLang="en-US" sz="1050" dirty="0"/>
              <a:t>集群模式架構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400" dirty="0" err="1"/>
              <a:t>vmstorage</a:t>
            </a:r>
            <a:r>
              <a:rPr lang="zh-TW" altLang="en-US" sz="1400" dirty="0"/>
              <a:t>：存儲原始數據，提供高效的查詢能力並支持持久化存儲。</a:t>
            </a:r>
            <a:endParaRPr lang="en-US" altLang="zh-TW" sz="1400" dirty="0"/>
          </a:p>
          <a:p>
            <a:r>
              <a:rPr lang="en-US" altLang="zh-TW" sz="1400" dirty="0" err="1"/>
              <a:t>vminsert</a:t>
            </a:r>
            <a:r>
              <a:rPr lang="zh-TW" altLang="en-US" sz="1400" dirty="0"/>
              <a:t>：接收數據並存儲到 </a:t>
            </a:r>
            <a:r>
              <a:rPr lang="en-US" altLang="zh-TW" sz="1400" dirty="0" err="1"/>
              <a:t>vmstorage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r>
              <a:rPr lang="en-US" altLang="zh-TW" sz="1400" dirty="0" err="1"/>
              <a:t>vmselect</a:t>
            </a:r>
            <a:r>
              <a:rPr lang="zh-TW" altLang="en-US" sz="1400" dirty="0"/>
              <a:t>：負責處理查詢請求，從存儲中檢索數據。</a:t>
            </a:r>
            <a:endParaRPr lang="en-US" altLang="zh-TW" sz="1400" dirty="0"/>
          </a:p>
          <a:p>
            <a:r>
              <a:rPr lang="zh-TW" altLang="en-US" sz="1400" dirty="0"/>
              <a:t>架構特點：</a:t>
            </a:r>
            <a:endParaRPr lang="en-US" altLang="zh-TW" sz="1400" dirty="0"/>
          </a:p>
          <a:p>
            <a:pPr lvl="1"/>
            <a:r>
              <a:rPr lang="zh-TW" altLang="en-US" sz="1000" dirty="0"/>
              <a:t>各組件協同工作，實現高效數據處理與存儲。</a:t>
            </a:r>
            <a:endParaRPr lang="en-US" altLang="zh-TW" sz="1000" dirty="0"/>
          </a:p>
          <a:p>
            <a:pPr lvl="1"/>
            <a:r>
              <a:rPr lang="zh-TW" altLang="en-US" sz="1000" dirty="0"/>
              <a:t>適用於高並發、大規模數據場景。</a:t>
            </a:r>
            <a:endParaRPr sz="1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 dirty="0" err="1"/>
              <a:t>部署步骤和配置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400" dirty="0"/>
              <a:t>Helm </a:t>
            </a:r>
            <a:r>
              <a:rPr lang="zh-TW" altLang="en-US" sz="1400" dirty="0"/>
              <a:t>部署：使用 </a:t>
            </a:r>
            <a:r>
              <a:rPr lang="en-US" altLang="zh-TW" sz="1400" dirty="0"/>
              <a:t>Helm </a:t>
            </a:r>
            <a:r>
              <a:rPr lang="zh-TW" altLang="en-US" sz="1400" dirty="0"/>
              <a:t>簡化部署流程，執行命令即可自動管理配置與資源。</a:t>
            </a:r>
            <a:endParaRPr lang="en-US" altLang="zh-TW" sz="1400" dirty="0"/>
          </a:p>
          <a:p>
            <a:r>
              <a:rPr lang="zh-TW" altLang="en-US" sz="1400" dirty="0"/>
              <a:t>手動部署：使用 </a:t>
            </a:r>
            <a:r>
              <a:rPr lang="en-US" altLang="zh-TW" sz="1400" dirty="0"/>
              <a:t>YAML </a:t>
            </a:r>
            <a:r>
              <a:rPr lang="zh-TW" altLang="en-US" sz="1400" dirty="0"/>
              <a:t>文件配置各組件，靈活性高但需要謹慎管理。</a:t>
            </a:r>
            <a:endParaRPr lang="en-US" altLang="zh-TW" sz="1400" dirty="0"/>
          </a:p>
          <a:p>
            <a:r>
              <a:rPr lang="zh-TW" altLang="en-US" sz="1400" dirty="0"/>
              <a:t>選擇建議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400" dirty="0"/>
              <a:t>單節點部署適合小規模場景。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400" dirty="0"/>
              <a:t>集群部署更適合高並發需求場景。</a:t>
            </a:r>
          </a:p>
          <a:p>
            <a:endParaRPr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sz="2200" dirty="0"/>
              <a:t>優勢與限制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17840" cy="4525963"/>
          </a:xfrm>
        </p:spPr>
        <p:txBody>
          <a:bodyPr wrap="square">
            <a:noAutofit/>
          </a:bodyPr>
          <a:lstStyle/>
          <a:p>
            <a:r>
              <a:rPr lang="zh-TW" altLang="en-US" sz="1400" dirty="0"/>
              <a:t>高基數支持：可有效處理高基數數據，使監控系統更靈活。</a:t>
            </a:r>
            <a:endParaRPr lang="en-US" altLang="zh-TW" sz="1400" dirty="0"/>
          </a:p>
          <a:p>
            <a:r>
              <a:rPr lang="zh-TW" altLang="en-US" sz="1400" dirty="0"/>
              <a:t>低資源需求：存儲和計算資源消耗顯著低於其他解決方案。</a:t>
            </a:r>
            <a:endParaRPr lang="en-US" altLang="zh-TW" sz="1400" dirty="0"/>
          </a:p>
          <a:p>
            <a:endParaRPr lang="en-US" sz="1400" dirty="0"/>
          </a:p>
          <a:p>
            <a:r>
              <a:rPr lang="zh-TW" altLang="en-US" sz="1000" b="1" dirty="0"/>
              <a:t>限制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000" dirty="0"/>
              <a:t>基礎設施限制：</a:t>
            </a:r>
            <a:br>
              <a:rPr lang="zh-TW" altLang="en-US" sz="1000" dirty="0"/>
            </a:br>
            <a:r>
              <a:rPr lang="zh-TW" altLang="en-US" sz="1000" dirty="0"/>
              <a:t>對存儲節點數量有依賴，在設計基礎設施時需注意。</a:t>
            </a:r>
          </a:p>
          <a:p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200" dirty="0" err="1"/>
              <a:t>Intrduction</a:t>
            </a:r>
            <a:r>
              <a:rPr lang="en-US" sz="2200" dirty="0"/>
              <a:t> 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546"/>
            <a:ext cx="8229600" cy="2873719"/>
          </a:xfrm>
        </p:spPr>
        <p:txBody>
          <a:bodyPr>
            <a:normAutofit fontScale="77500" lnSpcReduction="20000"/>
          </a:bodyPr>
          <a:lstStyle/>
          <a:p>
            <a:r>
              <a:rPr lang="pl-PL" altLang="zh-TW" sz="1400" dirty="0"/>
              <a:t>Prometheus Remote Write</a:t>
            </a:r>
            <a:r>
              <a:rPr lang="en-US" altLang="zh-TW" sz="1400" dirty="0"/>
              <a:t> &amp; </a:t>
            </a:r>
            <a:r>
              <a:rPr lang="pl-PL" altLang="zh-TW" sz="1400" dirty="0"/>
              <a:t>Remote Write</a:t>
            </a:r>
            <a:endParaRPr lang="en-US" sz="1400" dirty="0"/>
          </a:p>
          <a:p>
            <a:pPr lvl="1"/>
            <a:r>
              <a:rPr sz="1000" dirty="0" err="1"/>
              <a:t>簡介</a:t>
            </a:r>
            <a:endParaRPr sz="1000" dirty="0"/>
          </a:p>
          <a:p>
            <a:pPr lvl="1"/>
            <a:r>
              <a:rPr sz="1000" dirty="0"/>
              <a:t>Prometheus </a:t>
            </a:r>
            <a:r>
              <a:rPr lang="pl-PL" sz="1000" dirty="0"/>
              <a:t>Remote Write</a:t>
            </a:r>
          </a:p>
          <a:p>
            <a:pPr lvl="1"/>
            <a:r>
              <a:rPr lang="pl-PL" sz="1000" dirty="0"/>
              <a:t>Prometheus Federation</a:t>
            </a:r>
          </a:p>
          <a:p>
            <a:pPr lvl="1"/>
            <a:r>
              <a:rPr sz="1000" dirty="0"/>
              <a:t>Remote Write 與 Federation </a:t>
            </a:r>
            <a:r>
              <a:rPr sz="1000" dirty="0" err="1"/>
              <a:t>的比較表</a:t>
            </a:r>
            <a:endParaRPr sz="1000" dirty="0"/>
          </a:p>
          <a:p>
            <a:pPr lvl="1"/>
            <a:r>
              <a:rPr lang="zh-TW" altLang="en-US" sz="1000" dirty="0"/>
              <a:t>結論</a:t>
            </a:r>
          </a:p>
          <a:p>
            <a:endParaRPr lang="en-US" sz="1400" dirty="0"/>
          </a:p>
          <a:p>
            <a:r>
              <a:rPr lang="pl-PL" altLang="zh-TW" sz="2000" b="1" i="0" dirty="0">
                <a:solidFill>
                  <a:srgbClr val="111827"/>
                </a:solidFill>
                <a:effectLst/>
                <a:latin typeface="ui-sans-serif"/>
              </a:rPr>
              <a:t>VictoriaMetrics</a:t>
            </a:r>
            <a:endParaRPr lang="en-US" altLang="zh-TW" sz="2000" b="1" i="0" dirty="0">
              <a:solidFill>
                <a:srgbClr val="111827"/>
              </a:solidFill>
              <a:effectLst/>
              <a:latin typeface="ui-sans-serif"/>
            </a:endParaRPr>
          </a:p>
          <a:p>
            <a:pPr lvl="1"/>
            <a:r>
              <a:rPr lang="zh-CN" altLang="en-US" sz="1000" dirty="0"/>
              <a:t>介绍</a:t>
            </a:r>
          </a:p>
          <a:p>
            <a:pPr lvl="1"/>
            <a:r>
              <a:rPr lang="zh-CN" altLang="en-US" sz="1000" dirty="0"/>
              <a:t>为什么选择 </a:t>
            </a:r>
            <a:r>
              <a:rPr lang="en-US" altLang="zh-CN" sz="1000" dirty="0" err="1"/>
              <a:t>VictoriaMetrics</a:t>
            </a:r>
            <a:r>
              <a:rPr lang="zh-CN" altLang="en-US" sz="1000" dirty="0"/>
              <a:t>？</a:t>
            </a:r>
          </a:p>
          <a:p>
            <a:pPr lvl="1"/>
            <a:r>
              <a:rPr lang="en-US" altLang="zh-CN" sz="1000" dirty="0" err="1"/>
              <a:t>VictoriaMetrics</a:t>
            </a:r>
            <a:r>
              <a:rPr lang="zh-CN" altLang="en-US" sz="1000" dirty="0"/>
              <a:t> 的功能亮点</a:t>
            </a:r>
          </a:p>
          <a:p>
            <a:pPr lvl="1"/>
            <a:r>
              <a:rPr lang="zh-CN" altLang="en-US" sz="1000" dirty="0"/>
              <a:t>单节点部署</a:t>
            </a:r>
          </a:p>
          <a:p>
            <a:pPr lvl="1"/>
            <a:r>
              <a:rPr lang="zh-CN" altLang="en-US" sz="1000" dirty="0"/>
              <a:t>集群模式的架构</a:t>
            </a:r>
          </a:p>
          <a:p>
            <a:pPr lvl="1"/>
            <a:r>
              <a:rPr lang="zh-CN" altLang="en-US" sz="1000" dirty="0"/>
              <a:t>部署步骤和配置</a:t>
            </a:r>
          </a:p>
          <a:p>
            <a:pPr lvl="1"/>
            <a:r>
              <a:rPr lang="zh-CN" altLang="en-US" sz="1000" dirty="0"/>
              <a:t>优势与限制</a:t>
            </a:r>
          </a:p>
          <a:p>
            <a:pPr lvl="1"/>
            <a:r>
              <a:rPr lang="zh-CN" altLang="en-US" sz="1000" dirty="0"/>
              <a:t>使用场景</a:t>
            </a:r>
          </a:p>
          <a:p>
            <a:pPr lvl="1"/>
            <a:r>
              <a:rPr lang="zh-CN" altLang="en-US" sz="1000" dirty="0"/>
              <a:t>配置与运维建议</a:t>
            </a:r>
          </a:p>
          <a:p>
            <a:pPr lvl="1"/>
            <a:r>
              <a:rPr lang="zh-CN" altLang="en-US" sz="1000" dirty="0"/>
              <a:t>与其他解决方案的比较</a:t>
            </a:r>
          </a:p>
          <a:p>
            <a:pPr lvl="1"/>
            <a:r>
              <a:rPr lang="zh-CN" altLang="en-US" sz="1000" dirty="0"/>
              <a:t>混合使用案例</a:t>
            </a:r>
          </a:p>
          <a:p>
            <a:pPr lvl="1"/>
            <a:r>
              <a:rPr lang="zh-CN" altLang="en-US" sz="1000" dirty="0"/>
              <a:t>总结与建议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sz="1050" dirty="0"/>
              <a:t>使用場景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400" dirty="0"/>
              <a:t>大規模監控數據存儲：通過高效數據壓縮與管理支持大規模數據存儲與分析。</a:t>
            </a:r>
            <a:endParaRPr lang="en-US" altLang="zh-TW" sz="1400" dirty="0"/>
          </a:p>
          <a:p>
            <a:r>
              <a:rPr lang="zh-TW" altLang="en-US" sz="1400" dirty="0"/>
              <a:t>多租戶監控能力：支持多租戶架構，保障數據的獨立性與安全性。</a:t>
            </a:r>
            <a:endParaRPr lang="en-US" altLang="zh-TW" sz="1400" dirty="0"/>
          </a:p>
          <a:p>
            <a:r>
              <a:rPr lang="en-US" altLang="zh-TW" sz="1400" dirty="0"/>
              <a:t>SLA </a:t>
            </a:r>
            <a:r>
              <a:rPr lang="zh-TW" altLang="en-US" sz="1400" dirty="0"/>
              <a:t>報告與合規性：提供靈活的 </a:t>
            </a:r>
            <a:r>
              <a:rPr lang="en-US" altLang="zh-TW" sz="1400" dirty="0"/>
              <a:t>SLA </a:t>
            </a:r>
            <a:r>
              <a:rPr lang="zh-TW" altLang="en-US" sz="1400" dirty="0"/>
              <a:t>報告功能，優化系統可靠性與性能。</a:t>
            </a:r>
            <a:endParaRPr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sz="1050" dirty="0"/>
              <a:t>配置與運維建議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400" dirty="0"/>
              <a:t>數據保留策略：使用 </a:t>
            </a:r>
            <a:r>
              <a:rPr lang="en-US" altLang="zh-TW" sz="1400" dirty="0"/>
              <a:t>-</a:t>
            </a:r>
            <a:r>
              <a:rPr lang="en-US" altLang="zh-TW" sz="1400" dirty="0" err="1"/>
              <a:t>retentionPeriod</a:t>
            </a:r>
            <a:r>
              <a:rPr lang="en-US" altLang="zh-TW" sz="1400" dirty="0"/>
              <a:t> </a:t>
            </a:r>
            <a:r>
              <a:rPr lang="zh-TW" altLang="en-US" sz="1400" dirty="0"/>
              <a:t>參數設定數據存儲時間，避免浪費存儲資源。</a:t>
            </a:r>
            <a:endParaRPr lang="en-US" altLang="zh-TW" sz="1400" dirty="0"/>
          </a:p>
          <a:p>
            <a:r>
              <a:rPr lang="zh-TW" altLang="en-US" sz="1400" dirty="0"/>
              <a:t>監控建議：使用 </a:t>
            </a:r>
            <a:r>
              <a:rPr lang="en-US" altLang="zh-TW" sz="1400" dirty="0"/>
              <a:t>Grafana </a:t>
            </a:r>
            <a:r>
              <a:rPr lang="zh-TW" altLang="en-US" sz="1400" dirty="0"/>
              <a:t>儀表板監控集群性能，實時了解系統狀態。</a:t>
            </a:r>
            <a:endParaRPr lang="en-US" altLang="zh-TW" sz="1400" dirty="0"/>
          </a:p>
          <a:p>
            <a:r>
              <a:rPr lang="zh-TW" altLang="en-US" sz="1400" dirty="0"/>
              <a:t>備份與恢復：定期執行數據備份，防止意外數據丟失。</a:t>
            </a:r>
            <a:endParaRPr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sz="1050" dirty="0"/>
              <a:t>與其他解決方案的比較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88480" cy="2799079"/>
          </a:xfrm>
        </p:spPr>
        <p:txBody>
          <a:bodyPr wrap="square">
            <a:noAutofit/>
          </a:bodyPr>
          <a:lstStyle/>
          <a:p>
            <a:r>
              <a:rPr lang="zh-TW" altLang="en-US" sz="1400" dirty="0"/>
              <a:t>存儲效率：相較於 </a:t>
            </a:r>
            <a:r>
              <a:rPr lang="pl-PL" sz="1400" dirty="0"/>
              <a:t>Prometheus </a:t>
            </a:r>
            <a:r>
              <a:rPr lang="zh-TW" altLang="en-US" sz="1400" dirty="0"/>
              <a:t>和 </a:t>
            </a:r>
            <a:r>
              <a:rPr lang="pl-PL" sz="1400" dirty="0"/>
              <a:t>InfluxDB，VictoriaMetrics </a:t>
            </a:r>
            <a:r>
              <a:rPr lang="zh-TW" altLang="en-US" sz="1400" dirty="0"/>
              <a:t>提供更高效的壓縮和存儲。</a:t>
            </a:r>
            <a:endParaRPr lang="en-US" altLang="zh-TW" sz="1400" dirty="0"/>
          </a:p>
          <a:p>
            <a:r>
              <a:rPr lang="zh-TW" altLang="en-US" sz="1400" dirty="0"/>
              <a:t>查詢性能：在查詢響應時間上優於 </a:t>
            </a:r>
            <a:r>
              <a:rPr lang="pl-PL" sz="1400" dirty="0"/>
              <a:t>Thanos </a:t>
            </a:r>
            <a:r>
              <a:rPr lang="zh-TW" altLang="en-US" sz="1400" dirty="0"/>
              <a:t>和 </a:t>
            </a:r>
            <a:r>
              <a:rPr lang="pl-PL" sz="1400" dirty="0"/>
              <a:t>InfluxDB，</a:t>
            </a:r>
            <a:r>
              <a:rPr lang="zh-TW" altLang="en-US" sz="1400" dirty="0"/>
              <a:t>更適合大規模數據場景。</a:t>
            </a:r>
            <a:endParaRPr lang="en-US" altLang="zh-TW" sz="1400" dirty="0"/>
          </a:p>
          <a:p>
            <a:r>
              <a:rPr lang="zh-TW" altLang="en-US" sz="1400" dirty="0"/>
              <a:t>運維簡化：相比 </a:t>
            </a:r>
            <a:r>
              <a:rPr lang="pl-PL" sz="1400" dirty="0"/>
              <a:t>Prometheus </a:t>
            </a:r>
            <a:r>
              <a:rPr lang="zh-TW" altLang="en-US" sz="1400" dirty="0"/>
              <a:t>和 </a:t>
            </a:r>
            <a:r>
              <a:rPr lang="pl-PL" sz="1400" dirty="0"/>
              <a:t>Thanos，VictoriaMetrics </a:t>
            </a:r>
            <a:r>
              <a:rPr lang="zh-TW" altLang="en-US" sz="1400" dirty="0"/>
              <a:t>部署與運維更加簡單。</a:t>
            </a:r>
            <a:endParaRPr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混合使用案例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400" dirty="0"/>
              <a:t>與 </a:t>
            </a:r>
            <a:r>
              <a:rPr lang="en-US" altLang="zh-TW" sz="1400" dirty="0"/>
              <a:t>Prometheus </a:t>
            </a:r>
            <a:r>
              <a:rPr lang="zh-TW" altLang="en-US" sz="1400" dirty="0"/>
              <a:t>集成：結合使用可優化數據存儲與分析能力，提升系統整體性能。</a:t>
            </a:r>
            <a:endParaRPr lang="en-US" altLang="zh-TW" sz="1400" dirty="0"/>
          </a:p>
          <a:p>
            <a:r>
              <a:rPr lang="zh-TW" altLang="en-US" sz="1400" dirty="0"/>
              <a:t>應用場景：在微服務架構中，兩者配合實現高效監控與數據處理。</a:t>
            </a:r>
            <a:endParaRPr lang="en-US" altLang="zh-TW" sz="1400" dirty="0"/>
          </a:p>
          <a:p>
            <a:r>
              <a:rPr lang="zh-TW" altLang="en-US" sz="1400" dirty="0"/>
              <a:t>效益：提高數據處理速度與擴展性，降低運維成本。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sz="1050" dirty="0"/>
              <a:t>總結與建議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400" dirty="0"/>
              <a:t>高效與可擴展性：</a:t>
            </a:r>
            <a:r>
              <a:rPr lang="en-US" altLang="zh-TW" sz="1400" dirty="0" err="1"/>
              <a:t>VictoriaMetrics</a:t>
            </a:r>
            <a:r>
              <a:rPr lang="en-US" altLang="zh-TW" sz="1400" dirty="0"/>
              <a:t> </a:t>
            </a:r>
            <a:r>
              <a:rPr lang="zh-TW" altLang="en-US" sz="1400" dirty="0"/>
              <a:t>強調高效數據存儲與處理，特別適合大規模監控需求。</a:t>
            </a:r>
            <a:endParaRPr lang="en-US" altLang="zh-TW" sz="1400" dirty="0"/>
          </a:p>
          <a:p>
            <a:r>
              <a:rPr lang="zh-TW" altLang="en-US" sz="1400" dirty="0"/>
              <a:t>推薦場景：處理高基數、大規模時間序列數據的場景。</a:t>
            </a:r>
            <a:endParaRPr lang="en-US" altLang="zh-TW" sz="1400" dirty="0"/>
          </a:p>
          <a:p>
            <a:r>
              <a:rPr lang="zh-TW" altLang="en-US" sz="1400" dirty="0"/>
              <a:t>無縫集成：完全支持 </a:t>
            </a:r>
            <a:r>
              <a:rPr lang="en-US" altLang="zh-TW" sz="1400" dirty="0"/>
              <a:t>Prometheus API</a:t>
            </a:r>
            <a:r>
              <a:rPr lang="zh-TW" altLang="en-US" sz="1400" dirty="0"/>
              <a:t>，便於與現有監控架構集成。</a:t>
            </a:r>
            <a:endParaRPr lang="en-US" altLang="zh-TW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321A8C-1C6B-BA6E-50ED-A12D37E5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AE5D37-5B59-D656-B93F-DFF793E17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zh-TW" sz="2800" b="1" dirty="0"/>
              <a:t>Prometheus Remote Write</a:t>
            </a:r>
            <a:r>
              <a:rPr lang="en-US" altLang="zh-TW" sz="2800" b="1" dirty="0"/>
              <a:t> &amp; </a:t>
            </a:r>
            <a:r>
              <a:rPr lang="pl-PL" altLang="zh-TW" sz="2800" b="1" dirty="0"/>
              <a:t>Remote Write</a:t>
            </a:r>
            <a:endParaRPr lang="en-US" altLang="zh-TW" sz="28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428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簡介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734" y="1417638"/>
            <a:ext cx="7976681" cy="1739630"/>
          </a:xfrm>
        </p:spPr>
        <p:txBody>
          <a:bodyPr wrap="square">
            <a:noAutofit/>
          </a:bodyPr>
          <a:lstStyle/>
          <a:p>
            <a:r>
              <a:rPr sz="1400" dirty="0"/>
              <a:t>Prometheus </a:t>
            </a:r>
            <a:r>
              <a:rPr sz="1400" dirty="0" err="1"/>
              <a:t>是一款開源監控系統，提供高效的時間序列數據存儲與查詢能力</a:t>
            </a:r>
            <a:r>
              <a:rPr sz="1400" dirty="0"/>
              <a:t>。</a:t>
            </a:r>
          </a:p>
          <a:p>
            <a:r>
              <a:rPr sz="1400" dirty="0"/>
              <a:t>Remote Write 和 Federation </a:t>
            </a:r>
            <a:r>
              <a:rPr sz="1400" dirty="0" err="1"/>
              <a:t>各具特色</a:t>
            </a:r>
            <a:r>
              <a:rPr sz="1400" dirty="0"/>
              <a:t>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 dirty="0"/>
              <a:t>Prometheus Remote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13991"/>
          </a:xfrm>
        </p:spPr>
        <p:txBody>
          <a:bodyPr/>
          <a:lstStyle/>
          <a:p>
            <a:r>
              <a:rPr sz="1400" b="1" dirty="0" err="1"/>
              <a:t>長期存儲</a:t>
            </a:r>
            <a:r>
              <a:rPr sz="1400" b="1" dirty="0"/>
              <a:t>: </a:t>
            </a:r>
            <a:r>
              <a:rPr sz="1400" dirty="0"/>
              <a:t>Remote Write </a:t>
            </a:r>
            <a:r>
              <a:rPr sz="1400" dirty="0" err="1"/>
              <a:t>允許將數據持久化到外部存儲系統，適合需要長期保存的情況</a:t>
            </a:r>
            <a:r>
              <a:rPr sz="1400" dirty="0"/>
              <a:t>。</a:t>
            </a:r>
          </a:p>
          <a:p>
            <a:r>
              <a:rPr sz="1400" b="1" dirty="0" err="1"/>
              <a:t>多集群數據匯聚</a:t>
            </a:r>
            <a:r>
              <a:rPr sz="1400" b="1" dirty="0"/>
              <a:t>:</a:t>
            </a:r>
            <a:r>
              <a:rPr lang="en-US" sz="1400" b="1" dirty="0"/>
              <a:t> </a:t>
            </a:r>
            <a:r>
              <a:rPr lang="zh-TW" altLang="en-US" sz="1400" dirty="0"/>
              <a:t>在多個 </a:t>
            </a:r>
            <a:r>
              <a:rPr lang="en-US" altLang="zh-TW" sz="1400" dirty="0"/>
              <a:t>Prometheus </a:t>
            </a:r>
            <a:r>
              <a:rPr lang="zh-TW" altLang="en-US" sz="1400" dirty="0"/>
              <a:t>實例的架構中，將所有數據發送到一個集中式存儲，實現統一管理和分析</a:t>
            </a:r>
            <a:r>
              <a:rPr sz="1400" dirty="0"/>
              <a:t>。</a:t>
            </a:r>
          </a:p>
          <a:p>
            <a:r>
              <a:rPr sz="1400" b="1" dirty="0" err="1"/>
              <a:t>災難恢復場景</a:t>
            </a:r>
            <a:r>
              <a:rPr sz="1400" b="1" dirty="0"/>
              <a:t>:</a:t>
            </a:r>
            <a:r>
              <a:rPr lang="en-US" sz="1400" b="1" dirty="0"/>
              <a:t> </a:t>
            </a:r>
            <a:r>
              <a:rPr lang="zh-TW" altLang="en-US" sz="1400" dirty="0"/>
              <a:t>將數據同步到遠程存儲系統，作為異地備份的一部分</a:t>
            </a:r>
            <a:r>
              <a:rPr sz="1400" dirty="0"/>
              <a:t>。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altLang="zh-TW" sz="2200" dirty="0"/>
              <a:t>Prometheus Remote Write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altLang="zh-TW" sz="1400" dirty="0"/>
              <a:t>Prometheus Remote Write </a:t>
            </a:r>
            <a:r>
              <a:rPr lang="zh-TW" altLang="en-US" sz="1400" dirty="0"/>
              <a:t>是一種數據推送機制，允許 </a:t>
            </a:r>
            <a:r>
              <a:rPr lang="pl-PL" altLang="zh-TW" sz="1400" dirty="0"/>
              <a:t>Prometheus </a:t>
            </a:r>
            <a:r>
              <a:rPr lang="zh-TW" altLang="en-US" sz="1400" dirty="0"/>
              <a:t>將收集到的時間序列數據發送到遠端存儲系統，例如：</a:t>
            </a:r>
          </a:p>
          <a:p>
            <a:r>
              <a:rPr lang="zh-TW" altLang="en-US" sz="1400" dirty="0"/>
              <a:t>優點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000" dirty="0"/>
              <a:t>長期存儲： 將短期存儲的局限性交由外部存儲系統解決。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000" dirty="0"/>
              <a:t>集中式分析： 支持將多個集群的數據匯聚到同一存儲系統。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000" dirty="0"/>
              <a:t>與大規模分析工具集成： 可配合外部工具（如 </a:t>
            </a:r>
            <a:r>
              <a:rPr lang="en-US" altLang="zh-TW" sz="1000" dirty="0"/>
              <a:t>Grafana</a:t>
            </a:r>
            <a:r>
              <a:rPr lang="zh-TW" altLang="en-US" sz="1000" dirty="0"/>
              <a:t>）進行更強大的分析。</a:t>
            </a:r>
          </a:p>
          <a:p>
            <a:r>
              <a:rPr lang="zh-TW" altLang="en-US" sz="1400" dirty="0"/>
              <a:t>缺點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000" dirty="0"/>
              <a:t>缺乏即時性： 傳輸延遲可能導致數據的即時性下降。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000" dirty="0"/>
              <a:t>依賴外部存儲： 需要安裝和配置額外的存儲系統，增加運維成本。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000" dirty="0"/>
              <a:t>不可直接查詢： </a:t>
            </a:r>
            <a:r>
              <a:rPr lang="en-US" altLang="zh-TW" sz="1000" dirty="0"/>
              <a:t>Prometheus </a:t>
            </a:r>
            <a:r>
              <a:rPr lang="zh-TW" altLang="en-US" sz="1000" dirty="0"/>
              <a:t>無法直接查詢遠端存儲數據，查詢依賴於存儲後端的支持。</a:t>
            </a:r>
          </a:p>
          <a:p>
            <a:endParaRPr lang="zh-TW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 dirty="0"/>
              <a:t>Prometheus Federation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/>
              <a:t>Prometheus Federation </a:t>
            </a:r>
            <a:r>
              <a:rPr lang="zh-TW" altLang="en-US" sz="1600" dirty="0"/>
              <a:t>是一種數據共享機制，允許一個 </a:t>
            </a:r>
            <a:r>
              <a:rPr lang="en-US" altLang="zh-TW" sz="1600" dirty="0"/>
              <a:t>Prometheus </a:t>
            </a:r>
            <a:r>
              <a:rPr lang="zh-TW" altLang="en-US" sz="1600" dirty="0"/>
              <a:t>實例（上層實例）通過 </a:t>
            </a:r>
            <a:r>
              <a:rPr lang="en-US" altLang="zh-TW" sz="1600" dirty="0"/>
              <a:t>HTTP </a:t>
            </a:r>
            <a:r>
              <a:rPr lang="zh-TW" altLang="en-US" sz="1600" dirty="0"/>
              <a:t>抓取（</a:t>
            </a:r>
            <a:r>
              <a:rPr lang="en-US" altLang="zh-TW" sz="1600" dirty="0"/>
              <a:t>scrape</a:t>
            </a:r>
            <a:r>
              <a:rPr lang="zh-TW" altLang="en-US" sz="1600" dirty="0"/>
              <a:t>）另一個 </a:t>
            </a:r>
            <a:r>
              <a:rPr lang="en-US" altLang="zh-TW" sz="1600" dirty="0"/>
              <a:t>Prometheus </a:t>
            </a:r>
            <a:r>
              <a:rPr lang="zh-TW" altLang="en-US" sz="1600" dirty="0"/>
              <a:t>實例（下層實例）的數據。這種方式適用於層次化監控架構。</a:t>
            </a:r>
          </a:p>
          <a:p>
            <a:r>
              <a:rPr lang="zh-TW" altLang="en-US" sz="1600" dirty="0"/>
              <a:t>例如：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600" dirty="0"/>
              <a:t>上層實例聚合來自多個下層實例的數據。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600" dirty="0"/>
              <a:t>僅抓取關鍵指標，減少上層負載。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altLang="zh-TW" sz="2200" dirty="0"/>
              <a:t>Prometheus Federation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b="1" dirty="0"/>
              <a:t>優點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600" b="1" dirty="0"/>
              <a:t>內建支持：</a:t>
            </a:r>
            <a:r>
              <a:rPr lang="zh-TW" altLang="en-US" sz="1600" dirty="0"/>
              <a:t> 不需要額外的存儲系統或服務。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600" b="1" dirty="0"/>
              <a:t>數據即時性高：</a:t>
            </a:r>
            <a:r>
              <a:rPr lang="zh-TW" altLang="en-US" sz="1600" dirty="0"/>
              <a:t> 與 </a:t>
            </a:r>
            <a:r>
              <a:rPr lang="en-US" altLang="zh-TW" sz="1600" dirty="0"/>
              <a:t>Prometheus </a:t>
            </a:r>
            <a:r>
              <a:rPr lang="zh-TW" altLang="en-US" sz="1600" dirty="0"/>
              <a:t>本地抓取數據的即時性相當。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600" b="1" dirty="0"/>
              <a:t>數據過濾：</a:t>
            </a:r>
            <a:r>
              <a:rPr lang="zh-TW" altLang="en-US" sz="1600" dirty="0"/>
              <a:t> 支持僅抓取部分關鍵指標，減少不必要的負載。</a:t>
            </a:r>
            <a:endParaRPr lang="en-US" altLang="zh-TW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r>
              <a:rPr lang="zh-TW" altLang="en-US" sz="1600" b="1" dirty="0"/>
              <a:t>缺點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600" b="1" dirty="0"/>
              <a:t>適用於短期數據：</a:t>
            </a:r>
            <a:r>
              <a:rPr lang="zh-TW" altLang="en-US" sz="1600" dirty="0"/>
              <a:t> 不適合用於長期存儲。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600" b="1" dirty="0"/>
              <a:t>負載影響：</a:t>
            </a:r>
            <a:r>
              <a:rPr lang="zh-TW" altLang="en-US" sz="1600" dirty="0"/>
              <a:t> 如果上層實例需要抓取多個下層實例，可能會對下層造成性能壓力。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600" b="1" dirty="0"/>
              <a:t>有限數據處理能力：</a:t>
            </a:r>
            <a:r>
              <a:rPr lang="zh-TW" altLang="en-US" sz="1600" dirty="0"/>
              <a:t> 只適用於 </a:t>
            </a:r>
            <a:r>
              <a:rPr lang="en-US" altLang="zh-TW" sz="1600" dirty="0"/>
              <a:t>Prometheus </a:t>
            </a:r>
            <a:r>
              <a:rPr lang="zh-TW" altLang="en-US" sz="1600" dirty="0"/>
              <a:t>的短期數據存儲窗口。</a:t>
            </a:r>
          </a:p>
          <a:p>
            <a:pPr>
              <a:buFont typeface="Arial" panose="020B0604020202020204" pitchFamily="34" charset="0"/>
              <a:buChar char="•"/>
            </a:pPr>
            <a:endParaRPr lang="zh-TW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Remote Write 與 Federation 的比較表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804D140-4040-2D0A-1F32-48066BAE2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87135"/>
              </p:ext>
            </p:extLst>
          </p:nvPr>
        </p:nvGraphicFramePr>
        <p:xfrm>
          <a:off x="2226732" y="1441767"/>
          <a:ext cx="4326466" cy="3158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170">
                  <a:extLst>
                    <a:ext uri="{9D8B030D-6E8A-4147-A177-3AD203B41FA5}">
                      <a16:colId xmlns:a16="http://schemas.microsoft.com/office/drawing/2014/main" val="2495065680"/>
                    </a:ext>
                  </a:extLst>
                </a:gridCol>
                <a:gridCol w="1414648">
                  <a:extLst>
                    <a:ext uri="{9D8B030D-6E8A-4147-A177-3AD203B41FA5}">
                      <a16:colId xmlns:a16="http://schemas.microsoft.com/office/drawing/2014/main" val="1522945757"/>
                    </a:ext>
                  </a:extLst>
                </a:gridCol>
                <a:gridCol w="1414648">
                  <a:extLst>
                    <a:ext uri="{9D8B030D-6E8A-4147-A177-3AD203B41FA5}">
                      <a16:colId xmlns:a16="http://schemas.microsoft.com/office/drawing/2014/main" val="1847128774"/>
                    </a:ext>
                  </a:extLst>
                </a:gridCol>
              </a:tblGrid>
              <a:tr h="282832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altLang="zh-TW" dirty="0"/>
                        <a:t>Remote Write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altLang="zh-TW" dirty="0"/>
                        <a:t>Federation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361164"/>
                  </a:ext>
                </a:extLst>
              </a:tr>
              <a:tr h="488175">
                <a:tc>
                  <a:txBody>
                    <a:bodyPr/>
                    <a:lstStyle/>
                    <a:p>
                      <a:r>
                        <a:rPr lang="zh-TW" altLang="en-US" sz="1200" b="1"/>
                        <a:t>用途</a:t>
                      </a:r>
                      <a:endParaRPr lang="zh-TW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/>
                        <a:t>長期存儲和集中式數據分析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/>
                        <a:t>層次化監控和指標共享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328"/>
                  </a:ext>
                </a:extLst>
              </a:tr>
              <a:tr h="282832">
                <a:tc>
                  <a:txBody>
                    <a:bodyPr/>
                    <a:lstStyle/>
                    <a:p>
                      <a:r>
                        <a:rPr lang="zh-TW" altLang="en-US" sz="1200" b="1" dirty="0"/>
                        <a:t>數據傳輸方向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/>
                        <a:t>推送（</a:t>
                      </a:r>
                      <a:r>
                        <a:rPr lang="pl-PL" sz="1200"/>
                        <a:t>Push）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拉取（</a:t>
                      </a:r>
                      <a:r>
                        <a:rPr lang="pl-PL" sz="1200" dirty="0"/>
                        <a:t>Pull）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596934"/>
                  </a:ext>
                </a:extLst>
              </a:tr>
              <a:tr h="282832">
                <a:tc>
                  <a:txBody>
                    <a:bodyPr/>
                    <a:lstStyle/>
                    <a:p>
                      <a:r>
                        <a:rPr lang="zh-TW" altLang="en-US" sz="1200" b="1"/>
                        <a:t>即時性</a:t>
                      </a:r>
                      <a:endParaRPr lang="zh-TW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/>
                        <a:t>視網路和存儲延遲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高即時性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753967"/>
                  </a:ext>
                </a:extLst>
              </a:tr>
              <a:tr h="488175">
                <a:tc>
                  <a:txBody>
                    <a:bodyPr/>
                    <a:lstStyle/>
                    <a:p>
                      <a:r>
                        <a:rPr lang="zh-TW" altLang="en-US" sz="1200" b="1"/>
                        <a:t>依賴性</a:t>
                      </a:r>
                      <a:endParaRPr lang="zh-TW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/>
                        <a:t>依賴外部存儲系統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完全內建，無需外部依賴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171075"/>
                  </a:ext>
                </a:extLst>
              </a:tr>
              <a:tr h="488175">
                <a:tc>
                  <a:txBody>
                    <a:bodyPr/>
                    <a:lstStyle/>
                    <a:p>
                      <a:r>
                        <a:rPr lang="zh-TW" altLang="en-US" sz="1200" b="1"/>
                        <a:t>數據篩選</a:t>
                      </a:r>
                      <a:endParaRPr lang="zh-TW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/>
                        <a:t>通過 </a:t>
                      </a:r>
                      <a:r>
                        <a:rPr lang="en-US" altLang="zh-TW" sz="1200"/>
                        <a:t>relabel </a:t>
                      </a:r>
                      <a:r>
                        <a:rPr lang="zh-TW" altLang="en-US" sz="1200"/>
                        <a:t>配置進行篩選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通過 </a:t>
                      </a:r>
                      <a:r>
                        <a:rPr lang="pl-PL" sz="1200" dirty="0"/>
                        <a:t>match[] </a:t>
                      </a:r>
                      <a:r>
                        <a:rPr lang="zh-TW" altLang="en-US" sz="1200" dirty="0"/>
                        <a:t>配置抓取所需指標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357190"/>
                  </a:ext>
                </a:extLst>
              </a:tr>
              <a:tr h="488175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適合場景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長期存儲、大規模數據匯聚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分層監控、即時數據共享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3563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1399</Words>
  <Application>Microsoft Office PowerPoint</Application>
  <PresentationFormat>如螢幕大小 (16:9)</PresentationFormat>
  <Paragraphs>159</Paragraphs>
  <Slides>24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8" baseType="lpstr">
      <vt:lpstr>ui-sans-serif</vt:lpstr>
      <vt:lpstr>Arial</vt:lpstr>
      <vt:lpstr>Calibri</vt:lpstr>
      <vt:lpstr>Office Theme</vt:lpstr>
      <vt:lpstr>Prometheus &amp; VictoriaMetrics intro.</vt:lpstr>
      <vt:lpstr>Intrduction </vt:lpstr>
      <vt:lpstr>PowerPoint 簡報</vt:lpstr>
      <vt:lpstr>簡介</vt:lpstr>
      <vt:lpstr>Prometheus Remote Write</vt:lpstr>
      <vt:lpstr>Prometheus Remote Write</vt:lpstr>
      <vt:lpstr>Prometheus Federation</vt:lpstr>
      <vt:lpstr>Prometheus Federation</vt:lpstr>
      <vt:lpstr>Remote Write 與 Federation 的比較表</vt:lpstr>
      <vt:lpstr>結論</vt:lpstr>
      <vt:lpstr>PowerPoint 簡報</vt:lpstr>
      <vt:lpstr>VictoriaMetrics 简介与应用</vt:lpstr>
      <vt:lpstr>介绍</vt:lpstr>
      <vt:lpstr>為什麼選擇 VictoriaMetrics</vt:lpstr>
      <vt:lpstr>VictoriaMetrics 的功能亮點</vt:lpstr>
      <vt:lpstr>部署模式-單節點部署</vt:lpstr>
      <vt:lpstr>部署模式-集群模式架構</vt:lpstr>
      <vt:lpstr>部署步骤和配置</vt:lpstr>
      <vt:lpstr>優勢與限制</vt:lpstr>
      <vt:lpstr>使用場景</vt:lpstr>
      <vt:lpstr>配置與運維建議</vt:lpstr>
      <vt:lpstr>與其他解決方案的比較</vt:lpstr>
      <vt:lpstr>混合使用案例</vt:lpstr>
      <vt:lpstr>總結與建議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吳佳恩</dc:creator>
  <cp:keywords/>
  <dc:description>generated using python-pptx</dc:description>
  <cp:lastModifiedBy>佳恩 吳</cp:lastModifiedBy>
  <cp:revision>59</cp:revision>
  <dcterms:created xsi:type="dcterms:W3CDTF">2013-01-27T09:14:16Z</dcterms:created>
  <dcterms:modified xsi:type="dcterms:W3CDTF">2024-12-29T15:32:14Z</dcterms:modified>
  <cp:category/>
</cp:coreProperties>
</file>