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1033" r:id="rId5"/>
    <p:sldId id="1181" r:id="rId6"/>
    <p:sldId id="1173" r:id="rId7"/>
    <p:sldId id="1039" r:id="rId8"/>
    <p:sldId id="1176" r:id="rId9"/>
    <p:sldId id="1177" r:id="rId10"/>
    <p:sldId id="1178" r:id="rId11"/>
    <p:sldId id="1180" r:id="rId12"/>
    <p:sldId id="1182" r:id="rId13"/>
    <p:sldId id="1183" r:id="rId14"/>
    <p:sldId id="1036" r:id="rId15"/>
  </p:sldIdLst>
  <p:sldSz cx="14630400" cy="8229600"/>
  <p:notesSz cx="6865938" cy="9998075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5" userDrawn="1">
          <p15:clr>
            <a:srgbClr val="A4A3A4"/>
          </p15:clr>
        </p15:guide>
        <p15:guide id="2" pos="46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C4689"/>
    <a:srgbClr val="B8BAED"/>
    <a:srgbClr val="DEDEFE"/>
    <a:srgbClr val="0089CF"/>
    <a:srgbClr val="002060"/>
    <a:srgbClr val="5E729B"/>
    <a:srgbClr val="7C8CAD"/>
    <a:srgbClr val="000000"/>
    <a:srgbClr val="405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977" autoAdjust="0"/>
  </p:normalViewPr>
  <p:slideViewPr>
    <p:cSldViewPr snapToGrid="0">
      <p:cViewPr varScale="1">
        <p:scale>
          <a:sx n="71" d="100"/>
          <a:sy n="71" d="100"/>
        </p:scale>
        <p:origin x="426" y="78"/>
      </p:cViewPr>
      <p:guideLst>
        <p:guide orient="horz" pos="2615"/>
        <p:guide pos="4631"/>
      </p:guideLst>
    </p:cSldViewPr>
  </p:slideViewPr>
  <p:outlineViewPr>
    <p:cViewPr>
      <p:scale>
        <a:sx n="33" d="100"/>
        <a:sy n="33" d="100"/>
      </p:scale>
      <p:origin x="0" y="-67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25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BB081675-6ACC-4835-95C6-447F80A69E94}" type="datetimeFigureOut">
              <a:rPr lang="ko-KR" altLang="en-US" smtClean="0"/>
              <a:t>2021-07-18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07B0B93A-AC2A-4B44-866C-313D3F56EB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97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8D765D44-691D-4237-BCEC-69BC2F85554D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5912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C65261C-3A85-4AB8-ADC8-CB695DC4D8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4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7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크로스 플랫폼 </a:t>
            </a:r>
            <a:r>
              <a:rPr lang="en-US" altLang="ko-KR" dirty="0"/>
              <a:t>(</a:t>
            </a:r>
            <a:r>
              <a:rPr lang="ko-KR" altLang="en-US" dirty="0"/>
              <a:t>인터넷 </a:t>
            </a:r>
            <a:r>
              <a:rPr lang="ko-KR" altLang="en-US" dirty="0" err="1"/>
              <a:t>익스플로어</a:t>
            </a:r>
            <a:r>
              <a:rPr lang="en-US" altLang="ko-KR" dirty="0"/>
              <a:t>, 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등 모두 호환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CDN: </a:t>
            </a:r>
            <a:r>
              <a:rPr lang="ko-KR" altLang="en-US" dirty="0"/>
              <a:t>라이브러리를 다운로드 받아 사용할 수 있지만</a:t>
            </a:r>
            <a:r>
              <a:rPr lang="en-US" altLang="ko-KR" dirty="0"/>
              <a:t>, </a:t>
            </a:r>
            <a:r>
              <a:rPr lang="ko-KR" altLang="en-US" dirty="0"/>
              <a:t>근처에 있는 </a:t>
            </a:r>
            <a:r>
              <a:rPr lang="en-US" altLang="ko-KR" dirty="0"/>
              <a:t>content </a:t>
            </a:r>
            <a:r>
              <a:rPr lang="ko-KR" altLang="en-US" dirty="0"/>
              <a:t>서버에 접속해서 라이브러리 사용</a:t>
            </a:r>
            <a:endParaRPr lang="en-US" altLang="ko-KR" dirty="0"/>
          </a:p>
          <a:p>
            <a:r>
              <a:rPr lang="en-US" altLang="ko-KR" dirty="0"/>
              <a:t>Ajax: </a:t>
            </a:r>
            <a:r>
              <a:rPr lang="ko-KR" altLang="en-US" dirty="0"/>
              <a:t>비동기통신</a:t>
            </a:r>
            <a:r>
              <a:rPr lang="en-US" altLang="ko-KR" dirty="0"/>
              <a:t>, Callback </a:t>
            </a:r>
            <a:r>
              <a:rPr lang="ko-KR" altLang="en-US" dirty="0"/>
              <a:t>기반</a:t>
            </a:r>
            <a:r>
              <a:rPr lang="en-US" altLang="ko-KR" dirty="0"/>
              <a:t>, </a:t>
            </a:r>
            <a:r>
              <a:rPr lang="ko-KR" altLang="en-US" dirty="0"/>
              <a:t>서버에 요청하고 서버에서 응답이</a:t>
            </a:r>
            <a:r>
              <a:rPr lang="en-US" altLang="ko-KR" dirty="0"/>
              <a:t> </a:t>
            </a:r>
            <a:r>
              <a:rPr lang="ko-KR" altLang="en-US" dirty="0"/>
              <a:t>오면 해당 프로세스를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0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KOPO-Dept.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AI Engineering Limited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0"/>
            <a:ext cx="14630400" cy="2350631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31110" y="2841674"/>
            <a:ext cx="8229600" cy="1828800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buNone/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section title</a:t>
            </a:r>
          </a:p>
        </p:txBody>
      </p:sp>
      <p:sp>
        <p:nvSpPr>
          <p:cNvPr id="25" name="Text Placeholder 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64856" y="5036234"/>
            <a:ext cx="5500687" cy="393895"/>
          </a:xfrm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C18A37-EE8C-411D-8833-A22B2ECBC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901" y="7661082"/>
            <a:ext cx="1162474" cy="4313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904849" y="4183289"/>
            <a:ext cx="4260659" cy="1079436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00"/>
            </a:lvl1pPr>
            <a:lvl2pPr algn="l">
              <a:buNone/>
              <a:defRPr sz="1200"/>
            </a:lvl2pPr>
            <a:lvl3pPr algn="l">
              <a:buNone/>
              <a:defRPr sz="1200"/>
            </a:lvl3pPr>
            <a:lvl4pPr algn="l">
              <a:buNone/>
              <a:defRPr sz="1200"/>
            </a:lvl4pPr>
            <a:lvl5pPr algn="l">
              <a:buNone/>
              <a:defRPr sz="1200"/>
            </a:lvl5pPr>
          </a:lstStyle>
          <a:p>
            <a:pPr lvl="0"/>
            <a:r>
              <a:rPr lang="en-US" dirty="0"/>
              <a:t>Contact 1</a:t>
            </a:r>
          </a:p>
          <a:p>
            <a:pPr lvl="0"/>
            <a:r>
              <a:rPr lang="en-US" dirty="0"/>
              <a:t>Contact 2</a:t>
            </a:r>
          </a:p>
          <a:p>
            <a:pPr lvl="0"/>
            <a:r>
              <a:rPr lang="en-US" dirty="0"/>
              <a:t>E-mail id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904849" y="6194969"/>
            <a:ext cx="4260659" cy="1116012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00"/>
            </a:lvl1pPr>
            <a:lvl2pPr algn="l">
              <a:buNone/>
              <a:defRPr sz="1200"/>
            </a:lvl2pPr>
            <a:lvl3pPr algn="l">
              <a:buNone/>
              <a:defRPr sz="1200"/>
            </a:lvl3pPr>
            <a:lvl4pPr algn="l">
              <a:buNone/>
              <a:defRPr sz="1200"/>
            </a:lvl4pPr>
            <a:lvl5pPr algn="l">
              <a:buNone/>
              <a:defRPr sz="1200"/>
            </a:lvl5pPr>
          </a:lstStyle>
          <a:p>
            <a:pPr lvl="0"/>
            <a:r>
              <a:rPr lang="en-US" dirty="0"/>
              <a:t>Contact 1</a:t>
            </a:r>
          </a:p>
          <a:p>
            <a:pPr lvl="0"/>
            <a:r>
              <a:rPr lang="en-US" dirty="0"/>
              <a:t>Contact 2</a:t>
            </a:r>
          </a:p>
          <a:p>
            <a:pPr lvl="0"/>
            <a:r>
              <a:rPr lang="en-US" dirty="0"/>
              <a:t>E-mail id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904849" y="4055716"/>
            <a:ext cx="4270248" cy="1588"/>
          </a:xfrm>
          <a:prstGeom prst="line">
            <a:avLst/>
          </a:prstGeom>
          <a:ln w="15875">
            <a:solidFill>
              <a:srgbClr val="0C4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904849" y="6067396"/>
            <a:ext cx="4270248" cy="1588"/>
          </a:xfrm>
          <a:prstGeom prst="line">
            <a:avLst/>
          </a:prstGeom>
          <a:ln w="15875">
            <a:solidFill>
              <a:srgbClr val="0C4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8891198" y="3502691"/>
            <a:ext cx="4951412" cy="422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 dirty="0"/>
              <a:t>Name of the presenter 1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8891198" y="5556569"/>
            <a:ext cx="4951412" cy="422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 dirty="0"/>
              <a:t>Name of the presenter 2</a:t>
            </a: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FBE1D956-9E4E-4668-9E67-46B51D984A23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C15F48BB-34CF-4AB2-ACE7-E19AE525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9CA7EDD8-5DA7-4993-A748-D4A35D03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CAA40043-42FC-4AE7-908D-65398288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8" name="Straight Connector 6">
            <a:extLst>
              <a:ext uri="{FF2B5EF4-FFF2-40B4-BE49-F238E27FC236}">
                <a16:creationId xmlns:a16="http://schemas.microsoft.com/office/drawing/2014/main" id="{B0186E7C-0C68-4E92-87D9-C77233969ACA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">
            <a:extLst>
              <a:ext uri="{FF2B5EF4-FFF2-40B4-BE49-F238E27FC236}">
                <a16:creationId xmlns:a16="http://schemas.microsoft.com/office/drawing/2014/main" id="{15E3E2E0-F804-4E8B-B04B-D1CD3B2E104A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2">
            <a:extLst>
              <a:ext uri="{FF2B5EF4-FFF2-40B4-BE49-F238E27FC236}">
                <a16:creationId xmlns:a16="http://schemas.microsoft.com/office/drawing/2014/main" id="{92F28B30-F4A7-428F-9A09-2D4D930BD56F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E18DD8C0-DB2A-406C-AB8C-0BBEB3247834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ERAE AMS Limited</a:t>
            </a:r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00FB3ADC-30A0-44D2-9992-0374D2FC53D4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2307973-3131-4047-B821-73EF0AAC9D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452" y="7775554"/>
            <a:ext cx="1122876" cy="3742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20701" y="1205866"/>
            <a:ext cx="13581379" cy="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8C2B5D0-A900-4A0B-8FD5-CD5BBC0A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90" y="670266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2371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94023" y="3636673"/>
            <a:ext cx="8862709" cy="649597"/>
          </a:xfrm>
          <a:prstGeom prst="rect">
            <a:avLst/>
          </a:prstGeom>
        </p:spPr>
        <p:txBody>
          <a:bodyPr/>
          <a:lstStyle>
            <a:lvl1pPr algn="l">
              <a:defRPr sz="3102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41"/>
          <p:cNvSpPr>
            <a:spLocks noChangeArrowheads="1"/>
          </p:cNvSpPr>
          <p:nvPr userDrawn="1"/>
        </p:nvSpPr>
        <p:spPr bwMode="gray">
          <a:xfrm>
            <a:off x="4841632" y="3583306"/>
            <a:ext cx="159434" cy="691514"/>
          </a:xfrm>
          <a:prstGeom prst="rect">
            <a:avLst/>
          </a:prstGeom>
          <a:gradFill rotWithShape="1">
            <a:gsLst>
              <a:gs pos="0">
                <a:srgbClr val="151C5A"/>
              </a:gs>
              <a:gs pos="50000">
                <a:srgbClr val="065590"/>
              </a:gs>
              <a:gs pos="100000">
                <a:srgbClr val="0192B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ko-KR" altLang="en-US" sz="1994" b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058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520" y="-29"/>
            <a:ext cx="13167360" cy="527686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-22970" y="534170"/>
            <a:ext cx="14630400" cy="432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544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33013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3"/>
            <a:ext cx="13637261" cy="62627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7"/>
              </a:spcBef>
              <a:buNone/>
              <a:defRPr sz="2400"/>
            </a:lvl1pPr>
            <a:lvl2pPr marL="0" indent="0">
              <a:spcBef>
                <a:spcPts val="857"/>
              </a:spcBef>
              <a:buNone/>
              <a:defRPr sz="2600"/>
            </a:lvl2pPr>
            <a:lvl3pPr marL="0" indent="0">
              <a:spcBef>
                <a:spcPts val="857"/>
              </a:spcBef>
              <a:buNone/>
              <a:defRPr sz="2600"/>
            </a:lvl3pPr>
            <a:lvl4pPr marL="0" indent="0">
              <a:spcBef>
                <a:spcPts val="857"/>
              </a:spcBef>
              <a:buNone/>
              <a:defRPr sz="2600"/>
            </a:lvl4pPr>
            <a:lvl5pPr marL="0" indent="0">
              <a:spcBef>
                <a:spcPts val="857"/>
              </a:spcBef>
              <a:buNone/>
              <a:defRPr sz="26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23" y="1206467"/>
            <a:ext cx="11128040" cy="914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C01ADE1-F8C6-478D-98AC-7848972A00EE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KPIT logo-(RGB)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rgbClr val="002060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3"/>
            <a:ext cx="13637261" cy="62627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7"/>
              </a:spcBef>
              <a:buNone/>
              <a:defRPr sz="2400">
                <a:solidFill>
                  <a:srgbClr val="002060"/>
                </a:solidFill>
              </a:defRPr>
            </a:lvl1pPr>
            <a:lvl2pPr marL="0" indent="0">
              <a:spcBef>
                <a:spcPts val="857"/>
              </a:spcBef>
              <a:buNone/>
              <a:defRPr sz="2600"/>
            </a:lvl2pPr>
            <a:lvl3pPr marL="0" indent="0">
              <a:spcBef>
                <a:spcPts val="857"/>
              </a:spcBef>
              <a:buNone/>
              <a:defRPr sz="2600"/>
            </a:lvl3pPr>
            <a:lvl4pPr marL="0" indent="0">
              <a:spcBef>
                <a:spcPts val="857"/>
              </a:spcBef>
              <a:buNone/>
              <a:defRPr sz="2600"/>
            </a:lvl4pPr>
            <a:lvl5pPr marL="0" indent="0">
              <a:spcBef>
                <a:spcPts val="857"/>
              </a:spcBef>
              <a:buNone/>
              <a:defRPr sz="26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23" y="1206467"/>
            <a:ext cx="11128040" cy="914400"/>
          </a:xfrm>
        </p:spPr>
        <p:txBody>
          <a:bodyPr>
            <a:noAutofit/>
          </a:bodyPr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2000">
                <a:solidFill>
                  <a:srgbClr val="002060"/>
                </a:solidFill>
              </a:defRPr>
            </a:lvl4pPr>
            <a:lvl5pPr>
              <a:defRPr sz="20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650098C2-A577-447E-B47E-D21138C16B88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3E0A33BA-01C8-42ED-BB72-5CD9ACEC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798C0A46-6072-4C5B-9071-56F8F43D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167E07C4-C571-4341-81D5-0097F2B5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0" name="Straight Connector 6">
            <a:extLst>
              <a:ext uri="{FF2B5EF4-FFF2-40B4-BE49-F238E27FC236}">
                <a16:creationId xmlns:a16="http://schemas.microsoft.com/office/drawing/2014/main" id="{211E480D-2BFD-4EA8-9589-BC06B97BC0F2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">
            <a:extLst>
              <a:ext uri="{FF2B5EF4-FFF2-40B4-BE49-F238E27FC236}">
                <a16:creationId xmlns:a16="http://schemas.microsoft.com/office/drawing/2014/main" id="{36E79B18-F2E8-475D-A5F8-D65926C0005B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2">
            <a:extLst>
              <a:ext uri="{FF2B5EF4-FFF2-40B4-BE49-F238E27FC236}">
                <a16:creationId xmlns:a16="http://schemas.microsoft.com/office/drawing/2014/main" id="{DDAEE4C0-BA2F-4C04-9CFA-50D2EC07BD04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2E14214C-B602-4CBE-9F26-EA9EC5DF1A12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KOPO-Dept.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AI Engineering Limited</a:t>
            </a:r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F53094A5-7012-4FB0-ABCA-0A3381E7175B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1A81128-17DF-4EF2-B0F3-B9EB2B391A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809" y="7739601"/>
            <a:ext cx="1162474" cy="4313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29566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algn="l"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KOPO-Dept.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AI Engineering Limited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971037A-A257-40FF-947E-335AC5BE1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809" y="7739601"/>
            <a:ext cx="1162474" cy="4313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PIT logo-(RGB)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55494" y="0"/>
            <a:ext cx="2874906" cy="9875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F9757B9-03FB-4825-BF70-9CE83466C443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6">
            <a:extLst>
              <a:ext uri="{FF2B5EF4-FFF2-40B4-BE49-F238E27FC236}">
                <a16:creationId xmlns:a16="http://schemas.microsoft.com/office/drawing/2014/main" id="{F0EDE63D-7A5C-4706-8360-0662798C751D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7">
            <a:extLst>
              <a:ext uri="{FF2B5EF4-FFF2-40B4-BE49-F238E27FC236}">
                <a16:creationId xmlns:a16="http://schemas.microsoft.com/office/drawing/2014/main" id="{9FF46DF5-A859-401C-A14B-A129F2E9DD2B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2">
            <a:extLst>
              <a:ext uri="{FF2B5EF4-FFF2-40B4-BE49-F238E27FC236}">
                <a16:creationId xmlns:a16="http://schemas.microsoft.com/office/drawing/2014/main" id="{6E46E7E4-C44D-499E-8B4C-29595203FBAE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509E368B-08DF-458D-AB5E-1223B2E31C73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KOPO-Dept.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AI Engineering Limited</a:t>
            </a: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F7B8F3C7-4254-443F-B5E2-B271A4350FC5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3961C9-9E90-4436-BE8B-06F6FB949C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809" y="7739601"/>
            <a:ext cx="1162474" cy="431358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131110" y="3807561"/>
            <a:ext cx="8251341" cy="5705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42714" y="5607101"/>
            <a:ext cx="3628134" cy="71977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www.kopo.ac.kr</a:t>
            </a:r>
          </a:p>
          <a:p>
            <a:pPr lvl="0"/>
            <a:r>
              <a:rPr lang="en-US" dirty="0"/>
              <a:t>jsshin7@kopo.ac.kr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6F787860-2CE2-4A7C-87A4-D33091E6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E49AE6BE-2E26-4987-B527-54259ACB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89483686-FA25-4FC6-AC42-A5AE00C9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rgbClr val="002060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5" y="851979"/>
            <a:ext cx="13266738" cy="6604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2060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33346" y="1857340"/>
            <a:ext cx="13382281" cy="562014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2000">
                <a:solidFill>
                  <a:srgbClr val="002060"/>
                </a:solidFill>
              </a:defRPr>
            </a:lvl4pPr>
            <a:lvl5pPr>
              <a:defRPr sz="2000"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007127C9-9365-4DAA-8AE2-68DC5B3A0C48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61014734-5093-459F-8B2F-12776550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95A161D0-97FD-4A94-B2CA-A2000478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A479CE01-ADFF-4B2C-B011-AF269500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6">
            <a:extLst>
              <a:ext uri="{FF2B5EF4-FFF2-40B4-BE49-F238E27FC236}">
                <a16:creationId xmlns:a16="http://schemas.microsoft.com/office/drawing/2014/main" id="{C527869B-A14D-48C2-AF18-085F8ECFBE36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7">
            <a:extLst>
              <a:ext uri="{FF2B5EF4-FFF2-40B4-BE49-F238E27FC236}">
                <a16:creationId xmlns:a16="http://schemas.microsoft.com/office/drawing/2014/main" id="{E2FA9D12-B00E-457E-9656-7D39A950DFFE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2">
            <a:extLst>
              <a:ext uri="{FF2B5EF4-FFF2-40B4-BE49-F238E27FC236}">
                <a16:creationId xmlns:a16="http://schemas.microsoft.com/office/drawing/2014/main" id="{F7A4DB40-54CB-4BF2-BA61-0131623178EB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D3A9FEF7-0702-432B-939B-B96E30D9E1C4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ERAE AMS Limited</a:t>
            </a:r>
          </a:p>
        </p:txBody>
      </p:sp>
      <p:sp>
        <p:nvSpPr>
          <p:cNvPr id="45" name="Rectangle 14">
            <a:extLst>
              <a:ext uri="{FF2B5EF4-FFF2-40B4-BE49-F238E27FC236}">
                <a16:creationId xmlns:a16="http://schemas.microsoft.com/office/drawing/2014/main" id="{C7C01816-22CB-4FAB-ADE6-4CDAC33D51FC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6631E04-C376-4C8A-BEAF-161A194657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452" y="7775554"/>
            <a:ext cx="1122876" cy="3742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rgbClr val="002060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2"/>
            <a:ext cx="6803136" cy="62627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7"/>
              </a:spcBef>
              <a:buFont typeface="Arial"/>
              <a:buChar char="•"/>
              <a:defRPr sz="2000">
                <a:solidFill>
                  <a:srgbClr val="002060"/>
                </a:solidFill>
              </a:defRPr>
            </a:lvl1pPr>
            <a:lvl2pPr marL="0" indent="0">
              <a:spcBef>
                <a:spcPts val="857"/>
              </a:spcBef>
              <a:buNone/>
              <a:defRPr sz="2600"/>
            </a:lvl2pPr>
            <a:lvl3pPr marL="0" indent="0">
              <a:spcBef>
                <a:spcPts val="857"/>
              </a:spcBef>
              <a:buNone/>
              <a:defRPr sz="2600"/>
            </a:lvl3pPr>
            <a:lvl4pPr marL="0" indent="0">
              <a:spcBef>
                <a:spcPts val="857"/>
              </a:spcBef>
              <a:buNone/>
              <a:defRPr sz="2600"/>
            </a:lvl4pPr>
            <a:lvl5pPr marL="0" indent="0">
              <a:spcBef>
                <a:spcPts val="857"/>
              </a:spcBef>
              <a:buNone/>
              <a:defRPr sz="2600"/>
            </a:lvl5pPr>
          </a:lstStyle>
          <a:p>
            <a:pPr lvl="0"/>
            <a:r>
              <a:rPr lang="en-US" dirty="0"/>
              <a:t>Click to edit the body text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 hasCustomPrompt="1"/>
          </p:nvPr>
        </p:nvSpPr>
        <p:spPr>
          <a:xfrm>
            <a:off x="7498080" y="1223889"/>
            <a:ext cx="6591302" cy="6270382"/>
          </a:xfrm>
        </p:spPr>
        <p:txBody>
          <a:bodyPr lIns="0" tIns="0" rIns="0" bIns="0">
            <a:normAutofit/>
          </a:bodyPr>
          <a:lstStyle>
            <a:lvl1pPr>
              <a:buFontTx/>
              <a:buNone/>
              <a:defRPr sz="2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place a chart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25CA1CD1-EBED-4824-8AC5-7EF28C857972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DF988D37-968E-407C-8D9A-80F2E77C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1E617873-1DC8-48FC-8100-28CFC705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8135E9F0-93ED-4FFB-8E50-B805FAE3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0" name="Straight Connector 6">
            <a:extLst>
              <a:ext uri="{FF2B5EF4-FFF2-40B4-BE49-F238E27FC236}">
                <a16:creationId xmlns:a16="http://schemas.microsoft.com/office/drawing/2014/main" id="{BD0648D3-49B8-47D1-BD3A-F626380D1614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">
            <a:extLst>
              <a:ext uri="{FF2B5EF4-FFF2-40B4-BE49-F238E27FC236}">
                <a16:creationId xmlns:a16="http://schemas.microsoft.com/office/drawing/2014/main" id="{9B26435B-0BBF-49C1-8EB6-473640F7C68E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2">
            <a:extLst>
              <a:ext uri="{FF2B5EF4-FFF2-40B4-BE49-F238E27FC236}">
                <a16:creationId xmlns:a16="http://schemas.microsoft.com/office/drawing/2014/main" id="{6A0334F8-DEB9-483F-BA0C-F3245AB55E5E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E7953ED8-E845-4D46-9226-5E387CB73639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ERAE AMS Limited</a:t>
            </a:r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65D57DF4-4C04-4E20-AD31-D8C5B78F7D25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E801C68-86A4-4D5E-9A3B-812294DDFA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452" y="7775554"/>
            <a:ext cx="1122876" cy="3742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r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48640" y="1108710"/>
            <a:ext cx="13431520" cy="6286500"/>
          </a:xfrm>
        </p:spPr>
        <p:txBody>
          <a:bodyPr>
            <a:normAutofit/>
          </a:bodyPr>
          <a:lstStyle>
            <a:lvl1pPr>
              <a:buNone/>
              <a:defRPr sz="2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place map / picture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4796A38B-424F-4CEA-996D-C264A3256078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1EF4CA94-B427-4A30-B776-6EBB6425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63F49B1-6A69-418F-B133-ACCC105F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28B38EC0-6AC7-4493-B6A8-CCF86EA7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8" name="Straight Connector 6">
            <a:extLst>
              <a:ext uri="{FF2B5EF4-FFF2-40B4-BE49-F238E27FC236}">
                <a16:creationId xmlns:a16="http://schemas.microsoft.com/office/drawing/2014/main" id="{8A234B9B-5326-426A-95CD-E426A898F9D3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">
            <a:extLst>
              <a:ext uri="{FF2B5EF4-FFF2-40B4-BE49-F238E27FC236}">
                <a16:creationId xmlns:a16="http://schemas.microsoft.com/office/drawing/2014/main" id="{CDF11184-9BD5-4394-8DBA-9C0DD1C558A7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2">
            <a:extLst>
              <a:ext uri="{FF2B5EF4-FFF2-40B4-BE49-F238E27FC236}">
                <a16:creationId xmlns:a16="http://schemas.microsoft.com/office/drawing/2014/main" id="{28192CD4-0376-4C8D-AE34-A2B9643CA8B4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45D41F6B-077C-43E6-BCEE-914B87D4D419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ERAE AMS Limited</a:t>
            </a:r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D8907962-BDD8-4A63-9094-C40313200246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2C807D0-CABA-4295-8F00-84277BAC4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452" y="7775554"/>
            <a:ext cx="1122876" cy="3742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6BB63AD-0810-4DF0-8841-6E0CDE46BB54}"/>
              </a:ext>
            </a:extLst>
          </p:cNvPr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081A8CD-8229-4D1D-943E-20201DCD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A9B7DFC-7DB0-4820-98AC-74DD05AB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0B81F4B-0510-4487-9C6E-AAFE6C81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8" name="Straight Connector 6">
            <a:extLst>
              <a:ext uri="{FF2B5EF4-FFF2-40B4-BE49-F238E27FC236}">
                <a16:creationId xmlns:a16="http://schemas.microsoft.com/office/drawing/2014/main" id="{BCE94526-8FB3-4725-8CB3-64AD90EEE627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">
            <a:extLst>
              <a:ext uri="{FF2B5EF4-FFF2-40B4-BE49-F238E27FC236}">
                <a16:creationId xmlns:a16="http://schemas.microsoft.com/office/drawing/2014/main" id="{D94F2605-57F5-4746-BCCA-5FF2602AA9EA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8EDB5FEE-743A-4D4F-B060-DEA6DE8A035E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4A47AEC-0A28-47FA-AB34-6669B0ACEF37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ERAE AMS Limited</a:t>
            </a: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921535F3-1638-4F63-86EA-8E80F34B0D5F}"/>
              </a:ext>
            </a:extLst>
          </p:cNvPr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0EE53FE-66AD-4D22-A7FC-BCEC0E7B3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452" y="7775554"/>
            <a:ext cx="1122876" cy="3742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560320"/>
            <a:ext cx="14630400" cy="2350631"/>
          </a:xfrm>
          <a:prstGeom prst="rect">
            <a:avLst/>
          </a:prstGeom>
          <a:solidFill>
            <a:srgbClr val="0C4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595452" y="2691273"/>
            <a:ext cx="2552127" cy="1725981"/>
            <a:chOff x="2627156" y="2000250"/>
            <a:chExt cx="2009647" cy="1359106"/>
          </a:xfrm>
        </p:grpSpPr>
        <p:sp>
          <p:nvSpPr>
            <p:cNvPr id="17" name="Oval Callout 16"/>
            <p:cNvSpPr/>
            <p:nvPr userDrawn="1"/>
          </p:nvSpPr>
          <p:spPr>
            <a:xfrm>
              <a:off x="3481378" y="2000250"/>
              <a:ext cx="1155425" cy="693255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Callout 17"/>
            <p:cNvSpPr/>
            <p:nvPr userDrawn="1"/>
          </p:nvSpPr>
          <p:spPr>
            <a:xfrm flipH="1">
              <a:off x="2627156" y="2274294"/>
              <a:ext cx="1589943" cy="1085062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1802410B-4596-4DCA-8BEA-C4E4DA8CC10C}"/>
              </a:ext>
            </a:extLst>
          </p:cNvPr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E2359A26-9097-4C9C-944C-8D7F94D79FEF}"/>
              </a:ext>
            </a:extLst>
          </p:cNvPr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B0124FDD-3F58-495E-802E-7A5E279C549F}"/>
              </a:ext>
            </a:extLst>
          </p:cNvPr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A39EB78B-7937-4347-AE1E-BC5DD923F973}"/>
              </a:ext>
            </a:extLst>
          </p:cNvPr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6D75D02D-87C7-4D08-8157-688EDDBF6F8B}"/>
              </a:ext>
            </a:extLst>
          </p:cNvPr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ERAE AMS Limited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780F2EDD-3068-42C9-AA87-DB62D2A5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/>
            </a:lvl1pPr>
          </a:lstStyle>
          <a:p>
            <a:fld id="{173C4A84-7C60-4089-A564-A39ABE05C7C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E9FCF868-4DC7-465B-A8BA-30E6A706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58E244C-5583-47C2-8FB3-7EBAC932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/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56DC03-4B23-4467-A67D-D3B5E49D3A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58" y="7755801"/>
            <a:ext cx="1200151" cy="400050"/>
          </a:xfrm>
          <a:prstGeom prst="rect">
            <a:avLst/>
          </a:prstGeom>
        </p:spPr>
      </p:pic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3DA01BEF-9C91-4364-A0DF-A2A2F9BCAD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58" y="3351885"/>
            <a:ext cx="8229600" cy="1092072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buNone/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section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7772401"/>
            <a:ext cx="12192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47DFF8D-94D4-43DD-8BFB-E5E31B38334E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7772401"/>
            <a:ext cx="1146048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3840" y="7772401"/>
            <a:ext cx="6096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1" r:id="rId2"/>
    <p:sldLayoutId id="2147483650" r:id="rId3"/>
    <p:sldLayoutId id="2147483665" r:id="rId4"/>
    <p:sldLayoutId id="2147483668" r:id="rId5"/>
    <p:sldLayoutId id="2147483662" r:id="rId6"/>
    <p:sldLayoutId id="2147483660" r:id="rId7"/>
    <p:sldLayoutId id="2147483661" r:id="rId8"/>
    <p:sldLayoutId id="2147483666" r:id="rId9"/>
    <p:sldLayoutId id="2147483667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hdr="0" ftr="0"/>
  <p:txStyles>
    <p:titleStyle>
      <a:lvl1pPr algn="l" defTabSz="1306220" rtl="0" eaLnBrk="1" latinLnBrk="1" hangingPunct="1">
        <a:spcBef>
          <a:spcPct val="0"/>
        </a:spcBef>
        <a:buNone/>
        <a:defRPr sz="26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489833" indent="-489833" algn="l" defTabSz="130622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1061304" indent="-408194" algn="l" defTabSz="130622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632776" indent="-326555" algn="l" defTabSz="130622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2285886" indent="-326555" algn="l" defTabSz="130622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938996" indent="-326555" algn="l" defTabSz="1306220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3592106" indent="-326555" algn="l" defTabSz="1306220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dapi.kakao.com/v2/translation/transl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veweave.com/" TargetMode="External"/><Relationship Id="rId5" Type="http://schemas.openxmlformats.org/officeDocument/2006/relationships/hyperlink" Target="https://developers.kakao.com/docs/latest/ko/translate/dev-guide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pi.jquery.com/jquery.aja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A5018-0D88-4CD2-9CDB-C4566A092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01116" y="2813539"/>
            <a:ext cx="10570822" cy="1828800"/>
          </a:xfrm>
        </p:spPr>
        <p:txBody>
          <a:bodyPr/>
          <a:lstStyle/>
          <a:p>
            <a:r>
              <a:rPr lang="ko-KR" altLang="en-US" dirty="0"/>
              <a:t>오픈 </a:t>
            </a:r>
            <a:r>
              <a:rPr lang="en-US" altLang="ko-KR" dirty="0"/>
              <a:t>API</a:t>
            </a:r>
            <a:r>
              <a:rPr lang="ko-KR" altLang="en-US" dirty="0"/>
              <a:t>를 이용한 번역 어플리케이션 구현 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272E1-A44E-4D04-82F1-119CFDEA62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1979" y="5050301"/>
            <a:ext cx="7709095" cy="393895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6AFBD5-CB34-452D-B12B-2ABE894A0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인공지능 </a:t>
            </a:r>
            <a:r>
              <a:rPr lang="en-US" altLang="ko-KR" dirty="0" err="1"/>
              <a:t>OpenAPI</a:t>
            </a:r>
            <a:r>
              <a:rPr lang="ko-KR" altLang="en-US" dirty="0"/>
              <a:t>를 이용한 인공지능 </a:t>
            </a:r>
            <a:r>
              <a:rPr lang="en-US" altLang="ko-KR" dirty="0"/>
              <a:t>SW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84407-31D9-41BE-96A4-72752C38B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8C1D3C-901C-4BC5-A4A5-4723A7E510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Liveweave</a:t>
            </a:r>
            <a:r>
              <a:rPr lang="ko-KR" altLang="en-US" dirty="0">
                <a:sym typeface="Wingdings" panose="05000000000000000000" pitchFamily="2" charset="2"/>
              </a:rPr>
              <a:t> 사용 </a:t>
            </a:r>
            <a:r>
              <a:rPr lang="en-US" altLang="ko-KR" dirty="0">
                <a:sym typeface="Wingdings" panose="05000000000000000000" pitchFamily="2" charset="2"/>
              </a:rPr>
              <a:t>(HTML </a:t>
            </a:r>
            <a:r>
              <a:rPr lang="ko-KR" altLang="en-US" dirty="0">
                <a:sym typeface="Wingdings" panose="05000000000000000000" pitchFamily="2" charset="2"/>
              </a:rPr>
              <a:t>페이지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javascript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작성 용이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653110" lvl="1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234F3-74AC-41F9-9E44-060AEAC0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B41FA-BA65-4563-83E6-935841D4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8FEAB7-C92B-4A01-BF03-FB76B3ED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26" y="2378157"/>
            <a:ext cx="9582374" cy="46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7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237FD9-3013-4EC3-8FE2-B3303498E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1110" y="3117954"/>
            <a:ext cx="8251341" cy="1888761"/>
          </a:xfrm>
        </p:spPr>
        <p:txBody>
          <a:bodyPr>
            <a:normAutofit/>
          </a:bodyPr>
          <a:lstStyle/>
          <a:p>
            <a:r>
              <a:rPr lang="en-US" altLang="ko-KR" dirty="0"/>
              <a:t>Thank you</a:t>
            </a:r>
          </a:p>
          <a:p>
            <a:endParaRPr lang="en-US" altLang="ko-KR" dirty="0"/>
          </a:p>
          <a:p>
            <a:r>
              <a:rPr lang="en-US" altLang="ko-KR" sz="3200" dirty="0"/>
              <a:t>Q&amp;A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9F39C-1BE2-4311-8036-04F6718A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www.kopo.ac.kr</a:t>
            </a:r>
          </a:p>
          <a:p>
            <a:r>
              <a:rPr lang="en-US" altLang="ko-KR" dirty="0"/>
              <a:t>jsshin7@kopo.ac.kr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8E9-21BF-4E6F-98B6-560B770B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ADFDFF-4709-4B39-897F-3D5C0E53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3A5362-CEB9-4167-B162-2D6598E1F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7F6EE-1762-4BD1-97E8-4433D1AF3D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9A78E-4BF7-4A4C-A352-D32B3B2CA1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카카오</a:t>
            </a:r>
            <a:r>
              <a:rPr lang="en-US" altLang="ko-KR" dirty="0"/>
              <a:t> </a:t>
            </a:r>
            <a:r>
              <a:rPr lang="ko-KR" altLang="en-US" dirty="0"/>
              <a:t>개발자 검색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Kakao</a:t>
            </a:r>
            <a:r>
              <a:rPr lang="en-US" altLang="ko-KR" dirty="0">
                <a:sym typeface="Wingdings" panose="05000000000000000000" pitchFamily="2" charset="2"/>
              </a:rPr>
              <a:t> developers </a:t>
            </a:r>
            <a:r>
              <a:rPr lang="ko-KR" altLang="en-US" dirty="0">
                <a:sym typeface="Wingdings" panose="05000000000000000000" pitchFamily="2" charset="2"/>
              </a:rPr>
              <a:t>회원 가입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애플리케이션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애플리케이션 추가하기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문서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인공지능 </a:t>
            </a:r>
            <a:r>
              <a:rPr lang="en-US" altLang="ko-KR" dirty="0">
                <a:sym typeface="Wingdings" panose="05000000000000000000" pitchFamily="2" charset="2"/>
              </a:rPr>
              <a:t>API </a:t>
            </a:r>
            <a:r>
              <a:rPr lang="ko-KR" altLang="en-US" dirty="0">
                <a:sym typeface="Wingdings" panose="05000000000000000000" pitchFamily="2" charset="2"/>
              </a:rPr>
              <a:t>가이드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번역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개발 가이드</a:t>
            </a:r>
            <a:endParaRPr lang="en-US" altLang="ko-KR" dirty="0"/>
          </a:p>
          <a:p>
            <a:pPr marL="65311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4BC16-B190-4E89-BA29-710880B7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F269E-0969-45E8-BE4E-C61AA14D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3CD26E-B593-44F5-BB2C-F34F4EFE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31" y="2715498"/>
            <a:ext cx="8901528" cy="38400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00D986-7C89-4098-B21B-94F624F2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549" y="6659638"/>
            <a:ext cx="37909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4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3A5362-CEB9-4167-B162-2D6598E1F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7F6EE-1762-4BD1-97E8-4433D1AF3D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9A78E-4BF7-4A4C-A352-D32B3B2CA1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용어정리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API/Open API </a:t>
            </a:r>
            <a:r>
              <a:rPr lang="ko-KR" altLang="en-US" dirty="0"/>
              <a:t>개념 및 동작 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인공지능 </a:t>
            </a:r>
            <a:r>
              <a:rPr lang="en-US" altLang="ko-KR" dirty="0" err="1"/>
              <a:t>OpenAPI</a:t>
            </a:r>
            <a:r>
              <a:rPr lang="ko-KR" altLang="en-US" dirty="0"/>
              <a:t>를 이용한 인공지능 </a:t>
            </a:r>
            <a:r>
              <a:rPr lang="en-US" altLang="ko-KR" dirty="0"/>
              <a:t>SW </a:t>
            </a:r>
            <a:r>
              <a:rPr lang="ko-KR" altLang="en-US" dirty="0"/>
              <a:t>구현 </a:t>
            </a:r>
            <a:endParaRPr lang="en-US" altLang="ko-KR" dirty="0"/>
          </a:p>
          <a:p>
            <a:pPr lvl="1"/>
            <a:r>
              <a:rPr lang="ko-KR" altLang="en-US" dirty="0"/>
              <a:t>번역 어플리케이션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65311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4BC16-B190-4E89-BA29-710880B7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F269E-0969-45E8-BE4E-C61AA14D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5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6528D2E-CAA3-4F8E-83AF-76A51198B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8F6B3-1C2D-4AF9-80EF-EA40276CF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D2512D-8F65-4D1D-8DED-E28220A575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22" y="1206467"/>
            <a:ext cx="13258799" cy="5689008"/>
          </a:xfrm>
        </p:spPr>
        <p:txBody>
          <a:bodyPr/>
          <a:lstStyle/>
          <a:p>
            <a:r>
              <a:rPr lang="ko-KR" altLang="en-US" dirty="0"/>
              <a:t>전송방식</a:t>
            </a:r>
            <a:r>
              <a:rPr lang="en-US" altLang="ko-KR" dirty="0"/>
              <a:t>: GET/POST</a:t>
            </a:r>
          </a:p>
          <a:p>
            <a:endParaRPr lang="en-US" altLang="ko-KR" dirty="0"/>
          </a:p>
          <a:p>
            <a:r>
              <a:rPr lang="en-US" altLang="ko-KR" dirty="0" err="1"/>
              <a:t>jQUERY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의 클라이언트 사이드 조작을 단순화 하도록 설계된 </a:t>
            </a:r>
            <a:r>
              <a:rPr lang="ko-KR" altLang="en-US" b="1" dirty="0">
                <a:solidFill>
                  <a:srgbClr val="0000FF"/>
                </a:solidFill>
              </a:rPr>
              <a:t>크로스 플랫폼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멀티 플랫폼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r>
              <a:rPr lang="ko-KR" altLang="en-US" b="1" dirty="0">
                <a:solidFill>
                  <a:srgbClr val="0000FF"/>
                </a:solidFill>
              </a:rPr>
              <a:t>의 자바스크립트 라이브러리</a:t>
            </a:r>
            <a:endParaRPr lang="en-US" altLang="ko-KR" b="1" dirty="0">
              <a:solidFill>
                <a:srgbClr val="0000FF"/>
              </a:solidFill>
            </a:endParaRPr>
          </a:p>
          <a:p>
            <a:pPr lvl="1"/>
            <a:r>
              <a:rPr lang="en-US" altLang="ko-KR" dirty="0" err="1"/>
              <a:t>jQUERY</a:t>
            </a:r>
            <a:r>
              <a:rPr lang="en-US" altLang="ko-KR" dirty="0"/>
              <a:t> CDN(Content Delivery Network)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Ajax(</a:t>
            </a:r>
            <a:r>
              <a:rPr lang="en-US" altLang="ko-KR" dirty="0">
                <a:solidFill>
                  <a:srgbClr val="000000"/>
                </a:solidFill>
                <a:latin typeface="Iropke Batang"/>
              </a:rPr>
              <a:t> Asynchronous </a:t>
            </a:r>
            <a:r>
              <a:rPr lang="en-US" altLang="ko-KR" dirty="0" err="1">
                <a:solidFill>
                  <a:srgbClr val="000000"/>
                </a:solidFill>
                <a:latin typeface="Iropke Batang"/>
              </a:rPr>
              <a:t>Javascript</a:t>
            </a:r>
            <a:r>
              <a:rPr lang="en-US" altLang="ko-KR" dirty="0">
                <a:solidFill>
                  <a:srgbClr val="000000"/>
                </a:solidFill>
                <a:latin typeface="Iropke Batang"/>
              </a:rPr>
              <a:t> And Xml)</a:t>
            </a:r>
          </a:p>
          <a:p>
            <a:pPr lvl="1"/>
            <a:r>
              <a:rPr lang="en-US" altLang="ko-KR" dirty="0"/>
              <a:t>JavaScript</a:t>
            </a:r>
            <a:r>
              <a:rPr lang="ko-KR" altLang="en-US" dirty="0"/>
              <a:t>를 사용한 비동기 통신</a:t>
            </a:r>
            <a:r>
              <a:rPr lang="en-US" altLang="ko-KR" dirty="0"/>
              <a:t>, </a:t>
            </a:r>
            <a:r>
              <a:rPr lang="ko-KR" altLang="en-US" dirty="0"/>
              <a:t>클라이언트와 </a:t>
            </a:r>
            <a:r>
              <a:rPr lang="ko-KR" altLang="en-US" dirty="0" err="1"/>
              <a:t>서버간에</a:t>
            </a:r>
            <a:r>
              <a:rPr lang="ko-KR" altLang="en-US" dirty="0"/>
              <a:t> </a:t>
            </a:r>
            <a:r>
              <a:rPr lang="en-US" altLang="ko-KR" dirty="0"/>
              <a:t>XML </a:t>
            </a:r>
            <a:r>
              <a:rPr lang="ko-KR" altLang="en-US" dirty="0"/>
              <a:t>데이터를 주고받는 기술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REST API</a:t>
            </a:r>
          </a:p>
          <a:p>
            <a:pPr lvl="1"/>
            <a:r>
              <a:rPr lang="ko-KR" altLang="en-US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altLang="ko-KR" dirty="0">
                <a:solidFill>
                  <a:srgbClr val="292929"/>
                </a:solidFill>
                <a:latin typeface="charter"/>
              </a:rPr>
              <a:t>REST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는 </a:t>
            </a:r>
            <a:r>
              <a:rPr lang="en-US" altLang="ko-KR" b="1" dirty="0">
                <a:solidFill>
                  <a:srgbClr val="0000FF"/>
                </a:solidFill>
                <a:latin typeface="charter"/>
              </a:rPr>
              <a:t>HTTP</a:t>
            </a:r>
            <a:r>
              <a:rPr lang="ko-KR" altLang="en-US" b="1" dirty="0">
                <a:solidFill>
                  <a:srgbClr val="0000FF"/>
                </a:solidFill>
                <a:latin typeface="charter"/>
              </a:rPr>
              <a:t>기반으로 필요한 자원에 접근하는 방식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을 </a:t>
            </a:r>
            <a:r>
              <a:rPr lang="ko-KR" altLang="en-US" dirty="0" err="1">
                <a:solidFill>
                  <a:srgbClr val="292929"/>
                </a:solidFill>
                <a:latin typeface="charter"/>
              </a:rPr>
              <a:t>정해놓은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ko-KR" altLang="en-US" dirty="0" err="1">
                <a:solidFill>
                  <a:srgbClr val="292929"/>
                </a:solidFill>
                <a:latin typeface="charter"/>
              </a:rPr>
              <a:t>아키텍쳐</a:t>
            </a:r>
            <a:endParaRPr lang="en-US" altLang="ko-KR" dirty="0">
              <a:solidFill>
                <a:srgbClr val="292929"/>
              </a:solidFill>
              <a:latin typeface="charter"/>
            </a:endParaRPr>
          </a:p>
          <a:p>
            <a:pPr lvl="2"/>
            <a:r>
              <a:rPr lang="ko-KR" altLang="en-US" dirty="0"/>
              <a:t>자원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altLang="ko-KR" dirty="0">
                <a:solidFill>
                  <a:srgbClr val="292929"/>
                </a:solidFill>
                <a:latin typeface="charter"/>
              </a:rPr>
              <a:t>DBMS, 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이미지</a:t>
            </a:r>
            <a:r>
              <a:rPr lang="en-US" altLang="ko-KR" dirty="0">
                <a:solidFill>
                  <a:srgbClr val="292929"/>
                </a:solidFill>
                <a:latin typeface="charter"/>
              </a:rPr>
              <a:t>/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동영상</a:t>
            </a:r>
            <a:r>
              <a:rPr lang="en-US" altLang="ko-KR" dirty="0">
                <a:solidFill>
                  <a:srgbClr val="292929"/>
                </a:solidFill>
                <a:latin typeface="charter"/>
              </a:rPr>
              <a:t>/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문서</a:t>
            </a:r>
            <a:r>
              <a:rPr lang="en-US" altLang="ko-KR" dirty="0">
                <a:solidFill>
                  <a:srgbClr val="292929"/>
                </a:solidFill>
                <a:latin typeface="charter"/>
              </a:rPr>
              <a:t>(pdf 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등</a:t>
            </a:r>
            <a:r>
              <a:rPr lang="en-US" altLang="ko-KR" dirty="0">
                <a:solidFill>
                  <a:srgbClr val="292929"/>
                </a:solidFill>
                <a:latin typeface="charter"/>
              </a:rPr>
              <a:t>)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와 같은 파일</a:t>
            </a:r>
            <a:r>
              <a:rPr lang="en-US" altLang="ko-KR" dirty="0">
                <a:solidFill>
                  <a:srgbClr val="292929"/>
                </a:solidFill>
                <a:latin typeface="charter"/>
              </a:rPr>
              <a:t>, 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서비스</a:t>
            </a:r>
            <a:r>
              <a:rPr lang="en-US" altLang="ko-KR" dirty="0">
                <a:solidFill>
                  <a:srgbClr val="292929"/>
                </a:solidFill>
                <a:latin typeface="charter"/>
              </a:rPr>
              <a:t>(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이메일 전송</a:t>
            </a:r>
            <a:r>
              <a:rPr lang="en-US" altLang="ko-KR" dirty="0">
                <a:solidFill>
                  <a:srgbClr val="292929"/>
                </a:solidFill>
                <a:latin typeface="charter"/>
              </a:rPr>
              <a:t>, </a:t>
            </a:r>
            <a:r>
              <a:rPr lang="ko-KR" altLang="en-US" dirty="0" err="1">
                <a:solidFill>
                  <a:srgbClr val="292929"/>
                </a:solidFill>
                <a:latin typeface="charter"/>
              </a:rPr>
              <a:t>푸쉬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 메시지 등</a:t>
            </a:r>
            <a:r>
              <a:rPr lang="en-US" altLang="ko-KR" dirty="0">
                <a:solidFill>
                  <a:srgbClr val="292929"/>
                </a:solidFill>
                <a:latin typeface="charter"/>
              </a:rPr>
              <a:t>)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를 모두 포함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81013-05AF-4AD0-8B47-668416F5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7203F-565D-46E6-AB08-8CC0454A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D439358-5036-4E99-8B34-8BBD7DE05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API/Open API </a:t>
            </a:r>
            <a:r>
              <a:rPr lang="ko-KR" altLang="en-US" dirty="0"/>
              <a:t>개념 및 동작 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19344-9F8E-48AA-938D-3ED438D76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A7B3A-E06C-4AEE-AF95-7652DFA601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23" y="1206467"/>
            <a:ext cx="13621998" cy="914400"/>
          </a:xfrm>
        </p:spPr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Light"/>
              </a:rPr>
              <a:t>웹서비스 개요도</a:t>
            </a:r>
            <a:endParaRPr lang="en-US" altLang="ko-KR" b="0" i="0" dirty="0">
              <a:solidFill>
                <a:srgbClr val="333333"/>
              </a:solidFill>
              <a:effectLst/>
              <a:latin typeface="Noto Sans Light"/>
            </a:endParaRPr>
          </a:p>
          <a:p>
            <a:endParaRPr lang="en-US" altLang="ko-KR" dirty="0">
              <a:solidFill>
                <a:srgbClr val="333333"/>
              </a:solidFill>
              <a:latin typeface="Noto Sans Light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oto Sans Light"/>
            </a:endParaRPr>
          </a:p>
          <a:p>
            <a:endParaRPr lang="en-US" altLang="ko-KR" dirty="0">
              <a:solidFill>
                <a:srgbClr val="333333"/>
              </a:solidFill>
              <a:latin typeface="Noto Sans Light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oto Sans Light"/>
            </a:endParaRPr>
          </a:p>
          <a:p>
            <a:endParaRPr lang="en-US" altLang="ko-KR" dirty="0">
              <a:solidFill>
                <a:srgbClr val="333333"/>
              </a:solidFill>
              <a:latin typeface="Noto Sans Light"/>
            </a:endParaRPr>
          </a:p>
          <a:p>
            <a:pPr lvl="1"/>
            <a:r>
              <a:rPr lang="en-US" altLang="ko-KR" b="0" i="0" dirty="0">
                <a:solidFill>
                  <a:srgbClr val="333333"/>
                </a:solidFill>
                <a:effectLst/>
                <a:latin typeface="Noto Sans Light"/>
              </a:rPr>
              <a:t>front-end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Light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Light"/>
              </a:rPr>
              <a:t>back-end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Light"/>
              </a:rPr>
              <a:t>에 요청을 할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Light"/>
              </a:rPr>
              <a:t>특정 규칙</a:t>
            </a:r>
            <a:r>
              <a:rPr lang="en-US" altLang="ko-KR" b="1" i="0" dirty="0">
                <a:solidFill>
                  <a:srgbClr val="0000FF"/>
                </a:solidFill>
                <a:effectLst/>
                <a:latin typeface="Noto Sans Light"/>
              </a:rPr>
              <a:t>[</a:t>
            </a:r>
            <a:r>
              <a:rPr lang="ko-KR" altLang="en-US" b="1" i="0" dirty="0">
                <a:solidFill>
                  <a:srgbClr val="0000FF"/>
                </a:solidFill>
                <a:effectLst/>
                <a:latin typeface="Noto Sans Light"/>
              </a:rPr>
              <a:t>전송방식</a:t>
            </a:r>
            <a:r>
              <a:rPr lang="en-US" altLang="ko-KR" b="1" i="0" dirty="0">
                <a:solidFill>
                  <a:srgbClr val="0000FF"/>
                </a:solidFill>
                <a:effectLst/>
                <a:latin typeface="Noto Sans Light"/>
              </a:rPr>
              <a:t>, Request parameters, etc.]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Light"/>
              </a:rPr>
              <a:t>에 맞게 요청</a:t>
            </a:r>
            <a:endParaRPr lang="en-US" altLang="ko-KR" b="0" i="0" dirty="0">
              <a:solidFill>
                <a:srgbClr val="333333"/>
              </a:solidFill>
              <a:effectLst/>
              <a:latin typeface="Noto Sans Light"/>
            </a:endParaRPr>
          </a:p>
          <a:p>
            <a:pPr lvl="1"/>
            <a:r>
              <a:rPr lang="ko-KR" altLang="en-US" dirty="0"/>
              <a:t>이러한 </a:t>
            </a:r>
            <a:r>
              <a:rPr lang="ko-KR" altLang="en-US" b="1" dirty="0">
                <a:solidFill>
                  <a:srgbClr val="0000FF"/>
                </a:solidFill>
              </a:rPr>
              <a:t>사용 규칙을 제공하는 것 </a:t>
            </a:r>
            <a:r>
              <a:rPr lang="en-US" altLang="ko-KR" b="1" dirty="0">
                <a:solidFill>
                  <a:srgbClr val="0000FF"/>
                </a:solidFill>
              </a:rPr>
              <a:t>= API </a:t>
            </a:r>
            <a:r>
              <a:rPr lang="en-US" altLang="ko-KR" dirty="0"/>
              <a:t>(Application Programming Interface) </a:t>
            </a:r>
          </a:p>
          <a:p>
            <a:endParaRPr lang="en-US" altLang="ko-KR" dirty="0"/>
          </a:p>
          <a:p>
            <a:r>
              <a:rPr lang="en-US" altLang="ko-KR" dirty="0"/>
              <a:t>Open API: </a:t>
            </a:r>
            <a:r>
              <a:rPr lang="ko-KR" altLang="en-US" dirty="0" err="1"/>
              <a:t>제공처</a:t>
            </a:r>
            <a:r>
              <a:rPr lang="en-US" altLang="ko-KR" dirty="0"/>
              <a:t>(</a:t>
            </a:r>
            <a:r>
              <a:rPr lang="ko-KR" altLang="en-US" dirty="0"/>
              <a:t>국내</a:t>
            </a:r>
            <a:r>
              <a:rPr lang="en-US" altLang="ko-KR" dirty="0"/>
              <a:t>: </a:t>
            </a:r>
            <a:r>
              <a:rPr lang="ko-KR" altLang="en-US" dirty="0"/>
              <a:t>카카오</a:t>
            </a:r>
            <a:r>
              <a:rPr lang="en-US" altLang="ko-KR" dirty="0"/>
              <a:t>/</a:t>
            </a:r>
            <a:r>
              <a:rPr lang="ko-KR" altLang="en-US" dirty="0"/>
              <a:t>네이버</a:t>
            </a:r>
            <a:r>
              <a:rPr lang="en-US" altLang="ko-KR" dirty="0"/>
              <a:t>/ETRI</a:t>
            </a:r>
            <a:r>
              <a:rPr lang="ko-KR" altLang="en-US" dirty="0"/>
              <a:t>등</a:t>
            </a:r>
            <a:r>
              <a:rPr lang="en-US" altLang="ko-KR" dirty="0"/>
              <a:t>, </a:t>
            </a:r>
            <a:r>
              <a:rPr lang="ko-KR" altLang="en-US" dirty="0"/>
              <a:t>국외</a:t>
            </a:r>
            <a:r>
              <a:rPr lang="en-US" altLang="ko-KR" dirty="0"/>
              <a:t>: 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MS)</a:t>
            </a:r>
            <a:r>
              <a:rPr lang="ko-KR" altLang="en-US" dirty="0"/>
              <a:t>에서 </a:t>
            </a:r>
            <a:r>
              <a:rPr lang="en-US" altLang="ko-KR" dirty="0"/>
              <a:t>backend</a:t>
            </a:r>
            <a:r>
              <a:rPr lang="ko-KR" altLang="en-US" dirty="0"/>
              <a:t>를 만들어 놓고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backend</a:t>
            </a:r>
            <a:r>
              <a:rPr lang="ko-KR" altLang="en-US" dirty="0"/>
              <a:t>를 이용하는 방법을 제공한다는 의미</a:t>
            </a:r>
            <a:endParaRPr lang="en-US" altLang="ko-KR" dirty="0"/>
          </a:p>
          <a:p>
            <a:pPr lvl="1"/>
            <a:r>
              <a:rPr lang="ko-KR" altLang="en-US" dirty="0"/>
              <a:t>사용자는 </a:t>
            </a:r>
            <a:r>
              <a:rPr lang="en-US" altLang="ko-KR" b="1" dirty="0">
                <a:solidFill>
                  <a:srgbClr val="0000FF"/>
                </a:solidFill>
              </a:rPr>
              <a:t>backend</a:t>
            </a:r>
            <a:r>
              <a:rPr lang="ko-KR" altLang="en-US" b="1" dirty="0">
                <a:solidFill>
                  <a:srgbClr val="0000FF"/>
                </a:solidFill>
              </a:rPr>
              <a:t>주소와 사용규칙만 알면</a:t>
            </a:r>
            <a:r>
              <a:rPr lang="en-US" altLang="ko-KR" b="1" dirty="0">
                <a:solidFill>
                  <a:srgbClr val="0000FF"/>
                </a:solidFill>
              </a:rPr>
              <a:t>, </a:t>
            </a:r>
            <a:r>
              <a:rPr lang="ko-KR" altLang="en-US" b="1" dirty="0">
                <a:solidFill>
                  <a:srgbClr val="0000FF"/>
                </a:solidFill>
              </a:rPr>
              <a:t>요청 페이지를 만들어 </a:t>
            </a:r>
            <a:r>
              <a:rPr lang="en-US" altLang="ko-KR" b="1" dirty="0">
                <a:solidFill>
                  <a:srgbClr val="0000FF"/>
                </a:solidFill>
              </a:rPr>
              <a:t>backend</a:t>
            </a:r>
            <a:r>
              <a:rPr lang="ko-KR" altLang="en-US" b="1" dirty="0">
                <a:solidFill>
                  <a:srgbClr val="0000FF"/>
                </a:solidFill>
              </a:rPr>
              <a:t>의 자원을 사용 </a:t>
            </a:r>
            <a:r>
              <a:rPr lang="en-US" altLang="ko-KR" b="1" dirty="0">
                <a:solidFill>
                  <a:srgbClr val="0000FF"/>
                </a:solidFill>
              </a:rPr>
              <a:t>(Serverless)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04587-F42C-4D63-A908-A81AC1D6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18D89-132A-412A-A3D2-7E962A56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A8C6CB-F026-4650-82E3-9F4D178E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63667"/>
            <a:ext cx="4907756" cy="207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4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D439358-5036-4E99-8B34-8BBD7DE05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API/Open API </a:t>
            </a:r>
            <a:r>
              <a:rPr lang="ko-KR" altLang="en-US" dirty="0"/>
              <a:t>개념 및 동작 방식</a:t>
            </a:r>
            <a:r>
              <a:rPr lang="en-US" altLang="ko-KR" dirty="0"/>
              <a:t>(Example)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19344-9F8E-48AA-938D-3ED438D76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A7B3A-E06C-4AEE-AF95-7652DFA601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23" y="1206467"/>
            <a:ext cx="13621998" cy="914400"/>
          </a:xfrm>
        </p:spPr>
        <p:txBody>
          <a:bodyPr/>
          <a:lstStyle/>
          <a:p>
            <a:r>
              <a:rPr lang="en-US" altLang="ko-KR" dirty="0" err="1">
                <a:solidFill>
                  <a:srgbClr val="333333"/>
                </a:solidFill>
                <a:latin typeface="Noto Sans Light"/>
              </a:rPr>
              <a:t>Kakao</a:t>
            </a:r>
            <a:r>
              <a:rPr lang="ko-KR" altLang="en-US" dirty="0">
                <a:solidFill>
                  <a:srgbClr val="333333"/>
                </a:solidFill>
                <a:latin typeface="Noto Sans Light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Noto Sans Light"/>
              </a:rPr>
              <a:t>Open</a:t>
            </a:r>
            <a:r>
              <a:rPr lang="ko-KR" altLang="en-US" dirty="0">
                <a:solidFill>
                  <a:srgbClr val="333333"/>
                </a:solidFill>
                <a:latin typeface="Noto Sans Light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Noto Sans Light"/>
              </a:rPr>
              <a:t>API</a:t>
            </a:r>
            <a:r>
              <a:rPr lang="ko-KR" altLang="en-US" dirty="0">
                <a:solidFill>
                  <a:srgbClr val="333333"/>
                </a:solidFill>
                <a:latin typeface="Noto Sans Light"/>
              </a:rPr>
              <a:t> 명세 </a:t>
            </a:r>
            <a:r>
              <a:rPr lang="en-US" altLang="ko-KR" dirty="0">
                <a:solidFill>
                  <a:srgbClr val="333333"/>
                </a:solidFill>
                <a:latin typeface="Noto Sans Light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oto Sans Light"/>
              </a:rPr>
              <a:t>번역</a:t>
            </a:r>
            <a:r>
              <a:rPr lang="en-US" altLang="ko-KR" dirty="0">
                <a:solidFill>
                  <a:srgbClr val="333333"/>
                </a:solidFill>
                <a:latin typeface="Noto Sans Light"/>
              </a:rPr>
              <a:t>)</a:t>
            </a:r>
            <a:endParaRPr lang="en-US" altLang="ko-KR" b="0" i="0" dirty="0">
              <a:solidFill>
                <a:srgbClr val="333333"/>
              </a:solidFill>
              <a:effectLst/>
              <a:latin typeface="Noto Sans Light"/>
            </a:endParaRPr>
          </a:p>
          <a:p>
            <a:endParaRPr lang="en-US" altLang="ko-KR" dirty="0">
              <a:solidFill>
                <a:srgbClr val="333333"/>
              </a:solidFill>
              <a:latin typeface="Noto Sans Light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oto Sans Light"/>
            </a:endParaRPr>
          </a:p>
          <a:p>
            <a:endParaRPr lang="en-US" altLang="ko-KR" dirty="0">
              <a:solidFill>
                <a:srgbClr val="333333"/>
              </a:solidFill>
              <a:latin typeface="Noto Sans Light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oto Sans Light"/>
            </a:endParaRPr>
          </a:p>
          <a:p>
            <a:endParaRPr lang="en-US" altLang="ko-KR" dirty="0">
              <a:solidFill>
                <a:srgbClr val="333333"/>
              </a:solidFill>
              <a:latin typeface="Noto Sans Light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04587-F42C-4D63-A908-A81AC1D6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18D89-132A-412A-A3D2-7E962A56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DF09B815-245E-401B-96D8-4B74C71460B8}"/>
              </a:ext>
            </a:extLst>
          </p:cNvPr>
          <p:cNvSpPr/>
          <p:nvPr/>
        </p:nvSpPr>
        <p:spPr>
          <a:xfrm>
            <a:off x="1307305" y="2314575"/>
            <a:ext cx="1300163" cy="771525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&lt;&gt;</a:t>
            </a:r>
          </a:p>
          <a:p>
            <a:pPr algn="ctr"/>
            <a:r>
              <a:rPr lang="en-US" altLang="ko-KR" sz="1600" dirty="0"/>
              <a:t>HTML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70D35-352E-459B-88C0-313E27663D14}"/>
              </a:ext>
            </a:extLst>
          </p:cNvPr>
          <p:cNvSpPr txBox="1"/>
          <p:nvPr/>
        </p:nvSpPr>
        <p:spPr>
          <a:xfrm>
            <a:off x="1463437" y="3289617"/>
            <a:ext cx="1144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Front-End</a:t>
            </a:r>
            <a:endParaRPr lang="ko-KR" altLang="en-US" sz="1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782556-F419-45AB-A0D3-F31E2B5A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183" y="2120867"/>
            <a:ext cx="1200149" cy="1200149"/>
          </a:xfrm>
          <a:prstGeom prst="rect">
            <a:avLst/>
          </a:prstGeom>
        </p:spPr>
      </p:pic>
      <p:sp>
        <p:nvSpPr>
          <p:cNvPr id="12" name="원통형 11">
            <a:extLst>
              <a:ext uri="{FF2B5EF4-FFF2-40B4-BE49-F238E27FC236}">
                <a16:creationId xmlns:a16="http://schemas.microsoft.com/office/drawing/2014/main" id="{C249EAFA-BA49-49A9-AA20-D23F06C4717D}"/>
              </a:ext>
            </a:extLst>
          </p:cNvPr>
          <p:cNvSpPr/>
          <p:nvPr/>
        </p:nvSpPr>
        <p:spPr>
          <a:xfrm>
            <a:off x="6022181" y="2818713"/>
            <a:ext cx="700088" cy="450057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DB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11A38D-EF0B-4EB1-B1E8-CF6CF0E54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99" y="2214099"/>
            <a:ext cx="1052603" cy="5523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F1D655-2BBD-4B00-A83A-C45893B56175}"/>
              </a:ext>
            </a:extLst>
          </p:cNvPr>
          <p:cNvSpPr txBox="1"/>
          <p:nvPr/>
        </p:nvSpPr>
        <p:spPr>
          <a:xfrm>
            <a:off x="5776271" y="2120867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AI</a:t>
            </a:r>
            <a:r>
              <a:rPr lang="ko-KR" altLang="en-US" sz="1600" dirty="0"/>
              <a:t>처리 서버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E5CC8-883E-4C5E-BA3B-6C8818C17FD3}"/>
              </a:ext>
            </a:extLst>
          </p:cNvPr>
          <p:cNvSpPr txBox="1"/>
          <p:nvPr/>
        </p:nvSpPr>
        <p:spPr>
          <a:xfrm>
            <a:off x="5425281" y="328379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Back-End</a:t>
            </a:r>
            <a:endParaRPr lang="ko-KR" altLang="en-US" sz="1600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DFE3271-275F-46C4-94D4-21317685A4A9}"/>
              </a:ext>
            </a:extLst>
          </p:cNvPr>
          <p:cNvSpPr/>
          <p:nvPr/>
        </p:nvSpPr>
        <p:spPr>
          <a:xfrm>
            <a:off x="2736056" y="2314575"/>
            <a:ext cx="2290673" cy="24288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5DE45E-408E-4FEE-ADED-91DC32D3A110}"/>
              </a:ext>
            </a:extLst>
          </p:cNvPr>
          <p:cNvSpPr txBox="1"/>
          <p:nvPr/>
        </p:nvSpPr>
        <p:spPr>
          <a:xfrm>
            <a:off x="3357010" y="2044822"/>
            <a:ext cx="95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Request</a:t>
            </a:r>
            <a:endParaRPr lang="ko-KR" altLang="en-US" sz="1600" b="1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20E8FA7-6048-4C43-ABB2-DF8D7BA1C931}"/>
              </a:ext>
            </a:extLst>
          </p:cNvPr>
          <p:cNvSpPr/>
          <p:nvPr/>
        </p:nvSpPr>
        <p:spPr>
          <a:xfrm rot="10800000">
            <a:off x="2734423" y="2843212"/>
            <a:ext cx="2290673" cy="24288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9A956-59CA-44AD-B7E7-84C00DDF5EFD}"/>
              </a:ext>
            </a:extLst>
          </p:cNvPr>
          <p:cNvSpPr txBox="1"/>
          <p:nvPr/>
        </p:nvSpPr>
        <p:spPr>
          <a:xfrm>
            <a:off x="3455489" y="3033296"/>
            <a:ext cx="109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Response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986C4-58EC-46DE-A4D8-87A9A751FE6A}"/>
              </a:ext>
            </a:extLst>
          </p:cNvPr>
          <p:cNvSpPr txBox="1"/>
          <p:nvPr/>
        </p:nvSpPr>
        <p:spPr>
          <a:xfrm>
            <a:off x="3174251" y="251107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Open API </a:t>
            </a:r>
            <a:r>
              <a:rPr lang="ko-KR" altLang="en-US" sz="1600" b="1" dirty="0"/>
              <a:t>명세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F754D5-84D2-49F4-AB35-598DD4EA1227}"/>
              </a:ext>
            </a:extLst>
          </p:cNvPr>
          <p:cNvSpPr txBox="1"/>
          <p:nvPr/>
        </p:nvSpPr>
        <p:spPr>
          <a:xfrm>
            <a:off x="548640" y="4731287"/>
            <a:ext cx="40418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① </a:t>
            </a:r>
            <a:r>
              <a:rPr lang="en-US" altLang="ko-KR" sz="1600" dirty="0"/>
              <a:t>Request</a:t>
            </a:r>
          </a:p>
          <a:p>
            <a:r>
              <a:rPr lang="en-US" altLang="ko-KR" sz="1600" dirty="0"/>
              <a:t>  1. url: </a:t>
            </a:r>
            <a:r>
              <a:rPr lang="en-US" altLang="ko-KR" sz="1200" dirty="0">
                <a:hlinkClick r:id="rId4"/>
              </a:rPr>
              <a:t>https://dapi.kakao.com/v2/translation/translate</a:t>
            </a:r>
            <a:endParaRPr lang="en-US" altLang="ko-KR" sz="1200" dirty="0"/>
          </a:p>
          <a:p>
            <a:r>
              <a:rPr lang="en-US" altLang="ko-KR" sz="1600" dirty="0"/>
              <a:t>  2. </a:t>
            </a:r>
            <a:r>
              <a:rPr lang="ko-KR" altLang="en-US" sz="1600" dirty="0"/>
              <a:t>전송방식</a:t>
            </a:r>
            <a:r>
              <a:rPr lang="en-US" altLang="ko-KR" sz="1600" dirty="0"/>
              <a:t>: GET or POST</a:t>
            </a:r>
          </a:p>
          <a:p>
            <a:r>
              <a:rPr lang="en-US" altLang="ko-KR" sz="1600" dirty="0"/>
              <a:t>  3. </a:t>
            </a:r>
            <a:r>
              <a:rPr lang="ko-KR" altLang="en-US" sz="1600" dirty="0"/>
              <a:t>보낼</a:t>
            </a:r>
            <a:r>
              <a:rPr lang="en-US" altLang="ko-KR" sz="1600" dirty="0"/>
              <a:t> </a:t>
            </a:r>
            <a:r>
              <a:rPr lang="ko-KR" altLang="en-US" sz="1600" dirty="0"/>
              <a:t>것</a:t>
            </a:r>
            <a:r>
              <a:rPr lang="en-US" altLang="ko-KR" sz="1600" dirty="0"/>
              <a:t>(Parameter)</a:t>
            </a:r>
          </a:p>
          <a:p>
            <a:r>
              <a:rPr lang="en-US" altLang="ko-KR" sz="1600" dirty="0"/>
              <a:t>      - query: </a:t>
            </a:r>
            <a:r>
              <a:rPr lang="ko-KR" altLang="en-US" sz="1600" dirty="0"/>
              <a:t>번역할 내용</a:t>
            </a:r>
            <a:endParaRPr lang="en-US" altLang="ko-KR" sz="1600" dirty="0"/>
          </a:p>
          <a:p>
            <a:r>
              <a:rPr lang="en-US" altLang="ko-KR" sz="1600" dirty="0"/>
              <a:t>      - </a:t>
            </a:r>
            <a:r>
              <a:rPr lang="en-US" altLang="ko-KR" sz="1600" dirty="0" err="1"/>
              <a:t>src_lang</a:t>
            </a:r>
            <a:r>
              <a:rPr lang="en-US" altLang="ko-KR" sz="1600" dirty="0"/>
              <a:t>: </a:t>
            </a:r>
            <a:r>
              <a:rPr lang="ko-KR" altLang="en-US" sz="1600" dirty="0"/>
              <a:t>번역</a:t>
            </a:r>
            <a:r>
              <a:rPr lang="en-US" altLang="ko-KR" sz="1600" dirty="0"/>
              <a:t> </a:t>
            </a:r>
            <a:r>
              <a:rPr lang="ko-KR" altLang="en-US" sz="1600" dirty="0"/>
              <a:t>대상 언어</a:t>
            </a:r>
            <a:endParaRPr lang="en-US" altLang="ko-KR" sz="1600" dirty="0"/>
          </a:p>
          <a:p>
            <a:r>
              <a:rPr lang="en-US" altLang="ko-KR" sz="1600" dirty="0"/>
              <a:t>      - </a:t>
            </a:r>
            <a:r>
              <a:rPr lang="en-US" altLang="ko-KR" sz="1600" dirty="0" err="1"/>
              <a:t>target_lang</a:t>
            </a:r>
            <a:r>
              <a:rPr lang="en-US" altLang="ko-KR" sz="1600" dirty="0"/>
              <a:t>:</a:t>
            </a:r>
            <a:r>
              <a:rPr lang="ko-KR" altLang="en-US" sz="1600" dirty="0"/>
              <a:t> 번역 결과 언어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D6CFCE-D322-472D-86FC-59F9F9D3CC18}"/>
              </a:ext>
            </a:extLst>
          </p:cNvPr>
          <p:cNvSpPr txBox="1"/>
          <p:nvPr/>
        </p:nvSpPr>
        <p:spPr>
          <a:xfrm>
            <a:off x="5096499" y="4685102"/>
            <a:ext cx="37973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② </a:t>
            </a:r>
            <a:r>
              <a:rPr lang="en-US" altLang="ko-KR" sz="1600" dirty="0"/>
              <a:t>Response</a:t>
            </a:r>
          </a:p>
          <a:p>
            <a:r>
              <a:rPr lang="en-US" altLang="ko-KR" sz="1600" dirty="0"/>
              <a:t>  1. </a:t>
            </a:r>
            <a:r>
              <a:rPr lang="ko-KR" altLang="en-US" sz="1600" dirty="0"/>
              <a:t>형식</a:t>
            </a:r>
            <a:r>
              <a:rPr lang="en-US" altLang="ko-KR" sz="1600" dirty="0"/>
              <a:t>: json(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 object notation)</a:t>
            </a:r>
          </a:p>
          <a:p>
            <a:r>
              <a:rPr lang="en-US" altLang="ko-KR" sz="1600" dirty="0"/>
              <a:t>  2. </a:t>
            </a:r>
            <a:r>
              <a:rPr lang="ko-KR" altLang="en-US" sz="1600" dirty="0"/>
              <a:t>응답의미 설명</a:t>
            </a:r>
            <a:endParaRPr lang="en-US" altLang="ko-KR" sz="1600" dirty="0"/>
          </a:p>
          <a:p>
            <a:r>
              <a:rPr lang="en-US" altLang="ko-KR" sz="1600" dirty="0"/>
              <a:t>      - </a:t>
            </a:r>
            <a:r>
              <a:rPr lang="en-US" altLang="ko-KR" sz="1600" dirty="0" err="1"/>
              <a:t>translated_text</a:t>
            </a:r>
            <a:r>
              <a:rPr lang="en-US" altLang="ko-KR" sz="1600" dirty="0"/>
              <a:t>: </a:t>
            </a:r>
            <a:r>
              <a:rPr lang="ko-KR" altLang="en-US" sz="1600" dirty="0"/>
              <a:t>번역결과 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BC0903-BE9F-4472-8579-B868479E980F}"/>
              </a:ext>
            </a:extLst>
          </p:cNvPr>
          <p:cNvSpPr txBox="1"/>
          <p:nvPr/>
        </p:nvSpPr>
        <p:spPr>
          <a:xfrm>
            <a:off x="1751568" y="6628124"/>
            <a:ext cx="1144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Front-End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7D662E-E90B-4011-B26D-3CE80CBE45CF}"/>
              </a:ext>
            </a:extLst>
          </p:cNvPr>
          <p:cNvSpPr txBox="1"/>
          <p:nvPr/>
        </p:nvSpPr>
        <p:spPr>
          <a:xfrm>
            <a:off x="5912812" y="652209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Back-End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4223C7A-0406-47B1-BC45-EEB909D8DCF5}"/>
              </a:ext>
            </a:extLst>
          </p:cNvPr>
          <p:cNvSpPr/>
          <p:nvPr/>
        </p:nvSpPr>
        <p:spPr>
          <a:xfrm>
            <a:off x="548640" y="4339546"/>
            <a:ext cx="8345181" cy="26802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1ECBD-1F43-45E7-AC18-A622998C9750}"/>
              </a:ext>
            </a:extLst>
          </p:cNvPr>
          <p:cNvSpPr txBox="1"/>
          <p:nvPr/>
        </p:nvSpPr>
        <p:spPr>
          <a:xfrm>
            <a:off x="2924552" y="4159784"/>
            <a:ext cx="27756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Open API </a:t>
            </a:r>
            <a:r>
              <a:rPr lang="ko-KR" altLang="en-US" sz="1600" b="1" dirty="0"/>
              <a:t>명세</a:t>
            </a:r>
            <a:r>
              <a:rPr lang="en-US" altLang="ko-KR" sz="1600" b="1" dirty="0"/>
              <a:t>(Translation)</a:t>
            </a:r>
            <a:endParaRPr lang="ko-KR" altLang="en-US" sz="16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6044EFA-D36E-406F-A304-32797DD44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701" y="1882933"/>
            <a:ext cx="4842038" cy="510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3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6AFBD5-CB34-452D-B12B-2ABE894A0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인공지능 </a:t>
            </a:r>
            <a:r>
              <a:rPr lang="en-US" altLang="ko-KR" dirty="0" err="1"/>
              <a:t>OpenAPI</a:t>
            </a:r>
            <a:r>
              <a:rPr lang="ko-KR" altLang="en-US" dirty="0"/>
              <a:t>를 이용한 인공지능 </a:t>
            </a:r>
            <a:r>
              <a:rPr lang="en-US" altLang="ko-KR" dirty="0"/>
              <a:t>SW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84407-31D9-41BE-96A4-72752C38B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8C1D3C-901C-4BC5-A4A5-4723A7E510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번역</a:t>
            </a:r>
            <a:r>
              <a:rPr lang="en-US" altLang="ko-KR" dirty="0"/>
              <a:t> </a:t>
            </a:r>
            <a:r>
              <a:rPr lang="ko-KR" altLang="en-US" dirty="0"/>
              <a:t>어플리케이션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234F3-74AC-41F9-9E44-060AEAC0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B41FA-BA65-4563-83E6-935841D4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8F1661-D255-4560-830C-C85D1D22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75935"/>
            <a:ext cx="5835389" cy="54874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028A9C-4B4B-4BAF-9281-F92780A39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390" y="1832027"/>
            <a:ext cx="5835389" cy="550943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D2A363-CFA7-4383-B9A6-D1184DAF1D1F}"/>
              </a:ext>
            </a:extLst>
          </p:cNvPr>
          <p:cNvSpPr/>
          <p:nvPr/>
        </p:nvSpPr>
        <p:spPr>
          <a:xfrm>
            <a:off x="6749789" y="3789575"/>
            <a:ext cx="829362" cy="1875934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253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6AFBD5-CB34-452D-B12B-2ABE894A0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인공지능 </a:t>
            </a:r>
            <a:r>
              <a:rPr lang="en-US" altLang="ko-KR" dirty="0" err="1"/>
              <a:t>OpenAPI</a:t>
            </a:r>
            <a:r>
              <a:rPr lang="ko-KR" altLang="en-US" dirty="0"/>
              <a:t>를 이용한 인공지능 </a:t>
            </a:r>
            <a:r>
              <a:rPr lang="en-US" altLang="ko-KR" dirty="0"/>
              <a:t>SW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84407-31D9-41BE-96A4-72752C38B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8C1D3C-901C-4BC5-A4A5-4723A7E510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번역</a:t>
            </a:r>
            <a:r>
              <a:rPr lang="en-US" altLang="ko-KR" dirty="0"/>
              <a:t> </a:t>
            </a:r>
            <a:r>
              <a:rPr lang="ko-KR" altLang="en-US" dirty="0"/>
              <a:t>어플리케이션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234F3-74AC-41F9-9E44-060AEAC0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B41FA-BA65-4563-83E6-935841D4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F7907D-81AB-4BEA-90A9-F5BAE6FC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81117"/>
            <a:ext cx="6238479" cy="56146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10AC9A-696B-4F22-906A-1F39AD0CF55B}"/>
              </a:ext>
            </a:extLst>
          </p:cNvPr>
          <p:cNvSpPr txBox="1"/>
          <p:nvPr/>
        </p:nvSpPr>
        <p:spPr>
          <a:xfrm>
            <a:off x="4385583" y="4156523"/>
            <a:ext cx="276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FF00"/>
                </a:solidFill>
              </a:rPr>
              <a:t>Front-End </a:t>
            </a:r>
            <a:r>
              <a:rPr lang="ko-KR" altLang="en-US" sz="1800" dirty="0">
                <a:solidFill>
                  <a:srgbClr val="FFFF00"/>
                </a:solidFill>
              </a:rPr>
              <a:t>화면 구성 </a:t>
            </a:r>
            <a:r>
              <a:rPr lang="en-US" altLang="ko-KR" sz="1800" dirty="0">
                <a:solidFill>
                  <a:srgbClr val="FFFF00"/>
                </a:solidFill>
              </a:rPr>
              <a:t>html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AEDB870-9F95-42FB-92FF-28C56983794A}"/>
              </a:ext>
            </a:extLst>
          </p:cNvPr>
          <p:cNvSpPr/>
          <p:nvPr/>
        </p:nvSpPr>
        <p:spPr>
          <a:xfrm>
            <a:off x="2620652" y="6645897"/>
            <a:ext cx="725863" cy="31108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7D1586-ADF5-454C-A33D-16D7946E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862" y="1896955"/>
            <a:ext cx="6248400" cy="5257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509275-8D70-456D-8F64-C0C1A24A8703}"/>
              </a:ext>
            </a:extLst>
          </p:cNvPr>
          <p:cNvSpPr txBox="1"/>
          <p:nvPr/>
        </p:nvSpPr>
        <p:spPr>
          <a:xfrm>
            <a:off x="10194373" y="2078304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FF00"/>
                </a:solidFill>
              </a:rPr>
              <a:t>Request/Response</a:t>
            </a:r>
            <a:r>
              <a:rPr lang="ko-KR" altLang="en-US" sz="1800" dirty="0">
                <a:solidFill>
                  <a:srgbClr val="FFFF00"/>
                </a:solidFill>
              </a:rPr>
              <a:t> 처리 </a:t>
            </a:r>
            <a:r>
              <a:rPr lang="en-US" altLang="ko-KR" sz="1800" dirty="0">
                <a:solidFill>
                  <a:srgbClr val="FFFF00"/>
                </a:solidFill>
              </a:rPr>
              <a:t>Scripts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523C4D-65FB-47A0-878C-5B71371B7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4062" y="3599644"/>
            <a:ext cx="2990850" cy="3524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8A10D2F-D9F2-458B-B304-7FB24114D7CA}"/>
              </a:ext>
            </a:extLst>
          </p:cNvPr>
          <p:cNvSpPr/>
          <p:nvPr/>
        </p:nvSpPr>
        <p:spPr>
          <a:xfrm>
            <a:off x="7454178" y="822557"/>
            <a:ext cx="6160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5"/>
              </a:rPr>
              <a:t>https://developers.kakao.com/docs/latest/ko/translate/dev-guide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2B1ED8-4570-434A-8262-A5FE229304C2}"/>
              </a:ext>
            </a:extLst>
          </p:cNvPr>
          <p:cNvSpPr/>
          <p:nvPr/>
        </p:nvSpPr>
        <p:spPr>
          <a:xfrm>
            <a:off x="7499862" y="1232408"/>
            <a:ext cx="351506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6"/>
              </a:rPr>
              <a:t>https://liveweave.com/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48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6AFBD5-CB34-452D-B12B-2ABE894A0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인공지능 </a:t>
            </a:r>
            <a:r>
              <a:rPr lang="en-US" altLang="ko-KR" dirty="0" err="1"/>
              <a:t>OpenAPI</a:t>
            </a:r>
            <a:r>
              <a:rPr lang="ko-KR" altLang="en-US" dirty="0"/>
              <a:t>를 이용한 인공지능 </a:t>
            </a:r>
            <a:r>
              <a:rPr lang="en-US" altLang="ko-KR" dirty="0"/>
              <a:t>SW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84407-31D9-41BE-96A4-72752C38B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8C1D3C-901C-4BC5-A4A5-4723A7E510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</a:p>
          <a:p>
            <a:pPr lvl="1"/>
            <a:r>
              <a:rPr lang="en-US" altLang="ko-KR" dirty="0" err="1"/>
              <a:t>Jquery</a:t>
            </a:r>
            <a:r>
              <a:rPr lang="en-US" altLang="ko-KR" dirty="0"/>
              <a:t> CDN </a:t>
            </a:r>
            <a:r>
              <a:rPr lang="ko-KR" altLang="en-US" dirty="0"/>
              <a:t>검색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uncompressed  script</a:t>
            </a:r>
            <a:r>
              <a:rPr lang="ko-KR" altLang="en-US" dirty="0">
                <a:sym typeface="Wingdings" panose="05000000000000000000" pitchFamily="2" charset="2"/>
              </a:rPr>
              <a:t> 복사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Ajax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검색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fr-FR" altLang="ko-KR" dirty="0">
                <a:hlinkClick r:id="rId2"/>
              </a:rPr>
              <a:t>jQuery.ajax() | jQuery API Documentation </a:t>
            </a:r>
            <a:r>
              <a:rPr lang="ko-KR" altLang="en-US" dirty="0">
                <a:hlinkClick r:id="rId2"/>
              </a:rPr>
              <a:t>페이지</a:t>
            </a:r>
            <a:endParaRPr lang="fr-FR" altLang="ko-KR" dirty="0">
              <a:hlinkClick r:id="rId2"/>
            </a:endParaRPr>
          </a:p>
          <a:p>
            <a:pPr marL="653110" lvl="1" indent="0">
              <a:buNone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234F3-74AC-41F9-9E44-060AEAC0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B41FA-BA65-4563-83E6-935841D4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5DFC69-352E-4F3D-96D9-A13EC08C1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17" y="2262970"/>
            <a:ext cx="7487141" cy="11256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221E769-091E-4984-8BCD-F81B6D57E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17" y="4114800"/>
            <a:ext cx="3857625" cy="2000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784A985-7FF9-42ED-9CAE-38A947C21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825" y="3937719"/>
            <a:ext cx="7139299" cy="21710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4A7A5D-7138-4CE8-8B56-50FA2F047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4205" y="4341189"/>
            <a:ext cx="3238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69956"/>
      </p:ext>
    </p:extLst>
  </p:cSld>
  <p:clrMapOvr>
    <a:masterClrMapping/>
  </p:clrMapOvr>
</p:sld>
</file>

<file path=ppt/theme/theme1.xml><?xml version="1.0" encoding="utf-8"?>
<a:theme xmlns:a="http://schemas.openxmlformats.org/drawingml/2006/main" name="KPIT Master 2013-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PIT font them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800"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Erea AMS Template.potx" id="{DBABB0F8-80D7-4FC1-BDAC-C5E610C4769E}" vid="{C6E8EB28-7799-47A2-BBBB-AC0E8525B0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C0DCCF2D38F849B0573E8D7855E51F" ma:contentTypeVersion="4" ma:contentTypeDescription="Create a new document." ma:contentTypeScope="" ma:versionID="6941104216d54cd7497504215527b332">
  <xsd:schema xmlns:xsd="http://www.w3.org/2001/XMLSchema" xmlns:xs="http://www.w3.org/2001/XMLSchema" xmlns:p="http://schemas.microsoft.com/office/2006/metadata/properties" xmlns:ns2="f7100561-dcf8-47b5-93d8-f53b6917bb01" targetNamespace="http://schemas.microsoft.com/office/2006/metadata/properties" ma:root="true" ma:fieldsID="21f27309fd8115f36b37e4dcfae0fcf2" ns2:_="">
    <xsd:import namespace="f7100561-dcf8-47b5-93d8-f53b6917bb01"/>
    <xsd:element name="properties">
      <xsd:complexType>
        <xsd:sequence>
          <xsd:element name="documentManagement">
            <xsd:complexType>
              <xsd:all>
                <xsd:element ref="ns2:adp_httpHandler_ADAS" minOccurs="0"/>
                <xsd:element ref="ns2:adp_httpHandler_ADAS_copy" minOccurs="0"/>
                <xsd:element ref="ns2:adp_httpHandler_ADAS_print" minOccurs="0"/>
                <xsd:element ref="ns2:adp_httpHandler_ADAS_sa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00561-dcf8-47b5-93d8-f53b6917bb01" elementFormDefault="qualified">
    <xsd:import namespace="http://schemas.microsoft.com/office/2006/documentManagement/types"/>
    <xsd:import namespace="http://schemas.microsoft.com/office/infopath/2007/PartnerControls"/>
    <xsd:element name="adp_httpHandler_ADAS" ma:index="8" nillable="true" ma:displayName="adp_httpHandler_ADAS" ma:default="deactivated" ma:internalName="adp_httpHandler_ADAS" ma:readOnly="true">
      <xsd:simpleType>
        <xsd:restriction base="dms:Text"/>
      </xsd:simpleType>
    </xsd:element>
    <xsd:element name="adp_httpHandler_ADAS_copy" ma:index="9" nillable="true" ma:displayName="adp_httpHandler_ADAS_copy" ma:default="deactivated" ma:internalName="adp_httpHandler_ADAS_copy" ma:readOnly="true">
      <xsd:simpleType>
        <xsd:restriction base="dms:Text"/>
      </xsd:simpleType>
    </xsd:element>
    <xsd:element name="adp_httpHandler_ADAS_print" ma:index="10" nillable="true" ma:displayName="adp_httpHandler_ADAS_print" ma:default="deactivated" ma:internalName="adp_httpHandler_ADAS_print" ma:readOnly="true">
      <xsd:simpleType>
        <xsd:restriction base="dms:Text"/>
      </xsd:simpleType>
    </xsd:element>
    <xsd:element name="adp_httpHandler_ADAS_save" ma:index="11" nillable="true" ma:displayName="adp_httpHandler_ADAS_save" ma:default="deactivated" ma:internalName="adp_httpHandler_ADAS_sav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4D6286-B001-4EC1-BFB5-EE43FAF9A88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7100561-dcf8-47b5-93d8-f53b6917bb0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49E12E7-CBEF-44D5-AECE-994B0118F0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25018A-60CF-4689-A103-49F39021D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00561-dcf8-47b5-93d8-f53b6917bb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Erea AMS Template</Template>
  <TotalTime>10032</TotalTime>
  <Words>553</Words>
  <Application>Microsoft Office PowerPoint</Application>
  <PresentationFormat>사용자 지정</PresentationFormat>
  <Paragraphs>139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charter</vt:lpstr>
      <vt:lpstr>HY견고딕</vt:lpstr>
      <vt:lpstr>Iropke Batang</vt:lpstr>
      <vt:lpstr>Noto Sans Light</vt:lpstr>
      <vt:lpstr>굴림</vt:lpstr>
      <vt:lpstr>맑은 고딕</vt:lpstr>
      <vt:lpstr>휴먼모음T</vt:lpstr>
      <vt:lpstr>Arial</vt:lpstr>
      <vt:lpstr>Calibri</vt:lpstr>
      <vt:lpstr>Segoe UI</vt:lpstr>
      <vt:lpstr>Wingdings</vt:lpstr>
      <vt:lpstr>KPIT Master 2013-2014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유승훈</dc:creator>
  <cp:lastModifiedBy>AI-00</cp:lastModifiedBy>
  <cp:revision>442</cp:revision>
  <cp:lastPrinted>2016-05-13T06:05:51Z</cp:lastPrinted>
  <dcterms:created xsi:type="dcterms:W3CDTF">2018-04-23T00:41:53Z</dcterms:created>
  <dcterms:modified xsi:type="dcterms:W3CDTF">2021-07-18T02:48:12Z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0x01010094C0DCCF2D38F849B0573E8D7855E51F</vt:lpwstr>
  </property>
</Properties>
</file>