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3324EB-65D6-4339-82E7-2CEC2249BD8D}" v="442" dt="2020-10-16T03:39:16.0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49DABA-2DB7-4A78-BDBF-1367DA08D3EA}"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EA0B89DC-92B7-44EB-A451-4D5D3F9FBF46}">
      <dgm:prSet/>
      <dgm:spPr/>
      <dgm:t>
        <a:bodyPr/>
        <a:lstStyle/>
        <a:p>
          <a:r>
            <a:rPr lang="en-US"/>
            <a:t>•    Pemilik café dapat menjangkau customer secara online sehingga cakupannya semakin luas. </a:t>
          </a:r>
        </a:p>
      </dgm:t>
    </dgm:pt>
    <dgm:pt modelId="{B7BC22C4-E0E9-4928-A917-CC86E08D4E6D}" type="parTrans" cxnId="{7DFAA555-B56B-485E-9DF1-C4DDD1C32DF0}">
      <dgm:prSet/>
      <dgm:spPr/>
      <dgm:t>
        <a:bodyPr/>
        <a:lstStyle/>
        <a:p>
          <a:endParaRPr lang="en-US"/>
        </a:p>
      </dgm:t>
    </dgm:pt>
    <dgm:pt modelId="{626580AB-6B4D-4923-91B9-BBFDB9CE6611}" type="sibTrans" cxnId="{7DFAA555-B56B-485E-9DF1-C4DDD1C32DF0}">
      <dgm:prSet/>
      <dgm:spPr/>
      <dgm:t>
        <a:bodyPr/>
        <a:lstStyle/>
        <a:p>
          <a:endParaRPr lang="en-US"/>
        </a:p>
      </dgm:t>
    </dgm:pt>
    <dgm:pt modelId="{E978F366-D0BD-4C8E-8B78-AD444177AD94}">
      <dgm:prSet/>
      <dgm:spPr/>
      <dgm:t>
        <a:bodyPr/>
        <a:lstStyle/>
        <a:p>
          <a:r>
            <a:rPr lang="en-US"/>
            <a:t>•    Mempermudah pihak customer untuk melakukan reservasi yang lebih terorganisir dan lebih mudah.</a:t>
          </a:r>
        </a:p>
      </dgm:t>
    </dgm:pt>
    <dgm:pt modelId="{A9D988E7-20ED-4275-9946-A666E5538AA2}" type="parTrans" cxnId="{0A96612D-CC13-4825-9F11-8FD63171938F}">
      <dgm:prSet/>
      <dgm:spPr/>
      <dgm:t>
        <a:bodyPr/>
        <a:lstStyle/>
        <a:p>
          <a:endParaRPr lang="en-US"/>
        </a:p>
      </dgm:t>
    </dgm:pt>
    <dgm:pt modelId="{99E8AEA1-86F1-4D3F-945F-DE4AD29B602F}" type="sibTrans" cxnId="{0A96612D-CC13-4825-9F11-8FD63171938F}">
      <dgm:prSet/>
      <dgm:spPr/>
      <dgm:t>
        <a:bodyPr/>
        <a:lstStyle/>
        <a:p>
          <a:endParaRPr lang="en-US"/>
        </a:p>
      </dgm:t>
    </dgm:pt>
    <dgm:pt modelId="{7270E8F9-40C4-453A-B7CC-24F0943629B0}">
      <dgm:prSet/>
      <dgm:spPr/>
      <dgm:t>
        <a:bodyPr/>
        <a:lstStyle/>
        <a:p>
          <a:r>
            <a:rPr lang="en-US"/>
            <a:t>•    Mempermudah pihak café untuk mengatur dan mempersiapkan setiap reservasi yang dilakukan oleh customer.</a:t>
          </a:r>
        </a:p>
      </dgm:t>
    </dgm:pt>
    <dgm:pt modelId="{B9BE1C9C-0D13-431B-A96C-7B364F1D1266}" type="parTrans" cxnId="{A8CA92EC-492F-4905-A197-A61FC8A169D4}">
      <dgm:prSet/>
      <dgm:spPr/>
      <dgm:t>
        <a:bodyPr/>
        <a:lstStyle/>
        <a:p>
          <a:endParaRPr lang="en-US"/>
        </a:p>
      </dgm:t>
    </dgm:pt>
    <dgm:pt modelId="{C83DAC54-923F-45DA-B76D-D6530DBFF95C}" type="sibTrans" cxnId="{A8CA92EC-492F-4905-A197-A61FC8A169D4}">
      <dgm:prSet/>
      <dgm:spPr/>
      <dgm:t>
        <a:bodyPr/>
        <a:lstStyle/>
        <a:p>
          <a:endParaRPr lang="en-US"/>
        </a:p>
      </dgm:t>
    </dgm:pt>
    <dgm:pt modelId="{D5D75E36-1EEC-42E4-AF0E-B66A59060FBD}">
      <dgm:prSet/>
      <dgm:spPr/>
      <dgm:t>
        <a:bodyPr/>
        <a:lstStyle/>
        <a:p>
          <a:r>
            <a:rPr lang="en-US"/>
            <a:t>•    Berpotensi mendatangkan lebih banyak customer serta menambahkan tingkat pendapatan café.</a:t>
          </a:r>
        </a:p>
      </dgm:t>
    </dgm:pt>
    <dgm:pt modelId="{FFFD2337-23F1-4EC0-9A2A-E95A43FA3805}" type="parTrans" cxnId="{2BDEC463-F3AF-4E5E-B964-70F68BB55DC3}">
      <dgm:prSet/>
      <dgm:spPr/>
      <dgm:t>
        <a:bodyPr/>
        <a:lstStyle/>
        <a:p>
          <a:endParaRPr lang="en-US"/>
        </a:p>
      </dgm:t>
    </dgm:pt>
    <dgm:pt modelId="{EA8382D3-E624-4390-8C69-D698EF9DBC9B}" type="sibTrans" cxnId="{2BDEC463-F3AF-4E5E-B964-70F68BB55DC3}">
      <dgm:prSet/>
      <dgm:spPr/>
      <dgm:t>
        <a:bodyPr/>
        <a:lstStyle/>
        <a:p>
          <a:endParaRPr lang="en-US"/>
        </a:p>
      </dgm:t>
    </dgm:pt>
    <dgm:pt modelId="{12B37109-1351-4B3C-9289-48C28609B93C}" type="pres">
      <dgm:prSet presAssocID="{8349DABA-2DB7-4A78-BDBF-1367DA08D3EA}" presName="linear" presStyleCnt="0">
        <dgm:presLayoutVars>
          <dgm:animLvl val="lvl"/>
          <dgm:resizeHandles val="exact"/>
        </dgm:presLayoutVars>
      </dgm:prSet>
      <dgm:spPr/>
    </dgm:pt>
    <dgm:pt modelId="{E3C429FA-2A3E-4A87-B070-3CEB3058664F}" type="pres">
      <dgm:prSet presAssocID="{EA0B89DC-92B7-44EB-A451-4D5D3F9FBF46}" presName="parentText" presStyleLbl="node1" presStyleIdx="0" presStyleCnt="4">
        <dgm:presLayoutVars>
          <dgm:chMax val="0"/>
          <dgm:bulletEnabled val="1"/>
        </dgm:presLayoutVars>
      </dgm:prSet>
      <dgm:spPr/>
    </dgm:pt>
    <dgm:pt modelId="{B52EB28C-8333-4E7A-95A0-A76EF2FAA35C}" type="pres">
      <dgm:prSet presAssocID="{626580AB-6B4D-4923-91B9-BBFDB9CE6611}" presName="spacer" presStyleCnt="0"/>
      <dgm:spPr/>
    </dgm:pt>
    <dgm:pt modelId="{C8E8D7D1-E0E4-4CA4-A975-8881F0D81D0C}" type="pres">
      <dgm:prSet presAssocID="{E978F366-D0BD-4C8E-8B78-AD444177AD94}" presName="parentText" presStyleLbl="node1" presStyleIdx="1" presStyleCnt="4">
        <dgm:presLayoutVars>
          <dgm:chMax val="0"/>
          <dgm:bulletEnabled val="1"/>
        </dgm:presLayoutVars>
      </dgm:prSet>
      <dgm:spPr/>
    </dgm:pt>
    <dgm:pt modelId="{7B5764C2-9E44-47C3-AA1D-5FF47AA6DC69}" type="pres">
      <dgm:prSet presAssocID="{99E8AEA1-86F1-4D3F-945F-DE4AD29B602F}" presName="spacer" presStyleCnt="0"/>
      <dgm:spPr/>
    </dgm:pt>
    <dgm:pt modelId="{7C69420A-724E-4BED-92A4-AE227C1DB969}" type="pres">
      <dgm:prSet presAssocID="{7270E8F9-40C4-453A-B7CC-24F0943629B0}" presName="parentText" presStyleLbl="node1" presStyleIdx="2" presStyleCnt="4">
        <dgm:presLayoutVars>
          <dgm:chMax val="0"/>
          <dgm:bulletEnabled val="1"/>
        </dgm:presLayoutVars>
      </dgm:prSet>
      <dgm:spPr/>
    </dgm:pt>
    <dgm:pt modelId="{B9C41883-C453-424D-B04B-0C78A5CFE526}" type="pres">
      <dgm:prSet presAssocID="{C83DAC54-923F-45DA-B76D-D6530DBFF95C}" presName="spacer" presStyleCnt="0"/>
      <dgm:spPr/>
    </dgm:pt>
    <dgm:pt modelId="{1ACDF2F4-E60E-4DA0-AA4A-4DC7ED573D2B}" type="pres">
      <dgm:prSet presAssocID="{D5D75E36-1EEC-42E4-AF0E-B66A59060FBD}" presName="parentText" presStyleLbl="node1" presStyleIdx="3" presStyleCnt="4">
        <dgm:presLayoutVars>
          <dgm:chMax val="0"/>
          <dgm:bulletEnabled val="1"/>
        </dgm:presLayoutVars>
      </dgm:prSet>
      <dgm:spPr/>
    </dgm:pt>
  </dgm:ptLst>
  <dgm:cxnLst>
    <dgm:cxn modelId="{0A96612D-CC13-4825-9F11-8FD63171938F}" srcId="{8349DABA-2DB7-4A78-BDBF-1367DA08D3EA}" destId="{E978F366-D0BD-4C8E-8B78-AD444177AD94}" srcOrd="1" destOrd="0" parTransId="{A9D988E7-20ED-4275-9946-A666E5538AA2}" sibTransId="{99E8AEA1-86F1-4D3F-945F-DE4AD29B602F}"/>
    <dgm:cxn modelId="{2BDEC463-F3AF-4E5E-B964-70F68BB55DC3}" srcId="{8349DABA-2DB7-4A78-BDBF-1367DA08D3EA}" destId="{D5D75E36-1EEC-42E4-AF0E-B66A59060FBD}" srcOrd="3" destOrd="0" parTransId="{FFFD2337-23F1-4EC0-9A2A-E95A43FA3805}" sibTransId="{EA8382D3-E624-4390-8C69-D698EF9DBC9B}"/>
    <dgm:cxn modelId="{7DFAA555-B56B-485E-9DF1-C4DDD1C32DF0}" srcId="{8349DABA-2DB7-4A78-BDBF-1367DA08D3EA}" destId="{EA0B89DC-92B7-44EB-A451-4D5D3F9FBF46}" srcOrd="0" destOrd="0" parTransId="{B7BC22C4-E0E9-4928-A917-CC86E08D4E6D}" sibTransId="{626580AB-6B4D-4923-91B9-BBFDB9CE6611}"/>
    <dgm:cxn modelId="{0E1AC68B-8781-456D-8E93-00CF4127BCA4}" type="presOf" srcId="{D5D75E36-1EEC-42E4-AF0E-B66A59060FBD}" destId="{1ACDF2F4-E60E-4DA0-AA4A-4DC7ED573D2B}" srcOrd="0" destOrd="0" presId="urn:microsoft.com/office/officeart/2005/8/layout/vList2"/>
    <dgm:cxn modelId="{D4637ABE-9E91-4629-9647-D68C1D36002A}" type="presOf" srcId="{7270E8F9-40C4-453A-B7CC-24F0943629B0}" destId="{7C69420A-724E-4BED-92A4-AE227C1DB969}" srcOrd="0" destOrd="0" presId="urn:microsoft.com/office/officeart/2005/8/layout/vList2"/>
    <dgm:cxn modelId="{E12CE1CE-B21A-423F-A607-82632787517F}" type="presOf" srcId="{EA0B89DC-92B7-44EB-A451-4D5D3F9FBF46}" destId="{E3C429FA-2A3E-4A87-B070-3CEB3058664F}" srcOrd="0" destOrd="0" presId="urn:microsoft.com/office/officeart/2005/8/layout/vList2"/>
    <dgm:cxn modelId="{9201A9CF-61C1-440E-8C7C-CC7160220983}" type="presOf" srcId="{E978F366-D0BD-4C8E-8B78-AD444177AD94}" destId="{C8E8D7D1-E0E4-4CA4-A975-8881F0D81D0C}" srcOrd="0" destOrd="0" presId="urn:microsoft.com/office/officeart/2005/8/layout/vList2"/>
    <dgm:cxn modelId="{FBDC7AE7-D636-463F-97CE-8B10B677ED3B}" type="presOf" srcId="{8349DABA-2DB7-4A78-BDBF-1367DA08D3EA}" destId="{12B37109-1351-4B3C-9289-48C28609B93C}" srcOrd="0" destOrd="0" presId="urn:microsoft.com/office/officeart/2005/8/layout/vList2"/>
    <dgm:cxn modelId="{A8CA92EC-492F-4905-A197-A61FC8A169D4}" srcId="{8349DABA-2DB7-4A78-BDBF-1367DA08D3EA}" destId="{7270E8F9-40C4-453A-B7CC-24F0943629B0}" srcOrd="2" destOrd="0" parTransId="{B9BE1C9C-0D13-431B-A96C-7B364F1D1266}" sibTransId="{C83DAC54-923F-45DA-B76D-D6530DBFF95C}"/>
    <dgm:cxn modelId="{6A33F332-27F6-4475-B024-558FB5F466B5}" type="presParOf" srcId="{12B37109-1351-4B3C-9289-48C28609B93C}" destId="{E3C429FA-2A3E-4A87-B070-3CEB3058664F}" srcOrd="0" destOrd="0" presId="urn:microsoft.com/office/officeart/2005/8/layout/vList2"/>
    <dgm:cxn modelId="{CC32E23A-CF67-4EF3-8E3A-4CDB05317173}" type="presParOf" srcId="{12B37109-1351-4B3C-9289-48C28609B93C}" destId="{B52EB28C-8333-4E7A-95A0-A76EF2FAA35C}" srcOrd="1" destOrd="0" presId="urn:microsoft.com/office/officeart/2005/8/layout/vList2"/>
    <dgm:cxn modelId="{AE553454-9421-44FB-AA2E-D2A16F6D0997}" type="presParOf" srcId="{12B37109-1351-4B3C-9289-48C28609B93C}" destId="{C8E8D7D1-E0E4-4CA4-A975-8881F0D81D0C}" srcOrd="2" destOrd="0" presId="urn:microsoft.com/office/officeart/2005/8/layout/vList2"/>
    <dgm:cxn modelId="{44FAC1C8-DD94-462F-8802-B3A727FCEC96}" type="presParOf" srcId="{12B37109-1351-4B3C-9289-48C28609B93C}" destId="{7B5764C2-9E44-47C3-AA1D-5FF47AA6DC69}" srcOrd="3" destOrd="0" presId="urn:microsoft.com/office/officeart/2005/8/layout/vList2"/>
    <dgm:cxn modelId="{7CE553EE-F495-4450-BE4D-FF0F0784E8A1}" type="presParOf" srcId="{12B37109-1351-4B3C-9289-48C28609B93C}" destId="{7C69420A-724E-4BED-92A4-AE227C1DB969}" srcOrd="4" destOrd="0" presId="urn:microsoft.com/office/officeart/2005/8/layout/vList2"/>
    <dgm:cxn modelId="{BC04F055-A14E-4189-96F6-4FE32E8E1CEB}" type="presParOf" srcId="{12B37109-1351-4B3C-9289-48C28609B93C}" destId="{B9C41883-C453-424D-B04B-0C78A5CFE526}" srcOrd="5" destOrd="0" presId="urn:microsoft.com/office/officeart/2005/8/layout/vList2"/>
    <dgm:cxn modelId="{0C1AA63A-7EBC-4112-BE9D-BF73351B37A8}" type="presParOf" srcId="{12B37109-1351-4B3C-9289-48C28609B93C}" destId="{1ACDF2F4-E60E-4DA0-AA4A-4DC7ED573D2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BDF4C6-0F64-435B-8248-B67207502C88}"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039F9D4C-CCB9-44B2-AD1F-A3F0A57975E1}">
      <dgm:prSet/>
      <dgm:spPr/>
      <dgm:t>
        <a:bodyPr/>
        <a:lstStyle/>
        <a:p>
          <a:pPr rtl="0"/>
          <a:r>
            <a:rPr lang="en-US" dirty="0" err="1">
              <a:solidFill>
                <a:schemeClr val="bg1"/>
              </a:solidFill>
            </a:rPr>
            <a:t>Dengan</a:t>
          </a:r>
          <a:r>
            <a:rPr lang="en-US" dirty="0">
              <a:solidFill>
                <a:schemeClr val="bg1"/>
              </a:solidFill>
            </a:rPr>
            <a:t> </a:t>
          </a:r>
          <a:r>
            <a:rPr lang="en-US" dirty="0" err="1">
              <a:solidFill>
                <a:schemeClr val="bg1"/>
              </a:solidFill>
            </a:rPr>
            <a:t>pembuatan</a:t>
          </a:r>
          <a:r>
            <a:rPr lang="en-US" dirty="0">
              <a:solidFill>
                <a:schemeClr val="bg1"/>
              </a:solidFill>
            </a:rPr>
            <a:t> web café </a:t>
          </a:r>
          <a:r>
            <a:rPr lang="en-US" dirty="0" err="1">
              <a:solidFill>
                <a:schemeClr val="bg1"/>
              </a:solidFill>
            </a:rPr>
            <a:t>ini</a:t>
          </a:r>
          <a:r>
            <a:rPr lang="en-US" dirty="0">
              <a:solidFill>
                <a:schemeClr val="bg1"/>
              </a:solidFill>
            </a:rPr>
            <a:t>, </a:t>
          </a:r>
          <a:r>
            <a:rPr lang="en-US" dirty="0" err="1">
              <a:solidFill>
                <a:schemeClr val="bg1"/>
              </a:solidFill>
            </a:rPr>
            <a:t>pihak</a:t>
          </a:r>
          <a:r>
            <a:rPr lang="en-US" dirty="0">
              <a:solidFill>
                <a:schemeClr val="bg1"/>
              </a:solidFill>
            </a:rPr>
            <a:t> customer </a:t>
          </a:r>
          <a:r>
            <a:rPr lang="en-US" dirty="0" err="1">
              <a:solidFill>
                <a:schemeClr val="bg1"/>
              </a:solidFill>
            </a:rPr>
            <a:t>dapat</a:t>
          </a:r>
          <a:r>
            <a:rPr lang="en-US" dirty="0">
              <a:solidFill>
                <a:schemeClr val="bg1"/>
              </a:solidFill>
            </a:rPr>
            <a:t> </a:t>
          </a:r>
          <a:r>
            <a:rPr lang="en-US" dirty="0" err="1">
              <a:solidFill>
                <a:schemeClr val="bg1"/>
              </a:solidFill>
            </a:rPr>
            <a:t>melihat</a:t>
          </a:r>
          <a:r>
            <a:rPr lang="en-US" dirty="0">
              <a:solidFill>
                <a:schemeClr val="bg1"/>
              </a:solidFill>
            </a:rPr>
            <a:t> menu café dan </a:t>
          </a:r>
          <a:r>
            <a:rPr lang="en-US" dirty="0" err="1">
              <a:solidFill>
                <a:schemeClr val="bg1"/>
              </a:solidFill>
            </a:rPr>
            <a:t>merencanakan</a:t>
          </a:r>
          <a:r>
            <a:rPr lang="en-US" dirty="0">
              <a:solidFill>
                <a:schemeClr val="bg1"/>
              </a:solidFill>
            </a:rPr>
            <a:t> </a:t>
          </a:r>
          <a:r>
            <a:rPr lang="en-US" dirty="0" err="1">
              <a:solidFill>
                <a:schemeClr val="bg1"/>
              </a:solidFill>
            </a:rPr>
            <a:t>reservasi</a:t>
          </a:r>
          <a:r>
            <a:rPr lang="en-US" dirty="0">
              <a:solidFill>
                <a:schemeClr val="bg1"/>
              </a:solidFill>
              <a:latin typeface="Corbel"/>
            </a:rPr>
            <a:t> </a:t>
          </a:r>
          <a:r>
            <a:rPr lang="en-US" dirty="0" err="1">
              <a:solidFill>
                <a:schemeClr val="bg1"/>
              </a:solidFill>
              <a:latin typeface="Corbel"/>
            </a:rPr>
            <a:t>dengan</a:t>
          </a:r>
          <a:r>
            <a:rPr lang="en-US" b="0" i="0" u="none" strike="noStrike" cap="none" baseline="0" noProof="0" dirty="0">
              <a:solidFill>
                <a:schemeClr val="bg1"/>
              </a:solidFill>
              <a:latin typeface="Corbel"/>
            </a:rPr>
            <a:t> </a:t>
          </a:r>
          <a:r>
            <a:rPr lang="en-US" b="0" i="0" u="none" strike="noStrike" cap="none" baseline="0" noProof="0" dirty="0" err="1">
              <a:solidFill>
                <a:schemeClr val="bg1"/>
              </a:solidFill>
              <a:latin typeface="Corbel"/>
            </a:rPr>
            <a:t>mudah</a:t>
          </a:r>
          <a:r>
            <a:rPr lang="en-US" b="0" i="0" u="none" strike="noStrike" cap="none" baseline="0" noProof="0" dirty="0">
              <a:solidFill>
                <a:schemeClr val="bg1"/>
              </a:solidFill>
              <a:latin typeface="Corbel"/>
            </a:rPr>
            <a:t>.</a:t>
          </a:r>
        </a:p>
      </dgm:t>
    </dgm:pt>
    <dgm:pt modelId="{0745585A-7C7D-4C32-B784-51929FAE566C}" type="parTrans" cxnId="{B108BF49-E6BF-406F-A066-90B1262149B7}">
      <dgm:prSet/>
      <dgm:spPr/>
      <dgm:t>
        <a:bodyPr/>
        <a:lstStyle/>
        <a:p>
          <a:endParaRPr lang="en-US"/>
        </a:p>
      </dgm:t>
    </dgm:pt>
    <dgm:pt modelId="{8C9D03FC-4937-4A03-B51D-30170FFC5B13}" type="sibTrans" cxnId="{B108BF49-E6BF-406F-A066-90B1262149B7}">
      <dgm:prSet/>
      <dgm:spPr/>
      <dgm:t>
        <a:bodyPr/>
        <a:lstStyle/>
        <a:p>
          <a:endParaRPr lang="en-US"/>
        </a:p>
      </dgm:t>
    </dgm:pt>
    <dgm:pt modelId="{E18885AC-299E-4076-B3DA-B1A943E28364}">
      <dgm:prSet/>
      <dgm:spPr/>
      <dgm:t>
        <a:bodyPr/>
        <a:lstStyle/>
        <a:p>
          <a:pPr rtl="0"/>
          <a:r>
            <a:rPr lang="en-US" dirty="0">
              <a:solidFill>
                <a:schemeClr val="bg1"/>
              </a:solidFill>
            </a:rPr>
            <a:t>Pihak café </a:t>
          </a:r>
          <a:r>
            <a:rPr lang="en-US" dirty="0" err="1">
              <a:solidFill>
                <a:schemeClr val="bg1"/>
              </a:solidFill>
            </a:rPr>
            <a:t>dapat</a:t>
          </a:r>
          <a:r>
            <a:rPr lang="en-US" dirty="0">
              <a:solidFill>
                <a:schemeClr val="bg1"/>
              </a:solidFill>
            </a:rPr>
            <a:t> </a:t>
          </a:r>
          <a:r>
            <a:rPr lang="en-US" dirty="0" err="1">
              <a:solidFill>
                <a:schemeClr val="bg1"/>
              </a:solidFill>
            </a:rPr>
            <a:t>mengatur</a:t>
          </a:r>
          <a:r>
            <a:rPr lang="en-US" dirty="0">
              <a:solidFill>
                <a:schemeClr val="bg1"/>
              </a:solidFill>
            </a:rPr>
            <a:t> dan </a:t>
          </a:r>
          <a:r>
            <a:rPr lang="en-US" dirty="0" err="1">
              <a:solidFill>
                <a:schemeClr val="bg1"/>
              </a:solidFill>
            </a:rPr>
            <a:t>merencanakan</a:t>
          </a:r>
          <a:r>
            <a:rPr lang="en-US" dirty="0">
              <a:solidFill>
                <a:schemeClr val="bg1"/>
              </a:solidFill>
            </a:rPr>
            <a:t> </a:t>
          </a:r>
          <a:r>
            <a:rPr lang="en-US" dirty="0" err="1">
              <a:solidFill>
                <a:schemeClr val="bg1"/>
              </a:solidFill>
            </a:rPr>
            <a:t>persiapan</a:t>
          </a:r>
          <a:r>
            <a:rPr lang="en-US" dirty="0">
              <a:solidFill>
                <a:schemeClr val="bg1"/>
              </a:solidFill>
            </a:rPr>
            <a:t> </a:t>
          </a:r>
          <a:r>
            <a:rPr lang="en-US" dirty="0" err="1">
              <a:solidFill>
                <a:schemeClr val="bg1"/>
              </a:solidFill>
            </a:rPr>
            <a:t>reservasi</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lebih</a:t>
          </a:r>
          <a:r>
            <a:rPr lang="en-US" dirty="0">
              <a:solidFill>
                <a:schemeClr val="bg1"/>
              </a:solidFill>
            </a:rPr>
            <a:t> </a:t>
          </a:r>
          <a:r>
            <a:rPr lang="en-US" dirty="0" err="1">
              <a:solidFill>
                <a:schemeClr val="bg1"/>
              </a:solidFill>
            </a:rPr>
            <a:t>mudah</a:t>
          </a:r>
          <a:r>
            <a:rPr lang="en-US" dirty="0">
              <a:solidFill>
                <a:schemeClr val="bg1"/>
              </a:solidFill>
              <a:latin typeface="Corbel" panose="020B0503020204020204"/>
            </a:rPr>
            <a:t> dan </a:t>
          </a:r>
          <a:r>
            <a:rPr lang="en-US" dirty="0" err="1">
              <a:solidFill>
                <a:schemeClr val="bg1"/>
              </a:solidFill>
              <a:latin typeface="Corbel" panose="020B0503020204020204"/>
            </a:rPr>
            <a:t>terhindar</a:t>
          </a:r>
          <a:r>
            <a:rPr lang="en-US" dirty="0">
              <a:solidFill>
                <a:schemeClr val="bg1"/>
              </a:solidFill>
              <a:latin typeface="Corbel" panose="020B0503020204020204"/>
            </a:rPr>
            <a:t> </a:t>
          </a:r>
          <a:r>
            <a:rPr lang="en-US" dirty="0" err="1">
              <a:solidFill>
                <a:schemeClr val="bg1"/>
              </a:solidFill>
              <a:latin typeface="Corbel" panose="020B0503020204020204"/>
            </a:rPr>
            <a:t>dari</a:t>
          </a:r>
          <a:r>
            <a:rPr lang="en-US" dirty="0">
              <a:solidFill>
                <a:schemeClr val="bg1"/>
              </a:solidFill>
              <a:latin typeface="Corbel" panose="020B0503020204020204"/>
            </a:rPr>
            <a:t> human error </a:t>
          </a:r>
          <a:r>
            <a:rPr lang="en-US" dirty="0" err="1">
              <a:solidFill>
                <a:schemeClr val="bg1"/>
              </a:solidFill>
              <a:latin typeface="Corbel" panose="020B0503020204020204"/>
            </a:rPr>
            <a:t>seperti</a:t>
          </a:r>
          <a:r>
            <a:rPr lang="en-US" dirty="0">
              <a:solidFill>
                <a:schemeClr val="bg1"/>
              </a:solidFill>
              <a:latin typeface="Corbel" panose="020B0503020204020204"/>
            </a:rPr>
            <a:t> </a:t>
          </a:r>
          <a:r>
            <a:rPr lang="en-US" dirty="0" err="1">
              <a:solidFill>
                <a:schemeClr val="bg1"/>
              </a:solidFill>
              <a:latin typeface="Corbel" panose="020B0503020204020204"/>
            </a:rPr>
            <a:t>reservasi</a:t>
          </a:r>
          <a:r>
            <a:rPr lang="en-US" dirty="0">
              <a:solidFill>
                <a:schemeClr val="bg1"/>
              </a:solidFill>
              <a:latin typeface="Corbel" panose="020B0503020204020204"/>
            </a:rPr>
            <a:t> </a:t>
          </a:r>
          <a:r>
            <a:rPr lang="en-US" dirty="0" err="1">
              <a:solidFill>
                <a:schemeClr val="bg1"/>
              </a:solidFill>
              <a:latin typeface="Corbel" panose="020B0503020204020204"/>
            </a:rPr>
            <a:t>berbasis</a:t>
          </a:r>
          <a:r>
            <a:rPr lang="en-US" dirty="0">
              <a:solidFill>
                <a:schemeClr val="bg1"/>
              </a:solidFill>
              <a:latin typeface="Corbel" panose="020B0503020204020204"/>
            </a:rPr>
            <a:t> </a:t>
          </a:r>
          <a:r>
            <a:rPr lang="en-US" dirty="0" err="1">
              <a:solidFill>
                <a:schemeClr val="bg1"/>
              </a:solidFill>
              <a:latin typeface="Corbel" panose="020B0503020204020204"/>
            </a:rPr>
            <a:t>konvensional</a:t>
          </a:r>
          <a:r>
            <a:rPr lang="en-US" dirty="0">
              <a:solidFill>
                <a:schemeClr val="bg1"/>
              </a:solidFill>
              <a:latin typeface="Corbel" panose="020B0503020204020204"/>
            </a:rPr>
            <a:t>.</a:t>
          </a:r>
          <a:endParaRPr lang="en-US" dirty="0">
            <a:solidFill>
              <a:schemeClr val="bg1"/>
            </a:solidFill>
          </a:endParaRPr>
        </a:p>
      </dgm:t>
    </dgm:pt>
    <dgm:pt modelId="{166A1126-68AF-4B87-B94C-AFDEA55D9BF3}" type="parTrans" cxnId="{F3DD77C1-6C51-4D1B-939B-C880164D9834}">
      <dgm:prSet/>
      <dgm:spPr/>
      <dgm:t>
        <a:bodyPr/>
        <a:lstStyle/>
        <a:p>
          <a:endParaRPr lang="en-US"/>
        </a:p>
      </dgm:t>
    </dgm:pt>
    <dgm:pt modelId="{D07A1231-B13B-4DE4-AF7B-85ED3FCFFAC9}" type="sibTrans" cxnId="{F3DD77C1-6C51-4D1B-939B-C880164D9834}">
      <dgm:prSet/>
      <dgm:spPr/>
      <dgm:t>
        <a:bodyPr/>
        <a:lstStyle/>
        <a:p>
          <a:endParaRPr lang="en-US"/>
        </a:p>
      </dgm:t>
    </dgm:pt>
    <dgm:pt modelId="{5FA61A33-0744-4305-BCB3-C157043C493E}" type="pres">
      <dgm:prSet presAssocID="{E9BDF4C6-0F64-435B-8248-B67207502C88}" presName="outerComposite" presStyleCnt="0">
        <dgm:presLayoutVars>
          <dgm:chMax val="5"/>
          <dgm:dir/>
          <dgm:resizeHandles val="exact"/>
        </dgm:presLayoutVars>
      </dgm:prSet>
      <dgm:spPr/>
    </dgm:pt>
    <dgm:pt modelId="{7EC857F1-1BBF-4A1B-8D4E-7EC287813040}" type="pres">
      <dgm:prSet presAssocID="{E9BDF4C6-0F64-435B-8248-B67207502C88}" presName="dummyMaxCanvas" presStyleCnt="0">
        <dgm:presLayoutVars/>
      </dgm:prSet>
      <dgm:spPr/>
    </dgm:pt>
    <dgm:pt modelId="{EF2D108F-3C9E-4BA3-AF43-133AEAFC91C5}" type="pres">
      <dgm:prSet presAssocID="{E9BDF4C6-0F64-435B-8248-B67207502C88}" presName="TwoNodes_1" presStyleLbl="node1" presStyleIdx="0" presStyleCnt="2">
        <dgm:presLayoutVars>
          <dgm:bulletEnabled val="1"/>
        </dgm:presLayoutVars>
      </dgm:prSet>
      <dgm:spPr/>
    </dgm:pt>
    <dgm:pt modelId="{E8014D5B-0A72-40EC-8FC4-4CAA31EA99A1}" type="pres">
      <dgm:prSet presAssocID="{E9BDF4C6-0F64-435B-8248-B67207502C88}" presName="TwoNodes_2" presStyleLbl="node1" presStyleIdx="1" presStyleCnt="2">
        <dgm:presLayoutVars>
          <dgm:bulletEnabled val="1"/>
        </dgm:presLayoutVars>
      </dgm:prSet>
      <dgm:spPr/>
    </dgm:pt>
    <dgm:pt modelId="{BD065731-1471-4036-AA93-63C3B37D6C3A}" type="pres">
      <dgm:prSet presAssocID="{E9BDF4C6-0F64-435B-8248-B67207502C88}" presName="TwoConn_1-2" presStyleLbl="fgAccFollowNode1" presStyleIdx="0" presStyleCnt="1">
        <dgm:presLayoutVars>
          <dgm:bulletEnabled val="1"/>
        </dgm:presLayoutVars>
      </dgm:prSet>
      <dgm:spPr/>
    </dgm:pt>
    <dgm:pt modelId="{889B1BE0-2CB7-4C15-9B8F-EE226B5B9779}" type="pres">
      <dgm:prSet presAssocID="{E9BDF4C6-0F64-435B-8248-B67207502C88}" presName="TwoNodes_1_text" presStyleLbl="node1" presStyleIdx="1" presStyleCnt="2">
        <dgm:presLayoutVars>
          <dgm:bulletEnabled val="1"/>
        </dgm:presLayoutVars>
      </dgm:prSet>
      <dgm:spPr/>
    </dgm:pt>
    <dgm:pt modelId="{33645900-4DE8-4312-B3F2-90CEAD127B3F}" type="pres">
      <dgm:prSet presAssocID="{E9BDF4C6-0F64-435B-8248-B67207502C88}" presName="TwoNodes_2_text" presStyleLbl="node1" presStyleIdx="1" presStyleCnt="2">
        <dgm:presLayoutVars>
          <dgm:bulletEnabled val="1"/>
        </dgm:presLayoutVars>
      </dgm:prSet>
      <dgm:spPr/>
    </dgm:pt>
  </dgm:ptLst>
  <dgm:cxnLst>
    <dgm:cxn modelId="{8C10930B-818B-4164-8950-B7B32C415751}" type="presOf" srcId="{039F9D4C-CCB9-44B2-AD1F-A3F0A57975E1}" destId="{EF2D108F-3C9E-4BA3-AF43-133AEAFC91C5}" srcOrd="0" destOrd="0" presId="urn:microsoft.com/office/officeart/2005/8/layout/vProcess5"/>
    <dgm:cxn modelId="{DAD7321D-A392-47A0-820F-14ABE3A7D467}" type="presOf" srcId="{8C9D03FC-4937-4A03-B51D-30170FFC5B13}" destId="{BD065731-1471-4036-AA93-63C3B37D6C3A}" srcOrd="0" destOrd="0" presId="urn:microsoft.com/office/officeart/2005/8/layout/vProcess5"/>
    <dgm:cxn modelId="{B108BF49-E6BF-406F-A066-90B1262149B7}" srcId="{E9BDF4C6-0F64-435B-8248-B67207502C88}" destId="{039F9D4C-CCB9-44B2-AD1F-A3F0A57975E1}" srcOrd="0" destOrd="0" parTransId="{0745585A-7C7D-4C32-B784-51929FAE566C}" sibTransId="{8C9D03FC-4937-4A03-B51D-30170FFC5B13}"/>
    <dgm:cxn modelId="{69E88674-BA56-4250-BDA5-FD9CD6F8DF27}" type="presOf" srcId="{039F9D4C-CCB9-44B2-AD1F-A3F0A57975E1}" destId="{889B1BE0-2CB7-4C15-9B8F-EE226B5B9779}" srcOrd="1" destOrd="0" presId="urn:microsoft.com/office/officeart/2005/8/layout/vProcess5"/>
    <dgm:cxn modelId="{10BAFE7A-D21C-4546-A3BC-A67728948BC5}" type="presOf" srcId="{E9BDF4C6-0F64-435B-8248-B67207502C88}" destId="{5FA61A33-0744-4305-BCB3-C157043C493E}" srcOrd="0" destOrd="0" presId="urn:microsoft.com/office/officeart/2005/8/layout/vProcess5"/>
    <dgm:cxn modelId="{F3DD77C1-6C51-4D1B-939B-C880164D9834}" srcId="{E9BDF4C6-0F64-435B-8248-B67207502C88}" destId="{E18885AC-299E-4076-B3DA-B1A943E28364}" srcOrd="1" destOrd="0" parTransId="{166A1126-68AF-4B87-B94C-AFDEA55D9BF3}" sibTransId="{D07A1231-B13B-4DE4-AF7B-85ED3FCFFAC9}"/>
    <dgm:cxn modelId="{C5A631D1-2402-44B0-8A76-83013712F482}" type="presOf" srcId="{E18885AC-299E-4076-B3DA-B1A943E28364}" destId="{33645900-4DE8-4312-B3F2-90CEAD127B3F}" srcOrd="1" destOrd="0" presId="urn:microsoft.com/office/officeart/2005/8/layout/vProcess5"/>
    <dgm:cxn modelId="{211853D4-E93E-4760-9D13-7EDB1A97E01D}" type="presOf" srcId="{E18885AC-299E-4076-B3DA-B1A943E28364}" destId="{E8014D5B-0A72-40EC-8FC4-4CAA31EA99A1}" srcOrd="0" destOrd="0" presId="urn:microsoft.com/office/officeart/2005/8/layout/vProcess5"/>
    <dgm:cxn modelId="{B95A3846-AB07-4437-B9F6-8A58698A9FD0}" type="presParOf" srcId="{5FA61A33-0744-4305-BCB3-C157043C493E}" destId="{7EC857F1-1BBF-4A1B-8D4E-7EC287813040}" srcOrd="0" destOrd="0" presId="urn:microsoft.com/office/officeart/2005/8/layout/vProcess5"/>
    <dgm:cxn modelId="{C2CF0314-5A42-47C3-BD5B-0BBE23E64F8E}" type="presParOf" srcId="{5FA61A33-0744-4305-BCB3-C157043C493E}" destId="{EF2D108F-3C9E-4BA3-AF43-133AEAFC91C5}" srcOrd="1" destOrd="0" presId="urn:microsoft.com/office/officeart/2005/8/layout/vProcess5"/>
    <dgm:cxn modelId="{0EA3F0F3-C22A-4F61-8EEE-E0309BCA139C}" type="presParOf" srcId="{5FA61A33-0744-4305-BCB3-C157043C493E}" destId="{E8014D5B-0A72-40EC-8FC4-4CAA31EA99A1}" srcOrd="2" destOrd="0" presId="urn:microsoft.com/office/officeart/2005/8/layout/vProcess5"/>
    <dgm:cxn modelId="{1A8D8A15-B2DB-4834-A257-0284C8FC0D05}" type="presParOf" srcId="{5FA61A33-0744-4305-BCB3-C157043C493E}" destId="{BD065731-1471-4036-AA93-63C3B37D6C3A}" srcOrd="3" destOrd="0" presId="urn:microsoft.com/office/officeart/2005/8/layout/vProcess5"/>
    <dgm:cxn modelId="{04B23E0C-1CC1-49CE-BB39-7AC6BB5CFB6B}" type="presParOf" srcId="{5FA61A33-0744-4305-BCB3-C157043C493E}" destId="{889B1BE0-2CB7-4C15-9B8F-EE226B5B9779}" srcOrd="4" destOrd="0" presId="urn:microsoft.com/office/officeart/2005/8/layout/vProcess5"/>
    <dgm:cxn modelId="{535DC175-9C8F-4F3E-BB45-4E73F46BF551}" type="presParOf" srcId="{5FA61A33-0744-4305-BCB3-C157043C493E}" destId="{33645900-4DE8-4312-B3F2-90CEAD127B3F}"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C429FA-2A3E-4A87-B070-3CEB3058664F}">
      <dsp:nvSpPr>
        <dsp:cNvPr id="0" name=""/>
        <dsp:cNvSpPr/>
      </dsp:nvSpPr>
      <dsp:spPr>
        <a:xfrm>
          <a:off x="0" y="54234"/>
          <a:ext cx="10233621" cy="715052"/>
        </a:xfrm>
        <a:prstGeom prst="round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    Pemilik café dapat menjangkau customer secara online sehingga cakupannya semakin luas. </a:t>
          </a:r>
        </a:p>
      </dsp:txBody>
      <dsp:txXfrm>
        <a:off x="34906" y="89140"/>
        <a:ext cx="10163809" cy="645240"/>
      </dsp:txXfrm>
    </dsp:sp>
    <dsp:sp modelId="{C8E8D7D1-E0E4-4CA4-A975-8881F0D81D0C}">
      <dsp:nvSpPr>
        <dsp:cNvPr id="0" name=""/>
        <dsp:cNvSpPr/>
      </dsp:nvSpPr>
      <dsp:spPr>
        <a:xfrm>
          <a:off x="0" y="821127"/>
          <a:ext cx="10233621" cy="715052"/>
        </a:xfrm>
        <a:prstGeom prst="roundRect">
          <a:avLst/>
        </a:prstGeom>
        <a:gradFill rotWithShape="0">
          <a:gsLst>
            <a:gs pos="0">
              <a:schemeClr val="accent5">
                <a:hueOff val="-1238541"/>
                <a:satOff val="1219"/>
                <a:lumOff val="2745"/>
                <a:alphaOff val="0"/>
                <a:tint val="96000"/>
                <a:lumMod val="102000"/>
              </a:schemeClr>
            </a:gs>
            <a:gs pos="100000">
              <a:schemeClr val="accent5">
                <a:hueOff val="-1238541"/>
                <a:satOff val="1219"/>
                <a:lumOff val="2745"/>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    Mempermudah pihak customer untuk melakukan reservasi yang lebih terorganisir dan lebih mudah.</a:t>
          </a:r>
        </a:p>
      </dsp:txBody>
      <dsp:txXfrm>
        <a:off x="34906" y="856033"/>
        <a:ext cx="10163809" cy="645240"/>
      </dsp:txXfrm>
    </dsp:sp>
    <dsp:sp modelId="{7C69420A-724E-4BED-92A4-AE227C1DB969}">
      <dsp:nvSpPr>
        <dsp:cNvPr id="0" name=""/>
        <dsp:cNvSpPr/>
      </dsp:nvSpPr>
      <dsp:spPr>
        <a:xfrm>
          <a:off x="0" y="1588020"/>
          <a:ext cx="10233621" cy="715052"/>
        </a:xfrm>
        <a:prstGeom prst="roundRect">
          <a:avLst/>
        </a:prstGeom>
        <a:gradFill rotWithShape="0">
          <a:gsLst>
            <a:gs pos="0">
              <a:schemeClr val="accent5">
                <a:hueOff val="-2477081"/>
                <a:satOff val="2439"/>
                <a:lumOff val="5491"/>
                <a:alphaOff val="0"/>
                <a:tint val="96000"/>
                <a:lumMod val="102000"/>
              </a:schemeClr>
            </a:gs>
            <a:gs pos="100000">
              <a:schemeClr val="accent5">
                <a:hueOff val="-2477081"/>
                <a:satOff val="2439"/>
                <a:lumOff val="5491"/>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    Mempermudah pihak café untuk mengatur dan mempersiapkan setiap reservasi yang dilakukan oleh customer.</a:t>
          </a:r>
        </a:p>
      </dsp:txBody>
      <dsp:txXfrm>
        <a:off x="34906" y="1622926"/>
        <a:ext cx="10163809" cy="645240"/>
      </dsp:txXfrm>
    </dsp:sp>
    <dsp:sp modelId="{1ACDF2F4-E60E-4DA0-AA4A-4DC7ED573D2B}">
      <dsp:nvSpPr>
        <dsp:cNvPr id="0" name=""/>
        <dsp:cNvSpPr/>
      </dsp:nvSpPr>
      <dsp:spPr>
        <a:xfrm>
          <a:off x="0" y="2354913"/>
          <a:ext cx="10233621" cy="715052"/>
        </a:xfrm>
        <a:prstGeom prst="roundRect">
          <a:avLst/>
        </a:prstGeom>
        <a:gradFill rotWithShape="0">
          <a:gsLst>
            <a:gs pos="0">
              <a:schemeClr val="accent5">
                <a:hueOff val="-3715622"/>
                <a:satOff val="3658"/>
                <a:lumOff val="8236"/>
                <a:alphaOff val="0"/>
                <a:tint val="96000"/>
                <a:lumMod val="102000"/>
              </a:schemeClr>
            </a:gs>
            <a:gs pos="100000">
              <a:schemeClr val="accent5">
                <a:hueOff val="-3715622"/>
                <a:satOff val="3658"/>
                <a:lumOff val="8236"/>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    Berpotensi mendatangkan lebih banyak customer serta menambahkan tingkat pendapatan café.</a:t>
          </a:r>
        </a:p>
      </dsp:txBody>
      <dsp:txXfrm>
        <a:off x="34906" y="2389819"/>
        <a:ext cx="10163809" cy="6452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D108F-3C9E-4BA3-AF43-133AEAFC91C5}">
      <dsp:nvSpPr>
        <dsp:cNvPr id="0" name=""/>
        <dsp:cNvSpPr/>
      </dsp:nvSpPr>
      <dsp:spPr>
        <a:xfrm>
          <a:off x="0" y="0"/>
          <a:ext cx="5428030" cy="229743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err="1">
              <a:solidFill>
                <a:schemeClr val="bg1"/>
              </a:solidFill>
            </a:rPr>
            <a:t>Dengan</a:t>
          </a:r>
          <a:r>
            <a:rPr lang="en-US" sz="1900" kern="1200" dirty="0">
              <a:solidFill>
                <a:schemeClr val="bg1"/>
              </a:solidFill>
            </a:rPr>
            <a:t> </a:t>
          </a:r>
          <a:r>
            <a:rPr lang="en-US" sz="1900" kern="1200" dirty="0" err="1">
              <a:solidFill>
                <a:schemeClr val="bg1"/>
              </a:solidFill>
            </a:rPr>
            <a:t>pembuatan</a:t>
          </a:r>
          <a:r>
            <a:rPr lang="en-US" sz="1900" kern="1200" dirty="0">
              <a:solidFill>
                <a:schemeClr val="bg1"/>
              </a:solidFill>
            </a:rPr>
            <a:t> web café </a:t>
          </a:r>
          <a:r>
            <a:rPr lang="en-US" sz="1900" kern="1200" dirty="0" err="1">
              <a:solidFill>
                <a:schemeClr val="bg1"/>
              </a:solidFill>
            </a:rPr>
            <a:t>ini</a:t>
          </a:r>
          <a:r>
            <a:rPr lang="en-US" sz="1900" kern="1200" dirty="0">
              <a:solidFill>
                <a:schemeClr val="bg1"/>
              </a:solidFill>
            </a:rPr>
            <a:t>, </a:t>
          </a:r>
          <a:r>
            <a:rPr lang="en-US" sz="1900" kern="1200" dirty="0" err="1">
              <a:solidFill>
                <a:schemeClr val="bg1"/>
              </a:solidFill>
            </a:rPr>
            <a:t>pihak</a:t>
          </a:r>
          <a:r>
            <a:rPr lang="en-US" sz="1900" kern="1200" dirty="0">
              <a:solidFill>
                <a:schemeClr val="bg1"/>
              </a:solidFill>
            </a:rPr>
            <a:t> customer </a:t>
          </a:r>
          <a:r>
            <a:rPr lang="en-US" sz="1900" kern="1200" dirty="0" err="1">
              <a:solidFill>
                <a:schemeClr val="bg1"/>
              </a:solidFill>
            </a:rPr>
            <a:t>dapat</a:t>
          </a:r>
          <a:r>
            <a:rPr lang="en-US" sz="1900" kern="1200" dirty="0">
              <a:solidFill>
                <a:schemeClr val="bg1"/>
              </a:solidFill>
            </a:rPr>
            <a:t> </a:t>
          </a:r>
          <a:r>
            <a:rPr lang="en-US" sz="1900" kern="1200" dirty="0" err="1">
              <a:solidFill>
                <a:schemeClr val="bg1"/>
              </a:solidFill>
            </a:rPr>
            <a:t>melihat</a:t>
          </a:r>
          <a:r>
            <a:rPr lang="en-US" sz="1900" kern="1200" dirty="0">
              <a:solidFill>
                <a:schemeClr val="bg1"/>
              </a:solidFill>
            </a:rPr>
            <a:t> menu café dan </a:t>
          </a:r>
          <a:r>
            <a:rPr lang="en-US" sz="1900" kern="1200" dirty="0" err="1">
              <a:solidFill>
                <a:schemeClr val="bg1"/>
              </a:solidFill>
            </a:rPr>
            <a:t>merencanakan</a:t>
          </a:r>
          <a:r>
            <a:rPr lang="en-US" sz="1900" kern="1200" dirty="0">
              <a:solidFill>
                <a:schemeClr val="bg1"/>
              </a:solidFill>
            </a:rPr>
            <a:t> </a:t>
          </a:r>
          <a:r>
            <a:rPr lang="en-US" sz="1900" kern="1200" dirty="0" err="1">
              <a:solidFill>
                <a:schemeClr val="bg1"/>
              </a:solidFill>
            </a:rPr>
            <a:t>reservasi</a:t>
          </a:r>
          <a:r>
            <a:rPr lang="en-US" sz="1900" kern="1200" dirty="0">
              <a:solidFill>
                <a:schemeClr val="bg1"/>
              </a:solidFill>
              <a:latin typeface="Corbel"/>
            </a:rPr>
            <a:t> </a:t>
          </a:r>
          <a:r>
            <a:rPr lang="en-US" sz="1900" kern="1200" dirty="0" err="1">
              <a:solidFill>
                <a:schemeClr val="bg1"/>
              </a:solidFill>
              <a:latin typeface="Corbel"/>
            </a:rPr>
            <a:t>dengan</a:t>
          </a:r>
          <a:r>
            <a:rPr lang="en-US" sz="1900" b="0" i="0" u="none" strike="noStrike" kern="1200" cap="none" baseline="0" noProof="0" dirty="0">
              <a:solidFill>
                <a:schemeClr val="bg1"/>
              </a:solidFill>
              <a:latin typeface="Corbel"/>
            </a:rPr>
            <a:t> </a:t>
          </a:r>
          <a:r>
            <a:rPr lang="en-US" sz="1900" b="0" i="0" u="none" strike="noStrike" kern="1200" cap="none" baseline="0" noProof="0" dirty="0" err="1">
              <a:solidFill>
                <a:schemeClr val="bg1"/>
              </a:solidFill>
              <a:latin typeface="Corbel"/>
            </a:rPr>
            <a:t>mudah</a:t>
          </a:r>
          <a:r>
            <a:rPr lang="en-US" sz="1900" b="0" i="0" u="none" strike="noStrike" kern="1200" cap="none" baseline="0" noProof="0" dirty="0">
              <a:solidFill>
                <a:schemeClr val="bg1"/>
              </a:solidFill>
              <a:latin typeface="Corbel"/>
            </a:rPr>
            <a:t>.</a:t>
          </a:r>
        </a:p>
      </dsp:txBody>
      <dsp:txXfrm>
        <a:off x="67289" y="67289"/>
        <a:ext cx="3053458" cy="2162852"/>
      </dsp:txXfrm>
    </dsp:sp>
    <dsp:sp modelId="{E8014D5B-0A72-40EC-8FC4-4CAA31EA99A1}">
      <dsp:nvSpPr>
        <dsp:cNvPr id="0" name=""/>
        <dsp:cNvSpPr/>
      </dsp:nvSpPr>
      <dsp:spPr>
        <a:xfrm>
          <a:off x="957887" y="2807970"/>
          <a:ext cx="5428030" cy="229743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solidFill>
                <a:schemeClr val="bg1"/>
              </a:solidFill>
            </a:rPr>
            <a:t>Pihak café </a:t>
          </a:r>
          <a:r>
            <a:rPr lang="en-US" sz="1900" kern="1200" dirty="0" err="1">
              <a:solidFill>
                <a:schemeClr val="bg1"/>
              </a:solidFill>
            </a:rPr>
            <a:t>dapat</a:t>
          </a:r>
          <a:r>
            <a:rPr lang="en-US" sz="1900" kern="1200" dirty="0">
              <a:solidFill>
                <a:schemeClr val="bg1"/>
              </a:solidFill>
            </a:rPr>
            <a:t> </a:t>
          </a:r>
          <a:r>
            <a:rPr lang="en-US" sz="1900" kern="1200" dirty="0" err="1">
              <a:solidFill>
                <a:schemeClr val="bg1"/>
              </a:solidFill>
            </a:rPr>
            <a:t>mengatur</a:t>
          </a:r>
          <a:r>
            <a:rPr lang="en-US" sz="1900" kern="1200" dirty="0">
              <a:solidFill>
                <a:schemeClr val="bg1"/>
              </a:solidFill>
            </a:rPr>
            <a:t> dan </a:t>
          </a:r>
          <a:r>
            <a:rPr lang="en-US" sz="1900" kern="1200" dirty="0" err="1">
              <a:solidFill>
                <a:schemeClr val="bg1"/>
              </a:solidFill>
            </a:rPr>
            <a:t>merencanakan</a:t>
          </a:r>
          <a:r>
            <a:rPr lang="en-US" sz="1900" kern="1200" dirty="0">
              <a:solidFill>
                <a:schemeClr val="bg1"/>
              </a:solidFill>
            </a:rPr>
            <a:t> </a:t>
          </a:r>
          <a:r>
            <a:rPr lang="en-US" sz="1900" kern="1200" dirty="0" err="1">
              <a:solidFill>
                <a:schemeClr val="bg1"/>
              </a:solidFill>
            </a:rPr>
            <a:t>persiapan</a:t>
          </a:r>
          <a:r>
            <a:rPr lang="en-US" sz="1900" kern="1200" dirty="0">
              <a:solidFill>
                <a:schemeClr val="bg1"/>
              </a:solidFill>
            </a:rPr>
            <a:t> </a:t>
          </a:r>
          <a:r>
            <a:rPr lang="en-US" sz="1900" kern="1200" dirty="0" err="1">
              <a:solidFill>
                <a:schemeClr val="bg1"/>
              </a:solidFill>
            </a:rPr>
            <a:t>reservasi</a:t>
          </a:r>
          <a:r>
            <a:rPr lang="en-US" sz="1900" kern="1200" dirty="0">
              <a:solidFill>
                <a:schemeClr val="bg1"/>
              </a:solidFill>
            </a:rPr>
            <a:t> </a:t>
          </a:r>
          <a:r>
            <a:rPr lang="en-US" sz="1900" kern="1200" dirty="0" err="1">
              <a:solidFill>
                <a:schemeClr val="bg1"/>
              </a:solidFill>
            </a:rPr>
            <a:t>dengan</a:t>
          </a:r>
          <a:r>
            <a:rPr lang="en-US" sz="1900" kern="1200" dirty="0">
              <a:solidFill>
                <a:schemeClr val="bg1"/>
              </a:solidFill>
            </a:rPr>
            <a:t> </a:t>
          </a:r>
          <a:r>
            <a:rPr lang="en-US" sz="1900" kern="1200" dirty="0" err="1">
              <a:solidFill>
                <a:schemeClr val="bg1"/>
              </a:solidFill>
            </a:rPr>
            <a:t>lebih</a:t>
          </a:r>
          <a:r>
            <a:rPr lang="en-US" sz="1900" kern="1200" dirty="0">
              <a:solidFill>
                <a:schemeClr val="bg1"/>
              </a:solidFill>
            </a:rPr>
            <a:t> </a:t>
          </a:r>
          <a:r>
            <a:rPr lang="en-US" sz="1900" kern="1200" dirty="0" err="1">
              <a:solidFill>
                <a:schemeClr val="bg1"/>
              </a:solidFill>
            </a:rPr>
            <a:t>mudah</a:t>
          </a:r>
          <a:r>
            <a:rPr lang="en-US" sz="1900" kern="1200" dirty="0">
              <a:solidFill>
                <a:schemeClr val="bg1"/>
              </a:solidFill>
              <a:latin typeface="Corbel" panose="020B0503020204020204"/>
            </a:rPr>
            <a:t> dan </a:t>
          </a:r>
          <a:r>
            <a:rPr lang="en-US" sz="1900" kern="1200" dirty="0" err="1">
              <a:solidFill>
                <a:schemeClr val="bg1"/>
              </a:solidFill>
              <a:latin typeface="Corbel" panose="020B0503020204020204"/>
            </a:rPr>
            <a:t>terhindar</a:t>
          </a:r>
          <a:r>
            <a:rPr lang="en-US" sz="1900" kern="1200" dirty="0">
              <a:solidFill>
                <a:schemeClr val="bg1"/>
              </a:solidFill>
              <a:latin typeface="Corbel" panose="020B0503020204020204"/>
            </a:rPr>
            <a:t> </a:t>
          </a:r>
          <a:r>
            <a:rPr lang="en-US" sz="1900" kern="1200" dirty="0" err="1">
              <a:solidFill>
                <a:schemeClr val="bg1"/>
              </a:solidFill>
              <a:latin typeface="Corbel" panose="020B0503020204020204"/>
            </a:rPr>
            <a:t>dari</a:t>
          </a:r>
          <a:r>
            <a:rPr lang="en-US" sz="1900" kern="1200" dirty="0">
              <a:solidFill>
                <a:schemeClr val="bg1"/>
              </a:solidFill>
              <a:latin typeface="Corbel" panose="020B0503020204020204"/>
            </a:rPr>
            <a:t> human error </a:t>
          </a:r>
          <a:r>
            <a:rPr lang="en-US" sz="1900" kern="1200" dirty="0" err="1">
              <a:solidFill>
                <a:schemeClr val="bg1"/>
              </a:solidFill>
              <a:latin typeface="Corbel" panose="020B0503020204020204"/>
            </a:rPr>
            <a:t>seperti</a:t>
          </a:r>
          <a:r>
            <a:rPr lang="en-US" sz="1900" kern="1200" dirty="0">
              <a:solidFill>
                <a:schemeClr val="bg1"/>
              </a:solidFill>
              <a:latin typeface="Corbel" panose="020B0503020204020204"/>
            </a:rPr>
            <a:t> </a:t>
          </a:r>
          <a:r>
            <a:rPr lang="en-US" sz="1900" kern="1200" dirty="0" err="1">
              <a:solidFill>
                <a:schemeClr val="bg1"/>
              </a:solidFill>
              <a:latin typeface="Corbel" panose="020B0503020204020204"/>
            </a:rPr>
            <a:t>reservasi</a:t>
          </a:r>
          <a:r>
            <a:rPr lang="en-US" sz="1900" kern="1200" dirty="0">
              <a:solidFill>
                <a:schemeClr val="bg1"/>
              </a:solidFill>
              <a:latin typeface="Corbel" panose="020B0503020204020204"/>
            </a:rPr>
            <a:t> </a:t>
          </a:r>
          <a:r>
            <a:rPr lang="en-US" sz="1900" kern="1200" dirty="0" err="1">
              <a:solidFill>
                <a:schemeClr val="bg1"/>
              </a:solidFill>
              <a:latin typeface="Corbel" panose="020B0503020204020204"/>
            </a:rPr>
            <a:t>berbasis</a:t>
          </a:r>
          <a:r>
            <a:rPr lang="en-US" sz="1900" kern="1200" dirty="0">
              <a:solidFill>
                <a:schemeClr val="bg1"/>
              </a:solidFill>
              <a:latin typeface="Corbel" panose="020B0503020204020204"/>
            </a:rPr>
            <a:t> </a:t>
          </a:r>
          <a:r>
            <a:rPr lang="en-US" sz="1900" kern="1200" dirty="0" err="1">
              <a:solidFill>
                <a:schemeClr val="bg1"/>
              </a:solidFill>
              <a:latin typeface="Corbel" panose="020B0503020204020204"/>
            </a:rPr>
            <a:t>konvensional</a:t>
          </a:r>
          <a:r>
            <a:rPr lang="en-US" sz="1900" kern="1200" dirty="0">
              <a:solidFill>
                <a:schemeClr val="bg1"/>
              </a:solidFill>
              <a:latin typeface="Corbel" panose="020B0503020204020204"/>
            </a:rPr>
            <a:t>.</a:t>
          </a:r>
          <a:endParaRPr lang="en-US" sz="1900" kern="1200" dirty="0">
            <a:solidFill>
              <a:schemeClr val="bg1"/>
            </a:solidFill>
          </a:endParaRPr>
        </a:p>
      </dsp:txBody>
      <dsp:txXfrm>
        <a:off x="1025176" y="2875259"/>
        <a:ext cx="2842235" cy="2162852"/>
      </dsp:txXfrm>
    </dsp:sp>
    <dsp:sp modelId="{BD065731-1471-4036-AA93-63C3B37D6C3A}">
      <dsp:nvSpPr>
        <dsp:cNvPr id="0" name=""/>
        <dsp:cNvSpPr/>
      </dsp:nvSpPr>
      <dsp:spPr>
        <a:xfrm>
          <a:off x="3934700" y="1806035"/>
          <a:ext cx="1493329" cy="1493329"/>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270699" y="1806035"/>
        <a:ext cx="821331" cy="11237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10/21/2020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04198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20865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12113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77473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76244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62399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73568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22433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37333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75133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4108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1692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154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2381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42389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6679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6242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10/21/2020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143074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876258"/>
          </a:xfrm>
        </p:spPr>
        <p:txBody>
          <a:bodyPr/>
          <a:lstStyle/>
          <a:p>
            <a:r>
              <a:rPr lang="en-US" dirty="0">
                <a:cs typeface="Calibri Light"/>
              </a:rPr>
              <a:t>5W1H</a:t>
            </a:r>
            <a:br>
              <a:rPr lang="en-US" dirty="0">
                <a:cs typeface="Calibri Light"/>
              </a:rPr>
            </a:br>
            <a:r>
              <a:rPr lang="en-US" dirty="0">
                <a:cs typeface="Calibri Light"/>
              </a:rPr>
              <a:t>Website Cafe</a:t>
            </a:r>
          </a:p>
        </p:txBody>
      </p:sp>
      <p:sp>
        <p:nvSpPr>
          <p:cNvPr id="3" name="Subtitle 2"/>
          <p:cNvSpPr>
            <a:spLocks noGrp="1"/>
          </p:cNvSpPr>
          <p:nvPr>
            <p:ph type="subTitle" idx="1"/>
          </p:nvPr>
        </p:nvSpPr>
        <p:spPr>
          <a:xfrm>
            <a:off x="4457178" y="3732380"/>
            <a:ext cx="6210822" cy="2116973"/>
          </a:xfrm>
        </p:spPr>
        <p:txBody>
          <a:bodyPr vert="horz" lIns="91440" tIns="45720" rIns="91440" bIns="45720" rtlCol="0" anchor="t">
            <a:normAutofit fontScale="92500" lnSpcReduction="10000"/>
          </a:bodyPr>
          <a:lstStyle/>
          <a:p>
            <a:pPr algn="l"/>
            <a:r>
              <a:rPr lang="en-US" dirty="0">
                <a:ea typeface="+mn-lt"/>
                <a:cs typeface="+mn-lt"/>
              </a:rPr>
              <a:t>•    Devid </a:t>
            </a:r>
            <a:r>
              <a:rPr lang="en-US" dirty="0" err="1">
                <a:ea typeface="+mn-lt"/>
                <a:cs typeface="+mn-lt"/>
              </a:rPr>
              <a:t>Sumarlie</a:t>
            </a:r>
            <a:r>
              <a:rPr lang="en-US" dirty="0">
                <a:ea typeface="+mn-lt"/>
                <a:cs typeface="+mn-lt"/>
              </a:rPr>
              <a:t> - 535180008</a:t>
            </a:r>
            <a:endParaRPr lang="en-US" dirty="0">
              <a:cs typeface="Calibri" panose="020F0502020204030204"/>
            </a:endParaRPr>
          </a:p>
          <a:p>
            <a:pPr algn="l"/>
            <a:r>
              <a:rPr lang="en-US" dirty="0">
                <a:ea typeface="+mn-lt"/>
                <a:cs typeface="+mn-lt"/>
              </a:rPr>
              <a:t>•    Owen - 535180016</a:t>
            </a:r>
            <a:endParaRPr lang="en-US" dirty="0">
              <a:cs typeface="Calibri" panose="020F0502020204030204"/>
            </a:endParaRPr>
          </a:p>
          <a:p>
            <a:pPr algn="l"/>
            <a:r>
              <a:rPr lang="en-US" dirty="0">
                <a:ea typeface="+mn-lt"/>
                <a:cs typeface="+mn-lt"/>
              </a:rPr>
              <a:t>•    Audie Milson - 535180021</a:t>
            </a:r>
            <a:endParaRPr lang="en-US" dirty="0">
              <a:cs typeface="Calibri" panose="020F0502020204030204"/>
            </a:endParaRPr>
          </a:p>
          <a:p>
            <a:pPr algn="l"/>
            <a:r>
              <a:rPr lang="en-US" dirty="0">
                <a:ea typeface="+mn-lt"/>
                <a:cs typeface="+mn-lt"/>
              </a:rPr>
              <a:t>•    James Anderson - 535180027</a:t>
            </a:r>
            <a:endParaRPr lang="en-US" dirty="0">
              <a:cs typeface="Calibri" panose="020F0502020204030204"/>
            </a:endParaRPr>
          </a:p>
          <a:p>
            <a:pPr algn="l"/>
            <a:r>
              <a:rPr lang="en-US" dirty="0">
                <a:ea typeface="+mn-lt"/>
                <a:cs typeface="+mn-lt"/>
              </a:rPr>
              <a:t>•    Michael Joses </a:t>
            </a:r>
            <a:r>
              <a:rPr lang="en-US" dirty="0" err="1">
                <a:ea typeface="+mn-lt"/>
                <a:cs typeface="+mn-lt"/>
              </a:rPr>
              <a:t>Dharmali</a:t>
            </a:r>
            <a:r>
              <a:rPr lang="en-US" dirty="0">
                <a:ea typeface="+mn-lt"/>
                <a:cs typeface="+mn-lt"/>
              </a:rPr>
              <a:t> - 535180037</a:t>
            </a:r>
            <a:endParaRPr lang="en-US" dirty="0">
              <a:cs typeface="Calibri" panose="020F0502020204030204"/>
            </a:endParaRPr>
          </a:p>
          <a:p>
            <a:pPr algn="l"/>
            <a:endParaRPr lang="en-US" dirty="0">
              <a:cs typeface="Calibri" panose="020F0502020204030204"/>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4ECD25-5508-41B7-9B48-6AD2AC31B0A7}"/>
              </a:ext>
            </a:extLst>
          </p:cNvPr>
          <p:cNvSpPr>
            <a:spLocks noGrp="1"/>
          </p:cNvSpPr>
          <p:nvPr>
            <p:ph type="title"/>
          </p:nvPr>
        </p:nvSpPr>
        <p:spPr>
          <a:xfrm>
            <a:off x="1484311" y="685800"/>
            <a:ext cx="10018713" cy="1752599"/>
          </a:xfrm>
        </p:spPr>
        <p:txBody>
          <a:bodyPr anchor="b">
            <a:normAutofit/>
          </a:bodyPr>
          <a:lstStyle/>
          <a:p>
            <a:pPr algn="l">
              <a:lnSpc>
                <a:spcPct val="90000"/>
              </a:lnSpc>
            </a:pPr>
            <a:r>
              <a:rPr lang="en-US"/>
              <a:t>(What)</a:t>
            </a:r>
            <a:br>
              <a:rPr lang="en-US" dirty="0"/>
            </a:br>
            <a:r>
              <a:rPr lang="en-US"/>
              <a:t>Apa</a:t>
            </a:r>
            <a:r>
              <a:rPr lang="en-US">
                <a:ea typeface="+mj-lt"/>
                <a:cs typeface="+mj-lt"/>
              </a:rPr>
              <a:t> </a:t>
            </a:r>
            <a:r>
              <a:rPr lang="en-US" err="1">
                <a:ea typeface="+mj-lt"/>
                <a:cs typeface="+mj-lt"/>
              </a:rPr>
              <a:t>keuntungan</a:t>
            </a:r>
            <a:r>
              <a:rPr lang="en-US">
                <a:ea typeface="+mj-lt"/>
                <a:cs typeface="+mj-lt"/>
              </a:rPr>
              <a:t> yang </a:t>
            </a:r>
            <a:r>
              <a:rPr lang="en-US" err="1">
                <a:ea typeface="+mj-lt"/>
                <a:cs typeface="+mj-lt"/>
              </a:rPr>
              <a:t>akan</a:t>
            </a:r>
            <a:r>
              <a:rPr lang="en-US">
                <a:ea typeface="+mj-lt"/>
                <a:cs typeface="+mj-lt"/>
              </a:rPr>
              <a:t> </a:t>
            </a:r>
            <a:r>
              <a:rPr lang="en-US" err="1">
                <a:ea typeface="+mj-lt"/>
                <a:cs typeface="+mj-lt"/>
              </a:rPr>
              <a:t>didapatkan</a:t>
            </a:r>
            <a:r>
              <a:rPr lang="en-US">
                <a:ea typeface="+mj-lt"/>
                <a:cs typeface="+mj-lt"/>
              </a:rPr>
              <a:t> </a:t>
            </a:r>
            <a:r>
              <a:rPr lang="en-US" err="1">
                <a:ea typeface="+mj-lt"/>
                <a:cs typeface="+mj-lt"/>
              </a:rPr>
              <a:t>dari</a:t>
            </a:r>
            <a:r>
              <a:rPr lang="en-US">
                <a:ea typeface="+mj-lt"/>
                <a:cs typeface="+mj-lt"/>
              </a:rPr>
              <a:t> </a:t>
            </a:r>
            <a:r>
              <a:rPr lang="en-US" err="1">
                <a:ea typeface="+mj-lt"/>
                <a:cs typeface="+mj-lt"/>
              </a:rPr>
              <a:t>pembuatan</a:t>
            </a:r>
            <a:r>
              <a:rPr lang="en-US">
                <a:ea typeface="+mj-lt"/>
                <a:cs typeface="+mj-lt"/>
              </a:rPr>
              <a:t> web café </a:t>
            </a:r>
            <a:r>
              <a:rPr lang="en-US" err="1">
                <a:ea typeface="+mj-lt"/>
                <a:cs typeface="+mj-lt"/>
              </a:rPr>
              <a:t>ini</a:t>
            </a:r>
            <a:r>
              <a:rPr lang="en-US">
                <a:ea typeface="+mj-lt"/>
                <a:cs typeface="+mj-lt"/>
              </a:rPr>
              <a:t>?</a:t>
            </a:r>
            <a:endParaRPr lang="en-US"/>
          </a:p>
        </p:txBody>
      </p:sp>
      <p:graphicFrame>
        <p:nvGraphicFramePr>
          <p:cNvPr id="4" name="Diagram 4">
            <a:extLst>
              <a:ext uri="{FF2B5EF4-FFF2-40B4-BE49-F238E27FC236}">
                <a16:creationId xmlns:a16="http://schemas.microsoft.com/office/drawing/2014/main" id="{A5A898A9-488D-4D6D-99A4-F2C407DF5F6A}"/>
              </a:ext>
            </a:extLst>
          </p:cNvPr>
          <p:cNvGraphicFramePr/>
          <p:nvPr>
            <p:extLst>
              <p:ext uri="{D42A27DB-BD31-4B8C-83A1-F6EECF244321}">
                <p14:modId xmlns:p14="http://schemas.microsoft.com/office/powerpoint/2010/main" val="1083419622"/>
              </p:ext>
            </p:extLst>
          </p:nvPr>
        </p:nvGraphicFramePr>
        <p:xfrm>
          <a:off x="1269402" y="2666999"/>
          <a:ext cx="10233621"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615851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19D00B4-D741-4A32-AC7A-B40FE04055F2}"/>
              </a:ext>
            </a:extLst>
          </p:cNvPr>
          <p:cNvSpPr>
            <a:spLocks noGrp="1"/>
          </p:cNvSpPr>
          <p:nvPr>
            <p:ph type="title"/>
          </p:nvPr>
        </p:nvSpPr>
        <p:spPr>
          <a:xfrm>
            <a:off x="496112" y="685801"/>
            <a:ext cx="2743200" cy="5105400"/>
          </a:xfrm>
        </p:spPr>
        <p:txBody>
          <a:bodyPr>
            <a:normAutofit/>
          </a:bodyPr>
          <a:lstStyle/>
          <a:p>
            <a:pPr algn="l"/>
            <a:r>
              <a:rPr lang="en-US" sz="3200">
                <a:solidFill>
                  <a:srgbClr val="FFFFFF"/>
                </a:solidFill>
              </a:rPr>
              <a:t>(Why)</a:t>
            </a:r>
            <a:br>
              <a:rPr lang="en-US" sz="3200">
                <a:solidFill>
                  <a:srgbClr val="FFFFFF"/>
                </a:solidFill>
                <a:ea typeface="+mj-lt"/>
                <a:cs typeface="+mj-lt"/>
              </a:rPr>
            </a:br>
            <a:r>
              <a:rPr lang="en-US" sz="3200">
                <a:solidFill>
                  <a:srgbClr val="FFFFFF"/>
                </a:solidFill>
                <a:ea typeface="+mj-lt"/>
                <a:cs typeface="+mj-lt"/>
              </a:rPr>
              <a:t>Mengapa website café ini dibutuhkan?</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4" name="Diagram 5">
            <a:extLst>
              <a:ext uri="{FF2B5EF4-FFF2-40B4-BE49-F238E27FC236}">
                <a16:creationId xmlns:a16="http://schemas.microsoft.com/office/drawing/2014/main" id="{B273494B-0FCF-4AA5-85ED-D2F1FACCEAA9}"/>
              </a:ext>
            </a:extLst>
          </p:cNvPr>
          <p:cNvGraphicFramePr/>
          <p:nvPr/>
        </p:nvGraphicFramePr>
        <p:xfrm>
          <a:off x="5117106" y="685801"/>
          <a:ext cx="6385918"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0628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6FC2E-79DD-4B8B-9936-A703B77B15E8}"/>
              </a:ext>
            </a:extLst>
          </p:cNvPr>
          <p:cNvSpPr>
            <a:spLocks noGrp="1"/>
          </p:cNvSpPr>
          <p:nvPr>
            <p:ph type="title"/>
          </p:nvPr>
        </p:nvSpPr>
        <p:spPr/>
        <p:txBody>
          <a:bodyPr>
            <a:normAutofit fontScale="90000"/>
          </a:bodyPr>
          <a:lstStyle/>
          <a:p>
            <a:r>
              <a:rPr lang="en-US" dirty="0"/>
              <a:t>(Who)</a:t>
            </a:r>
            <a:br>
              <a:rPr lang="en-US" dirty="0">
                <a:ea typeface="+mj-lt"/>
                <a:cs typeface="+mj-lt"/>
              </a:rPr>
            </a:br>
            <a:r>
              <a:rPr lang="en-US" dirty="0" err="1">
                <a:ea typeface="+mj-lt"/>
                <a:cs typeface="+mj-lt"/>
              </a:rPr>
              <a:t>Siapa</a:t>
            </a:r>
            <a:r>
              <a:rPr lang="en-US" dirty="0">
                <a:ea typeface="+mj-lt"/>
                <a:cs typeface="+mj-lt"/>
              </a:rPr>
              <a:t> yang </a:t>
            </a:r>
            <a:r>
              <a:rPr lang="en-US" dirty="0" err="1">
                <a:ea typeface="+mj-lt"/>
                <a:cs typeface="+mj-lt"/>
              </a:rPr>
              <a:t>akan</a:t>
            </a:r>
            <a:r>
              <a:rPr lang="en-US" dirty="0">
                <a:ea typeface="+mj-lt"/>
                <a:cs typeface="+mj-lt"/>
              </a:rPr>
              <a:t> </a:t>
            </a:r>
            <a:r>
              <a:rPr lang="en-US" dirty="0" err="1">
                <a:ea typeface="+mj-lt"/>
                <a:cs typeface="+mj-lt"/>
              </a:rPr>
              <a:t>menjadi</a:t>
            </a:r>
            <a:r>
              <a:rPr lang="en-US" dirty="0">
                <a:ea typeface="+mj-lt"/>
                <a:cs typeface="+mj-lt"/>
              </a:rPr>
              <a:t> target </a:t>
            </a:r>
            <a:r>
              <a:rPr lang="en-US" dirty="0" err="1">
                <a:ea typeface="+mj-lt"/>
                <a:cs typeface="+mj-lt"/>
              </a:rPr>
              <a:t>dari</a:t>
            </a:r>
            <a:r>
              <a:rPr lang="en-US" dirty="0">
                <a:ea typeface="+mj-lt"/>
                <a:cs typeface="+mj-lt"/>
              </a:rPr>
              <a:t> website café </a:t>
            </a:r>
            <a:r>
              <a:rPr lang="en-US" dirty="0" err="1">
                <a:ea typeface="+mj-lt"/>
                <a:cs typeface="+mj-lt"/>
              </a:rPr>
              <a:t>ini</a:t>
            </a:r>
            <a:r>
              <a:rPr lang="en-US" dirty="0">
                <a:ea typeface="+mj-lt"/>
                <a:cs typeface="+mj-lt"/>
              </a:rPr>
              <a:t>?</a:t>
            </a:r>
            <a:endParaRPr lang="en-US" dirty="0"/>
          </a:p>
        </p:txBody>
      </p:sp>
      <p:sp>
        <p:nvSpPr>
          <p:cNvPr id="3" name="Content Placeholder 2">
            <a:extLst>
              <a:ext uri="{FF2B5EF4-FFF2-40B4-BE49-F238E27FC236}">
                <a16:creationId xmlns:a16="http://schemas.microsoft.com/office/drawing/2014/main" id="{9C711F5A-1499-447D-A7A4-693E4DFD253B}"/>
              </a:ext>
            </a:extLst>
          </p:cNvPr>
          <p:cNvSpPr>
            <a:spLocks noGrp="1"/>
          </p:cNvSpPr>
          <p:nvPr>
            <p:ph idx="1"/>
          </p:nvPr>
        </p:nvSpPr>
        <p:spPr/>
        <p:txBody>
          <a:bodyPr/>
          <a:lstStyle/>
          <a:p>
            <a:r>
              <a:rPr lang="en-US" dirty="0" err="1">
                <a:ea typeface="+mn-lt"/>
                <a:cs typeface="+mn-lt"/>
              </a:rPr>
              <a:t>Semua</a:t>
            </a:r>
            <a:r>
              <a:rPr lang="en-US" dirty="0">
                <a:ea typeface="+mn-lt"/>
                <a:cs typeface="+mn-lt"/>
              </a:rPr>
              <a:t> orang </a:t>
            </a:r>
            <a:r>
              <a:rPr lang="en-US" dirty="0" err="1">
                <a:ea typeface="+mn-lt"/>
                <a:cs typeface="+mn-lt"/>
              </a:rPr>
              <a:t>dari</a:t>
            </a:r>
            <a:r>
              <a:rPr lang="en-US" dirty="0">
                <a:ea typeface="+mn-lt"/>
                <a:cs typeface="+mn-lt"/>
              </a:rPr>
              <a:t> </a:t>
            </a:r>
            <a:r>
              <a:rPr lang="en-US" dirty="0" err="1">
                <a:ea typeface="+mn-lt"/>
                <a:cs typeface="+mn-lt"/>
              </a:rPr>
              <a:t>semua</a:t>
            </a:r>
            <a:r>
              <a:rPr lang="en-US" dirty="0">
                <a:ea typeface="+mn-lt"/>
                <a:cs typeface="+mn-lt"/>
              </a:rPr>
              <a:t> </a:t>
            </a:r>
            <a:r>
              <a:rPr lang="en-US" dirty="0" err="1">
                <a:ea typeface="+mn-lt"/>
                <a:cs typeface="+mn-lt"/>
              </a:rPr>
              <a:t>kalangan</a:t>
            </a:r>
            <a:r>
              <a:rPr lang="en-US" dirty="0">
                <a:ea typeface="+mn-lt"/>
                <a:cs typeface="+mn-lt"/>
              </a:rPr>
              <a:t> </a:t>
            </a:r>
            <a:r>
              <a:rPr lang="en-US" dirty="0" err="1">
                <a:ea typeface="+mn-lt"/>
                <a:cs typeface="+mn-lt"/>
              </a:rPr>
              <a:t>baik</a:t>
            </a:r>
            <a:r>
              <a:rPr lang="en-US" dirty="0">
                <a:ea typeface="+mn-lt"/>
                <a:cs typeface="+mn-lt"/>
              </a:rPr>
              <a:t> </a:t>
            </a:r>
            <a:r>
              <a:rPr lang="en-US" dirty="0" err="1">
                <a:ea typeface="+mn-lt"/>
                <a:cs typeface="+mn-lt"/>
              </a:rPr>
              <a:t>pelanggan</a:t>
            </a:r>
            <a:r>
              <a:rPr lang="en-US" dirty="0">
                <a:ea typeface="+mn-lt"/>
                <a:cs typeface="+mn-lt"/>
              </a:rPr>
              <a:t> yang </a:t>
            </a:r>
            <a:r>
              <a:rPr lang="en-US" dirty="0" err="1">
                <a:ea typeface="+mn-lt"/>
                <a:cs typeface="+mn-lt"/>
              </a:rPr>
              <a:t>sudah</a:t>
            </a:r>
            <a:r>
              <a:rPr lang="en-US" dirty="0">
                <a:ea typeface="+mn-lt"/>
                <a:cs typeface="+mn-lt"/>
              </a:rPr>
              <a:t> </a:t>
            </a:r>
            <a:r>
              <a:rPr lang="en-US" dirty="0" err="1">
                <a:ea typeface="+mn-lt"/>
                <a:cs typeface="+mn-lt"/>
              </a:rPr>
              <a:t>sering</a:t>
            </a:r>
            <a:r>
              <a:rPr lang="en-US" dirty="0">
                <a:ea typeface="+mn-lt"/>
                <a:cs typeface="+mn-lt"/>
              </a:rPr>
              <a:t> </a:t>
            </a:r>
            <a:r>
              <a:rPr lang="en-US" dirty="0" err="1">
                <a:ea typeface="+mn-lt"/>
                <a:cs typeface="+mn-lt"/>
              </a:rPr>
              <a:t>berkunjung</a:t>
            </a:r>
            <a:r>
              <a:rPr lang="en-US" dirty="0">
                <a:ea typeface="+mn-lt"/>
                <a:cs typeface="+mn-lt"/>
              </a:rPr>
              <a:t> </a:t>
            </a:r>
            <a:r>
              <a:rPr lang="en-US" dirty="0" err="1">
                <a:ea typeface="+mn-lt"/>
                <a:cs typeface="+mn-lt"/>
              </a:rPr>
              <a:t>maupun</a:t>
            </a:r>
            <a:r>
              <a:rPr lang="en-US" dirty="0">
                <a:ea typeface="+mn-lt"/>
                <a:cs typeface="+mn-lt"/>
              </a:rPr>
              <a:t> </a:t>
            </a:r>
            <a:r>
              <a:rPr lang="en-US" dirty="0" err="1">
                <a:ea typeface="+mn-lt"/>
                <a:cs typeface="+mn-lt"/>
              </a:rPr>
              <a:t>pelanggan</a:t>
            </a:r>
            <a:r>
              <a:rPr lang="en-US" dirty="0">
                <a:ea typeface="+mn-lt"/>
                <a:cs typeface="+mn-lt"/>
              </a:rPr>
              <a:t> yang </a:t>
            </a:r>
            <a:r>
              <a:rPr lang="en-US" dirty="0" err="1">
                <a:ea typeface="+mn-lt"/>
                <a:cs typeface="+mn-lt"/>
              </a:rPr>
              <a:t>baru</a:t>
            </a:r>
            <a:r>
              <a:rPr lang="en-US" dirty="0">
                <a:ea typeface="+mn-lt"/>
                <a:cs typeface="+mn-lt"/>
              </a:rPr>
              <a:t> </a:t>
            </a:r>
            <a:r>
              <a:rPr lang="en-US" dirty="0" err="1">
                <a:ea typeface="+mn-lt"/>
                <a:cs typeface="+mn-lt"/>
              </a:rPr>
              <a:t>akan</a:t>
            </a:r>
            <a:r>
              <a:rPr lang="en-US" dirty="0">
                <a:ea typeface="+mn-lt"/>
                <a:cs typeface="+mn-lt"/>
              </a:rPr>
              <a:t> </a:t>
            </a:r>
            <a:r>
              <a:rPr lang="en-US" dirty="0" err="1">
                <a:ea typeface="+mn-lt"/>
                <a:cs typeface="+mn-lt"/>
              </a:rPr>
              <a:t>berkunjung</a:t>
            </a:r>
            <a:r>
              <a:rPr lang="en-US" dirty="0">
                <a:ea typeface="+mn-lt"/>
                <a:cs typeface="+mn-lt"/>
              </a:rPr>
              <a:t>, dan </a:t>
            </a:r>
            <a:r>
              <a:rPr lang="en-US" dirty="0" err="1">
                <a:ea typeface="+mn-lt"/>
                <a:cs typeface="+mn-lt"/>
              </a:rPr>
              <a:t>tentunya</a:t>
            </a:r>
            <a:r>
              <a:rPr lang="en-US" dirty="0">
                <a:ea typeface="+mn-lt"/>
                <a:cs typeface="+mn-lt"/>
              </a:rPr>
              <a:t> </a:t>
            </a:r>
            <a:r>
              <a:rPr lang="en-US" dirty="0" err="1">
                <a:ea typeface="+mn-lt"/>
                <a:cs typeface="+mn-lt"/>
              </a:rPr>
              <a:t>semua</a:t>
            </a:r>
            <a:r>
              <a:rPr lang="en-US" dirty="0">
                <a:ea typeface="+mn-lt"/>
                <a:cs typeface="+mn-lt"/>
              </a:rPr>
              <a:t> orang </a:t>
            </a:r>
            <a:r>
              <a:rPr lang="en-US" dirty="0" err="1">
                <a:ea typeface="+mn-lt"/>
                <a:cs typeface="+mn-lt"/>
              </a:rPr>
              <a:t>disini</a:t>
            </a:r>
            <a:r>
              <a:rPr lang="en-US" dirty="0">
                <a:ea typeface="+mn-lt"/>
                <a:cs typeface="+mn-lt"/>
              </a:rPr>
              <a:t> </a:t>
            </a:r>
            <a:r>
              <a:rPr lang="en-US" dirty="0" err="1">
                <a:ea typeface="+mn-lt"/>
                <a:cs typeface="+mn-lt"/>
              </a:rPr>
              <a:t>meliputi</a:t>
            </a:r>
            <a:r>
              <a:rPr lang="en-US" dirty="0">
                <a:ea typeface="+mn-lt"/>
                <a:cs typeface="+mn-lt"/>
              </a:rPr>
              <a:t> </a:t>
            </a:r>
            <a:r>
              <a:rPr lang="en-US" dirty="0" err="1">
                <a:ea typeface="+mn-lt"/>
                <a:cs typeface="+mn-lt"/>
              </a:rPr>
              <a:t>semua</a:t>
            </a:r>
            <a:r>
              <a:rPr lang="en-US" dirty="0">
                <a:ea typeface="+mn-lt"/>
                <a:cs typeface="+mn-lt"/>
              </a:rPr>
              <a:t> yang </a:t>
            </a:r>
            <a:r>
              <a:rPr lang="en-US" dirty="0" err="1">
                <a:ea typeface="+mn-lt"/>
                <a:cs typeface="+mn-lt"/>
              </a:rPr>
              <a:t>mengakses</a:t>
            </a:r>
            <a:r>
              <a:rPr lang="en-US" dirty="0">
                <a:ea typeface="+mn-lt"/>
                <a:cs typeface="+mn-lt"/>
              </a:rPr>
              <a:t> internet.</a:t>
            </a:r>
            <a:endParaRPr lang="en-US" dirty="0"/>
          </a:p>
        </p:txBody>
      </p:sp>
    </p:spTree>
    <p:extLst>
      <p:ext uri="{BB962C8B-B14F-4D97-AF65-F5344CB8AC3E}">
        <p14:creationId xmlns:p14="http://schemas.microsoft.com/office/powerpoint/2010/main" val="3648381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7"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912BDA-168E-4658-B4DB-A2BB759B4A14}"/>
              </a:ext>
            </a:extLst>
          </p:cNvPr>
          <p:cNvSpPr>
            <a:spLocks noGrp="1"/>
          </p:cNvSpPr>
          <p:nvPr>
            <p:ph type="title"/>
          </p:nvPr>
        </p:nvSpPr>
        <p:spPr>
          <a:xfrm>
            <a:off x="1189702" y="1261872"/>
            <a:ext cx="3145536" cy="4334256"/>
          </a:xfrm>
        </p:spPr>
        <p:txBody>
          <a:bodyPr>
            <a:normAutofit/>
          </a:bodyPr>
          <a:lstStyle/>
          <a:p>
            <a:pPr algn="l"/>
            <a:r>
              <a:rPr lang="en-US" sz="3600" dirty="0"/>
              <a:t>(When)</a:t>
            </a:r>
            <a:br>
              <a:rPr lang="en-US" sz="3600" dirty="0"/>
            </a:br>
            <a:r>
              <a:rPr lang="en-US" sz="2800" dirty="0">
                <a:ea typeface="+mj-lt"/>
                <a:cs typeface="+mj-lt"/>
              </a:rPr>
              <a:t>Kapan </a:t>
            </a:r>
            <a:r>
              <a:rPr lang="en-US" sz="2800" dirty="0" err="1">
                <a:ea typeface="+mj-lt"/>
                <a:cs typeface="+mj-lt"/>
              </a:rPr>
              <a:t>waktu</a:t>
            </a:r>
            <a:r>
              <a:rPr lang="en-US" sz="2800" dirty="0">
                <a:ea typeface="+mj-lt"/>
                <a:cs typeface="+mj-lt"/>
              </a:rPr>
              <a:t> yang </a:t>
            </a:r>
            <a:r>
              <a:rPr lang="en-US" sz="2800" dirty="0" err="1">
                <a:ea typeface="+mj-lt"/>
                <a:cs typeface="+mj-lt"/>
              </a:rPr>
              <a:t>tepat</a:t>
            </a:r>
            <a:r>
              <a:rPr lang="en-US" sz="2800" dirty="0">
                <a:ea typeface="+mj-lt"/>
                <a:cs typeface="+mj-lt"/>
              </a:rPr>
              <a:t> </a:t>
            </a:r>
            <a:r>
              <a:rPr lang="en-US" sz="2800" dirty="0" err="1">
                <a:ea typeface="+mj-lt"/>
                <a:cs typeface="+mj-lt"/>
              </a:rPr>
              <a:t>untuk</a:t>
            </a:r>
            <a:r>
              <a:rPr lang="en-US" sz="2800" dirty="0">
                <a:ea typeface="+mj-lt"/>
                <a:cs typeface="+mj-lt"/>
              </a:rPr>
              <a:t> </a:t>
            </a:r>
            <a:r>
              <a:rPr lang="en-US" sz="2800" dirty="0" err="1">
                <a:ea typeface="+mj-lt"/>
                <a:cs typeface="+mj-lt"/>
              </a:rPr>
              <a:t>menerapkan</a:t>
            </a:r>
            <a:r>
              <a:rPr lang="en-US" sz="2800" dirty="0">
                <a:ea typeface="+mj-lt"/>
                <a:cs typeface="+mj-lt"/>
              </a:rPr>
              <a:t> </a:t>
            </a:r>
            <a:r>
              <a:rPr lang="en-US" sz="2800" dirty="0" err="1">
                <a:ea typeface="+mj-lt"/>
                <a:cs typeface="+mj-lt"/>
              </a:rPr>
              <a:t>sistem</a:t>
            </a:r>
            <a:r>
              <a:rPr lang="en-US" sz="2800" dirty="0">
                <a:ea typeface="+mj-lt"/>
                <a:cs typeface="+mj-lt"/>
              </a:rPr>
              <a:t> website café </a:t>
            </a:r>
            <a:r>
              <a:rPr lang="en-US" sz="2800" dirty="0" err="1">
                <a:ea typeface="+mj-lt"/>
                <a:cs typeface="+mj-lt"/>
              </a:rPr>
              <a:t>ini</a:t>
            </a:r>
            <a:r>
              <a:rPr lang="en-US" sz="2800" dirty="0">
                <a:ea typeface="+mj-lt"/>
                <a:cs typeface="+mj-lt"/>
              </a:rPr>
              <a:t>?</a:t>
            </a:r>
            <a:r>
              <a:rPr lang="en-US" sz="3600" dirty="0">
                <a:ea typeface="+mj-lt"/>
                <a:cs typeface="+mj-lt"/>
              </a:rPr>
              <a:t> </a:t>
            </a:r>
            <a:endParaRPr lang="en-US"/>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0E34C4-A390-4301-99D9-BCBC9EE74964}"/>
              </a:ext>
            </a:extLst>
          </p:cNvPr>
          <p:cNvSpPr>
            <a:spLocks noGrp="1"/>
          </p:cNvSpPr>
          <p:nvPr>
            <p:ph idx="1"/>
          </p:nvPr>
        </p:nvSpPr>
        <p:spPr>
          <a:xfrm>
            <a:off x="5007932" y="1261873"/>
            <a:ext cx="5951013" cy="4449422"/>
          </a:xfrm>
        </p:spPr>
        <p:txBody>
          <a:bodyPr>
            <a:normAutofit/>
          </a:bodyPr>
          <a:lstStyle/>
          <a:p>
            <a:r>
              <a:rPr lang="en-US" sz="2000">
                <a:ea typeface="+mn-lt"/>
                <a:cs typeface="+mn-lt"/>
              </a:rPr>
              <a:t>Pada saat era pandemik COVID-19 seperti ini, semua orang tanpa terkecuali diharuskan untuk membatasi kontak fisik dengan orang lain. Dengan penerapan web café ini, pihak café dan pihak customer dapat saling bekerja sama membuat suatu jadwal agar café tidak terlalu padat dan tetap mengikuti protokol kesehatan yang berlaku.</a:t>
            </a:r>
            <a:endParaRPr lang="en-US" sz="2000"/>
          </a:p>
        </p:txBody>
      </p:sp>
    </p:spTree>
    <p:extLst>
      <p:ext uri="{BB962C8B-B14F-4D97-AF65-F5344CB8AC3E}">
        <p14:creationId xmlns:p14="http://schemas.microsoft.com/office/powerpoint/2010/main" val="204023874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13"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3B832CEE-D7E2-4934-8850-EC3239D83180}"/>
              </a:ext>
            </a:extLst>
          </p:cNvPr>
          <p:cNvSpPr>
            <a:spLocks noGrp="1"/>
          </p:cNvSpPr>
          <p:nvPr>
            <p:ph type="title"/>
          </p:nvPr>
        </p:nvSpPr>
        <p:spPr>
          <a:xfrm>
            <a:off x="412025" y="1072609"/>
            <a:ext cx="3041557" cy="4522647"/>
          </a:xfrm>
          <a:effectLst/>
        </p:spPr>
        <p:txBody>
          <a:bodyPr anchor="ctr">
            <a:normAutofit/>
          </a:bodyPr>
          <a:lstStyle/>
          <a:p>
            <a:pPr algn="l"/>
            <a:r>
              <a:rPr lang="en-US" sz="3200"/>
              <a:t>(Where)</a:t>
            </a:r>
            <a:br>
              <a:rPr lang="en-US" sz="3200"/>
            </a:br>
            <a:r>
              <a:rPr lang="en-US" sz="3200">
                <a:ea typeface="+mj-lt"/>
                <a:cs typeface="+mj-lt"/>
              </a:rPr>
              <a:t>Dimana website ini akan berguna?</a:t>
            </a:r>
            <a:endParaRPr lang="en-US" sz="3200"/>
          </a:p>
        </p:txBody>
      </p:sp>
      <p:sp>
        <p:nvSpPr>
          <p:cNvPr id="3" name="Content Placeholder 2">
            <a:extLst>
              <a:ext uri="{FF2B5EF4-FFF2-40B4-BE49-F238E27FC236}">
                <a16:creationId xmlns:a16="http://schemas.microsoft.com/office/drawing/2014/main" id="{D0D4E3AF-036B-4410-9DED-DF528724110E}"/>
              </a:ext>
            </a:extLst>
          </p:cNvPr>
          <p:cNvSpPr>
            <a:spLocks noGrp="1"/>
          </p:cNvSpPr>
          <p:nvPr>
            <p:ph idx="1"/>
          </p:nvPr>
        </p:nvSpPr>
        <p:spPr>
          <a:xfrm>
            <a:off x="5149032" y="1072609"/>
            <a:ext cx="6652441" cy="4522647"/>
          </a:xfrm>
        </p:spPr>
        <p:txBody>
          <a:bodyPr anchor="ctr">
            <a:normAutofit/>
          </a:bodyPr>
          <a:lstStyle/>
          <a:p>
            <a:r>
              <a:rPr lang="en-US" dirty="0">
                <a:solidFill>
                  <a:schemeClr val="bg1"/>
                </a:solidFill>
                <a:ea typeface="+mn-lt"/>
                <a:cs typeface="+mn-lt"/>
              </a:rPr>
              <a:t>Web </a:t>
            </a:r>
            <a:r>
              <a:rPr lang="en-US" dirty="0" err="1">
                <a:solidFill>
                  <a:schemeClr val="bg1"/>
                </a:solidFill>
                <a:ea typeface="+mn-lt"/>
                <a:cs typeface="+mn-lt"/>
              </a:rPr>
              <a:t>ini</a:t>
            </a:r>
            <a:r>
              <a:rPr lang="en-US" dirty="0">
                <a:solidFill>
                  <a:schemeClr val="bg1"/>
                </a:solidFill>
                <a:ea typeface="+mn-lt"/>
                <a:cs typeface="+mn-lt"/>
              </a:rPr>
              <a:t> </a:t>
            </a:r>
            <a:r>
              <a:rPr lang="en-US" dirty="0" err="1">
                <a:solidFill>
                  <a:schemeClr val="bg1"/>
                </a:solidFill>
                <a:ea typeface="+mn-lt"/>
                <a:cs typeface="+mn-lt"/>
              </a:rPr>
              <a:t>akan</a:t>
            </a:r>
            <a:r>
              <a:rPr lang="en-US" dirty="0">
                <a:solidFill>
                  <a:schemeClr val="bg1"/>
                </a:solidFill>
                <a:ea typeface="+mn-lt"/>
                <a:cs typeface="+mn-lt"/>
              </a:rPr>
              <a:t> </a:t>
            </a:r>
            <a:r>
              <a:rPr lang="en-US" dirty="0" err="1">
                <a:solidFill>
                  <a:schemeClr val="bg1"/>
                </a:solidFill>
                <a:ea typeface="+mn-lt"/>
                <a:cs typeface="+mn-lt"/>
              </a:rPr>
              <a:t>berguna</a:t>
            </a:r>
            <a:r>
              <a:rPr lang="en-US" dirty="0">
                <a:solidFill>
                  <a:schemeClr val="bg1"/>
                </a:solidFill>
                <a:ea typeface="+mn-lt"/>
                <a:cs typeface="+mn-lt"/>
              </a:rPr>
              <a:t> </a:t>
            </a:r>
            <a:r>
              <a:rPr lang="en-US" dirty="0" err="1">
                <a:solidFill>
                  <a:schemeClr val="bg1"/>
                </a:solidFill>
                <a:ea typeface="+mn-lt"/>
                <a:cs typeface="+mn-lt"/>
              </a:rPr>
              <a:t>bagi</a:t>
            </a:r>
            <a:r>
              <a:rPr lang="en-US" dirty="0">
                <a:solidFill>
                  <a:schemeClr val="bg1"/>
                </a:solidFill>
                <a:ea typeface="+mn-lt"/>
                <a:cs typeface="+mn-lt"/>
              </a:rPr>
              <a:t> café yang </a:t>
            </a:r>
            <a:r>
              <a:rPr lang="en-US" dirty="0" err="1">
                <a:solidFill>
                  <a:schemeClr val="bg1"/>
                </a:solidFill>
                <a:ea typeface="+mn-lt"/>
                <a:cs typeface="+mn-lt"/>
              </a:rPr>
              <a:t>menjadi</a:t>
            </a:r>
            <a:r>
              <a:rPr lang="en-US" dirty="0">
                <a:solidFill>
                  <a:schemeClr val="bg1"/>
                </a:solidFill>
                <a:ea typeface="+mn-lt"/>
                <a:cs typeface="+mn-lt"/>
              </a:rPr>
              <a:t> client </a:t>
            </a:r>
            <a:r>
              <a:rPr lang="en-US" dirty="0" err="1">
                <a:solidFill>
                  <a:schemeClr val="bg1"/>
                </a:solidFill>
                <a:ea typeface="+mn-lt"/>
                <a:cs typeface="+mn-lt"/>
              </a:rPr>
              <a:t>kita</a:t>
            </a:r>
            <a:r>
              <a:rPr lang="en-US" dirty="0">
                <a:solidFill>
                  <a:schemeClr val="bg1"/>
                </a:solidFill>
                <a:ea typeface="+mn-lt"/>
                <a:cs typeface="+mn-lt"/>
              </a:rPr>
              <a:t>. </a:t>
            </a:r>
            <a:r>
              <a:rPr lang="en-US" dirty="0" err="1">
                <a:solidFill>
                  <a:schemeClr val="bg1"/>
                </a:solidFill>
                <a:ea typeface="+mn-lt"/>
                <a:cs typeface="+mn-lt"/>
              </a:rPr>
              <a:t>Diharapkan</a:t>
            </a:r>
            <a:r>
              <a:rPr lang="en-US" dirty="0">
                <a:solidFill>
                  <a:schemeClr val="bg1"/>
                </a:solidFill>
                <a:ea typeface="+mn-lt"/>
                <a:cs typeface="+mn-lt"/>
              </a:rPr>
              <a:t> platform web </a:t>
            </a:r>
            <a:r>
              <a:rPr lang="en-US" dirty="0" err="1">
                <a:solidFill>
                  <a:schemeClr val="bg1"/>
                </a:solidFill>
                <a:ea typeface="+mn-lt"/>
                <a:cs typeface="+mn-lt"/>
              </a:rPr>
              <a:t>ini</a:t>
            </a:r>
            <a:r>
              <a:rPr lang="en-US" dirty="0">
                <a:solidFill>
                  <a:schemeClr val="bg1"/>
                </a:solidFill>
                <a:ea typeface="+mn-lt"/>
                <a:cs typeface="+mn-lt"/>
              </a:rPr>
              <a:t> </a:t>
            </a:r>
            <a:r>
              <a:rPr lang="en-US" dirty="0" err="1">
                <a:solidFill>
                  <a:schemeClr val="bg1"/>
                </a:solidFill>
                <a:ea typeface="+mn-lt"/>
                <a:cs typeface="+mn-lt"/>
              </a:rPr>
              <a:t>akan</a:t>
            </a:r>
            <a:r>
              <a:rPr lang="en-US" dirty="0">
                <a:solidFill>
                  <a:schemeClr val="bg1"/>
                </a:solidFill>
                <a:ea typeface="+mn-lt"/>
                <a:cs typeface="+mn-lt"/>
              </a:rPr>
              <a:t> </a:t>
            </a:r>
            <a:r>
              <a:rPr lang="en-US" dirty="0" err="1">
                <a:solidFill>
                  <a:schemeClr val="bg1"/>
                </a:solidFill>
                <a:ea typeface="+mn-lt"/>
                <a:cs typeface="+mn-lt"/>
              </a:rPr>
              <a:t>mendukung</a:t>
            </a:r>
            <a:r>
              <a:rPr lang="en-US" dirty="0">
                <a:solidFill>
                  <a:schemeClr val="bg1"/>
                </a:solidFill>
                <a:ea typeface="+mn-lt"/>
                <a:cs typeface="+mn-lt"/>
              </a:rPr>
              <a:t> </a:t>
            </a:r>
            <a:r>
              <a:rPr lang="en-US" dirty="0" err="1">
                <a:solidFill>
                  <a:schemeClr val="bg1"/>
                </a:solidFill>
                <a:ea typeface="+mn-lt"/>
                <a:cs typeface="+mn-lt"/>
              </a:rPr>
              <a:t>keberlangsungan</a:t>
            </a:r>
            <a:r>
              <a:rPr lang="en-US" dirty="0">
                <a:solidFill>
                  <a:schemeClr val="bg1"/>
                </a:solidFill>
                <a:ea typeface="+mn-lt"/>
                <a:cs typeface="+mn-lt"/>
              </a:rPr>
              <a:t> </a:t>
            </a:r>
            <a:r>
              <a:rPr lang="en-US" dirty="0" err="1">
                <a:solidFill>
                  <a:schemeClr val="bg1"/>
                </a:solidFill>
                <a:ea typeface="+mn-lt"/>
                <a:cs typeface="+mn-lt"/>
              </a:rPr>
              <a:t>bisnis</a:t>
            </a:r>
            <a:r>
              <a:rPr lang="en-US" dirty="0">
                <a:solidFill>
                  <a:schemeClr val="bg1"/>
                </a:solidFill>
                <a:ea typeface="+mn-lt"/>
                <a:cs typeface="+mn-lt"/>
              </a:rPr>
              <a:t>, </a:t>
            </a:r>
            <a:r>
              <a:rPr lang="en-US" dirty="0" err="1">
                <a:solidFill>
                  <a:schemeClr val="bg1"/>
                </a:solidFill>
                <a:ea typeface="+mn-lt"/>
                <a:cs typeface="+mn-lt"/>
              </a:rPr>
              <a:t>meningkatkan</a:t>
            </a:r>
            <a:r>
              <a:rPr lang="en-US" dirty="0">
                <a:solidFill>
                  <a:schemeClr val="bg1"/>
                </a:solidFill>
                <a:ea typeface="+mn-lt"/>
                <a:cs typeface="+mn-lt"/>
              </a:rPr>
              <a:t> </a:t>
            </a:r>
            <a:r>
              <a:rPr lang="en-US" dirty="0" err="1">
                <a:solidFill>
                  <a:schemeClr val="bg1"/>
                </a:solidFill>
                <a:ea typeface="+mn-lt"/>
                <a:cs typeface="+mn-lt"/>
              </a:rPr>
              <a:t>efisiensi</a:t>
            </a:r>
            <a:r>
              <a:rPr lang="en-US" dirty="0">
                <a:solidFill>
                  <a:schemeClr val="bg1"/>
                </a:solidFill>
                <a:ea typeface="+mn-lt"/>
                <a:cs typeface="+mn-lt"/>
              </a:rPr>
              <a:t> </a:t>
            </a:r>
            <a:r>
              <a:rPr lang="en-US" dirty="0" err="1">
                <a:solidFill>
                  <a:schemeClr val="bg1"/>
                </a:solidFill>
                <a:ea typeface="+mn-lt"/>
                <a:cs typeface="+mn-lt"/>
              </a:rPr>
              <a:t>bisnis</a:t>
            </a:r>
            <a:r>
              <a:rPr lang="en-US" dirty="0">
                <a:solidFill>
                  <a:schemeClr val="bg1"/>
                </a:solidFill>
                <a:ea typeface="+mn-lt"/>
                <a:cs typeface="+mn-lt"/>
              </a:rPr>
              <a:t>, </a:t>
            </a:r>
            <a:r>
              <a:rPr lang="en-US" dirty="0" err="1">
                <a:solidFill>
                  <a:schemeClr val="bg1"/>
                </a:solidFill>
                <a:ea typeface="+mn-lt"/>
                <a:cs typeface="+mn-lt"/>
              </a:rPr>
              <a:t>menjaring</a:t>
            </a:r>
            <a:r>
              <a:rPr lang="en-US" dirty="0">
                <a:solidFill>
                  <a:schemeClr val="bg1"/>
                </a:solidFill>
                <a:ea typeface="+mn-lt"/>
                <a:cs typeface="+mn-lt"/>
              </a:rPr>
              <a:t> </a:t>
            </a:r>
            <a:r>
              <a:rPr lang="en-US" dirty="0" err="1">
                <a:solidFill>
                  <a:schemeClr val="bg1"/>
                </a:solidFill>
                <a:ea typeface="+mn-lt"/>
                <a:cs typeface="+mn-lt"/>
              </a:rPr>
              <a:t>konsumen</a:t>
            </a:r>
            <a:r>
              <a:rPr lang="en-US" dirty="0">
                <a:solidFill>
                  <a:schemeClr val="bg1"/>
                </a:solidFill>
                <a:ea typeface="+mn-lt"/>
                <a:cs typeface="+mn-lt"/>
              </a:rPr>
              <a:t> dan </a:t>
            </a:r>
            <a:r>
              <a:rPr lang="en-US" dirty="0" err="1">
                <a:solidFill>
                  <a:schemeClr val="bg1"/>
                </a:solidFill>
                <a:ea typeface="+mn-lt"/>
                <a:cs typeface="+mn-lt"/>
              </a:rPr>
              <a:t>menargetkan</a:t>
            </a:r>
            <a:r>
              <a:rPr lang="en-US" dirty="0">
                <a:solidFill>
                  <a:schemeClr val="bg1"/>
                </a:solidFill>
                <a:ea typeface="+mn-lt"/>
                <a:cs typeface="+mn-lt"/>
              </a:rPr>
              <a:t> market </a:t>
            </a:r>
            <a:r>
              <a:rPr lang="en-US" dirty="0" err="1">
                <a:solidFill>
                  <a:schemeClr val="bg1"/>
                </a:solidFill>
                <a:ea typeface="+mn-lt"/>
                <a:cs typeface="+mn-lt"/>
              </a:rPr>
              <a:t>dengan</a:t>
            </a:r>
            <a:r>
              <a:rPr lang="en-US" dirty="0">
                <a:solidFill>
                  <a:schemeClr val="bg1"/>
                </a:solidFill>
                <a:ea typeface="+mn-lt"/>
                <a:cs typeface="+mn-lt"/>
              </a:rPr>
              <a:t> </a:t>
            </a:r>
            <a:r>
              <a:rPr lang="en-US" dirty="0" err="1">
                <a:solidFill>
                  <a:schemeClr val="bg1"/>
                </a:solidFill>
                <a:ea typeface="+mn-lt"/>
                <a:cs typeface="+mn-lt"/>
              </a:rPr>
              <a:t>skala</a:t>
            </a:r>
            <a:r>
              <a:rPr lang="en-US" dirty="0">
                <a:solidFill>
                  <a:schemeClr val="bg1"/>
                </a:solidFill>
                <a:ea typeface="+mn-lt"/>
                <a:cs typeface="+mn-lt"/>
              </a:rPr>
              <a:t> yang </a:t>
            </a:r>
            <a:r>
              <a:rPr lang="en-US" dirty="0" err="1">
                <a:solidFill>
                  <a:schemeClr val="bg1"/>
                </a:solidFill>
                <a:ea typeface="+mn-lt"/>
                <a:cs typeface="+mn-lt"/>
              </a:rPr>
              <a:t>lebih</a:t>
            </a:r>
            <a:r>
              <a:rPr lang="en-US" dirty="0">
                <a:solidFill>
                  <a:schemeClr val="bg1"/>
                </a:solidFill>
                <a:ea typeface="+mn-lt"/>
                <a:cs typeface="+mn-lt"/>
              </a:rPr>
              <a:t> </a:t>
            </a:r>
            <a:r>
              <a:rPr lang="en-US" dirty="0" err="1">
                <a:solidFill>
                  <a:schemeClr val="bg1"/>
                </a:solidFill>
                <a:ea typeface="+mn-lt"/>
                <a:cs typeface="+mn-lt"/>
              </a:rPr>
              <a:t>luas</a:t>
            </a:r>
            <a:r>
              <a:rPr lang="en-US" dirty="0">
                <a:solidFill>
                  <a:schemeClr val="bg1"/>
                </a:solidFill>
                <a:ea typeface="+mn-lt"/>
                <a:cs typeface="+mn-lt"/>
              </a:rPr>
              <a:t> </a:t>
            </a:r>
            <a:r>
              <a:rPr lang="en-US" dirty="0" err="1">
                <a:solidFill>
                  <a:schemeClr val="bg1"/>
                </a:solidFill>
                <a:ea typeface="+mn-lt"/>
                <a:cs typeface="+mn-lt"/>
              </a:rPr>
              <a:t>melalui</a:t>
            </a:r>
            <a:r>
              <a:rPr lang="en-US" dirty="0">
                <a:solidFill>
                  <a:schemeClr val="bg1"/>
                </a:solidFill>
                <a:ea typeface="+mn-lt"/>
                <a:cs typeface="+mn-lt"/>
              </a:rPr>
              <a:t> internet.</a:t>
            </a:r>
            <a:endParaRPr lang="en-US" dirty="0">
              <a:solidFill>
                <a:schemeClr val="bg1"/>
              </a:solidFill>
            </a:endParaRPr>
          </a:p>
        </p:txBody>
      </p:sp>
    </p:spTree>
    <p:extLst>
      <p:ext uri="{BB962C8B-B14F-4D97-AF65-F5344CB8AC3E}">
        <p14:creationId xmlns:p14="http://schemas.microsoft.com/office/powerpoint/2010/main" val="712819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EFF64A51-0B9E-4405-A276-88E23C246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6B9B3D5D-FAFA-4C3E-85A7-25E2B5A56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912130" cy="6858000"/>
          </a:xfrm>
          <a:custGeom>
            <a:avLst/>
            <a:gdLst>
              <a:gd name="connsiteX0" fmla="*/ 1073044 w 7912130"/>
              <a:gd name="connsiteY0" fmla="*/ 3032931 h 6858000"/>
              <a:gd name="connsiteX1" fmla="*/ 1073044 w 7912130"/>
              <a:gd name="connsiteY1" fmla="*/ 3035810 h 6858000"/>
              <a:gd name="connsiteX2" fmla="*/ 1076802 w 7912130"/>
              <a:gd name="connsiteY2" fmla="*/ 3035810 h 6858000"/>
              <a:gd name="connsiteX3" fmla="*/ 1170738 w 7912130"/>
              <a:gd name="connsiteY3" fmla="*/ 1248347 h 6858000"/>
              <a:gd name="connsiteX4" fmla="*/ 1170738 w 7912130"/>
              <a:gd name="connsiteY4" fmla="*/ 1273486 h 6858000"/>
              <a:gd name="connsiteX5" fmla="*/ 1183895 w 7912130"/>
              <a:gd name="connsiteY5" fmla="*/ 1248347 h 6858000"/>
              <a:gd name="connsiteX6" fmla="*/ 0 w 7912130"/>
              <a:gd name="connsiteY6" fmla="*/ 0 h 6858000"/>
              <a:gd name="connsiteX7" fmla="*/ 2133906 w 7912130"/>
              <a:gd name="connsiteY7" fmla="*/ 0 h 6858000"/>
              <a:gd name="connsiteX8" fmla="*/ 2629909 w 7912130"/>
              <a:gd name="connsiteY8" fmla="*/ 0 h 6858000"/>
              <a:gd name="connsiteX9" fmla="*/ 1227479 w 7912130"/>
              <a:gd name="connsiteY9" fmla="*/ 2669551 h 6858000"/>
              <a:gd name="connsiteX10" fmla="*/ 1235349 w 7912130"/>
              <a:gd name="connsiteY10" fmla="*/ 2673350 h 6858000"/>
              <a:gd name="connsiteX11" fmla="*/ 1353755 w 7912130"/>
              <a:gd name="connsiteY11" fmla="*/ 2754312 h 6858000"/>
              <a:gd name="connsiteX12" fmla="*/ 7912130 w 7912130"/>
              <a:gd name="connsiteY12" fmla="*/ 6858000 h 6858000"/>
              <a:gd name="connsiteX13" fmla="*/ 6066970 w 7912130"/>
              <a:gd name="connsiteY13" fmla="*/ 6858000 h 6858000"/>
              <a:gd name="connsiteX14" fmla="*/ 6059889 w 7912130"/>
              <a:gd name="connsiteY14" fmla="*/ 6852577 h 6858000"/>
              <a:gd name="connsiteX15" fmla="*/ 6059889 w 7912130"/>
              <a:gd name="connsiteY15" fmla="*/ 6857999 h 6858000"/>
              <a:gd name="connsiteX16" fmla="*/ 1707025 w 7912130"/>
              <a:gd name="connsiteY16" fmla="*/ 6857999 h 6858000"/>
              <a:gd name="connsiteX17" fmla="*/ 1707025 w 7912130"/>
              <a:gd name="connsiteY17" fmla="*/ 6858000 h 6858000"/>
              <a:gd name="connsiteX18" fmla="*/ 1073044 w 7912130"/>
              <a:gd name="connsiteY18" fmla="*/ 6858000 h 6858000"/>
              <a:gd name="connsiteX19" fmla="*/ 536592 w 7912130"/>
              <a:gd name="connsiteY19" fmla="*/ 6858000 h 6858000"/>
              <a:gd name="connsiteX20" fmla="*/ 0 w 7912130"/>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912130" h="6858000">
                <a:moveTo>
                  <a:pt x="1073044" y="3032931"/>
                </a:moveTo>
                <a:lnTo>
                  <a:pt x="1073044" y="3035810"/>
                </a:lnTo>
                <a:lnTo>
                  <a:pt x="1076802" y="3035810"/>
                </a:lnTo>
                <a:close/>
                <a:moveTo>
                  <a:pt x="1170738" y="1248347"/>
                </a:moveTo>
                <a:lnTo>
                  <a:pt x="1170738" y="1273486"/>
                </a:lnTo>
                <a:lnTo>
                  <a:pt x="1183895" y="1248347"/>
                </a:lnTo>
                <a:close/>
                <a:moveTo>
                  <a:pt x="0" y="0"/>
                </a:moveTo>
                <a:lnTo>
                  <a:pt x="2133906" y="0"/>
                </a:lnTo>
                <a:lnTo>
                  <a:pt x="2629909" y="0"/>
                </a:lnTo>
                <a:lnTo>
                  <a:pt x="1227479" y="2669551"/>
                </a:lnTo>
                <a:lnTo>
                  <a:pt x="1235349" y="2673350"/>
                </a:lnTo>
                <a:lnTo>
                  <a:pt x="1353755" y="2754312"/>
                </a:lnTo>
                <a:lnTo>
                  <a:pt x="7912130" y="6858000"/>
                </a:lnTo>
                <a:lnTo>
                  <a:pt x="6066970" y="6858000"/>
                </a:lnTo>
                <a:lnTo>
                  <a:pt x="6059889" y="6852577"/>
                </a:lnTo>
                <a:lnTo>
                  <a:pt x="6059889" y="6857999"/>
                </a:lnTo>
                <a:lnTo>
                  <a:pt x="1707025" y="6857999"/>
                </a:lnTo>
                <a:lnTo>
                  <a:pt x="1707025" y="6858000"/>
                </a:lnTo>
                <a:lnTo>
                  <a:pt x="1073044" y="6858000"/>
                </a:lnTo>
                <a:lnTo>
                  <a:pt x="536592" y="6858000"/>
                </a:lnTo>
                <a:lnTo>
                  <a:pt x="0" y="685800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11">
            <a:extLst>
              <a:ext uri="{FF2B5EF4-FFF2-40B4-BE49-F238E27FC236}">
                <a16:creationId xmlns:a16="http://schemas.microsoft.com/office/drawing/2014/main" id="{ABD1EBD0-A060-48EA-BCD1-847EA8790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35917" cy="6858000"/>
          </a:xfrm>
          <a:custGeom>
            <a:avLst/>
            <a:gdLst>
              <a:gd name="connsiteX0" fmla="*/ 696831 w 7535917"/>
              <a:gd name="connsiteY0" fmla="*/ 3032931 h 6858000"/>
              <a:gd name="connsiteX1" fmla="*/ 696831 w 7535917"/>
              <a:gd name="connsiteY1" fmla="*/ 3035810 h 6858000"/>
              <a:gd name="connsiteX2" fmla="*/ 700589 w 7535917"/>
              <a:gd name="connsiteY2" fmla="*/ 3035810 h 6858000"/>
              <a:gd name="connsiteX3" fmla="*/ 794525 w 7535917"/>
              <a:gd name="connsiteY3" fmla="*/ 1248347 h 6858000"/>
              <a:gd name="connsiteX4" fmla="*/ 794525 w 7535917"/>
              <a:gd name="connsiteY4" fmla="*/ 1273486 h 6858000"/>
              <a:gd name="connsiteX5" fmla="*/ 807682 w 7535917"/>
              <a:gd name="connsiteY5" fmla="*/ 1248347 h 6858000"/>
              <a:gd name="connsiteX6" fmla="*/ 0 w 7535917"/>
              <a:gd name="connsiteY6" fmla="*/ 0 h 6858000"/>
              <a:gd name="connsiteX7" fmla="*/ 1757693 w 7535917"/>
              <a:gd name="connsiteY7" fmla="*/ 0 h 6858000"/>
              <a:gd name="connsiteX8" fmla="*/ 2253696 w 7535917"/>
              <a:gd name="connsiteY8" fmla="*/ 0 h 6858000"/>
              <a:gd name="connsiteX9" fmla="*/ 851266 w 7535917"/>
              <a:gd name="connsiteY9" fmla="*/ 2669551 h 6858000"/>
              <a:gd name="connsiteX10" fmla="*/ 859136 w 7535917"/>
              <a:gd name="connsiteY10" fmla="*/ 2673350 h 6858000"/>
              <a:gd name="connsiteX11" fmla="*/ 977542 w 7535917"/>
              <a:gd name="connsiteY11" fmla="*/ 2754312 h 6858000"/>
              <a:gd name="connsiteX12" fmla="*/ 7535917 w 7535917"/>
              <a:gd name="connsiteY12" fmla="*/ 6858000 h 6858000"/>
              <a:gd name="connsiteX13" fmla="*/ 5690757 w 7535917"/>
              <a:gd name="connsiteY13" fmla="*/ 6858000 h 6858000"/>
              <a:gd name="connsiteX14" fmla="*/ 5683676 w 7535917"/>
              <a:gd name="connsiteY14" fmla="*/ 6852577 h 6858000"/>
              <a:gd name="connsiteX15" fmla="*/ 5683676 w 7535917"/>
              <a:gd name="connsiteY15" fmla="*/ 6857999 h 6858000"/>
              <a:gd name="connsiteX16" fmla="*/ 1330812 w 7535917"/>
              <a:gd name="connsiteY16" fmla="*/ 6857999 h 6858000"/>
              <a:gd name="connsiteX17" fmla="*/ 1330812 w 7535917"/>
              <a:gd name="connsiteY17" fmla="*/ 6858000 h 6858000"/>
              <a:gd name="connsiteX18" fmla="*/ 696831 w 7535917"/>
              <a:gd name="connsiteY18" fmla="*/ 6858000 h 6858000"/>
              <a:gd name="connsiteX19" fmla="*/ 160379 w 7535917"/>
              <a:gd name="connsiteY19" fmla="*/ 6858000 h 6858000"/>
              <a:gd name="connsiteX20" fmla="*/ 0 w 7535917"/>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35917" h="6858000">
                <a:moveTo>
                  <a:pt x="696831" y="3032931"/>
                </a:moveTo>
                <a:lnTo>
                  <a:pt x="696831" y="3035810"/>
                </a:lnTo>
                <a:lnTo>
                  <a:pt x="700589" y="3035810"/>
                </a:lnTo>
                <a:close/>
                <a:moveTo>
                  <a:pt x="794525" y="1248347"/>
                </a:moveTo>
                <a:lnTo>
                  <a:pt x="794525" y="1273486"/>
                </a:lnTo>
                <a:lnTo>
                  <a:pt x="807682" y="1248347"/>
                </a:lnTo>
                <a:close/>
                <a:moveTo>
                  <a:pt x="0" y="0"/>
                </a:moveTo>
                <a:lnTo>
                  <a:pt x="1757693" y="0"/>
                </a:lnTo>
                <a:lnTo>
                  <a:pt x="2253696" y="0"/>
                </a:lnTo>
                <a:lnTo>
                  <a:pt x="851266" y="2669551"/>
                </a:lnTo>
                <a:lnTo>
                  <a:pt x="859136" y="2673350"/>
                </a:lnTo>
                <a:lnTo>
                  <a:pt x="977542" y="2754312"/>
                </a:lnTo>
                <a:lnTo>
                  <a:pt x="7535917" y="6858000"/>
                </a:lnTo>
                <a:lnTo>
                  <a:pt x="5690757" y="6858000"/>
                </a:lnTo>
                <a:lnTo>
                  <a:pt x="5683676" y="6852577"/>
                </a:lnTo>
                <a:lnTo>
                  <a:pt x="5683676" y="6857999"/>
                </a:lnTo>
                <a:lnTo>
                  <a:pt x="1330812" y="6857999"/>
                </a:lnTo>
                <a:lnTo>
                  <a:pt x="1330812" y="6858000"/>
                </a:lnTo>
                <a:lnTo>
                  <a:pt x="696831" y="6858000"/>
                </a:lnTo>
                <a:lnTo>
                  <a:pt x="1603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743522B-58B0-45A0-A75C-D9D199417F82}"/>
              </a:ext>
            </a:extLst>
          </p:cNvPr>
          <p:cNvSpPr>
            <a:spLocks noGrp="1"/>
          </p:cNvSpPr>
          <p:nvPr>
            <p:ph type="title"/>
          </p:nvPr>
        </p:nvSpPr>
        <p:spPr>
          <a:xfrm>
            <a:off x="2254685" y="1152395"/>
            <a:ext cx="3543706" cy="1903956"/>
          </a:xfrm>
        </p:spPr>
        <p:txBody>
          <a:bodyPr anchor="t">
            <a:normAutofit/>
          </a:bodyPr>
          <a:lstStyle/>
          <a:p>
            <a:pPr algn="r"/>
            <a:r>
              <a:rPr lang="en-US" sz="2600"/>
              <a:t>(How)</a:t>
            </a:r>
            <a:br>
              <a:rPr lang="en-US" sz="2600">
                <a:ea typeface="+mj-lt"/>
                <a:cs typeface="+mj-lt"/>
              </a:rPr>
            </a:br>
            <a:r>
              <a:rPr lang="en-US" sz="2600">
                <a:ea typeface="+mj-lt"/>
                <a:cs typeface="+mj-lt"/>
              </a:rPr>
              <a:t>Bagaimana cara website ini memberikan dampak positif pada café?</a:t>
            </a:r>
          </a:p>
        </p:txBody>
      </p:sp>
      <p:sp>
        <p:nvSpPr>
          <p:cNvPr id="3" name="Content Placeholder 2">
            <a:extLst>
              <a:ext uri="{FF2B5EF4-FFF2-40B4-BE49-F238E27FC236}">
                <a16:creationId xmlns:a16="http://schemas.microsoft.com/office/drawing/2014/main" id="{D3A4E685-B182-428B-83A3-774CD6E790B0}"/>
              </a:ext>
            </a:extLst>
          </p:cNvPr>
          <p:cNvSpPr>
            <a:spLocks noGrp="1"/>
          </p:cNvSpPr>
          <p:nvPr>
            <p:ph idx="1"/>
          </p:nvPr>
        </p:nvSpPr>
        <p:spPr>
          <a:xfrm>
            <a:off x="6438471" y="1152395"/>
            <a:ext cx="5208855" cy="3970750"/>
          </a:xfrm>
        </p:spPr>
        <p:txBody>
          <a:bodyPr anchor="t">
            <a:normAutofit/>
          </a:bodyPr>
          <a:lstStyle/>
          <a:p>
            <a:r>
              <a:rPr lang="en-US" dirty="0">
                <a:ea typeface="+mn-lt"/>
                <a:cs typeface="+mn-lt"/>
              </a:rPr>
              <a:t>Website </a:t>
            </a:r>
            <a:r>
              <a:rPr lang="en-US" err="1">
                <a:ea typeface="+mn-lt"/>
                <a:cs typeface="+mn-lt"/>
              </a:rPr>
              <a:t>ini</a:t>
            </a:r>
            <a:r>
              <a:rPr lang="en-US" dirty="0">
                <a:ea typeface="+mn-lt"/>
                <a:cs typeface="+mn-lt"/>
              </a:rPr>
              <a:t> </a:t>
            </a:r>
            <a:r>
              <a:rPr lang="en-US" err="1">
                <a:ea typeface="+mn-lt"/>
                <a:cs typeface="+mn-lt"/>
              </a:rPr>
              <a:t>akan</a:t>
            </a:r>
            <a:r>
              <a:rPr lang="en-US" dirty="0">
                <a:ea typeface="+mn-lt"/>
                <a:cs typeface="+mn-lt"/>
              </a:rPr>
              <a:t> </a:t>
            </a:r>
            <a:r>
              <a:rPr lang="en-US" err="1">
                <a:ea typeface="+mn-lt"/>
                <a:cs typeface="+mn-lt"/>
              </a:rPr>
              <a:t>memberikan</a:t>
            </a:r>
            <a:r>
              <a:rPr lang="en-US" dirty="0">
                <a:ea typeface="+mn-lt"/>
                <a:cs typeface="+mn-lt"/>
              </a:rPr>
              <a:t> </a:t>
            </a:r>
            <a:r>
              <a:rPr lang="en-US" err="1">
                <a:ea typeface="+mn-lt"/>
                <a:cs typeface="+mn-lt"/>
              </a:rPr>
              <a:t>dampak</a:t>
            </a:r>
            <a:r>
              <a:rPr lang="en-US" dirty="0">
                <a:ea typeface="+mn-lt"/>
                <a:cs typeface="+mn-lt"/>
              </a:rPr>
              <a:t> </a:t>
            </a:r>
            <a:r>
              <a:rPr lang="en-US" err="1">
                <a:ea typeface="+mn-lt"/>
                <a:cs typeface="+mn-lt"/>
              </a:rPr>
              <a:t>positif</a:t>
            </a:r>
            <a:r>
              <a:rPr lang="en-US" dirty="0">
                <a:ea typeface="+mn-lt"/>
                <a:cs typeface="+mn-lt"/>
              </a:rPr>
              <a:t> pada café </a:t>
            </a:r>
            <a:r>
              <a:rPr lang="en-US" err="1">
                <a:ea typeface="+mn-lt"/>
                <a:cs typeface="+mn-lt"/>
              </a:rPr>
              <a:t>ini</a:t>
            </a:r>
            <a:r>
              <a:rPr lang="en-US" dirty="0">
                <a:ea typeface="+mn-lt"/>
                <a:cs typeface="+mn-lt"/>
              </a:rPr>
              <a:t> </a:t>
            </a:r>
            <a:r>
              <a:rPr lang="en-US" err="1">
                <a:ea typeface="+mn-lt"/>
                <a:cs typeface="+mn-lt"/>
              </a:rPr>
              <a:t>dengan</a:t>
            </a:r>
            <a:r>
              <a:rPr lang="en-US" dirty="0">
                <a:ea typeface="+mn-lt"/>
                <a:cs typeface="+mn-lt"/>
              </a:rPr>
              <a:t> </a:t>
            </a:r>
            <a:r>
              <a:rPr lang="en-US" err="1">
                <a:ea typeface="+mn-lt"/>
                <a:cs typeface="+mn-lt"/>
              </a:rPr>
              <a:t>menambah</a:t>
            </a:r>
            <a:r>
              <a:rPr lang="en-US" dirty="0">
                <a:ea typeface="+mn-lt"/>
                <a:cs typeface="+mn-lt"/>
              </a:rPr>
              <a:t> </a:t>
            </a:r>
            <a:r>
              <a:rPr lang="en-US" err="1">
                <a:ea typeface="+mn-lt"/>
                <a:cs typeface="+mn-lt"/>
              </a:rPr>
              <a:t>efektivitas</a:t>
            </a:r>
            <a:r>
              <a:rPr lang="en-US" dirty="0">
                <a:ea typeface="+mn-lt"/>
                <a:cs typeface="+mn-lt"/>
              </a:rPr>
              <a:t> dan </a:t>
            </a:r>
            <a:r>
              <a:rPr lang="en-US" err="1">
                <a:ea typeface="+mn-lt"/>
                <a:cs typeface="+mn-lt"/>
              </a:rPr>
              <a:t>efisiensi</a:t>
            </a:r>
            <a:r>
              <a:rPr lang="en-US" dirty="0">
                <a:ea typeface="+mn-lt"/>
                <a:cs typeface="+mn-lt"/>
              </a:rPr>
              <a:t> </a:t>
            </a:r>
            <a:r>
              <a:rPr lang="en-US" err="1">
                <a:ea typeface="+mn-lt"/>
                <a:cs typeface="+mn-lt"/>
              </a:rPr>
              <a:t>sistem</a:t>
            </a:r>
            <a:r>
              <a:rPr lang="en-US" dirty="0">
                <a:ea typeface="+mn-lt"/>
                <a:cs typeface="+mn-lt"/>
              </a:rPr>
              <a:t> </a:t>
            </a:r>
            <a:r>
              <a:rPr lang="en-US" err="1">
                <a:ea typeface="+mn-lt"/>
                <a:cs typeface="+mn-lt"/>
              </a:rPr>
              <a:t>reservasi</a:t>
            </a:r>
            <a:r>
              <a:rPr lang="en-US" dirty="0">
                <a:ea typeface="+mn-lt"/>
                <a:cs typeface="+mn-lt"/>
              </a:rPr>
              <a:t>. Hal </a:t>
            </a:r>
            <a:r>
              <a:rPr lang="en-US" err="1">
                <a:ea typeface="+mn-lt"/>
                <a:cs typeface="+mn-lt"/>
              </a:rPr>
              <a:t>ini</a:t>
            </a:r>
            <a:r>
              <a:rPr lang="en-US" dirty="0">
                <a:ea typeface="+mn-lt"/>
                <a:cs typeface="+mn-lt"/>
              </a:rPr>
              <a:t> </a:t>
            </a:r>
            <a:r>
              <a:rPr lang="en-US" err="1">
                <a:ea typeface="+mn-lt"/>
                <a:cs typeface="+mn-lt"/>
              </a:rPr>
              <a:t>menguntungkan</a:t>
            </a:r>
            <a:r>
              <a:rPr lang="en-US" dirty="0">
                <a:ea typeface="+mn-lt"/>
                <a:cs typeface="+mn-lt"/>
              </a:rPr>
              <a:t> </a:t>
            </a:r>
            <a:r>
              <a:rPr lang="en-US" err="1">
                <a:ea typeface="+mn-lt"/>
                <a:cs typeface="+mn-lt"/>
              </a:rPr>
              <a:t>dari</a:t>
            </a:r>
            <a:r>
              <a:rPr lang="en-US" dirty="0">
                <a:ea typeface="+mn-lt"/>
                <a:cs typeface="+mn-lt"/>
              </a:rPr>
              <a:t> </a:t>
            </a:r>
            <a:r>
              <a:rPr lang="en-US" err="1">
                <a:ea typeface="+mn-lt"/>
                <a:cs typeface="+mn-lt"/>
              </a:rPr>
              <a:t>sisi</a:t>
            </a:r>
            <a:r>
              <a:rPr lang="en-US" dirty="0">
                <a:ea typeface="+mn-lt"/>
                <a:cs typeface="+mn-lt"/>
              </a:rPr>
              <a:t> marketing / </a:t>
            </a:r>
            <a:r>
              <a:rPr lang="en-US" err="1">
                <a:ea typeface="+mn-lt"/>
                <a:cs typeface="+mn-lt"/>
              </a:rPr>
              <a:t>pemasaran</a:t>
            </a:r>
            <a:r>
              <a:rPr lang="en-US" dirty="0">
                <a:ea typeface="+mn-lt"/>
                <a:cs typeface="+mn-lt"/>
              </a:rPr>
              <a:t> </a:t>
            </a:r>
            <a:r>
              <a:rPr lang="en-US" err="1">
                <a:ea typeface="+mn-lt"/>
                <a:cs typeface="+mn-lt"/>
              </a:rPr>
              <a:t>karena</a:t>
            </a:r>
            <a:r>
              <a:rPr lang="en-US" dirty="0">
                <a:ea typeface="+mn-lt"/>
                <a:cs typeface="+mn-lt"/>
              </a:rPr>
              <a:t> target </a:t>
            </a:r>
            <a:r>
              <a:rPr lang="en-US" err="1">
                <a:ea typeface="+mn-lt"/>
                <a:cs typeface="+mn-lt"/>
              </a:rPr>
              <a:t>pemasaranya</a:t>
            </a:r>
            <a:r>
              <a:rPr lang="en-US" dirty="0">
                <a:ea typeface="+mn-lt"/>
                <a:cs typeface="+mn-lt"/>
              </a:rPr>
              <a:t> </a:t>
            </a:r>
            <a:r>
              <a:rPr lang="en-US" err="1">
                <a:ea typeface="+mn-lt"/>
                <a:cs typeface="+mn-lt"/>
              </a:rPr>
              <a:t>sangat</a:t>
            </a:r>
            <a:r>
              <a:rPr lang="en-US" dirty="0">
                <a:ea typeface="+mn-lt"/>
                <a:cs typeface="+mn-lt"/>
              </a:rPr>
              <a:t> </a:t>
            </a:r>
            <a:r>
              <a:rPr lang="en-US" err="1">
                <a:ea typeface="+mn-lt"/>
                <a:cs typeface="+mn-lt"/>
              </a:rPr>
              <a:t>luas</a:t>
            </a:r>
            <a:r>
              <a:rPr lang="en-US" dirty="0">
                <a:ea typeface="+mn-lt"/>
                <a:cs typeface="+mn-lt"/>
              </a:rPr>
              <a:t>, </a:t>
            </a:r>
            <a:r>
              <a:rPr lang="en-US" err="1">
                <a:ea typeface="+mn-lt"/>
                <a:cs typeface="+mn-lt"/>
              </a:rPr>
              <a:t>yaitu</a:t>
            </a:r>
            <a:r>
              <a:rPr lang="en-US" dirty="0">
                <a:ea typeface="+mn-lt"/>
                <a:cs typeface="+mn-lt"/>
              </a:rPr>
              <a:t> </a:t>
            </a:r>
            <a:r>
              <a:rPr lang="en-US" err="1">
                <a:ea typeface="+mn-lt"/>
                <a:cs typeface="+mn-lt"/>
              </a:rPr>
              <a:t>semua</a:t>
            </a:r>
            <a:r>
              <a:rPr lang="en-US" dirty="0">
                <a:ea typeface="+mn-lt"/>
                <a:cs typeface="+mn-lt"/>
              </a:rPr>
              <a:t> orang yang </a:t>
            </a:r>
            <a:r>
              <a:rPr lang="en-US" err="1">
                <a:ea typeface="+mn-lt"/>
                <a:cs typeface="+mn-lt"/>
              </a:rPr>
              <a:t>mengakses</a:t>
            </a:r>
            <a:r>
              <a:rPr lang="en-US" dirty="0">
                <a:ea typeface="+mn-lt"/>
                <a:cs typeface="+mn-lt"/>
              </a:rPr>
              <a:t> internet </a:t>
            </a:r>
            <a:r>
              <a:rPr lang="en-US" err="1">
                <a:ea typeface="+mn-lt"/>
                <a:cs typeface="+mn-lt"/>
              </a:rPr>
              <a:t>dapat</a:t>
            </a:r>
            <a:r>
              <a:rPr lang="en-US" dirty="0">
                <a:ea typeface="+mn-lt"/>
                <a:cs typeface="+mn-lt"/>
              </a:rPr>
              <a:t> </a:t>
            </a:r>
            <a:r>
              <a:rPr lang="en-US" err="1">
                <a:ea typeface="+mn-lt"/>
                <a:cs typeface="+mn-lt"/>
              </a:rPr>
              <a:t>melihat</a:t>
            </a:r>
            <a:r>
              <a:rPr lang="en-US" dirty="0">
                <a:ea typeface="+mn-lt"/>
                <a:cs typeface="+mn-lt"/>
              </a:rPr>
              <a:t> website café </a:t>
            </a:r>
            <a:r>
              <a:rPr lang="en-US" err="1">
                <a:ea typeface="+mn-lt"/>
                <a:cs typeface="+mn-lt"/>
              </a:rPr>
              <a:t>ini</a:t>
            </a:r>
            <a:r>
              <a:rPr lang="en-US" dirty="0">
                <a:ea typeface="+mn-lt"/>
                <a:cs typeface="+mn-lt"/>
              </a:rPr>
              <a:t>. </a:t>
            </a:r>
            <a:endParaRPr lang="en-US"/>
          </a:p>
        </p:txBody>
      </p:sp>
    </p:spTree>
    <p:extLst>
      <p:ext uri="{BB962C8B-B14F-4D97-AF65-F5344CB8AC3E}">
        <p14:creationId xmlns:p14="http://schemas.microsoft.com/office/powerpoint/2010/main" val="1856202309"/>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Parallax</vt:lpstr>
      <vt:lpstr>5W1H Website Cafe</vt:lpstr>
      <vt:lpstr>(What) Apa keuntungan yang akan didapatkan dari pembuatan web café ini?</vt:lpstr>
      <vt:lpstr>(Why) Mengapa website café ini dibutuhkan?</vt:lpstr>
      <vt:lpstr>(Who) Siapa yang akan menjadi target dari website café ini?</vt:lpstr>
      <vt:lpstr>(When) Kapan waktu yang tepat untuk menerapkan sistem website café ini? </vt:lpstr>
      <vt:lpstr>(Where) Dimana website ini akan berguna?</vt:lpstr>
      <vt:lpstr>(How) Bagaimana cara website ini memberikan dampak positif pada café?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139</cp:revision>
  <dcterms:created xsi:type="dcterms:W3CDTF">2020-10-16T03:12:28Z</dcterms:created>
  <dcterms:modified xsi:type="dcterms:W3CDTF">2020-10-22T02:30:05Z</dcterms:modified>
</cp:coreProperties>
</file>