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406A-08FD-445F-B4D0-C9B4382129BF}" type="datetimeFigureOut">
              <a:rPr lang="en-US" smtClean="0"/>
              <a:pPr/>
              <a:t>18/12/2010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6345-D5DE-4646-9C75-06E75C41D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406A-08FD-445F-B4D0-C9B4382129BF}" type="datetimeFigureOut">
              <a:rPr lang="en-US" smtClean="0"/>
              <a:pPr/>
              <a:t>18/12/2010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6345-D5DE-4646-9C75-06E75C41D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406A-08FD-445F-B4D0-C9B4382129BF}" type="datetimeFigureOut">
              <a:rPr lang="en-US" smtClean="0"/>
              <a:pPr/>
              <a:t>18/12/2010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6345-D5DE-4646-9C75-06E75C41D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406A-08FD-445F-B4D0-C9B4382129BF}" type="datetimeFigureOut">
              <a:rPr lang="en-US" smtClean="0"/>
              <a:pPr/>
              <a:t>18/12/2010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6345-D5DE-4646-9C75-06E75C41D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406A-08FD-445F-B4D0-C9B4382129BF}" type="datetimeFigureOut">
              <a:rPr lang="en-US" smtClean="0"/>
              <a:pPr/>
              <a:t>18/12/2010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6345-D5DE-4646-9C75-06E75C41D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406A-08FD-445F-B4D0-C9B4382129BF}" type="datetimeFigureOut">
              <a:rPr lang="en-US" smtClean="0"/>
              <a:pPr/>
              <a:t>18/12/2010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6345-D5DE-4646-9C75-06E75C41D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406A-08FD-445F-B4D0-C9B4382129BF}" type="datetimeFigureOut">
              <a:rPr lang="en-US" smtClean="0"/>
              <a:pPr/>
              <a:t>18/12/2010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6345-D5DE-4646-9C75-06E75C41D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406A-08FD-445F-B4D0-C9B4382129BF}" type="datetimeFigureOut">
              <a:rPr lang="en-US" smtClean="0"/>
              <a:pPr/>
              <a:t>18/12/2010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6345-D5DE-4646-9C75-06E75C41D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406A-08FD-445F-B4D0-C9B4382129BF}" type="datetimeFigureOut">
              <a:rPr lang="en-US" smtClean="0"/>
              <a:pPr/>
              <a:t>18/12/2010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6345-D5DE-4646-9C75-06E75C41D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406A-08FD-445F-B4D0-C9B4382129BF}" type="datetimeFigureOut">
              <a:rPr lang="en-US" smtClean="0"/>
              <a:pPr/>
              <a:t>18/12/2010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6345-D5DE-4646-9C75-06E75C41D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406A-08FD-445F-B4D0-C9B4382129BF}" type="datetimeFigureOut">
              <a:rPr lang="en-US" smtClean="0"/>
              <a:pPr/>
              <a:t>18/12/2010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4626345-D5DE-4646-9C75-06E75C41D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621406A-08FD-445F-B4D0-C9B4382129BF}" type="datetimeFigureOut">
              <a:rPr lang="en-US" smtClean="0"/>
              <a:pPr/>
              <a:t>18/12/2010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4626345-D5DE-4646-9C75-06E75C41DFB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LC3 pipeline</a:t>
            </a:r>
            <a:endParaRPr lang="en-US" sz="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143000"/>
            <a:ext cx="7315200" cy="54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76313"/>
            <a:ext cx="8001000" cy="578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Control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Occurs when we need to make a decision based on the result of instruction while others  are executing</a:t>
            </a:r>
          </a:p>
          <a:p>
            <a:endParaRPr lang="en-US" dirty="0" smtClean="0"/>
          </a:p>
          <a:p>
            <a:r>
              <a:rPr lang="en-US" dirty="0" smtClean="0"/>
              <a:t>Branch Instructions are instructions that make decision</a:t>
            </a:r>
          </a:p>
          <a:p>
            <a:pPr lvl="1"/>
            <a:r>
              <a:rPr lang="en-US" dirty="0" smtClean="0"/>
              <a:t>Alter the flow of execution in a program and give rise to control hazard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LC3 with 5 stages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71600" y="1828800"/>
            <a:ext cx="6553200" cy="4267200"/>
            <a:chOff x="1120" y="8299"/>
            <a:chExt cx="6569" cy="3961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120" y="8850"/>
              <a:ext cx="679" cy="2296"/>
            </a:xfrm>
            <a:prstGeom prst="rect">
              <a:avLst/>
            </a:prstGeom>
            <a:solidFill>
              <a:srgbClr val="EAF1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endParaRPr lang="en-US" sz="1100">
                <a:latin typeface="Times New Roman" pitchFamily="18" charset="0"/>
              </a:endParaRPr>
            </a:p>
            <a:p>
              <a:pPr algn="ctr">
                <a:spcAft>
                  <a:spcPts val="1000"/>
                </a:spcAft>
              </a:pPr>
              <a:r>
                <a:rPr lang="en-US" b="1">
                  <a:latin typeface="Calibri" pitchFamily="34" charset="0"/>
                </a:rPr>
                <a:t>IF</a:t>
              </a: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14" y="8850"/>
              <a:ext cx="679" cy="2296"/>
            </a:xfrm>
            <a:prstGeom prst="rect">
              <a:avLst/>
            </a:prstGeom>
            <a:solidFill>
              <a:srgbClr val="D6E3B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endParaRPr lang="en-US" sz="1100">
                <a:latin typeface="Times New Roman" pitchFamily="18" charset="0"/>
              </a:endParaRPr>
            </a:p>
            <a:p>
              <a:pPr algn="ctr">
                <a:spcAft>
                  <a:spcPts val="1000"/>
                </a:spcAft>
              </a:pPr>
              <a:r>
                <a:rPr lang="en-US" b="1">
                  <a:latin typeface="Calibri" pitchFamily="34" charset="0"/>
                </a:rPr>
                <a:t>ID</a:t>
              </a:r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587" y="8850"/>
              <a:ext cx="679" cy="2296"/>
            </a:xfrm>
            <a:prstGeom prst="rect">
              <a:avLst/>
            </a:prstGeom>
            <a:solidFill>
              <a:srgbClr val="C2D69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endParaRPr lang="en-US" sz="1100">
                <a:latin typeface="Times New Roman" pitchFamily="18" charset="0"/>
              </a:endParaRPr>
            </a:p>
            <a:p>
              <a:pPr algn="ctr">
                <a:spcAft>
                  <a:spcPts val="1000"/>
                </a:spcAft>
              </a:pPr>
              <a:r>
                <a:rPr lang="en-US" b="1">
                  <a:latin typeface="Calibri" pitchFamily="34" charset="0"/>
                </a:rPr>
                <a:t>EX</a:t>
              </a:r>
            </a:p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798" y="8850"/>
              <a:ext cx="795" cy="2296"/>
            </a:xfrm>
            <a:prstGeom prst="rect">
              <a:avLst/>
            </a:prstGeom>
            <a:solidFill>
              <a:srgbClr val="76923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pPr algn="ctr">
                <a:spcAft>
                  <a:spcPts val="1000"/>
                </a:spcAft>
              </a:pPr>
              <a:endParaRPr lang="en-US" sz="1100">
                <a:latin typeface="Times New Roman" pitchFamily="18" charset="0"/>
              </a:endParaRPr>
            </a:p>
            <a:p>
              <a:pPr algn="ctr">
                <a:spcAft>
                  <a:spcPts val="1000"/>
                </a:spcAft>
              </a:pPr>
              <a:r>
                <a:rPr lang="en-US" b="1">
                  <a:solidFill>
                    <a:srgbClr val="FFFFFF"/>
                  </a:solidFill>
                  <a:latin typeface="Calibri" pitchFamily="34" charset="0"/>
                </a:rPr>
                <a:t>MEM</a:t>
              </a: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7010" y="8850"/>
              <a:ext cx="679" cy="2296"/>
            </a:xfrm>
            <a:prstGeom prst="rect">
              <a:avLst/>
            </a:prstGeom>
            <a:solidFill>
              <a:srgbClr val="4E612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endParaRPr lang="en-US" sz="1100">
                <a:latin typeface="Times New Roman" pitchFamily="18" charset="0"/>
              </a:endParaRPr>
            </a:p>
            <a:p>
              <a:pPr algn="ctr">
                <a:spcAft>
                  <a:spcPts val="1000"/>
                </a:spcAft>
              </a:pPr>
              <a:r>
                <a:rPr lang="en-US" b="1">
                  <a:solidFill>
                    <a:srgbClr val="FFFFFF"/>
                  </a:solidFill>
                  <a:latin typeface="Calibri" pitchFamily="34" charset="0"/>
                </a:rPr>
                <a:t>WB</a:t>
              </a:r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799" y="11431"/>
              <a:ext cx="872" cy="829"/>
            </a:xfrm>
            <a:prstGeom prst="rect">
              <a:avLst/>
            </a:prstGeom>
            <a:solidFill>
              <a:srgbClr val="B6DDE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91440" rIns="0" bIns="91440"/>
            <a:lstStyle/>
            <a:p>
              <a:pPr algn="ctr"/>
              <a:r>
                <a:rPr lang="en-US" sz="1200" b="1">
                  <a:latin typeface="Calibri" pitchFamily="34" charset="0"/>
                </a:rPr>
                <a:t>Hazard</a:t>
              </a:r>
            </a:p>
            <a:p>
              <a:pPr algn="ctr"/>
              <a:r>
                <a:rPr lang="en-US" sz="1200" b="1">
                  <a:latin typeface="Calibri" pitchFamily="34" charset="0"/>
                </a:rPr>
                <a:t>detection</a:t>
              </a:r>
            </a:p>
            <a:p>
              <a:pPr algn="ctr"/>
              <a:r>
                <a:rPr lang="en-US" sz="1200" b="1">
                  <a:latin typeface="Calibri" pitchFamily="34" charset="0"/>
                </a:rPr>
                <a:t>Unit</a:t>
              </a:r>
              <a:endParaRPr lang="en-US" sz="12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393" y="11431"/>
              <a:ext cx="1194" cy="829"/>
            </a:xfrm>
            <a:prstGeom prst="rect">
              <a:avLst/>
            </a:prstGeom>
            <a:solidFill>
              <a:srgbClr val="CCC0D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91440" rIns="0" bIns="91440"/>
            <a:lstStyle/>
            <a:p>
              <a:pPr algn="ctr"/>
              <a:r>
                <a:rPr lang="en-US" sz="1200" b="1">
                  <a:latin typeface="Calibri" pitchFamily="34" charset="0"/>
                </a:rPr>
                <a:t>Forwarding</a:t>
              </a:r>
            </a:p>
            <a:p>
              <a:pPr algn="ctr"/>
              <a:r>
                <a:rPr lang="en-US" sz="1200" b="1">
                  <a:latin typeface="Calibri" pitchFamily="34" charset="0"/>
                </a:rPr>
                <a:t>unit</a:t>
              </a:r>
              <a:endParaRPr lang="en-US" sz="1200"/>
            </a:p>
          </p:txBody>
        </p:sp>
        <p:cxnSp>
          <p:nvCxnSpPr>
            <p:cNvPr id="12" name="AutoShape 10"/>
            <p:cNvCxnSpPr>
              <a:cxnSpLocks noChangeShapeType="1"/>
            </p:cNvCxnSpPr>
            <p:nvPr/>
          </p:nvCxnSpPr>
          <p:spPr bwMode="auto">
            <a:xfrm>
              <a:off x="1799" y="9801"/>
              <a:ext cx="101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3" name="AutoShape 11"/>
            <p:cNvCxnSpPr>
              <a:cxnSpLocks noChangeShapeType="1"/>
            </p:cNvCxnSpPr>
            <p:nvPr/>
          </p:nvCxnSpPr>
          <p:spPr bwMode="auto">
            <a:xfrm>
              <a:off x="3493" y="9801"/>
              <a:ext cx="109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4" name="AutoShape 12"/>
            <p:cNvCxnSpPr>
              <a:cxnSpLocks noChangeShapeType="1"/>
            </p:cNvCxnSpPr>
            <p:nvPr/>
          </p:nvCxnSpPr>
          <p:spPr bwMode="auto">
            <a:xfrm>
              <a:off x="6593" y="9801"/>
              <a:ext cx="41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AutoShape 13"/>
            <p:cNvCxnSpPr>
              <a:cxnSpLocks noChangeShapeType="1"/>
            </p:cNvCxnSpPr>
            <p:nvPr/>
          </p:nvCxnSpPr>
          <p:spPr bwMode="auto">
            <a:xfrm>
              <a:off x="5266" y="9801"/>
              <a:ext cx="53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6" name="AutoShape 14"/>
            <p:cNvCxnSpPr>
              <a:cxnSpLocks noChangeShapeType="1"/>
            </p:cNvCxnSpPr>
            <p:nvPr/>
          </p:nvCxnSpPr>
          <p:spPr bwMode="auto">
            <a:xfrm flipV="1">
              <a:off x="7305" y="8565"/>
              <a:ext cx="0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" name="AutoShape 15"/>
            <p:cNvCxnSpPr>
              <a:cxnSpLocks noChangeShapeType="1"/>
            </p:cNvCxnSpPr>
            <p:nvPr/>
          </p:nvCxnSpPr>
          <p:spPr bwMode="auto">
            <a:xfrm flipH="1">
              <a:off x="3129" y="8565"/>
              <a:ext cx="417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8" name="AutoShape 16"/>
            <p:cNvCxnSpPr>
              <a:cxnSpLocks noChangeShapeType="1"/>
            </p:cNvCxnSpPr>
            <p:nvPr/>
          </p:nvCxnSpPr>
          <p:spPr bwMode="auto">
            <a:xfrm>
              <a:off x="3129" y="8565"/>
              <a:ext cx="0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9" name="AutoShape 17"/>
            <p:cNvCxnSpPr>
              <a:cxnSpLocks noChangeShapeType="1"/>
            </p:cNvCxnSpPr>
            <p:nvPr/>
          </p:nvCxnSpPr>
          <p:spPr bwMode="auto">
            <a:xfrm flipV="1">
              <a:off x="6182" y="8299"/>
              <a:ext cx="1" cy="5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" name="AutoShape 18"/>
            <p:cNvCxnSpPr>
              <a:cxnSpLocks noChangeShapeType="1"/>
            </p:cNvCxnSpPr>
            <p:nvPr/>
          </p:nvCxnSpPr>
          <p:spPr bwMode="auto">
            <a:xfrm flipH="1">
              <a:off x="1462" y="8299"/>
              <a:ext cx="470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" name="AutoShape 19"/>
            <p:cNvCxnSpPr>
              <a:cxnSpLocks noChangeShapeType="1"/>
            </p:cNvCxnSpPr>
            <p:nvPr/>
          </p:nvCxnSpPr>
          <p:spPr bwMode="auto">
            <a:xfrm>
              <a:off x="1462" y="8299"/>
              <a:ext cx="0" cy="5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20"/>
            <p:cNvCxnSpPr>
              <a:cxnSpLocks noChangeShapeType="1"/>
            </p:cNvCxnSpPr>
            <p:nvPr/>
          </p:nvCxnSpPr>
          <p:spPr bwMode="auto">
            <a:xfrm>
              <a:off x="6183" y="11146"/>
              <a:ext cx="0" cy="9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3" name="AutoShape 21"/>
            <p:cNvCxnSpPr>
              <a:cxnSpLocks noChangeShapeType="1"/>
            </p:cNvCxnSpPr>
            <p:nvPr/>
          </p:nvCxnSpPr>
          <p:spPr bwMode="auto">
            <a:xfrm flipH="1">
              <a:off x="4587" y="12067"/>
              <a:ext cx="159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22"/>
            <p:cNvCxnSpPr>
              <a:cxnSpLocks noChangeShapeType="1"/>
            </p:cNvCxnSpPr>
            <p:nvPr/>
          </p:nvCxnSpPr>
          <p:spPr bwMode="auto">
            <a:xfrm flipH="1">
              <a:off x="4992" y="11147"/>
              <a:ext cx="0" cy="4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5" name="AutoShape 23"/>
            <p:cNvCxnSpPr>
              <a:cxnSpLocks noChangeShapeType="1"/>
            </p:cNvCxnSpPr>
            <p:nvPr/>
          </p:nvCxnSpPr>
          <p:spPr bwMode="auto">
            <a:xfrm flipH="1">
              <a:off x="4595" y="11622"/>
              <a:ext cx="39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24"/>
            <p:cNvCxnSpPr>
              <a:cxnSpLocks noChangeShapeType="1"/>
            </p:cNvCxnSpPr>
            <p:nvPr/>
          </p:nvCxnSpPr>
          <p:spPr bwMode="auto">
            <a:xfrm>
              <a:off x="3217" y="11147"/>
              <a:ext cx="0" cy="6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" name="AutoShape 25"/>
            <p:cNvCxnSpPr>
              <a:cxnSpLocks noChangeShapeType="1"/>
            </p:cNvCxnSpPr>
            <p:nvPr/>
          </p:nvCxnSpPr>
          <p:spPr bwMode="auto">
            <a:xfrm>
              <a:off x="3217" y="11771"/>
              <a:ext cx="17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AutoShape 26"/>
            <p:cNvCxnSpPr>
              <a:cxnSpLocks noChangeShapeType="1"/>
            </p:cNvCxnSpPr>
            <p:nvPr/>
          </p:nvCxnSpPr>
          <p:spPr bwMode="auto">
            <a:xfrm flipV="1">
              <a:off x="4137" y="10725"/>
              <a:ext cx="0" cy="7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9" name="AutoShape 27"/>
            <p:cNvCxnSpPr>
              <a:cxnSpLocks noChangeShapeType="1"/>
            </p:cNvCxnSpPr>
            <p:nvPr/>
          </p:nvCxnSpPr>
          <p:spPr bwMode="auto">
            <a:xfrm>
              <a:off x="4137" y="10725"/>
              <a:ext cx="4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AutoShape 28"/>
            <p:cNvCxnSpPr>
              <a:cxnSpLocks noChangeShapeType="1"/>
            </p:cNvCxnSpPr>
            <p:nvPr/>
          </p:nvCxnSpPr>
          <p:spPr bwMode="auto">
            <a:xfrm>
              <a:off x="2954" y="11147"/>
              <a:ext cx="0" cy="6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1" name="AutoShape 29"/>
            <p:cNvCxnSpPr>
              <a:cxnSpLocks noChangeShapeType="1"/>
            </p:cNvCxnSpPr>
            <p:nvPr/>
          </p:nvCxnSpPr>
          <p:spPr bwMode="auto">
            <a:xfrm flipH="1">
              <a:off x="2671" y="11771"/>
              <a:ext cx="28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2" name="AutoShape 30"/>
            <p:cNvCxnSpPr>
              <a:cxnSpLocks noChangeShapeType="1"/>
            </p:cNvCxnSpPr>
            <p:nvPr/>
          </p:nvCxnSpPr>
          <p:spPr bwMode="auto">
            <a:xfrm>
              <a:off x="1462" y="11147"/>
              <a:ext cx="0" cy="6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3" name="AutoShape 31"/>
            <p:cNvCxnSpPr>
              <a:cxnSpLocks noChangeShapeType="1"/>
            </p:cNvCxnSpPr>
            <p:nvPr/>
          </p:nvCxnSpPr>
          <p:spPr bwMode="auto">
            <a:xfrm>
              <a:off x="1462" y="11771"/>
              <a:ext cx="33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4" name="AutoShape 32"/>
            <p:cNvCxnSpPr>
              <a:cxnSpLocks noChangeShapeType="1"/>
            </p:cNvCxnSpPr>
            <p:nvPr/>
          </p:nvCxnSpPr>
          <p:spPr bwMode="auto">
            <a:xfrm flipV="1">
              <a:off x="2355" y="10725"/>
              <a:ext cx="0" cy="7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5" name="AutoShape 33"/>
            <p:cNvCxnSpPr>
              <a:cxnSpLocks noChangeShapeType="1"/>
            </p:cNvCxnSpPr>
            <p:nvPr/>
          </p:nvCxnSpPr>
          <p:spPr bwMode="auto">
            <a:xfrm>
              <a:off x="2355" y="10725"/>
              <a:ext cx="4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2D0435-D7C7-47A3-83C4-BEF5A598CA16}" type="slidenum">
              <a:rPr lang="en-US" smtClean="0"/>
              <a:pPr/>
              <a:t>14</a:t>
            </a:fld>
            <a:endParaRPr lang="en-US" smtClean="0"/>
          </a:p>
        </p:txBody>
      </p:sp>
      <p:grpSp>
        <p:nvGrpSpPr>
          <p:cNvPr id="2" name="Group 322"/>
          <p:cNvGrpSpPr>
            <a:grpSpLocks/>
          </p:cNvGrpSpPr>
          <p:nvPr/>
        </p:nvGrpSpPr>
        <p:grpSpPr bwMode="auto">
          <a:xfrm>
            <a:off x="12700" y="-6930"/>
            <a:ext cx="9144000" cy="6858000"/>
            <a:chOff x="12700" y="0"/>
            <a:chExt cx="9144000" cy="6858000"/>
          </a:xfrm>
        </p:grpSpPr>
        <p:sp>
          <p:nvSpPr>
            <p:cNvPr id="27654" name="Text Box 3"/>
            <p:cNvSpPr txBox="1">
              <a:spLocks noChangeArrowheads="1"/>
            </p:cNvSpPr>
            <p:nvPr/>
          </p:nvSpPr>
          <p:spPr bwMode="auto">
            <a:xfrm>
              <a:off x="3416567" y="607071"/>
              <a:ext cx="774011" cy="230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900" b="1">
                  <a:latin typeface="Times New Roman" pitchFamily="18" charset="0"/>
                </a:rPr>
                <a:t>pc_out[15:0]</a:t>
              </a:r>
              <a:endParaRPr lang="en-US"/>
            </a:p>
          </p:txBody>
        </p:sp>
        <p:sp>
          <p:nvSpPr>
            <p:cNvPr id="27655" name="Text Box 4"/>
            <p:cNvSpPr txBox="1">
              <a:spLocks noChangeArrowheads="1"/>
            </p:cNvSpPr>
            <p:nvPr/>
          </p:nvSpPr>
          <p:spPr bwMode="auto">
            <a:xfrm>
              <a:off x="4092121" y="6289734"/>
              <a:ext cx="826797" cy="1900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900" b="1">
                  <a:latin typeface="Times New Roman" pitchFamily="18" charset="0"/>
                </a:rPr>
                <a:t>DR_id_ex[2:0]</a:t>
              </a:r>
              <a:endParaRPr lang="en-US"/>
            </a:p>
          </p:txBody>
        </p:sp>
        <p:sp>
          <p:nvSpPr>
            <p:cNvPr id="27656" name="Text Box 5"/>
            <p:cNvSpPr txBox="1">
              <a:spLocks noChangeArrowheads="1"/>
            </p:cNvSpPr>
            <p:nvPr/>
          </p:nvSpPr>
          <p:spPr bwMode="auto">
            <a:xfrm>
              <a:off x="7837027" y="2264515"/>
              <a:ext cx="534987" cy="1808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900" b="1">
                  <a:latin typeface="Times New Roman" pitchFamily="18" charset="0"/>
                </a:rPr>
                <a:t>rd_da[15:0]</a:t>
              </a:r>
              <a:endParaRPr lang="en-US"/>
            </a:p>
          </p:txBody>
        </p:sp>
        <p:sp>
          <p:nvSpPr>
            <p:cNvPr id="27657" name="Text Box 6"/>
            <p:cNvSpPr txBox="1">
              <a:spLocks noChangeArrowheads="1"/>
            </p:cNvSpPr>
            <p:nvPr/>
          </p:nvSpPr>
          <p:spPr bwMode="auto">
            <a:xfrm>
              <a:off x="4082631" y="5761588"/>
              <a:ext cx="414585" cy="16903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900" b="1">
                  <a:latin typeface="Times New Roman" pitchFamily="18" charset="0"/>
                </a:rPr>
                <a:t>mem_rd</a:t>
              </a:r>
              <a:endParaRPr lang="en-US"/>
            </a:p>
          </p:txBody>
        </p:sp>
        <p:sp>
          <p:nvSpPr>
            <p:cNvPr id="27658" name="Text Box 7"/>
            <p:cNvSpPr txBox="1">
              <a:spLocks noChangeArrowheads="1"/>
            </p:cNvSpPr>
            <p:nvPr/>
          </p:nvSpPr>
          <p:spPr bwMode="auto">
            <a:xfrm>
              <a:off x="226813" y="3535879"/>
              <a:ext cx="382557" cy="1979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900" b="1">
                  <a:latin typeface="Times New Roman" pitchFamily="18" charset="0"/>
                </a:rPr>
                <a:t>trap</a:t>
              </a:r>
              <a:endParaRPr lang="en-US"/>
            </a:p>
          </p:txBody>
        </p:sp>
        <p:sp>
          <p:nvSpPr>
            <p:cNvPr id="27659" name="Text Box 8"/>
            <p:cNvSpPr txBox="1">
              <a:spLocks noChangeArrowheads="1"/>
            </p:cNvSpPr>
            <p:nvPr/>
          </p:nvSpPr>
          <p:spPr bwMode="auto">
            <a:xfrm>
              <a:off x="7517340" y="2955774"/>
              <a:ext cx="459661" cy="1617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900" b="1">
                  <a:latin typeface="Times New Roman" pitchFamily="18" charset="0"/>
                </a:rPr>
                <a:t>mem_rd</a:t>
              </a:r>
              <a:endParaRPr lang="en-US"/>
            </a:p>
          </p:txBody>
        </p:sp>
        <p:sp>
          <p:nvSpPr>
            <p:cNvPr id="27660" name="Text Box 9"/>
            <p:cNvSpPr txBox="1">
              <a:spLocks noChangeArrowheads="1"/>
            </p:cNvSpPr>
            <p:nvPr/>
          </p:nvSpPr>
          <p:spPr bwMode="auto">
            <a:xfrm>
              <a:off x="7532761" y="1494987"/>
              <a:ext cx="459661" cy="1617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900" b="1">
                  <a:latin typeface="Times New Roman" pitchFamily="18" charset="0"/>
                </a:rPr>
                <a:t>mem_wr</a:t>
              </a:r>
              <a:endParaRPr lang="en-US"/>
            </a:p>
          </p:txBody>
        </p:sp>
        <p:sp>
          <p:nvSpPr>
            <p:cNvPr id="27661" name="Text Box 10"/>
            <p:cNvSpPr txBox="1">
              <a:spLocks noChangeArrowheads="1"/>
            </p:cNvSpPr>
            <p:nvPr/>
          </p:nvSpPr>
          <p:spPr bwMode="auto">
            <a:xfrm>
              <a:off x="5395780" y="4375782"/>
              <a:ext cx="623953" cy="19599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900" b="1">
                  <a:latin typeface="Times New Roman" pitchFamily="18" charset="0"/>
                </a:rPr>
                <a:t>forward_b</a:t>
              </a:r>
              <a:endParaRPr lang="en-US"/>
            </a:p>
          </p:txBody>
        </p:sp>
        <p:sp>
          <p:nvSpPr>
            <p:cNvPr id="27662" name="Text Box 11"/>
            <p:cNvSpPr txBox="1">
              <a:spLocks noChangeArrowheads="1"/>
            </p:cNvSpPr>
            <p:nvPr/>
          </p:nvSpPr>
          <p:spPr bwMode="auto">
            <a:xfrm>
              <a:off x="6299089" y="5309738"/>
              <a:ext cx="939489" cy="1769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900" b="1">
                  <a:latin typeface="Times New Roman" pitchFamily="18" charset="0"/>
                </a:rPr>
                <a:t>DR_ex_mem[2:0]</a:t>
              </a:r>
              <a:endParaRPr lang="en-US"/>
            </a:p>
          </p:txBody>
        </p:sp>
        <p:sp>
          <p:nvSpPr>
            <p:cNvPr id="27663" name="Text Box 12"/>
            <p:cNvSpPr txBox="1">
              <a:spLocks noChangeArrowheads="1"/>
            </p:cNvSpPr>
            <p:nvPr/>
          </p:nvSpPr>
          <p:spPr bwMode="auto">
            <a:xfrm>
              <a:off x="6665632" y="5482059"/>
              <a:ext cx="925254" cy="2084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900" b="1">
                  <a:latin typeface="Times New Roman" pitchFamily="18" charset="0"/>
                </a:rPr>
                <a:t>RegWR_mem_wb</a:t>
              </a:r>
              <a:endParaRPr lang="en-US"/>
            </a:p>
          </p:txBody>
        </p:sp>
        <p:sp>
          <p:nvSpPr>
            <p:cNvPr id="27664" name="Text Box 13"/>
            <p:cNvSpPr txBox="1">
              <a:spLocks noChangeArrowheads="1"/>
            </p:cNvSpPr>
            <p:nvPr/>
          </p:nvSpPr>
          <p:spPr bwMode="auto">
            <a:xfrm>
              <a:off x="6690542" y="5648461"/>
              <a:ext cx="900343" cy="1519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900" b="1">
                  <a:latin typeface="Times New Roman" pitchFamily="18" charset="0"/>
                </a:rPr>
                <a:t>DR_mem_wb[2:0]</a:t>
              </a:r>
              <a:endParaRPr lang="en-US"/>
            </a:p>
          </p:txBody>
        </p:sp>
        <p:sp>
          <p:nvSpPr>
            <p:cNvPr id="27665" name="Text Box 14"/>
            <p:cNvSpPr txBox="1">
              <a:spLocks noChangeArrowheads="1"/>
            </p:cNvSpPr>
            <p:nvPr/>
          </p:nvSpPr>
          <p:spPr bwMode="auto">
            <a:xfrm>
              <a:off x="2209585" y="627461"/>
              <a:ext cx="577097" cy="182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900" b="1">
                  <a:latin typeface="Times New Roman" pitchFamily="18" charset="0"/>
                </a:rPr>
                <a:t>rd_stack</a:t>
              </a:r>
              <a:endParaRPr lang="en-US"/>
            </a:p>
          </p:txBody>
        </p:sp>
        <p:sp>
          <p:nvSpPr>
            <p:cNvPr id="27666" name="Text Box 15"/>
            <p:cNvSpPr txBox="1">
              <a:spLocks noChangeArrowheads="1"/>
            </p:cNvSpPr>
            <p:nvPr/>
          </p:nvSpPr>
          <p:spPr bwMode="auto">
            <a:xfrm>
              <a:off x="2210771" y="450535"/>
              <a:ext cx="577097" cy="182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900" b="1">
                  <a:latin typeface="Times New Roman" pitchFamily="18" charset="0"/>
                </a:rPr>
                <a:t>wr_stack</a:t>
              </a:r>
              <a:endParaRPr lang="en-US"/>
            </a:p>
          </p:txBody>
        </p:sp>
        <p:sp>
          <p:nvSpPr>
            <p:cNvPr id="27667" name="Text Box 16"/>
            <p:cNvSpPr txBox="1">
              <a:spLocks noChangeArrowheads="1"/>
            </p:cNvSpPr>
            <p:nvPr/>
          </p:nvSpPr>
          <p:spPr bwMode="auto">
            <a:xfrm>
              <a:off x="2109942" y="820171"/>
              <a:ext cx="577097" cy="182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900" b="1">
                  <a:latin typeface="Times New Roman" pitchFamily="18" charset="0"/>
                </a:rPr>
                <a:t>pc_in[15:0]</a:t>
              </a:r>
              <a:endParaRPr lang="en-US"/>
            </a:p>
          </p:txBody>
        </p:sp>
        <p:sp>
          <p:nvSpPr>
            <p:cNvPr id="27668" name="Text Box 17"/>
            <p:cNvSpPr txBox="1">
              <a:spLocks noChangeArrowheads="1"/>
            </p:cNvSpPr>
            <p:nvPr/>
          </p:nvSpPr>
          <p:spPr bwMode="auto">
            <a:xfrm>
              <a:off x="3345987" y="4081125"/>
              <a:ext cx="94305" cy="17758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900" b="1">
                  <a:latin typeface="Times New Roman" pitchFamily="18" charset="0"/>
                </a:rPr>
                <a:t>0</a:t>
              </a:r>
              <a:endParaRPr lang="en-US"/>
            </a:p>
          </p:txBody>
        </p:sp>
        <p:sp>
          <p:nvSpPr>
            <p:cNvPr id="27669" name="Text Box 18"/>
            <p:cNvSpPr txBox="1">
              <a:spLocks noChangeArrowheads="1"/>
            </p:cNvSpPr>
            <p:nvPr/>
          </p:nvSpPr>
          <p:spPr bwMode="auto">
            <a:xfrm>
              <a:off x="2067238" y="4338949"/>
              <a:ext cx="599636" cy="156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900" b="1">
                  <a:latin typeface="Times New Roman" pitchFamily="18" charset="0"/>
                </a:rPr>
                <a:t>IR[10:0]</a:t>
              </a:r>
              <a:endParaRPr lang="en-US"/>
            </a:p>
          </p:txBody>
        </p:sp>
        <p:sp>
          <p:nvSpPr>
            <p:cNvPr id="27670" name="Text Box 19"/>
            <p:cNvSpPr txBox="1">
              <a:spLocks noChangeArrowheads="1"/>
            </p:cNvSpPr>
            <p:nvPr/>
          </p:nvSpPr>
          <p:spPr bwMode="auto">
            <a:xfrm>
              <a:off x="3303283" y="3435248"/>
              <a:ext cx="682078" cy="1769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900" b="1">
                  <a:latin typeface="Times New Roman" pitchFamily="18" charset="0"/>
                </a:rPr>
                <a:t>extend[15:0]</a:t>
              </a:r>
              <a:endParaRPr lang="en-US"/>
            </a:p>
          </p:txBody>
        </p:sp>
        <p:sp>
          <p:nvSpPr>
            <p:cNvPr id="27671" name="Text Box 20"/>
            <p:cNvSpPr txBox="1">
              <a:spLocks noChangeArrowheads="1"/>
            </p:cNvSpPr>
            <p:nvPr/>
          </p:nvSpPr>
          <p:spPr bwMode="auto">
            <a:xfrm>
              <a:off x="2057155" y="3285947"/>
              <a:ext cx="680299" cy="2190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900" b="1">
                  <a:latin typeface="Times New Roman" pitchFamily="18" charset="0"/>
                </a:rPr>
                <a:t>sel_ext[2:0]</a:t>
              </a:r>
              <a:endParaRPr lang="en-US"/>
            </a:p>
          </p:txBody>
        </p:sp>
        <p:cxnSp>
          <p:nvCxnSpPr>
            <p:cNvPr id="27672" name="AutoShape 21"/>
            <p:cNvCxnSpPr>
              <a:cxnSpLocks noChangeShapeType="1"/>
            </p:cNvCxnSpPr>
            <p:nvPr/>
          </p:nvCxnSpPr>
          <p:spPr bwMode="auto">
            <a:xfrm>
              <a:off x="2238054" y="3462872"/>
              <a:ext cx="414585" cy="6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7673" name="Text Box 22"/>
            <p:cNvSpPr txBox="1">
              <a:spLocks noChangeArrowheads="1"/>
            </p:cNvSpPr>
            <p:nvPr/>
          </p:nvSpPr>
          <p:spPr bwMode="auto">
            <a:xfrm>
              <a:off x="2198909" y="3527328"/>
              <a:ext cx="488131" cy="17758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900" b="1">
                  <a:latin typeface="Times New Roman" pitchFamily="18" charset="0"/>
                </a:rPr>
                <a:t>IR[10:0]</a:t>
              </a:r>
              <a:endParaRPr lang="en-US"/>
            </a:p>
          </p:txBody>
        </p:sp>
        <p:sp>
          <p:nvSpPr>
            <p:cNvPr id="27674" name="Text Box 23"/>
            <p:cNvSpPr txBox="1">
              <a:spLocks noChangeArrowheads="1"/>
            </p:cNvSpPr>
            <p:nvPr/>
          </p:nvSpPr>
          <p:spPr bwMode="auto">
            <a:xfrm>
              <a:off x="3359035" y="1564048"/>
              <a:ext cx="539138" cy="1578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900">
                  <a:latin typeface="Times New Roman" pitchFamily="18" charset="0"/>
                </a:rPr>
                <a:t> </a:t>
              </a:r>
              <a:r>
                <a:rPr lang="en-US" sz="900" b="1">
                  <a:latin typeface="Times New Roman" pitchFamily="18" charset="0"/>
                </a:rPr>
                <a:t>Ra[15:0]</a:t>
              </a:r>
              <a:endParaRPr lang="en-US"/>
            </a:p>
          </p:txBody>
        </p:sp>
        <p:sp>
          <p:nvSpPr>
            <p:cNvPr id="27675" name="Text Box 24"/>
            <p:cNvSpPr txBox="1">
              <a:spLocks noChangeArrowheads="1"/>
            </p:cNvSpPr>
            <p:nvPr/>
          </p:nvSpPr>
          <p:spPr bwMode="auto">
            <a:xfrm>
              <a:off x="2133074" y="2467091"/>
              <a:ext cx="488131" cy="17758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900" b="1">
                  <a:latin typeface="Times New Roman" pitchFamily="18" charset="0"/>
                </a:rPr>
                <a:t>WD[15:0]</a:t>
              </a:r>
              <a:endParaRPr lang="en-US"/>
            </a:p>
          </p:txBody>
        </p:sp>
        <p:sp>
          <p:nvSpPr>
            <p:cNvPr id="27676" name="Text Box 25"/>
            <p:cNvSpPr txBox="1">
              <a:spLocks noChangeArrowheads="1"/>
            </p:cNvSpPr>
            <p:nvPr/>
          </p:nvSpPr>
          <p:spPr bwMode="auto">
            <a:xfrm>
              <a:off x="2133074" y="1553524"/>
              <a:ext cx="533207" cy="1229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900" b="1">
                  <a:latin typeface="Times New Roman" pitchFamily="18" charset="0"/>
                </a:rPr>
                <a:t>SR1[2:0]</a:t>
              </a:r>
              <a:endParaRPr lang="en-US"/>
            </a:p>
          </p:txBody>
        </p:sp>
        <p:sp>
          <p:nvSpPr>
            <p:cNvPr id="27677" name="Rectangle 26"/>
            <p:cNvSpPr>
              <a:spLocks noChangeArrowheads="1"/>
            </p:cNvSpPr>
            <p:nvPr/>
          </p:nvSpPr>
          <p:spPr bwMode="auto">
            <a:xfrm>
              <a:off x="423726" y="2467091"/>
              <a:ext cx="217672" cy="4465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 sz="900">
                <a:latin typeface="Times New Roman" pitchFamily="18" charset="0"/>
              </a:endParaRPr>
            </a:p>
            <a:p>
              <a:pPr algn="ctr"/>
              <a:r>
                <a:rPr lang="en-US" sz="900" b="1">
                  <a:latin typeface="Times New Roman" pitchFamily="18" charset="0"/>
                </a:rPr>
                <a:t>PC</a:t>
              </a:r>
              <a:endParaRPr lang="en-US"/>
            </a:p>
          </p:txBody>
        </p:sp>
        <p:sp>
          <p:nvSpPr>
            <p:cNvPr id="27678" name="Rectangle 27"/>
            <p:cNvSpPr>
              <a:spLocks noChangeArrowheads="1"/>
            </p:cNvSpPr>
            <p:nvPr/>
          </p:nvSpPr>
          <p:spPr bwMode="auto">
            <a:xfrm>
              <a:off x="865001" y="1894878"/>
              <a:ext cx="634036" cy="1018801"/>
            </a:xfrm>
            <a:prstGeom prst="rect">
              <a:avLst/>
            </a:prstGeom>
            <a:solidFill>
              <a:srgbClr val="E5DF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900" b="1">
                  <a:latin typeface="Times New Roman" pitchFamily="18" charset="0"/>
                </a:rPr>
                <a:t>Instruction</a:t>
              </a:r>
            </a:p>
            <a:p>
              <a:pPr algn="ctr"/>
              <a:r>
                <a:rPr lang="en-US" sz="900" b="1">
                  <a:latin typeface="Times New Roman" pitchFamily="18" charset="0"/>
                </a:rPr>
                <a:t>Memory</a:t>
              </a:r>
            </a:p>
            <a:p>
              <a:pPr algn="ctr"/>
              <a:endParaRPr lang="en-US" sz="900">
                <a:latin typeface="Times New Roman" pitchFamily="18" charset="0"/>
              </a:endParaRPr>
            </a:p>
            <a:p>
              <a:pPr algn="ctr"/>
              <a:r>
                <a:rPr lang="en-US" sz="900">
                  <a:latin typeface="Calibri" pitchFamily="34" charset="0"/>
                </a:rPr>
                <a:t>          </a:t>
              </a:r>
              <a:r>
                <a:rPr lang="en-US" sz="900" b="1">
                  <a:latin typeface="Times New Roman" pitchFamily="18" charset="0"/>
                </a:rPr>
                <a:t>IR[15:0]</a:t>
              </a:r>
            </a:p>
            <a:p>
              <a:endParaRPr lang="en-US" sz="900">
                <a:latin typeface="Times New Roman" pitchFamily="18" charset="0"/>
              </a:endParaRPr>
            </a:p>
            <a:p>
              <a:r>
                <a:rPr lang="en-US" sz="900">
                  <a:latin typeface="Calibri" pitchFamily="34" charset="0"/>
                </a:rPr>
                <a:t> </a:t>
              </a:r>
              <a:r>
                <a:rPr lang="en-US" sz="900" b="1">
                  <a:latin typeface="Times New Roman" pitchFamily="18" charset="0"/>
                </a:rPr>
                <a:t>addr </a:t>
              </a:r>
            </a:p>
            <a:p>
              <a:endParaRPr lang="en-US"/>
            </a:p>
          </p:txBody>
        </p:sp>
        <p:cxnSp>
          <p:nvCxnSpPr>
            <p:cNvPr id="27679" name="AutoShape 28"/>
            <p:cNvCxnSpPr>
              <a:cxnSpLocks noChangeShapeType="1"/>
            </p:cNvCxnSpPr>
            <p:nvPr/>
          </p:nvCxnSpPr>
          <p:spPr bwMode="auto">
            <a:xfrm>
              <a:off x="641398" y="2702553"/>
              <a:ext cx="22360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7680" name="Rectangle 29"/>
            <p:cNvSpPr>
              <a:spLocks noChangeArrowheads="1"/>
            </p:cNvSpPr>
            <p:nvPr/>
          </p:nvSpPr>
          <p:spPr bwMode="auto">
            <a:xfrm>
              <a:off x="1827028" y="534065"/>
              <a:ext cx="227162" cy="5895104"/>
            </a:xfrm>
            <a:prstGeom prst="rect">
              <a:avLst/>
            </a:prstGeom>
            <a:solidFill>
              <a:srgbClr val="C2D69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 sz="1100">
                <a:solidFill>
                  <a:srgbClr val="76923C"/>
                </a:solidFill>
                <a:latin typeface="Times New Roman" pitchFamily="18" charset="0"/>
              </a:endParaRPr>
            </a:p>
            <a:p>
              <a:endParaRPr lang="en-US"/>
            </a:p>
          </p:txBody>
        </p:sp>
        <p:cxnSp>
          <p:nvCxnSpPr>
            <p:cNvPr id="27681" name="AutoShape 30"/>
            <p:cNvCxnSpPr>
              <a:cxnSpLocks noChangeShapeType="1"/>
            </p:cNvCxnSpPr>
            <p:nvPr/>
          </p:nvCxnSpPr>
          <p:spPr bwMode="auto">
            <a:xfrm>
              <a:off x="1499037" y="2407897"/>
              <a:ext cx="327991" cy="6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7682" name="AutoShape 31"/>
            <p:cNvSpPr>
              <a:spLocks noChangeArrowheads="1"/>
            </p:cNvSpPr>
            <p:nvPr/>
          </p:nvSpPr>
          <p:spPr bwMode="auto">
            <a:xfrm>
              <a:off x="806283" y="1262156"/>
              <a:ext cx="254445" cy="394629"/>
            </a:xfrm>
            <a:prstGeom prst="homePlat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100" b="1">
                  <a:latin typeface="Calibri" pitchFamily="34" charset="0"/>
                </a:rPr>
                <a:t>+</a:t>
              </a:r>
              <a:endParaRPr lang="en-US"/>
            </a:p>
          </p:txBody>
        </p:sp>
        <p:cxnSp>
          <p:nvCxnSpPr>
            <p:cNvPr id="27683" name="AutoShape 32"/>
            <p:cNvCxnSpPr>
              <a:cxnSpLocks noChangeShapeType="1"/>
            </p:cNvCxnSpPr>
            <p:nvPr/>
          </p:nvCxnSpPr>
          <p:spPr bwMode="auto">
            <a:xfrm rot="5400000" flipH="1" flipV="1">
              <a:off x="95382" y="2112022"/>
              <a:ext cx="1178626" cy="17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684" name="AutoShape 33"/>
            <p:cNvCxnSpPr>
              <a:cxnSpLocks noChangeShapeType="1"/>
            </p:cNvCxnSpPr>
            <p:nvPr/>
          </p:nvCxnSpPr>
          <p:spPr bwMode="auto">
            <a:xfrm>
              <a:off x="687661" y="1560759"/>
              <a:ext cx="1186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685" name="AutoShape 34"/>
            <p:cNvCxnSpPr>
              <a:cxnSpLocks noChangeShapeType="1"/>
            </p:cNvCxnSpPr>
            <p:nvPr/>
          </p:nvCxnSpPr>
          <p:spPr bwMode="auto">
            <a:xfrm>
              <a:off x="687661" y="1353579"/>
              <a:ext cx="1186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686" name="AutoShape 35"/>
            <p:cNvCxnSpPr>
              <a:cxnSpLocks noChangeShapeType="1"/>
            </p:cNvCxnSpPr>
            <p:nvPr/>
          </p:nvCxnSpPr>
          <p:spPr bwMode="auto">
            <a:xfrm>
              <a:off x="1070218" y="1459471"/>
              <a:ext cx="756810" cy="6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687" name="AutoShape 36"/>
            <p:cNvCxnSpPr>
              <a:cxnSpLocks noChangeShapeType="1"/>
            </p:cNvCxnSpPr>
            <p:nvPr/>
          </p:nvCxnSpPr>
          <p:spPr bwMode="auto">
            <a:xfrm flipV="1">
              <a:off x="1262979" y="1199673"/>
              <a:ext cx="0" cy="2505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688" name="AutoShape 37"/>
            <p:cNvCxnSpPr>
              <a:cxnSpLocks noChangeShapeType="1"/>
            </p:cNvCxnSpPr>
            <p:nvPr/>
          </p:nvCxnSpPr>
          <p:spPr bwMode="auto">
            <a:xfrm>
              <a:off x="1262979" y="1190465"/>
              <a:ext cx="1186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689" name="AutoShape 38"/>
            <p:cNvCxnSpPr>
              <a:cxnSpLocks noChangeShapeType="1"/>
            </p:cNvCxnSpPr>
            <p:nvPr/>
          </p:nvCxnSpPr>
          <p:spPr bwMode="auto">
            <a:xfrm>
              <a:off x="1255862" y="824118"/>
              <a:ext cx="1186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grpSp>
          <p:nvGrpSpPr>
            <p:cNvPr id="3" name="Group 39"/>
            <p:cNvGrpSpPr>
              <a:grpSpLocks/>
            </p:cNvGrpSpPr>
            <p:nvPr/>
          </p:nvGrpSpPr>
          <p:grpSpPr bwMode="auto">
            <a:xfrm>
              <a:off x="1372112" y="627461"/>
              <a:ext cx="211741" cy="741245"/>
              <a:chOff x="2873" y="1440"/>
              <a:chExt cx="357" cy="1127"/>
            </a:xfrm>
          </p:grpSpPr>
          <p:sp>
            <p:nvSpPr>
              <p:cNvPr id="27968" name="AutoShape 40"/>
              <p:cNvSpPr>
                <a:spLocks noChangeArrowheads="1"/>
              </p:cNvSpPr>
              <p:nvPr/>
            </p:nvSpPr>
            <p:spPr bwMode="auto">
              <a:xfrm rot="-5400000">
                <a:off x="2488" y="1825"/>
                <a:ext cx="1127" cy="3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4 w 21600"/>
                  <a:gd name="T13" fmla="*/ 4477 h 21600"/>
                  <a:gd name="T14" fmla="*/ 17096 w 21600"/>
                  <a:gd name="T15" fmla="*/ 1712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69" name="Text Box 41"/>
              <p:cNvSpPr txBox="1">
                <a:spLocks noChangeArrowheads="1"/>
              </p:cNvSpPr>
              <p:nvPr/>
            </p:nvSpPr>
            <p:spPr bwMode="auto">
              <a:xfrm>
                <a:off x="2917" y="2174"/>
                <a:ext cx="99" cy="2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Aft>
                    <a:spcPts val="1000"/>
                  </a:spcAft>
                </a:pPr>
                <a:r>
                  <a:rPr lang="en-US" sz="900" b="1">
                    <a:latin typeface="Times New Roman" pitchFamily="18" charset="0"/>
                  </a:rPr>
                  <a:t>0</a:t>
                </a:r>
                <a:endParaRPr lang="en-US"/>
              </a:p>
            </p:txBody>
          </p:sp>
          <p:sp>
            <p:nvSpPr>
              <p:cNvPr id="27970" name="Text Box 42"/>
              <p:cNvSpPr txBox="1">
                <a:spLocks noChangeArrowheads="1"/>
              </p:cNvSpPr>
              <p:nvPr/>
            </p:nvSpPr>
            <p:spPr bwMode="auto">
              <a:xfrm>
                <a:off x="2933" y="1630"/>
                <a:ext cx="99" cy="2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Aft>
                    <a:spcPts val="1000"/>
                  </a:spcAft>
                </a:pPr>
                <a:r>
                  <a:rPr lang="en-US" sz="900" b="1">
                    <a:latin typeface="Times New Roman" pitchFamily="18" charset="0"/>
                  </a:rPr>
                  <a:t>1</a:t>
                </a:r>
                <a:endParaRPr lang="en-US"/>
              </a:p>
            </p:txBody>
          </p:sp>
        </p:grpSp>
        <p:cxnSp>
          <p:nvCxnSpPr>
            <p:cNvPr id="27691" name="AutoShape 43"/>
            <p:cNvCxnSpPr>
              <a:cxnSpLocks noChangeShapeType="1"/>
            </p:cNvCxnSpPr>
            <p:nvPr/>
          </p:nvCxnSpPr>
          <p:spPr bwMode="auto">
            <a:xfrm>
              <a:off x="1583852" y="1002358"/>
              <a:ext cx="13463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692" name="AutoShape 44"/>
            <p:cNvCxnSpPr>
              <a:cxnSpLocks noChangeShapeType="1"/>
            </p:cNvCxnSpPr>
            <p:nvPr/>
          </p:nvCxnSpPr>
          <p:spPr bwMode="auto">
            <a:xfrm flipV="1">
              <a:off x="1718489" y="484736"/>
              <a:ext cx="0" cy="5176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693" name="AutoShape 45"/>
            <p:cNvCxnSpPr>
              <a:cxnSpLocks noChangeShapeType="1"/>
            </p:cNvCxnSpPr>
            <p:nvPr/>
          </p:nvCxnSpPr>
          <p:spPr bwMode="auto">
            <a:xfrm flipH="1">
              <a:off x="12700" y="484736"/>
              <a:ext cx="170578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694" name="AutoShape 46"/>
            <p:cNvCxnSpPr>
              <a:cxnSpLocks noChangeShapeType="1"/>
            </p:cNvCxnSpPr>
            <p:nvPr/>
          </p:nvCxnSpPr>
          <p:spPr bwMode="auto">
            <a:xfrm>
              <a:off x="12700" y="493944"/>
              <a:ext cx="0" cy="19830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695" name="AutoShape 47"/>
            <p:cNvCxnSpPr>
              <a:cxnSpLocks noChangeShapeType="1"/>
            </p:cNvCxnSpPr>
            <p:nvPr/>
          </p:nvCxnSpPr>
          <p:spPr bwMode="auto">
            <a:xfrm>
              <a:off x="343063" y="2678875"/>
              <a:ext cx="80663" cy="65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7696" name="Text Box 48"/>
            <p:cNvSpPr txBox="1">
              <a:spLocks noChangeArrowheads="1"/>
            </p:cNvSpPr>
            <p:nvPr/>
          </p:nvSpPr>
          <p:spPr bwMode="auto">
            <a:xfrm>
              <a:off x="595135" y="1260183"/>
              <a:ext cx="58718" cy="1519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900" b="1">
                  <a:latin typeface="Times New Roman" pitchFamily="18" charset="0"/>
                </a:rPr>
                <a:t>1</a:t>
              </a:r>
              <a:endParaRPr lang="en-US"/>
            </a:p>
          </p:txBody>
        </p:sp>
        <p:cxnSp>
          <p:nvCxnSpPr>
            <p:cNvPr id="27697" name="AutoShape 49"/>
            <p:cNvCxnSpPr>
              <a:cxnSpLocks noChangeShapeType="1"/>
            </p:cNvCxnSpPr>
            <p:nvPr/>
          </p:nvCxnSpPr>
          <p:spPr bwMode="auto">
            <a:xfrm flipV="1">
              <a:off x="1491327" y="188764"/>
              <a:ext cx="0" cy="519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698" name="AutoShape 50"/>
            <p:cNvCxnSpPr>
              <a:cxnSpLocks noChangeShapeType="1"/>
            </p:cNvCxnSpPr>
            <p:nvPr/>
          </p:nvCxnSpPr>
          <p:spPr bwMode="auto">
            <a:xfrm flipV="1">
              <a:off x="1262979" y="46698"/>
              <a:ext cx="0" cy="7774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699" name="AutoShape 51"/>
            <p:cNvCxnSpPr>
              <a:cxnSpLocks noChangeShapeType="1"/>
            </p:cNvCxnSpPr>
            <p:nvPr/>
          </p:nvCxnSpPr>
          <p:spPr bwMode="auto">
            <a:xfrm>
              <a:off x="1499037" y="188764"/>
              <a:ext cx="570691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7700" name="Rectangle 52"/>
            <p:cNvSpPr>
              <a:spLocks noChangeArrowheads="1"/>
            </p:cNvSpPr>
            <p:nvPr/>
          </p:nvSpPr>
          <p:spPr bwMode="auto">
            <a:xfrm>
              <a:off x="2659757" y="1564705"/>
              <a:ext cx="697499" cy="1216116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 sz="900">
                <a:latin typeface="Times New Roman" pitchFamily="18" charset="0"/>
              </a:endParaRPr>
            </a:p>
            <a:p>
              <a:pPr algn="ctr"/>
              <a:r>
                <a:rPr lang="en-US" sz="900" b="1">
                  <a:latin typeface="Times New Roman" pitchFamily="18" charset="0"/>
                </a:rPr>
                <a:t>Register </a:t>
              </a:r>
            </a:p>
            <a:p>
              <a:pPr algn="ctr"/>
              <a:r>
                <a:rPr lang="en-US" sz="900" b="1">
                  <a:latin typeface="Times New Roman" pitchFamily="18" charset="0"/>
                </a:rPr>
                <a:t>file</a:t>
              </a:r>
            </a:p>
            <a:p>
              <a:pPr algn="ctr"/>
              <a:endParaRPr lang="en-US" sz="900">
                <a:latin typeface="Times New Roman" pitchFamily="18" charset="0"/>
              </a:endParaRPr>
            </a:p>
            <a:p>
              <a:endParaRPr lang="en-US"/>
            </a:p>
          </p:txBody>
        </p:sp>
        <p:cxnSp>
          <p:nvCxnSpPr>
            <p:cNvPr id="27701" name="AutoShape 53"/>
            <p:cNvCxnSpPr>
              <a:cxnSpLocks noChangeShapeType="1"/>
            </p:cNvCxnSpPr>
            <p:nvPr/>
          </p:nvCxnSpPr>
          <p:spPr bwMode="auto">
            <a:xfrm>
              <a:off x="2245172" y="1721899"/>
              <a:ext cx="414585" cy="6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7702" name="Text Box 54"/>
            <p:cNvSpPr txBox="1">
              <a:spLocks noChangeArrowheads="1"/>
            </p:cNvSpPr>
            <p:nvPr/>
          </p:nvSpPr>
          <p:spPr bwMode="auto">
            <a:xfrm>
              <a:off x="2133074" y="1766624"/>
              <a:ext cx="533207" cy="2144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900" b="1">
                  <a:latin typeface="Times New Roman" pitchFamily="18" charset="0"/>
                </a:rPr>
                <a:t>SR2[2:0]</a:t>
              </a:r>
              <a:endParaRPr lang="en-US"/>
            </a:p>
          </p:txBody>
        </p:sp>
        <p:cxnSp>
          <p:nvCxnSpPr>
            <p:cNvPr id="27703" name="AutoShape 55"/>
            <p:cNvCxnSpPr>
              <a:cxnSpLocks noChangeShapeType="1"/>
            </p:cNvCxnSpPr>
            <p:nvPr/>
          </p:nvCxnSpPr>
          <p:spPr bwMode="auto">
            <a:xfrm>
              <a:off x="2238054" y="1934999"/>
              <a:ext cx="414585" cy="6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7704" name="Text Box 56"/>
            <p:cNvSpPr txBox="1">
              <a:spLocks noChangeArrowheads="1"/>
            </p:cNvSpPr>
            <p:nvPr/>
          </p:nvSpPr>
          <p:spPr bwMode="auto">
            <a:xfrm>
              <a:off x="2238054" y="2024448"/>
              <a:ext cx="414585" cy="16903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900" b="1">
                  <a:latin typeface="Times New Roman" pitchFamily="18" charset="0"/>
                </a:rPr>
                <a:t>DR[2:0]</a:t>
              </a:r>
              <a:endParaRPr lang="en-US"/>
            </a:p>
          </p:txBody>
        </p:sp>
        <p:cxnSp>
          <p:nvCxnSpPr>
            <p:cNvPr id="27705" name="AutoShape 57"/>
            <p:cNvCxnSpPr>
              <a:cxnSpLocks noChangeShapeType="1"/>
            </p:cNvCxnSpPr>
            <p:nvPr/>
          </p:nvCxnSpPr>
          <p:spPr bwMode="auto">
            <a:xfrm>
              <a:off x="2197723" y="2193481"/>
              <a:ext cx="45491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06" name="AutoShape 58"/>
            <p:cNvCxnSpPr>
              <a:cxnSpLocks noChangeShapeType="1"/>
            </p:cNvCxnSpPr>
            <p:nvPr/>
          </p:nvCxnSpPr>
          <p:spPr bwMode="auto">
            <a:xfrm>
              <a:off x="2149088" y="2644016"/>
              <a:ext cx="503552" cy="6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07" name="AutoShape 59"/>
            <p:cNvCxnSpPr>
              <a:cxnSpLocks noChangeShapeType="1"/>
            </p:cNvCxnSpPr>
            <p:nvPr/>
          </p:nvCxnSpPr>
          <p:spPr bwMode="auto">
            <a:xfrm>
              <a:off x="3359035" y="1732423"/>
              <a:ext cx="847556" cy="32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7708" name="Text Box 60"/>
            <p:cNvSpPr txBox="1">
              <a:spLocks noChangeArrowheads="1"/>
            </p:cNvSpPr>
            <p:nvPr/>
          </p:nvSpPr>
          <p:spPr bwMode="auto">
            <a:xfrm>
              <a:off x="3368525" y="2476957"/>
              <a:ext cx="529649" cy="1611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900">
                  <a:latin typeface="Calibri" pitchFamily="34" charset="0"/>
                </a:rPr>
                <a:t> </a:t>
              </a:r>
              <a:r>
                <a:rPr lang="en-US" sz="900" b="1">
                  <a:latin typeface="Times New Roman" pitchFamily="18" charset="0"/>
                </a:rPr>
                <a:t>Rb[15:0]</a:t>
              </a:r>
              <a:endParaRPr lang="en-US"/>
            </a:p>
          </p:txBody>
        </p:sp>
        <p:cxnSp>
          <p:nvCxnSpPr>
            <p:cNvPr id="27709" name="AutoShape 61"/>
            <p:cNvCxnSpPr>
              <a:cxnSpLocks noChangeShapeType="1"/>
            </p:cNvCxnSpPr>
            <p:nvPr/>
          </p:nvCxnSpPr>
          <p:spPr bwMode="auto">
            <a:xfrm>
              <a:off x="3368525" y="2645332"/>
              <a:ext cx="838067" cy="6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10" name="AutoShape 62"/>
            <p:cNvCxnSpPr>
              <a:cxnSpLocks noChangeShapeType="1"/>
            </p:cNvCxnSpPr>
            <p:nvPr/>
          </p:nvCxnSpPr>
          <p:spPr bwMode="auto">
            <a:xfrm flipV="1">
              <a:off x="2971140" y="2780821"/>
              <a:ext cx="0" cy="27689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7711" name="Text Box 63"/>
            <p:cNvSpPr txBox="1">
              <a:spLocks noChangeArrowheads="1"/>
            </p:cNvSpPr>
            <p:nvPr/>
          </p:nvSpPr>
          <p:spPr bwMode="auto">
            <a:xfrm>
              <a:off x="2996051" y="2928807"/>
              <a:ext cx="488131" cy="17758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900" b="1">
                  <a:latin typeface="Times New Roman" pitchFamily="18" charset="0"/>
                </a:rPr>
                <a:t>RegWR</a:t>
              </a:r>
              <a:endParaRPr lang="en-US"/>
            </a:p>
          </p:txBody>
        </p:sp>
        <p:sp>
          <p:nvSpPr>
            <p:cNvPr id="27712" name="Rectangle 64"/>
            <p:cNvSpPr>
              <a:spLocks noChangeArrowheads="1"/>
            </p:cNvSpPr>
            <p:nvPr/>
          </p:nvSpPr>
          <p:spPr bwMode="auto">
            <a:xfrm>
              <a:off x="2659757" y="3331329"/>
              <a:ext cx="634036" cy="5130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 sz="900">
                <a:latin typeface="Times New Roman" pitchFamily="18" charset="0"/>
              </a:endParaRPr>
            </a:p>
            <a:p>
              <a:pPr algn="ctr"/>
              <a:r>
                <a:rPr lang="en-US" sz="900" b="1">
                  <a:latin typeface="Times New Roman" pitchFamily="18" charset="0"/>
                </a:rPr>
                <a:t>Extend</a:t>
              </a:r>
            </a:p>
            <a:p>
              <a:endParaRPr lang="en-US"/>
            </a:p>
          </p:txBody>
        </p:sp>
        <p:cxnSp>
          <p:nvCxnSpPr>
            <p:cNvPr id="27713" name="AutoShape 65"/>
            <p:cNvCxnSpPr>
              <a:cxnSpLocks noChangeShapeType="1"/>
            </p:cNvCxnSpPr>
            <p:nvPr/>
          </p:nvCxnSpPr>
          <p:spPr bwMode="auto">
            <a:xfrm>
              <a:off x="2239241" y="3704254"/>
              <a:ext cx="414585" cy="6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14" name="AutoShape 66"/>
            <p:cNvCxnSpPr>
              <a:cxnSpLocks noChangeShapeType="1"/>
            </p:cNvCxnSpPr>
            <p:nvPr/>
          </p:nvCxnSpPr>
          <p:spPr bwMode="auto">
            <a:xfrm>
              <a:off x="3302096" y="3612174"/>
              <a:ext cx="904495" cy="6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7715" name="Rectangle 67"/>
            <p:cNvSpPr>
              <a:spLocks noChangeArrowheads="1"/>
            </p:cNvSpPr>
            <p:nvPr/>
          </p:nvSpPr>
          <p:spPr bwMode="auto">
            <a:xfrm>
              <a:off x="2461657" y="4107434"/>
              <a:ext cx="697499" cy="1476571"/>
            </a:xfrm>
            <a:prstGeom prst="rect">
              <a:avLst/>
            </a:prstGeom>
            <a:solidFill>
              <a:srgbClr val="FBD4B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 sz="900">
                <a:latin typeface="Times New Roman" pitchFamily="18" charset="0"/>
              </a:endParaRPr>
            </a:p>
            <a:p>
              <a:pPr algn="ctr"/>
              <a:endParaRPr lang="en-US" sz="900">
                <a:latin typeface="Times New Roman" pitchFamily="18" charset="0"/>
              </a:endParaRPr>
            </a:p>
            <a:p>
              <a:pPr algn="ctr"/>
              <a:r>
                <a:rPr lang="en-US" sz="900" b="1">
                  <a:latin typeface="Times New Roman" pitchFamily="18" charset="0"/>
                </a:rPr>
                <a:t>Control</a:t>
              </a:r>
            </a:p>
            <a:p>
              <a:pPr algn="ctr"/>
              <a:r>
                <a:rPr lang="en-US" sz="900" b="1">
                  <a:latin typeface="Times New Roman" pitchFamily="18" charset="0"/>
                </a:rPr>
                <a:t>unit</a:t>
              </a:r>
            </a:p>
            <a:p>
              <a:pPr algn="ctr"/>
              <a:endParaRPr lang="en-US" sz="900">
                <a:latin typeface="Times New Roman" pitchFamily="18" charset="0"/>
              </a:endParaRPr>
            </a:p>
            <a:p>
              <a:endParaRPr lang="en-US"/>
            </a:p>
          </p:txBody>
        </p:sp>
        <p:cxnSp>
          <p:nvCxnSpPr>
            <p:cNvPr id="27716" name="AutoShape 68"/>
            <p:cNvCxnSpPr>
              <a:cxnSpLocks noChangeShapeType="1"/>
            </p:cNvCxnSpPr>
            <p:nvPr/>
          </p:nvCxnSpPr>
          <p:spPr bwMode="auto">
            <a:xfrm>
              <a:off x="2057748" y="4515875"/>
              <a:ext cx="414585" cy="6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grpSp>
          <p:nvGrpSpPr>
            <p:cNvPr id="4" name="Group 69"/>
            <p:cNvGrpSpPr>
              <a:grpSpLocks/>
            </p:cNvGrpSpPr>
            <p:nvPr/>
          </p:nvGrpSpPr>
          <p:grpSpPr bwMode="auto">
            <a:xfrm>
              <a:off x="3629494" y="4095595"/>
              <a:ext cx="276983" cy="1191781"/>
              <a:chOff x="2873" y="1440"/>
              <a:chExt cx="357" cy="1127"/>
            </a:xfrm>
          </p:grpSpPr>
          <p:sp>
            <p:nvSpPr>
              <p:cNvPr id="27965" name="AutoShape 70"/>
              <p:cNvSpPr>
                <a:spLocks noChangeArrowheads="1"/>
              </p:cNvSpPr>
              <p:nvPr/>
            </p:nvSpPr>
            <p:spPr bwMode="auto">
              <a:xfrm rot="-5400000">
                <a:off x="2488" y="1825"/>
                <a:ext cx="1127" cy="3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4 w 21600"/>
                  <a:gd name="T13" fmla="*/ 4477 h 21600"/>
                  <a:gd name="T14" fmla="*/ 17096 w 21600"/>
                  <a:gd name="T15" fmla="*/ 1712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66" name="Text Box 71"/>
              <p:cNvSpPr txBox="1">
                <a:spLocks noChangeArrowheads="1"/>
              </p:cNvSpPr>
              <p:nvPr/>
            </p:nvSpPr>
            <p:spPr bwMode="auto">
              <a:xfrm>
                <a:off x="2917" y="2174"/>
                <a:ext cx="99" cy="2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Aft>
                    <a:spcPts val="1000"/>
                  </a:spcAft>
                </a:pPr>
                <a:r>
                  <a:rPr lang="en-US" sz="900" b="1">
                    <a:latin typeface="Times New Roman" pitchFamily="18" charset="0"/>
                  </a:rPr>
                  <a:t>0</a:t>
                </a:r>
                <a:endParaRPr lang="en-US"/>
              </a:p>
            </p:txBody>
          </p:sp>
          <p:sp>
            <p:nvSpPr>
              <p:cNvPr id="27967" name="Text Box 72"/>
              <p:cNvSpPr txBox="1">
                <a:spLocks noChangeArrowheads="1"/>
              </p:cNvSpPr>
              <p:nvPr/>
            </p:nvSpPr>
            <p:spPr bwMode="auto">
              <a:xfrm>
                <a:off x="2933" y="1630"/>
                <a:ext cx="99" cy="2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Aft>
                    <a:spcPts val="1000"/>
                  </a:spcAft>
                </a:pPr>
                <a:r>
                  <a:rPr lang="en-US" sz="900" b="1">
                    <a:latin typeface="Times New Roman" pitchFamily="18" charset="0"/>
                  </a:rPr>
                  <a:t>1</a:t>
                </a:r>
                <a:endParaRPr lang="en-US"/>
              </a:p>
            </p:txBody>
          </p:sp>
        </p:grpSp>
        <p:cxnSp>
          <p:nvCxnSpPr>
            <p:cNvPr id="27718" name="AutoShape 73"/>
            <p:cNvCxnSpPr>
              <a:cxnSpLocks noChangeShapeType="1"/>
            </p:cNvCxnSpPr>
            <p:nvPr/>
          </p:nvCxnSpPr>
          <p:spPr bwMode="auto">
            <a:xfrm>
              <a:off x="3509685" y="4515875"/>
              <a:ext cx="593" cy="10681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719" name="AutoShape 74"/>
            <p:cNvCxnSpPr>
              <a:cxnSpLocks noChangeShapeType="1"/>
            </p:cNvCxnSpPr>
            <p:nvPr/>
          </p:nvCxnSpPr>
          <p:spPr bwMode="auto">
            <a:xfrm>
              <a:off x="3159157" y="4577700"/>
              <a:ext cx="35052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20" name="AutoShape 75"/>
            <p:cNvCxnSpPr>
              <a:cxnSpLocks noChangeShapeType="1"/>
            </p:cNvCxnSpPr>
            <p:nvPr/>
          </p:nvCxnSpPr>
          <p:spPr bwMode="auto">
            <a:xfrm>
              <a:off x="3159157" y="4719767"/>
              <a:ext cx="35052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21" name="AutoShape 76"/>
            <p:cNvCxnSpPr>
              <a:cxnSpLocks noChangeShapeType="1"/>
            </p:cNvCxnSpPr>
            <p:nvPr/>
          </p:nvCxnSpPr>
          <p:spPr bwMode="auto">
            <a:xfrm>
              <a:off x="3159157" y="4871699"/>
              <a:ext cx="35052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22" name="AutoShape 77"/>
            <p:cNvCxnSpPr>
              <a:cxnSpLocks noChangeShapeType="1"/>
            </p:cNvCxnSpPr>
            <p:nvPr/>
          </p:nvCxnSpPr>
          <p:spPr bwMode="auto">
            <a:xfrm>
              <a:off x="3159157" y="5014423"/>
              <a:ext cx="35052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23" name="AutoShape 78"/>
            <p:cNvCxnSpPr>
              <a:cxnSpLocks noChangeShapeType="1"/>
            </p:cNvCxnSpPr>
            <p:nvPr/>
          </p:nvCxnSpPr>
          <p:spPr bwMode="auto">
            <a:xfrm>
              <a:off x="3159157" y="5143993"/>
              <a:ext cx="35052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24" name="AutoShape 79"/>
            <p:cNvCxnSpPr>
              <a:cxnSpLocks noChangeShapeType="1"/>
            </p:cNvCxnSpPr>
            <p:nvPr/>
          </p:nvCxnSpPr>
          <p:spPr bwMode="auto">
            <a:xfrm>
              <a:off x="3159157" y="5287375"/>
              <a:ext cx="35052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25" name="AutoShape 80"/>
            <p:cNvCxnSpPr>
              <a:cxnSpLocks noChangeShapeType="1"/>
            </p:cNvCxnSpPr>
            <p:nvPr/>
          </p:nvCxnSpPr>
          <p:spPr bwMode="auto">
            <a:xfrm>
              <a:off x="3159157" y="5407737"/>
              <a:ext cx="35052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26" name="AutoShape 81"/>
            <p:cNvCxnSpPr>
              <a:cxnSpLocks noChangeShapeType="1"/>
            </p:cNvCxnSpPr>
            <p:nvPr/>
          </p:nvCxnSpPr>
          <p:spPr bwMode="auto">
            <a:xfrm>
              <a:off x="3159157" y="5524153"/>
              <a:ext cx="35052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27" name="AutoShape 82"/>
            <p:cNvCxnSpPr>
              <a:cxnSpLocks noChangeShapeType="1"/>
            </p:cNvCxnSpPr>
            <p:nvPr/>
          </p:nvCxnSpPr>
          <p:spPr bwMode="auto">
            <a:xfrm>
              <a:off x="3509685" y="4951940"/>
              <a:ext cx="11980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28" name="AutoShape 83"/>
            <p:cNvCxnSpPr>
              <a:cxnSpLocks noChangeShapeType="1"/>
            </p:cNvCxnSpPr>
            <p:nvPr/>
          </p:nvCxnSpPr>
          <p:spPr bwMode="auto">
            <a:xfrm>
              <a:off x="3510279" y="4375782"/>
              <a:ext cx="11921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29" name="AutoShape 84"/>
            <p:cNvCxnSpPr>
              <a:cxnSpLocks noChangeShapeType="1"/>
            </p:cNvCxnSpPr>
            <p:nvPr/>
          </p:nvCxnSpPr>
          <p:spPr bwMode="auto">
            <a:xfrm flipV="1">
              <a:off x="3509685" y="4237004"/>
              <a:ext cx="0" cy="13877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730" name="AutoShape 85"/>
            <p:cNvCxnSpPr>
              <a:cxnSpLocks noChangeShapeType="1"/>
            </p:cNvCxnSpPr>
            <p:nvPr/>
          </p:nvCxnSpPr>
          <p:spPr bwMode="auto">
            <a:xfrm flipH="1">
              <a:off x="3302096" y="4237004"/>
              <a:ext cx="20758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7731" name="Rectangle 86"/>
            <p:cNvSpPr>
              <a:spLocks noChangeArrowheads="1"/>
            </p:cNvSpPr>
            <p:nvPr/>
          </p:nvSpPr>
          <p:spPr bwMode="auto">
            <a:xfrm>
              <a:off x="3217281" y="5715000"/>
              <a:ext cx="827391" cy="714169"/>
            </a:xfrm>
            <a:prstGeom prst="rect">
              <a:avLst/>
            </a:prstGeom>
            <a:solidFill>
              <a:srgbClr val="FABF8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900" b="1">
                  <a:latin typeface="Times New Roman" pitchFamily="18" charset="0"/>
                </a:rPr>
                <a:t>Hazard</a:t>
              </a:r>
            </a:p>
            <a:p>
              <a:pPr algn="ctr"/>
              <a:r>
                <a:rPr lang="en-US" sz="900" b="1">
                  <a:latin typeface="Times New Roman" pitchFamily="18" charset="0"/>
                </a:rPr>
                <a:t>Detection</a:t>
              </a:r>
            </a:p>
            <a:p>
              <a:pPr algn="ctr"/>
              <a:r>
                <a:rPr lang="en-US" sz="900" b="1">
                  <a:latin typeface="Times New Roman" pitchFamily="18" charset="0"/>
                </a:rPr>
                <a:t>Unit</a:t>
              </a:r>
            </a:p>
            <a:p>
              <a:pPr algn="ctr"/>
              <a:endParaRPr lang="en-US" sz="900">
                <a:latin typeface="Times New Roman" pitchFamily="18" charset="0"/>
              </a:endParaRPr>
            </a:p>
            <a:p>
              <a:endParaRPr lang="en-US"/>
            </a:p>
          </p:txBody>
        </p:sp>
        <p:sp>
          <p:nvSpPr>
            <p:cNvPr id="27732" name="Rectangle 87"/>
            <p:cNvSpPr>
              <a:spLocks noChangeArrowheads="1"/>
            </p:cNvSpPr>
            <p:nvPr/>
          </p:nvSpPr>
          <p:spPr bwMode="auto">
            <a:xfrm>
              <a:off x="2687040" y="450535"/>
              <a:ext cx="725375" cy="643246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 sz="900">
                <a:latin typeface="Times New Roman" pitchFamily="18" charset="0"/>
              </a:endParaRPr>
            </a:p>
            <a:p>
              <a:pPr algn="ctr"/>
              <a:r>
                <a:rPr lang="en-US" sz="900" b="1">
                  <a:latin typeface="Times New Roman" pitchFamily="18" charset="0"/>
                </a:rPr>
                <a:t>Stack</a:t>
              </a:r>
            </a:p>
            <a:p>
              <a:pPr algn="ctr"/>
              <a:endParaRPr lang="en-US" sz="900">
                <a:latin typeface="Times New Roman" pitchFamily="18" charset="0"/>
              </a:endParaRPr>
            </a:p>
            <a:p>
              <a:endParaRPr lang="en-US"/>
            </a:p>
          </p:txBody>
        </p:sp>
        <p:cxnSp>
          <p:nvCxnSpPr>
            <p:cNvPr id="27733" name="AutoShape 88"/>
            <p:cNvCxnSpPr>
              <a:cxnSpLocks noChangeShapeType="1"/>
            </p:cNvCxnSpPr>
            <p:nvPr/>
          </p:nvCxnSpPr>
          <p:spPr bwMode="auto">
            <a:xfrm flipV="1">
              <a:off x="2054190" y="1446974"/>
              <a:ext cx="2301866" cy="32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734" name="AutoShape 89"/>
            <p:cNvCxnSpPr>
              <a:cxnSpLocks noChangeShapeType="1"/>
            </p:cNvCxnSpPr>
            <p:nvPr/>
          </p:nvCxnSpPr>
          <p:spPr bwMode="auto">
            <a:xfrm flipV="1">
              <a:off x="2325835" y="1002358"/>
              <a:ext cx="0" cy="4446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735" name="AutoShape 90"/>
            <p:cNvCxnSpPr>
              <a:cxnSpLocks noChangeShapeType="1"/>
            </p:cNvCxnSpPr>
            <p:nvPr/>
          </p:nvCxnSpPr>
          <p:spPr bwMode="auto">
            <a:xfrm>
              <a:off x="2325835" y="1002358"/>
              <a:ext cx="36001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36" name="AutoShape 91"/>
            <p:cNvCxnSpPr>
              <a:cxnSpLocks noChangeShapeType="1"/>
            </p:cNvCxnSpPr>
            <p:nvPr/>
          </p:nvCxnSpPr>
          <p:spPr bwMode="auto">
            <a:xfrm>
              <a:off x="2325835" y="809648"/>
              <a:ext cx="36001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37" name="AutoShape 92"/>
            <p:cNvCxnSpPr>
              <a:cxnSpLocks noChangeShapeType="1"/>
            </p:cNvCxnSpPr>
            <p:nvPr/>
          </p:nvCxnSpPr>
          <p:spPr bwMode="auto">
            <a:xfrm>
              <a:off x="2327021" y="632722"/>
              <a:ext cx="36001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38" name="AutoShape 93"/>
            <p:cNvCxnSpPr>
              <a:cxnSpLocks noChangeShapeType="1"/>
            </p:cNvCxnSpPr>
            <p:nvPr/>
          </p:nvCxnSpPr>
          <p:spPr bwMode="auto">
            <a:xfrm flipV="1">
              <a:off x="3424870" y="782681"/>
              <a:ext cx="781721" cy="65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39" name="AutoShape 94"/>
            <p:cNvCxnSpPr>
              <a:cxnSpLocks noChangeShapeType="1"/>
            </p:cNvCxnSpPr>
            <p:nvPr/>
          </p:nvCxnSpPr>
          <p:spPr bwMode="auto">
            <a:xfrm>
              <a:off x="3898173" y="4701351"/>
              <a:ext cx="146499" cy="6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740" name="AutoShape 95"/>
            <p:cNvCxnSpPr>
              <a:cxnSpLocks noChangeShapeType="1"/>
            </p:cNvCxnSpPr>
            <p:nvPr/>
          </p:nvCxnSpPr>
          <p:spPr bwMode="auto">
            <a:xfrm>
              <a:off x="4044672" y="4439580"/>
              <a:ext cx="0" cy="6596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741" name="AutoShape 96"/>
            <p:cNvCxnSpPr>
              <a:cxnSpLocks noChangeShapeType="1"/>
            </p:cNvCxnSpPr>
            <p:nvPr/>
          </p:nvCxnSpPr>
          <p:spPr bwMode="auto">
            <a:xfrm>
              <a:off x="4044672" y="4577700"/>
              <a:ext cx="16191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42" name="AutoShape 97"/>
            <p:cNvCxnSpPr>
              <a:cxnSpLocks noChangeShapeType="1"/>
            </p:cNvCxnSpPr>
            <p:nvPr/>
          </p:nvCxnSpPr>
          <p:spPr bwMode="auto">
            <a:xfrm>
              <a:off x="4044672" y="4702008"/>
              <a:ext cx="16191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43" name="AutoShape 98"/>
            <p:cNvCxnSpPr>
              <a:cxnSpLocks noChangeShapeType="1"/>
            </p:cNvCxnSpPr>
            <p:nvPr/>
          </p:nvCxnSpPr>
          <p:spPr bwMode="auto">
            <a:xfrm>
              <a:off x="4044672" y="4809874"/>
              <a:ext cx="16191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44" name="AutoShape 99"/>
            <p:cNvCxnSpPr>
              <a:cxnSpLocks noChangeShapeType="1"/>
            </p:cNvCxnSpPr>
            <p:nvPr/>
          </p:nvCxnSpPr>
          <p:spPr bwMode="auto">
            <a:xfrm>
              <a:off x="4044672" y="4951940"/>
              <a:ext cx="16191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45" name="AutoShape 100"/>
            <p:cNvCxnSpPr>
              <a:cxnSpLocks noChangeShapeType="1"/>
            </p:cNvCxnSpPr>
            <p:nvPr/>
          </p:nvCxnSpPr>
          <p:spPr bwMode="auto">
            <a:xfrm>
              <a:off x="4044672" y="5059148"/>
              <a:ext cx="16191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46" name="AutoShape 101"/>
            <p:cNvCxnSpPr>
              <a:cxnSpLocks noChangeShapeType="1"/>
            </p:cNvCxnSpPr>
            <p:nvPr/>
          </p:nvCxnSpPr>
          <p:spPr bwMode="auto">
            <a:xfrm>
              <a:off x="4044672" y="4479043"/>
              <a:ext cx="16191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grpSp>
          <p:nvGrpSpPr>
            <p:cNvPr id="5" name="Group 102"/>
            <p:cNvGrpSpPr>
              <a:grpSpLocks/>
            </p:cNvGrpSpPr>
            <p:nvPr/>
          </p:nvGrpSpPr>
          <p:grpSpPr bwMode="auto">
            <a:xfrm>
              <a:off x="4206591" y="542615"/>
              <a:ext cx="282321" cy="4657941"/>
              <a:chOff x="7652" y="1311"/>
              <a:chExt cx="476" cy="7082"/>
            </a:xfrm>
          </p:grpSpPr>
          <p:sp>
            <p:nvSpPr>
              <p:cNvPr id="27960" name="Rectangle 103"/>
              <p:cNvSpPr>
                <a:spLocks noChangeArrowheads="1"/>
              </p:cNvSpPr>
              <p:nvPr/>
            </p:nvSpPr>
            <p:spPr bwMode="auto">
              <a:xfrm>
                <a:off x="7652" y="1311"/>
                <a:ext cx="476" cy="7082"/>
              </a:xfrm>
              <a:prstGeom prst="rect">
                <a:avLst/>
              </a:prstGeom>
              <a:solidFill>
                <a:srgbClr val="C2D69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endParaRPr lang="en-US" sz="1100">
                  <a:latin typeface="Times New Roman" pitchFamily="18" charset="0"/>
                </a:endParaRPr>
              </a:p>
              <a:p>
                <a:endParaRPr lang="en-US"/>
              </a:p>
            </p:txBody>
          </p:sp>
          <p:sp>
            <p:nvSpPr>
              <p:cNvPr id="27961" name="Text Box 104"/>
              <p:cNvSpPr txBox="1">
                <a:spLocks noChangeArrowheads="1"/>
              </p:cNvSpPr>
              <p:nvPr/>
            </p:nvSpPr>
            <p:spPr bwMode="auto">
              <a:xfrm>
                <a:off x="7680" y="7143"/>
                <a:ext cx="398" cy="1217"/>
              </a:xfrm>
              <a:prstGeom prst="rect">
                <a:avLst/>
              </a:prstGeom>
              <a:solidFill>
                <a:srgbClr val="C2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en-US" sz="800" b="1">
                    <a:latin typeface="Calibri" pitchFamily="34" charset="0"/>
                  </a:rPr>
                  <a:t>WB</a:t>
                </a:r>
              </a:p>
              <a:p>
                <a:pPr algn="ctr">
                  <a:spcAft>
                    <a:spcPts val="1000"/>
                  </a:spcAft>
                </a:pPr>
                <a:r>
                  <a:rPr lang="en-US" sz="800" b="1">
                    <a:latin typeface="Calibri" pitchFamily="34" charset="0"/>
                  </a:rPr>
                  <a:t>MEM</a:t>
                </a:r>
              </a:p>
              <a:p>
                <a:pPr algn="ctr">
                  <a:spcAft>
                    <a:spcPts val="1000"/>
                  </a:spcAft>
                </a:pPr>
                <a:r>
                  <a:rPr lang="en-US" sz="800" b="1">
                    <a:latin typeface="Calibri" pitchFamily="34" charset="0"/>
                  </a:rPr>
                  <a:t>EX</a:t>
                </a:r>
              </a:p>
              <a:p>
                <a:pPr algn="ctr">
                  <a:spcAft>
                    <a:spcPts val="1000"/>
                  </a:spcAft>
                </a:pPr>
                <a:endParaRPr lang="en-US" sz="900">
                  <a:latin typeface="Times New Roman" pitchFamily="18" charset="0"/>
                </a:endParaRPr>
              </a:p>
              <a:p>
                <a:pPr algn="ctr">
                  <a:spcAft>
                    <a:spcPts val="1000"/>
                  </a:spcAft>
                </a:pPr>
                <a:endParaRPr lang="en-US" sz="900">
                  <a:latin typeface="Times New Roman" pitchFamily="18" charset="0"/>
                </a:endParaRPr>
              </a:p>
              <a:p>
                <a:endParaRPr lang="en-US"/>
              </a:p>
            </p:txBody>
          </p:sp>
          <p:cxnSp>
            <p:nvCxnSpPr>
              <p:cNvPr id="27962" name="AutoShape 105"/>
              <p:cNvCxnSpPr>
                <a:cxnSpLocks noChangeShapeType="1"/>
              </p:cNvCxnSpPr>
              <p:nvPr/>
            </p:nvCxnSpPr>
            <p:spPr bwMode="auto">
              <a:xfrm>
                <a:off x="7652" y="7921"/>
                <a:ext cx="476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7963" name="AutoShape 106"/>
              <p:cNvCxnSpPr>
                <a:cxnSpLocks noChangeShapeType="1"/>
              </p:cNvCxnSpPr>
              <p:nvPr/>
            </p:nvCxnSpPr>
            <p:spPr bwMode="auto">
              <a:xfrm>
                <a:off x="7652" y="7474"/>
                <a:ext cx="476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7964" name="AutoShape 107"/>
              <p:cNvCxnSpPr>
                <a:cxnSpLocks noChangeShapeType="1"/>
              </p:cNvCxnSpPr>
              <p:nvPr/>
            </p:nvCxnSpPr>
            <p:spPr bwMode="auto">
              <a:xfrm>
                <a:off x="7652" y="7018"/>
                <a:ext cx="476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6" name="Group 108"/>
            <p:cNvGrpSpPr>
              <a:grpSpLocks/>
            </p:cNvGrpSpPr>
            <p:nvPr/>
          </p:nvGrpSpPr>
          <p:grpSpPr bwMode="auto">
            <a:xfrm>
              <a:off x="5431367" y="1691644"/>
              <a:ext cx="612684" cy="1089177"/>
              <a:chOff x="10489" y="3058"/>
              <a:chExt cx="895" cy="1656"/>
            </a:xfrm>
          </p:grpSpPr>
          <p:sp>
            <p:nvSpPr>
              <p:cNvPr id="27956" name="AutoShape 109"/>
              <p:cNvSpPr>
                <a:spLocks noChangeArrowheads="1"/>
              </p:cNvSpPr>
              <p:nvPr/>
            </p:nvSpPr>
            <p:spPr bwMode="auto">
              <a:xfrm rot="-5400000">
                <a:off x="10160" y="3490"/>
                <a:ext cx="1656" cy="7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en-US" sz="1000" b="1">
                    <a:latin typeface="Times New Roman" pitchFamily="18" charset="0"/>
                  </a:rPr>
                  <a:t>ALU</a:t>
                </a:r>
                <a:endParaRPr lang="en-US"/>
              </a:p>
            </p:txBody>
          </p:sp>
          <p:sp>
            <p:nvSpPr>
              <p:cNvPr id="27957" name="Text Box 110"/>
              <p:cNvSpPr txBox="1">
                <a:spLocks noChangeArrowheads="1"/>
              </p:cNvSpPr>
              <p:nvPr/>
            </p:nvSpPr>
            <p:spPr bwMode="auto">
              <a:xfrm>
                <a:off x="10489" y="3744"/>
                <a:ext cx="159" cy="2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cxnSp>
            <p:nvCxnSpPr>
              <p:cNvPr id="27958" name="AutoShape 111"/>
              <p:cNvCxnSpPr>
                <a:cxnSpLocks noChangeShapeType="1"/>
              </p:cNvCxnSpPr>
              <p:nvPr/>
            </p:nvCxnSpPr>
            <p:spPr bwMode="auto">
              <a:xfrm>
                <a:off x="10592" y="3744"/>
                <a:ext cx="194" cy="15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7959" name="AutoShape 112"/>
              <p:cNvCxnSpPr>
                <a:cxnSpLocks noChangeShapeType="1"/>
              </p:cNvCxnSpPr>
              <p:nvPr/>
            </p:nvCxnSpPr>
            <p:spPr bwMode="auto">
              <a:xfrm flipH="1">
                <a:off x="10592" y="3899"/>
                <a:ext cx="194" cy="1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7" name="Group 113"/>
            <p:cNvGrpSpPr>
              <a:grpSpLocks/>
            </p:cNvGrpSpPr>
            <p:nvPr/>
          </p:nvGrpSpPr>
          <p:grpSpPr bwMode="auto">
            <a:xfrm>
              <a:off x="5109307" y="2678875"/>
              <a:ext cx="211741" cy="741245"/>
              <a:chOff x="2873" y="1440"/>
              <a:chExt cx="357" cy="1127"/>
            </a:xfrm>
          </p:grpSpPr>
          <p:sp>
            <p:nvSpPr>
              <p:cNvPr id="27953" name="AutoShape 114"/>
              <p:cNvSpPr>
                <a:spLocks noChangeArrowheads="1"/>
              </p:cNvSpPr>
              <p:nvPr/>
            </p:nvSpPr>
            <p:spPr bwMode="auto">
              <a:xfrm rot="-5400000">
                <a:off x="2488" y="1825"/>
                <a:ext cx="1127" cy="3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4 w 21600"/>
                  <a:gd name="T13" fmla="*/ 4477 h 21600"/>
                  <a:gd name="T14" fmla="*/ 17096 w 21600"/>
                  <a:gd name="T15" fmla="*/ 1712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54" name="Text Box 115"/>
              <p:cNvSpPr txBox="1">
                <a:spLocks noChangeArrowheads="1"/>
              </p:cNvSpPr>
              <p:nvPr/>
            </p:nvSpPr>
            <p:spPr bwMode="auto">
              <a:xfrm>
                <a:off x="2917" y="2174"/>
                <a:ext cx="99" cy="2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Aft>
                    <a:spcPts val="1000"/>
                  </a:spcAft>
                </a:pPr>
                <a:r>
                  <a:rPr lang="en-US" sz="900" b="1">
                    <a:latin typeface="Times New Roman" pitchFamily="18" charset="0"/>
                  </a:rPr>
                  <a:t>1</a:t>
                </a:r>
                <a:endParaRPr lang="en-US"/>
              </a:p>
            </p:txBody>
          </p:sp>
          <p:sp>
            <p:nvSpPr>
              <p:cNvPr id="27955" name="Text Box 116"/>
              <p:cNvSpPr txBox="1">
                <a:spLocks noChangeArrowheads="1"/>
              </p:cNvSpPr>
              <p:nvPr/>
            </p:nvSpPr>
            <p:spPr bwMode="auto">
              <a:xfrm>
                <a:off x="2933" y="1630"/>
                <a:ext cx="99" cy="2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Aft>
                    <a:spcPts val="1000"/>
                  </a:spcAft>
                </a:pPr>
                <a:r>
                  <a:rPr lang="en-US" sz="900" b="1">
                    <a:latin typeface="Times New Roman" pitchFamily="18" charset="0"/>
                  </a:rPr>
                  <a:t>0</a:t>
                </a:r>
                <a:endParaRPr lang="en-US"/>
              </a:p>
            </p:txBody>
          </p:sp>
        </p:grpSp>
        <p:grpSp>
          <p:nvGrpSpPr>
            <p:cNvPr id="8" name="Group 117"/>
            <p:cNvGrpSpPr>
              <a:grpSpLocks/>
            </p:cNvGrpSpPr>
            <p:nvPr/>
          </p:nvGrpSpPr>
          <p:grpSpPr bwMode="auto">
            <a:xfrm>
              <a:off x="4680488" y="2438152"/>
              <a:ext cx="211741" cy="860292"/>
              <a:chOff x="8617" y="2706"/>
              <a:chExt cx="357" cy="1308"/>
            </a:xfrm>
          </p:grpSpPr>
          <p:sp>
            <p:nvSpPr>
              <p:cNvPr id="27949" name="AutoShape 118"/>
              <p:cNvSpPr>
                <a:spLocks noChangeArrowheads="1"/>
              </p:cNvSpPr>
              <p:nvPr/>
            </p:nvSpPr>
            <p:spPr bwMode="auto">
              <a:xfrm rot="-5400000">
                <a:off x="8142" y="3181"/>
                <a:ext cx="1308" cy="3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600 w 21600"/>
                  <a:gd name="T13" fmla="*/ 3570 h 21600"/>
                  <a:gd name="T14" fmla="*/ 18000 w 21600"/>
                  <a:gd name="T15" fmla="*/ 1803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583" y="21600"/>
                    </a:lnTo>
                    <a:lnTo>
                      <a:pt x="18017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50" name="Text Box 119"/>
              <p:cNvSpPr txBox="1">
                <a:spLocks noChangeArrowheads="1"/>
              </p:cNvSpPr>
              <p:nvPr/>
            </p:nvSpPr>
            <p:spPr bwMode="auto">
              <a:xfrm>
                <a:off x="8661" y="3608"/>
                <a:ext cx="237" cy="2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Aft>
                    <a:spcPts val="1000"/>
                  </a:spcAft>
                </a:pPr>
                <a:r>
                  <a:rPr lang="en-US" sz="900" b="1">
                    <a:latin typeface="Times New Roman" pitchFamily="18" charset="0"/>
                  </a:rPr>
                  <a:t>10</a:t>
                </a:r>
                <a:endParaRPr lang="en-US"/>
              </a:p>
            </p:txBody>
          </p:sp>
          <p:sp>
            <p:nvSpPr>
              <p:cNvPr id="27951" name="Text Box 120"/>
              <p:cNvSpPr txBox="1">
                <a:spLocks noChangeArrowheads="1"/>
              </p:cNvSpPr>
              <p:nvPr/>
            </p:nvSpPr>
            <p:spPr bwMode="auto">
              <a:xfrm>
                <a:off x="8677" y="2896"/>
                <a:ext cx="221" cy="2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Aft>
                    <a:spcPts val="1000"/>
                  </a:spcAft>
                </a:pPr>
                <a:r>
                  <a:rPr lang="en-US" sz="900" b="1">
                    <a:latin typeface="Times New Roman" pitchFamily="18" charset="0"/>
                  </a:rPr>
                  <a:t>00</a:t>
                </a:r>
                <a:endParaRPr lang="en-US"/>
              </a:p>
            </p:txBody>
          </p:sp>
          <p:sp>
            <p:nvSpPr>
              <p:cNvPr id="27952" name="Text Box 121"/>
              <p:cNvSpPr txBox="1">
                <a:spLocks noChangeArrowheads="1"/>
              </p:cNvSpPr>
              <p:nvPr/>
            </p:nvSpPr>
            <p:spPr bwMode="auto">
              <a:xfrm>
                <a:off x="8679" y="3262"/>
                <a:ext cx="221" cy="2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Aft>
                    <a:spcPts val="1000"/>
                  </a:spcAft>
                </a:pPr>
                <a:r>
                  <a:rPr lang="en-US" sz="900" b="1">
                    <a:latin typeface="Times New Roman" pitchFamily="18" charset="0"/>
                  </a:rPr>
                  <a:t>01</a:t>
                </a:r>
                <a:endParaRPr lang="en-US"/>
              </a:p>
            </p:txBody>
          </p:sp>
        </p:grpSp>
        <p:grpSp>
          <p:nvGrpSpPr>
            <p:cNvPr id="9" name="Group 122"/>
            <p:cNvGrpSpPr>
              <a:grpSpLocks/>
            </p:cNvGrpSpPr>
            <p:nvPr/>
          </p:nvGrpSpPr>
          <p:grpSpPr bwMode="auto">
            <a:xfrm>
              <a:off x="6366110" y="1610745"/>
              <a:ext cx="211741" cy="856346"/>
              <a:chOff x="2873" y="1440"/>
              <a:chExt cx="357" cy="1127"/>
            </a:xfrm>
          </p:grpSpPr>
          <p:sp>
            <p:nvSpPr>
              <p:cNvPr id="27946" name="AutoShape 123"/>
              <p:cNvSpPr>
                <a:spLocks noChangeArrowheads="1"/>
              </p:cNvSpPr>
              <p:nvPr/>
            </p:nvSpPr>
            <p:spPr bwMode="auto">
              <a:xfrm rot="-5400000">
                <a:off x="2488" y="1825"/>
                <a:ext cx="1127" cy="3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4 w 21600"/>
                  <a:gd name="T13" fmla="*/ 4477 h 21600"/>
                  <a:gd name="T14" fmla="*/ 17096 w 21600"/>
                  <a:gd name="T15" fmla="*/ 1712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47" name="Text Box 124"/>
              <p:cNvSpPr txBox="1">
                <a:spLocks noChangeArrowheads="1"/>
              </p:cNvSpPr>
              <p:nvPr/>
            </p:nvSpPr>
            <p:spPr bwMode="auto">
              <a:xfrm>
                <a:off x="2917" y="2174"/>
                <a:ext cx="99" cy="2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Aft>
                    <a:spcPts val="1000"/>
                  </a:spcAft>
                </a:pPr>
                <a:r>
                  <a:rPr lang="en-US" sz="900">
                    <a:latin typeface="Times New Roman" pitchFamily="18" charset="0"/>
                  </a:rPr>
                  <a:t>0</a:t>
                </a:r>
                <a:endParaRPr lang="en-US"/>
              </a:p>
            </p:txBody>
          </p:sp>
          <p:sp>
            <p:nvSpPr>
              <p:cNvPr id="27948" name="Text Box 125"/>
              <p:cNvSpPr txBox="1">
                <a:spLocks noChangeArrowheads="1"/>
              </p:cNvSpPr>
              <p:nvPr/>
            </p:nvSpPr>
            <p:spPr bwMode="auto">
              <a:xfrm>
                <a:off x="2933" y="1630"/>
                <a:ext cx="99" cy="2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Aft>
                    <a:spcPts val="1000"/>
                  </a:spcAft>
                </a:pPr>
                <a:r>
                  <a:rPr lang="en-US" sz="900">
                    <a:latin typeface="Calibri" pitchFamily="34" charset="0"/>
                  </a:rPr>
                  <a:t>1</a:t>
                </a:r>
                <a:endParaRPr lang="en-US"/>
              </a:p>
            </p:txBody>
          </p:sp>
        </p:grpSp>
        <p:sp>
          <p:nvSpPr>
            <p:cNvPr id="27752" name="AutoShape 126"/>
            <p:cNvSpPr>
              <a:spLocks noChangeArrowheads="1"/>
            </p:cNvSpPr>
            <p:nvPr/>
          </p:nvSpPr>
          <p:spPr bwMode="auto">
            <a:xfrm>
              <a:off x="5531009" y="238751"/>
              <a:ext cx="254445" cy="394629"/>
            </a:xfrm>
            <a:prstGeom prst="homePlat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100" b="1">
                  <a:latin typeface="Calibri" pitchFamily="34" charset="0"/>
                </a:rPr>
                <a:t>+</a:t>
              </a:r>
              <a:endParaRPr lang="en-US"/>
            </a:p>
          </p:txBody>
        </p:sp>
        <p:grpSp>
          <p:nvGrpSpPr>
            <p:cNvPr id="10" name="Group 127"/>
            <p:cNvGrpSpPr>
              <a:grpSpLocks/>
            </p:cNvGrpSpPr>
            <p:nvPr/>
          </p:nvGrpSpPr>
          <p:grpSpPr bwMode="auto">
            <a:xfrm>
              <a:off x="5998974" y="251905"/>
              <a:ext cx="211741" cy="1092466"/>
              <a:chOff x="11206" y="883"/>
              <a:chExt cx="357" cy="1661"/>
            </a:xfrm>
          </p:grpSpPr>
          <p:sp>
            <p:nvSpPr>
              <p:cNvPr id="27941" name="AutoShape 128"/>
              <p:cNvSpPr>
                <a:spLocks noChangeArrowheads="1"/>
              </p:cNvSpPr>
              <p:nvPr/>
            </p:nvSpPr>
            <p:spPr bwMode="auto">
              <a:xfrm rot="-5400000">
                <a:off x="10554" y="1535"/>
                <a:ext cx="1661" cy="3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679 w 21600"/>
                  <a:gd name="T13" fmla="*/ 2662 h 21600"/>
                  <a:gd name="T14" fmla="*/ 18921 w 21600"/>
                  <a:gd name="T15" fmla="*/ 1893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765" y="21600"/>
                    </a:lnTo>
                    <a:lnTo>
                      <a:pt x="198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42" name="Text Box 129"/>
              <p:cNvSpPr txBox="1">
                <a:spLocks noChangeArrowheads="1"/>
              </p:cNvSpPr>
              <p:nvPr/>
            </p:nvSpPr>
            <p:spPr bwMode="auto">
              <a:xfrm>
                <a:off x="11250" y="2112"/>
                <a:ext cx="237" cy="2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Aft>
                    <a:spcPts val="1000"/>
                  </a:spcAft>
                </a:pPr>
                <a:r>
                  <a:rPr lang="en-US" sz="900" b="1">
                    <a:latin typeface="Times New Roman" pitchFamily="18" charset="0"/>
                  </a:rPr>
                  <a:t>11</a:t>
                </a:r>
                <a:endParaRPr lang="en-US"/>
              </a:p>
            </p:txBody>
          </p:sp>
          <p:sp>
            <p:nvSpPr>
              <p:cNvPr id="27943" name="Text Box 130"/>
              <p:cNvSpPr txBox="1">
                <a:spLocks noChangeArrowheads="1"/>
              </p:cNvSpPr>
              <p:nvPr/>
            </p:nvSpPr>
            <p:spPr bwMode="auto">
              <a:xfrm>
                <a:off x="11266" y="1413"/>
                <a:ext cx="221" cy="2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Aft>
                    <a:spcPts val="1000"/>
                  </a:spcAft>
                </a:pPr>
                <a:r>
                  <a:rPr lang="en-US" sz="900" b="1">
                    <a:latin typeface="Times New Roman" pitchFamily="18" charset="0"/>
                  </a:rPr>
                  <a:t>01</a:t>
                </a:r>
                <a:endParaRPr lang="en-US"/>
              </a:p>
            </p:txBody>
          </p:sp>
          <p:sp>
            <p:nvSpPr>
              <p:cNvPr id="27944" name="Text Box 131"/>
              <p:cNvSpPr txBox="1">
                <a:spLocks noChangeArrowheads="1"/>
              </p:cNvSpPr>
              <p:nvPr/>
            </p:nvSpPr>
            <p:spPr bwMode="auto">
              <a:xfrm>
                <a:off x="11254" y="1768"/>
                <a:ext cx="221" cy="27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Aft>
                    <a:spcPts val="1000"/>
                  </a:spcAft>
                </a:pPr>
                <a:r>
                  <a:rPr lang="en-US" sz="900" b="1">
                    <a:latin typeface="Times New Roman" pitchFamily="18" charset="0"/>
                  </a:rPr>
                  <a:t>10</a:t>
                </a:r>
                <a:endParaRPr lang="en-US"/>
              </a:p>
            </p:txBody>
          </p:sp>
          <p:sp>
            <p:nvSpPr>
              <p:cNvPr id="27945" name="Text Box 132"/>
              <p:cNvSpPr txBox="1">
                <a:spLocks noChangeArrowheads="1"/>
              </p:cNvSpPr>
              <p:nvPr/>
            </p:nvSpPr>
            <p:spPr bwMode="auto">
              <a:xfrm>
                <a:off x="11266" y="1048"/>
                <a:ext cx="221" cy="2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Aft>
                    <a:spcPts val="1000"/>
                  </a:spcAft>
                </a:pPr>
                <a:r>
                  <a:rPr lang="en-US" sz="900" b="1">
                    <a:latin typeface="Times New Roman" pitchFamily="18" charset="0"/>
                  </a:rPr>
                  <a:t>00</a:t>
                </a:r>
                <a:endParaRPr lang="en-US"/>
              </a:p>
            </p:txBody>
          </p:sp>
        </p:grpSp>
        <p:grpSp>
          <p:nvGrpSpPr>
            <p:cNvPr id="11" name="Group 133"/>
            <p:cNvGrpSpPr>
              <a:grpSpLocks/>
            </p:cNvGrpSpPr>
            <p:nvPr/>
          </p:nvGrpSpPr>
          <p:grpSpPr bwMode="auto">
            <a:xfrm>
              <a:off x="4663880" y="1510773"/>
              <a:ext cx="211741" cy="860292"/>
              <a:chOff x="8617" y="2706"/>
              <a:chExt cx="357" cy="1308"/>
            </a:xfrm>
          </p:grpSpPr>
          <p:sp>
            <p:nvSpPr>
              <p:cNvPr id="27937" name="AutoShape 134"/>
              <p:cNvSpPr>
                <a:spLocks noChangeArrowheads="1"/>
              </p:cNvSpPr>
              <p:nvPr/>
            </p:nvSpPr>
            <p:spPr bwMode="auto">
              <a:xfrm rot="-5400000">
                <a:off x="8142" y="3181"/>
                <a:ext cx="1308" cy="3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600 w 21600"/>
                  <a:gd name="T13" fmla="*/ 3570 h 21600"/>
                  <a:gd name="T14" fmla="*/ 18000 w 21600"/>
                  <a:gd name="T15" fmla="*/ 1803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583" y="21600"/>
                    </a:lnTo>
                    <a:lnTo>
                      <a:pt x="18017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38" name="Text Box 135"/>
              <p:cNvSpPr txBox="1">
                <a:spLocks noChangeArrowheads="1"/>
              </p:cNvSpPr>
              <p:nvPr/>
            </p:nvSpPr>
            <p:spPr bwMode="auto">
              <a:xfrm>
                <a:off x="8661" y="3608"/>
                <a:ext cx="237" cy="2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Aft>
                    <a:spcPts val="1000"/>
                  </a:spcAft>
                </a:pPr>
                <a:r>
                  <a:rPr lang="en-US" sz="900" b="1">
                    <a:latin typeface="Times New Roman" pitchFamily="18" charset="0"/>
                  </a:rPr>
                  <a:t>10</a:t>
                </a:r>
                <a:endParaRPr lang="en-US"/>
              </a:p>
            </p:txBody>
          </p:sp>
          <p:sp>
            <p:nvSpPr>
              <p:cNvPr id="27939" name="Text Box 136"/>
              <p:cNvSpPr txBox="1">
                <a:spLocks noChangeArrowheads="1"/>
              </p:cNvSpPr>
              <p:nvPr/>
            </p:nvSpPr>
            <p:spPr bwMode="auto">
              <a:xfrm>
                <a:off x="8677" y="2896"/>
                <a:ext cx="221" cy="2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Aft>
                    <a:spcPts val="1000"/>
                  </a:spcAft>
                </a:pPr>
                <a:r>
                  <a:rPr lang="en-US" sz="900" b="1">
                    <a:latin typeface="Times New Roman" pitchFamily="18" charset="0"/>
                  </a:rPr>
                  <a:t>00</a:t>
                </a:r>
                <a:endParaRPr lang="en-US"/>
              </a:p>
            </p:txBody>
          </p:sp>
          <p:sp>
            <p:nvSpPr>
              <p:cNvPr id="27940" name="Text Box 137"/>
              <p:cNvSpPr txBox="1">
                <a:spLocks noChangeArrowheads="1"/>
              </p:cNvSpPr>
              <p:nvPr/>
            </p:nvSpPr>
            <p:spPr bwMode="auto">
              <a:xfrm>
                <a:off x="8679" y="3262"/>
                <a:ext cx="221" cy="2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Aft>
                    <a:spcPts val="1000"/>
                  </a:spcAft>
                </a:pPr>
                <a:r>
                  <a:rPr lang="en-US" sz="900" b="1">
                    <a:latin typeface="Times New Roman" pitchFamily="18" charset="0"/>
                  </a:rPr>
                  <a:t>01</a:t>
                </a:r>
                <a:endParaRPr lang="en-US"/>
              </a:p>
            </p:txBody>
          </p:sp>
        </p:grpSp>
        <p:cxnSp>
          <p:nvCxnSpPr>
            <p:cNvPr id="27755" name="AutoShape 138"/>
            <p:cNvCxnSpPr>
              <a:cxnSpLocks noChangeShapeType="1"/>
            </p:cNvCxnSpPr>
            <p:nvPr/>
          </p:nvCxnSpPr>
          <p:spPr bwMode="auto">
            <a:xfrm>
              <a:off x="4488912" y="1722557"/>
              <a:ext cx="17496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56" name="AutoShape 139"/>
            <p:cNvCxnSpPr>
              <a:cxnSpLocks noChangeShapeType="1"/>
            </p:cNvCxnSpPr>
            <p:nvPr/>
          </p:nvCxnSpPr>
          <p:spPr bwMode="auto">
            <a:xfrm>
              <a:off x="4534582" y="1972489"/>
              <a:ext cx="129298" cy="6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57" name="AutoShape 140"/>
            <p:cNvCxnSpPr>
              <a:cxnSpLocks noChangeShapeType="1"/>
            </p:cNvCxnSpPr>
            <p:nvPr/>
          </p:nvCxnSpPr>
          <p:spPr bwMode="auto">
            <a:xfrm flipV="1">
              <a:off x="4568983" y="2192824"/>
              <a:ext cx="94898" cy="6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58" name="AutoShape 141"/>
            <p:cNvCxnSpPr>
              <a:cxnSpLocks noChangeShapeType="1"/>
            </p:cNvCxnSpPr>
            <p:nvPr/>
          </p:nvCxnSpPr>
          <p:spPr bwMode="auto">
            <a:xfrm>
              <a:off x="4490099" y="2646647"/>
              <a:ext cx="17496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59" name="AutoShape 142"/>
            <p:cNvCxnSpPr>
              <a:cxnSpLocks noChangeShapeType="1"/>
            </p:cNvCxnSpPr>
            <p:nvPr/>
          </p:nvCxnSpPr>
          <p:spPr bwMode="auto">
            <a:xfrm>
              <a:off x="4535175" y="2886714"/>
              <a:ext cx="15361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60" name="AutoShape 143"/>
            <p:cNvCxnSpPr>
              <a:cxnSpLocks noChangeShapeType="1"/>
            </p:cNvCxnSpPr>
            <p:nvPr/>
          </p:nvCxnSpPr>
          <p:spPr bwMode="auto">
            <a:xfrm>
              <a:off x="4568983" y="3105733"/>
              <a:ext cx="111505" cy="6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61" name="AutoShape 144"/>
            <p:cNvCxnSpPr>
              <a:cxnSpLocks noChangeShapeType="1"/>
            </p:cNvCxnSpPr>
            <p:nvPr/>
          </p:nvCxnSpPr>
          <p:spPr bwMode="auto">
            <a:xfrm>
              <a:off x="4875621" y="2886714"/>
              <a:ext cx="23368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62" name="AutoShape 145"/>
            <p:cNvCxnSpPr>
              <a:cxnSpLocks noChangeShapeType="1"/>
            </p:cNvCxnSpPr>
            <p:nvPr/>
          </p:nvCxnSpPr>
          <p:spPr bwMode="auto">
            <a:xfrm flipV="1">
              <a:off x="4488912" y="3612174"/>
              <a:ext cx="482793" cy="6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763" name="AutoShape 146"/>
            <p:cNvCxnSpPr>
              <a:cxnSpLocks noChangeShapeType="1"/>
            </p:cNvCxnSpPr>
            <p:nvPr/>
          </p:nvCxnSpPr>
          <p:spPr bwMode="auto">
            <a:xfrm>
              <a:off x="4971705" y="3239249"/>
              <a:ext cx="129298" cy="6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64" name="AutoShape 147"/>
            <p:cNvCxnSpPr>
              <a:cxnSpLocks noChangeShapeType="1"/>
            </p:cNvCxnSpPr>
            <p:nvPr/>
          </p:nvCxnSpPr>
          <p:spPr bwMode="auto">
            <a:xfrm>
              <a:off x="4971705" y="3239249"/>
              <a:ext cx="0" cy="3729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765" name="AutoShape 148"/>
            <p:cNvCxnSpPr>
              <a:cxnSpLocks noChangeShapeType="1"/>
            </p:cNvCxnSpPr>
            <p:nvPr/>
          </p:nvCxnSpPr>
          <p:spPr bwMode="auto">
            <a:xfrm>
              <a:off x="4488912" y="1446974"/>
              <a:ext cx="34163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766" name="AutoShape 149"/>
            <p:cNvCxnSpPr>
              <a:cxnSpLocks noChangeShapeType="1"/>
            </p:cNvCxnSpPr>
            <p:nvPr/>
          </p:nvCxnSpPr>
          <p:spPr bwMode="auto">
            <a:xfrm flipH="1" flipV="1">
              <a:off x="4830545" y="360428"/>
              <a:ext cx="1186" cy="10865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767" name="AutoShape 150"/>
            <p:cNvCxnSpPr>
              <a:cxnSpLocks noChangeShapeType="1"/>
            </p:cNvCxnSpPr>
            <p:nvPr/>
          </p:nvCxnSpPr>
          <p:spPr bwMode="auto">
            <a:xfrm>
              <a:off x="4831731" y="360428"/>
              <a:ext cx="69394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68" name="AutoShape 151"/>
            <p:cNvCxnSpPr>
              <a:cxnSpLocks noChangeShapeType="1"/>
            </p:cNvCxnSpPr>
            <p:nvPr/>
          </p:nvCxnSpPr>
          <p:spPr bwMode="auto">
            <a:xfrm>
              <a:off x="4971705" y="542615"/>
              <a:ext cx="553966" cy="6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69" name="AutoShape 152"/>
            <p:cNvCxnSpPr>
              <a:cxnSpLocks noChangeShapeType="1"/>
            </p:cNvCxnSpPr>
            <p:nvPr/>
          </p:nvCxnSpPr>
          <p:spPr bwMode="auto">
            <a:xfrm flipV="1">
              <a:off x="4971705" y="542615"/>
              <a:ext cx="0" cy="26966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770" name="AutoShape 153"/>
            <p:cNvCxnSpPr>
              <a:cxnSpLocks noChangeShapeType="1"/>
            </p:cNvCxnSpPr>
            <p:nvPr/>
          </p:nvCxnSpPr>
          <p:spPr bwMode="auto">
            <a:xfrm>
              <a:off x="5793758" y="422911"/>
              <a:ext cx="20996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71" name="AutoShape 154"/>
            <p:cNvCxnSpPr>
              <a:cxnSpLocks noChangeShapeType="1"/>
            </p:cNvCxnSpPr>
            <p:nvPr/>
          </p:nvCxnSpPr>
          <p:spPr bwMode="auto">
            <a:xfrm>
              <a:off x="4488912" y="782681"/>
              <a:ext cx="1304845" cy="65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772" name="AutoShape 155"/>
            <p:cNvCxnSpPr>
              <a:cxnSpLocks noChangeShapeType="1"/>
            </p:cNvCxnSpPr>
            <p:nvPr/>
          </p:nvCxnSpPr>
          <p:spPr bwMode="auto">
            <a:xfrm>
              <a:off x="5793758" y="680736"/>
              <a:ext cx="20996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73" name="AutoShape 156"/>
            <p:cNvCxnSpPr>
              <a:cxnSpLocks noChangeShapeType="1"/>
            </p:cNvCxnSpPr>
            <p:nvPr/>
          </p:nvCxnSpPr>
          <p:spPr bwMode="auto">
            <a:xfrm flipV="1">
              <a:off x="5785454" y="680736"/>
              <a:ext cx="0" cy="1019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774" name="AutoShape 157"/>
            <p:cNvCxnSpPr>
              <a:cxnSpLocks noChangeShapeType="1"/>
            </p:cNvCxnSpPr>
            <p:nvPr/>
          </p:nvCxnSpPr>
          <p:spPr bwMode="auto">
            <a:xfrm>
              <a:off x="4971705" y="1143767"/>
              <a:ext cx="102371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75" name="AutoShape 158"/>
            <p:cNvCxnSpPr>
              <a:cxnSpLocks noChangeShapeType="1"/>
            </p:cNvCxnSpPr>
            <p:nvPr/>
          </p:nvCxnSpPr>
          <p:spPr bwMode="auto">
            <a:xfrm>
              <a:off x="4873249" y="1934999"/>
              <a:ext cx="6524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76" name="AutoShape 159"/>
            <p:cNvCxnSpPr>
              <a:cxnSpLocks noChangeShapeType="1"/>
            </p:cNvCxnSpPr>
            <p:nvPr/>
          </p:nvCxnSpPr>
          <p:spPr bwMode="auto">
            <a:xfrm flipV="1">
              <a:off x="5194122" y="904359"/>
              <a:ext cx="0" cy="10306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777" name="AutoShape 160"/>
            <p:cNvCxnSpPr>
              <a:cxnSpLocks noChangeShapeType="1"/>
            </p:cNvCxnSpPr>
            <p:nvPr/>
          </p:nvCxnSpPr>
          <p:spPr bwMode="auto">
            <a:xfrm>
              <a:off x="5194122" y="904359"/>
              <a:ext cx="804852" cy="6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78" name="AutoShape 161"/>
            <p:cNvCxnSpPr>
              <a:cxnSpLocks noChangeShapeType="1"/>
            </p:cNvCxnSpPr>
            <p:nvPr/>
          </p:nvCxnSpPr>
          <p:spPr bwMode="auto">
            <a:xfrm>
              <a:off x="5321048" y="3031411"/>
              <a:ext cx="5990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779" name="AutoShape 162"/>
            <p:cNvCxnSpPr>
              <a:cxnSpLocks noChangeShapeType="1"/>
            </p:cNvCxnSpPr>
            <p:nvPr/>
          </p:nvCxnSpPr>
          <p:spPr bwMode="auto">
            <a:xfrm>
              <a:off x="5380952" y="2563775"/>
              <a:ext cx="14471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80" name="AutoShape 163"/>
            <p:cNvCxnSpPr>
              <a:cxnSpLocks noChangeShapeType="1"/>
            </p:cNvCxnSpPr>
            <p:nvPr/>
          </p:nvCxnSpPr>
          <p:spPr bwMode="auto">
            <a:xfrm>
              <a:off x="5380952" y="2563117"/>
              <a:ext cx="0" cy="4682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781" name="AutoShape 164"/>
            <p:cNvCxnSpPr>
              <a:cxnSpLocks noChangeShapeType="1"/>
            </p:cNvCxnSpPr>
            <p:nvPr/>
          </p:nvCxnSpPr>
          <p:spPr bwMode="auto">
            <a:xfrm>
              <a:off x="4776572" y="3239907"/>
              <a:ext cx="0" cy="71625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782" name="AutoShape 165"/>
            <p:cNvCxnSpPr>
              <a:cxnSpLocks noChangeShapeType="1"/>
            </p:cNvCxnSpPr>
            <p:nvPr/>
          </p:nvCxnSpPr>
          <p:spPr bwMode="auto">
            <a:xfrm>
              <a:off x="6972863" y="786628"/>
              <a:ext cx="14531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783" name="AutoShape 166"/>
            <p:cNvCxnSpPr>
              <a:cxnSpLocks noChangeShapeType="1"/>
            </p:cNvCxnSpPr>
            <p:nvPr/>
          </p:nvCxnSpPr>
          <p:spPr bwMode="auto">
            <a:xfrm>
              <a:off x="6290785" y="791890"/>
              <a:ext cx="0" cy="9839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784" name="AutoShape 167"/>
            <p:cNvCxnSpPr>
              <a:cxnSpLocks noChangeShapeType="1"/>
            </p:cNvCxnSpPr>
            <p:nvPr/>
          </p:nvCxnSpPr>
          <p:spPr bwMode="auto">
            <a:xfrm>
              <a:off x="6299089" y="1766624"/>
              <a:ext cx="670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85" name="AutoShape 168"/>
            <p:cNvCxnSpPr>
              <a:cxnSpLocks noChangeShapeType="1"/>
              <a:stCxn id="27956" idx="1"/>
            </p:cNvCxnSpPr>
            <p:nvPr/>
          </p:nvCxnSpPr>
          <p:spPr bwMode="auto">
            <a:xfrm rot="5400000" flipH="1" flipV="1">
              <a:off x="6195544" y="2065666"/>
              <a:ext cx="19074" cy="3220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86" name="AutoShape 169"/>
            <p:cNvCxnSpPr>
              <a:cxnSpLocks noChangeShapeType="1"/>
            </p:cNvCxnSpPr>
            <p:nvPr/>
          </p:nvCxnSpPr>
          <p:spPr bwMode="auto">
            <a:xfrm>
              <a:off x="6577851" y="2024448"/>
              <a:ext cx="11269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grpSp>
          <p:nvGrpSpPr>
            <p:cNvPr id="12" name="Group 170"/>
            <p:cNvGrpSpPr>
              <a:grpSpLocks/>
            </p:cNvGrpSpPr>
            <p:nvPr/>
          </p:nvGrpSpPr>
          <p:grpSpPr bwMode="auto">
            <a:xfrm>
              <a:off x="6690542" y="470267"/>
              <a:ext cx="282321" cy="4657941"/>
              <a:chOff x="11966" y="1201"/>
              <a:chExt cx="476" cy="7082"/>
            </a:xfrm>
          </p:grpSpPr>
          <p:sp>
            <p:nvSpPr>
              <p:cNvPr id="27933" name="Rectangle 171"/>
              <p:cNvSpPr>
                <a:spLocks noChangeArrowheads="1"/>
              </p:cNvSpPr>
              <p:nvPr/>
            </p:nvSpPr>
            <p:spPr bwMode="auto">
              <a:xfrm>
                <a:off x="11966" y="1201"/>
                <a:ext cx="476" cy="7082"/>
              </a:xfrm>
              <a:prstGeom prst="rect">
                <a:avLst/>
              </a:prstGeom>
              <a:solidFill>
                <a:srgbClr val="C2D69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endParaRPr lang="en-US" sz="1100">
                  <a:latin typeface="Times New Roman" pitchFamily="18" charset="0"/>
                </a:endParaRPr>
              </a:p>
              <a:p>
                <a:endParaRPr lang="en-US"/>
              </a:p>
            </p:txBody>
          </p:sp>
          <p:sp>
            <p:nvSpPr>
              <p:cNvPr id="27934" name="Text Box 172"/>
              <p:cNvSpPr txBox="1">
                <a:spLocks noChangeArrowheads="1"/>
              </p:cNvSpPr>
              <p:nvPr/>
            </p:nvSpPr>
            <p:spPr bwMode="auto">
              <a:xfrm>
                <a:off x="11994" y="7033"/>
                <a:ext cx="398" cy="1217"/>
              </a:xfrm>
              <a:prstGeom prst="rect">
                <a:avLst/>
              </a:prstGeom>
              <a:solidFill>
                <a:srgbClr val="C2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endParaRPr lang="en-US" sz="900">
                  <a:latin typeface="Times New Roman" pitchFamily="18" charset="0"/>
                </a:endParaRPr>
              </a:p>
              <a:p>
                <a:pPr algn="ctr">
                  <a:spcAft>
                    <a:spcPts val="1000"/>
                  </a:spcAft>
                </a:pPr>
                <a:r>
                  <a:rPr lang="en-US" sz="900" b="1">
                    <a:latin typeface="Calibri" pitchFamily="34" charset="0"/>
                  </a:rPr>
                  <a:t>WB</a:t>
                </a:r>
              </a:p>
              <a:p>
                <a:pPr algn="ctr">
                  <a:spcAft>
                    <a:spcPts val="1000"/>
                  </a:spcAft>
                </a:pPr>
                <a:r>
                  <a:rPr lang="en-US" sz="800" b="1">
                    <a:latin typeface="Calibri" pitchFamily="34" charset="0"/>
                  </a:rPr>
                  <a:t>MEM</a:t>
                </a:r>
              </a:p>
              <a:p>
                <a:pPr algn="ctr">
                  <a:spcAft>
                    <a:spcPts val="1000"/>
                  </a:spcAft>
                </a:pPr>
                <a:endParaRPr lang="en-US" sz="900">
                  <a:latin typeface="Times New Roman" pitchFamily="18" charset="0"/>
                </a:endParaRPr>
              </a:p>
              <a:p>
                <a:pPr algn="ctr">
                  <a:spcAft>
                    <a:spcPts val="1000"/>
                  </a:spcAft>
                </a:pPr>
                <a:endParaRPr lang="en-US" sz="900">
                  <a:latin typeface="Times New Roman" pitchFamily="18" charset="0"/>
                </a:endParaRPr>
              </a:p>
              <a:p>
                <a:endParaRPr lang="en-US"/>
              </a:p>
            </p:txBody>
          </p:sp>
          <p:cxnSp>
            <p:nvCxnSpPr>
              <p:cNvPr id="27935" name="AutoShape 173"/>
              <p:cNvCxnSpPr>
                <a:cxnSpLocks noChangeShapeType="1"/>
              </p:cNvCxnSpPr>
              <p:nvPr/>
            </p:nvCxnSpPr>
            <p:spPr bwMode="auto">
              <a:xfrm>
                <a:off x="11966" y="7811"/>
                <a:ext cx="476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7936" name="AutoShape 174"/>
              <p:cNvCxnSpPr>
                <a:cxnSpLocks noChangeShapeType="1"/>
              </p:cNvCxnSpPr>
              <p:nvPr/>
            </p:nvCxnSpPr>
            <p:spPr bwMode="auto">
              <a:xfrm>
                <a:off x="11966" y="7364"/>
                <a:ext cx="476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13" name="Group 175"/>
            <p:cNvGrpSpPr>
              <a:grpSpLocks/>
            </p:cNvGrpSpPr>
            <p:nvPr/>
          </p:nvGrpSpPr>
          <p:grpSpPr bwMode="auto">
            <a:xfrm>
              <a:off x="8373200" y="478159"/>
              <a:ext cx="282321" cy="4657941"/>
              <a:chOff x="14411" y="1129"/>
              <a:chExt cx="476" cy="7082"/>
            </a:xfrm>
          </p:grpSpPr>
          <p:sp>
            <p:nvSpPr>
              <p:cNvPr id="27930" name="Rectangle 176"/>
              <p:cNvSpPr>
                <a:spLocks noChangeArrowheads="1"/>
              </p:cNvSpPr>
              <p:nvPr/>
            </p:nvSpPr>
            <p:spPr bwMode="auto">
              <a:xfrm>
                <a:off x="14411" y="1129"/>
                <a:ext cx="476" cy="7082"/>
              </a:xfrm>
              <a:prstGeom prst="rect">
                <a:avLst/>
              </a:prstGeom>
              <a:solidFill>
                <a:srgbClr val="C2D69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endParaRPr lang="en-US" sz="1100">
                  <a:latin typeface="Times New Roman" pitchFamily="18" charset="0"/>
                </a:endParaRPr>
              </a:p>
              <a:p>
                <a:endParaRPr lang="en-US"/>
              </a:p>
            </p:txBody>
          </p:sp>
          <p:sp>
            <p:nvSpPr>
              <p:cNvPr id="27931" name="Text Box 177"/>
              <p:cNvSpPr txBox="1">
                <a:spLocks noChangeArrowheads="1"/>
              </p:cNvSpPr>
              <p:nvPr/>
            </p:nvSpPr>
            <p:spPr bwMode="auto">
              <a:xfrm>
                <a:off x="14439" y="6961"/>
                <a:ext cx="398" cy="1217"/>
              </a:xfrm>
              <a:prstGeom prst="rect">
                <a:avLst/>
              </a:prstGeom>
              <a:solidFill>
                <a:srgbClr val="C2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endParaRPr lang="en-US" sz="900">
                  <a:latin typeface="Times New Roman" pitchFamily="18" charset="0"/>
                </a:endParaRPr>
              </a:p>
              <a:p>
                <a:pPr algn="ctr">
                  <a:spcAft>
                    <a:spcPts val="1000"/>
                  </a:spcAft>
                </a:pPr>
                <a:endParaRPr lang="en-US" sz="900">
                  <a:latin typeface="Times New Roman" pitchFamily="18" charset="0"/>
                </a:endParaRPr>
              </a:p>
              <a:p>
                <a:pPr algn="ctr">
                  <a:spcAft>
                    <a:spcPts val="1000"/>
                  </a:spcAft>
                </a:pPr>
                <a:r>
                  <a:rPr lang="en-US" sz="900" b="1">
                    <a:latin typeface="Calibri" pitchFamily="34" charset="0"/>
                  </a:rPr>
                  <a:t>WB</a:t>
                </a:r>
              </a:p>
              <a:p>
                <a:pPr algn="ctr">
                  <a:spcAft>
                    <a:spcPts val="1000"/>
                  </a:spcAft>
                </a:pPr>
                <a:endParaRPr lang="en-US" sz="900">
                  <a:latin typeface="Times New Roman" pitchFamily="18" charset="0"/>
                </a:endParaRPr>
              </a:p>
              <a:p>
                <a:endParaRPr lang="en-US"/>
              </a:p>
            </p:txBody>
          </p:sp>
          <p:cxnSp>
            <p:nvCxnSpPr>
              <p:cNvPr id="27932" name="AutoShape 178"/>
              <p:cNvCxnSpPr>
                <a:cxnSpLocks noChangeShapeType="1"/>
              </p:cNvCxnSpPr>
              <p:nvPr/>
            </p:nvCxnSpPr>
            <p:spPr bwMode="auto">
              <a:xfrm>
                <a:off x="14411" y="7739"/>
                <a:ext cx="476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27789" name="Rectangle 179"/>
            <p:cNvSpPr>
              <a:spLocks noChangeArrowheads="1"/>
            </p:cNvSpPr>
            <p:nvPr/>
          </p:nvSpPr>
          <p:spPr bwMode="auto">
            <a:xfrm>
              <a:off x="7227901" y="1848181"/>
              <a:ext cx="610312" cy="1018801"/>
            </a:xfrm>
            <a:prstGeom prst="rect">
              <a:avLst/>
            </a:prstGeom>
            <a:solidFill>
              <a:srgbClr val="CCC0D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 sz="900">
                <a:latin typeface="Times New Roman" pitchFamily="18" charset="0"/>
              </a:endParaRPr>
            </a:p>
            <a:p>
              <a:pPr algn="ctr"/>
              <a:endParaRPr lang="en-US" sz="900">
                <a:latin typeface="Times New Roman" pitchFamily="18" charset="0"/>
              </a:endParaRPr>
            </a:p>
            <a:p>
              <a:pPr algn="ctr"/>
              <a:r>
                <a:rPr lang="en-US" sz="900" b="1">
                  <a:latin typeface="Times New Roman" pitchFamily="18" charset="0"/>
                </a:rPr>
                <a:t>Data</a:t>
              </a:r>
            </a:p>
            <a:p>
              <a:pPr algn="ctr"/>
              <a:r>
                <a:rPr lang="en-US" sz="900" b="1">
                  <a:latin typeface="Times New Roman" pitchFamily="18" charset="0"/>
                </a:rPr>
                <a:t>Memory</a:t>
              </a:r>
            </a:p>
            <a:p>
              <a:pPr algn="ctr"/>
              <a:endParaRPr lang="en-US" sz="900">
                <a:latin typeface="Times New Roman" pitchFamily="18" charset="0"/>
              </a:endParaRPr>
            </a:p>
            <a:p>
              <a:endParaRPr lang="en-US" sz="900">
                <a:latin typeface="Times New Roman" pitchFamily="18" charset="0"/>
              </a:endParaRPr>
            </a:p>
            <a:p>
              <a:r>
                <a:rPr lang="en-US" sz="900">
                  <a:latin typeface="Calibri" pitchFamily="34" charset="0"/>
                </a:rPr>
                <a:t> </a:t>
              </a:r>
            </a:p>
            <a:p>
              <a:endParaRPr lang="en-US"/>
            </a:p>
          </p:txBody>
        </p:sp>
        <p:cxnSp>
          <p:nvCxnSpPr>
            <p:cNvPr id="27790" name="AutoShape 180"/>
            <p:cNvCxnSpPr>
              <a:cxnSpLocks noChangeShapeType="1"/>
            </p:cNvCxnSpPr>
            <p:nvPr/>
          </p:nvCxnSpPr>
          <p:spPr bwMode="auto">
            <a:xfrm>
              <a:off x="6972863" y="2024448"/>
              <a:ext cx="276983" cy="46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91" name="AutoShape 181"/>
            <p:cNvCxnSpPr>
              <a:cxnSpLocks noChangeShapeType="1"/>
            </p:cNvCxnSpPr>
            <p:nvPr/>
          </p:nvCxnSpPr>
          <p:spPr bwMode="auto">
            <a:xfrm flipV="1">
              <a:off x="6972863" y="2647305"/>
              <a:ext cx="276983" cy="32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7792" name="Text Box 182"/>
            <p:cNvSpPr txBox="1">
              <a:spLocks noChangeArrowheads="1"/>
            </p:cNvSpPr>
            <p:nvPr/>
          </p:nvSpPr>
          <p:spPr bwMode="auto">
            <a:xfrm>
              <a:off x="7238577" y="2557856"/>
              <a:ext cx="685637" cy="185476"/>
            </a:xfrm>
            <a:prstGeom prst="rect">
              <a:avLst/>
            </a:prstGeom>
            <a:solidFill>
              <a:srgbClr val="CCC0D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900" b="1">
                  <a:latin typeface="Times New Roman" pitchFamily="18" charset="0"/>
                </a:rPr>
                <a:t>wr_da[15:0]</a:t>
              </a:r>
              <a:endParaRPr lang="en-US"/>
            </a:p>
          </p:txBody>
        </p:sp>
        <p:sp>
          <p:nvSpPr>
            <p:cNvPr id="27793" name="Text Box 183"/>
            <p:cNvSpPr txBox="1">
              <a:spLocks noChangeArrowheads="1"/>
            </p:cNvSpPr>
            <p:nvPr/>
          </p:nvSpPr>
          <p:spPr bwMode="auto">
            <a:xfrm>
              <a:off x="7263488" y="1948811"/>
              <a:ext cx="584808" cy="184818"/>
            </a:xfrm>
            <a:prstGeom prst="rect">
              <a:avLst/>
            </a:prstGeom>
            <a:solidFill>
              <a:srgbClr val="CCC0D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900" b="1">
                  <a:latin typeface="Times New Roman" pitchFamily="18" charset="0"/>
                </a:rPr>
                <a:t>addr[15:0]</a:t>
              </a:r>
              <a:endParaRPr lang="en-US"/>
            </a:p>
          </p:txBody>
        </p:sp>
        <p:cxnSp>
          <p:nvCxnSpPr>
            <p:cNvPr id="27794" name="AutoShape 184"/>
            <p:cNvCxnSpPr>
              <a:cxnSpLocks noChangeShapeType="1"/>
            </p:cNvCxnSpPr>
            <p:nvPr/>
          </p:nvCxnSpPr>
          <p:spPr bwMode="auto">
            <a:xfrm>
              <a:off x="7507850" y="1459471"/>
              <a:ext cx="0" cy="3887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95" name="AutoShape 185"/>
            <p:cNvCxnSpPr>
              <a:cxnSpLocks noChangeShapeType="1"/>
            </p:cNvCxnSpPr>
            <p:nvPr/>
          </p:nvCxnSpPr>
          <p:spPr bwMode="auto">
            <a:xfrm flipV="1">
              <a:off x="7507850" y="2866982"/>
              <a:ext cx="0" cy="3163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796" name="AutoShape 186"/>
            <p:cNvCxnSpPr>
              <a:cxnSpLocks noChangeShapeType="1"/>
            </p:cNvCxnSpPr>
            <p:nvPr/>
          </p:nvCxnSpPr>
          <p:spPr bwMode="auto">
            <a:xfrm>
              <a:off x="7821606" y="2244783"/>
              <a:ext cx="551594" cy="6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7797" name="Text Box 187"/>
            <p:cNvSpPr txBox="1">
              <a:spLocks noChangeArrowheads="1"/>
            </p:cNvSpPr>
            <p:nvPr/>
          </p:nvSpPr>
          <p:spPr bwMode="auto">
            <a:xfrm>
              <a:off x="8533933" y="3052458"/>
              <a:ext cx="622767" cy="2242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900" b="1">
                  <a:latin typeface="Times New Roman" pitchFamily="18" charset="0"/>
                </a:rPr>
                <a:t>memtoreg</a:t>
              </a:r>
              <a:endParaRPr lang="en-US"/>
            </a:p>
          </p:txBody>
        </p:sp>
        <p:cxnSp>
          <p:nvCxnSpPr>
            <p:cNvPr id="27798" name="AutoShape 188"/>
            <p:cNvCxnSpPr>
              <a:cxnSpLocks noChangeShapeType="1"/>
            </p:cNvCxnSpPr>
            <p:nvPr/>
          </p:nvCxnSpPr>
          <p:spPr bwMode="auto">
            <a:xfrm flipV="1">
              <a:off x="5321048" y="1610745"/>
              <a:ext cx="0" cy="3196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799" name="AutoShape 189"/>
            <p:cNvCxnSpPr>
              <a:cxnSpLocks noChangeShapeType="1"/>
            </p:cNvCxnSpPr>
            <p:nvPr/>
          </p:nvCxnSpPr>
          <p:spPr bwMode="auto">
            <a:xfrm>
              <a:off x="5321048" y="1592987"/>
              <a:ext cx="88670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00" name="AutoShape 190"/>
            <p:cNvCxnSpPr>
              <a:cxnSpLocks noChangeShapeType="1"/>
            </p:cNvCxnSpPr>
            <p:nvPr/>
          </p:nvCxnSpPr>
          <p:spPr bwMode="auto">
            <a:xfrm>
              <a:off x="6207750" y="1592987"/>
              <a:ext cx="0" cy="105102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01" name="AutoShape 191"/>
            <p:cNvCxnSpPr>
              <a:cxnSpLocks noChangeShapeType="1"/>
            </p:cNvCxnSpPr>
            <p:nvPr/>
          </p:nvCxnSpPr>
          <p:spPr bwMode="auto">
            <a:xfrm>
              <a:off x="6207750" y="2638097"/>
              <a:ext cx="48279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802" name="AutoShape 192"/>
            <p:cNvCxnSpPr>
              <a:cxnSpLocks noChangeShapeType="1"/>
            </p:cNvCxnSpPr>
            <p:nvPr/>
          </p:nvCxnSpPr>
          <p:spPr bwMode="auto">
            <a:xfrm>
              <a:off x="7118176" y="2024448"/>
              <a:ext cx="0" cy="13068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03" name="AutoShape 193"/>
            <p:cNvCxnSpPr>
              <a:cxnSpLocks noChangeShapeType="1"/>
            </p:cNvCxnSpPr>
            <p:nvPr/>
          </p:nvCxnSpPr>
          <p:spPr bwMode="auto">
            <a:xfrm>
              <a:off x="7118176" y="3322779"/>
              <a:ext cx="103201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14" name="Group 194"/>
            <p:cNvGrpSpPr>
              <a:grpSpLocks/>
            </p:cNvGrpSpPr>
            <p:nvPr/>
          </p:nvGrpSpPr>
          <p:grpSpPr bwMode="auto">
            <a:xfrm>
              <a:off x="8771178" y="2024448"/>
              <a:ext cx="211741" cy="856346"/>
              <a:chOff x="2873" y="1440"/>
              <a:chExt cx="357" cy="1127"/>
            </a:xfrm>
          </p:grpSpPr>
          <p:sp>
            <p:nvSpPr>
              <p:cNvPr id="27927" name="AutoShape 195"/>
              <p:cNvSpPr>
                <a:spLocks noChangeArrowheads="1"/>
              </p:cNvSpPr>
              <p:nvPr/>
            </p:nvSpPr>
            <p:spPr bwMode="auto">
              <a:xfrm rot="-5400000">
                <a:off x="2488" y="1825"/>
                <a:ext cx="1127" cy="3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4 w 21600"/>
                  <a:gd name="T13" fmla="*/ 4477 h 21600"/>
                  <a:gd name="T14" fmla="*/ 17096 w 21600"/>
                  <a:gd name="T15" fmla="*/ 1712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28" name="Text Box 196"/>
              <p:cNvSpPr txBox="1">
                <a:spLocks noChangeArrowheads="1"/>
              </p:cNvSpPr>
              <p:nvPr/>
            </p:nvSpPr>
            <p:spPr bwMode="auto">
              <a:xfrm>
                <a:off x="2917" y="2174"/>
                <a:ext cx="99" cy="2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Aft>
                    <a:spcPts val="1000"/>
                  </a:spcAft>
                </a:pPr>
                <a:r>
                  <a:rPr lang="en-US" sz="900">
                    <a:latin typeface="Times New Roman" pitchFamily="18" charset="0"/>
                  </a:rPr>
                  <a:t>0</a:t>
                </a:r>
                <a:endParaRPr lang="en-US"/>
              </a:p>
            </p:txBody>
          </p:sp>
          <p:sp>
            <p:nvSpPr>
              <p:cNvPr id="27929" name="Text Box 197"/>
              <p:cNvSpPr txBox="1">
                <a:spLocks noChangeArrowheads="1"/>
              </p:cNvSpPr>
              <p:nvPr/>
            </p:nvSpPr>
            <p:spPr bwMode="auto">
              <a:xfrm>
                <a:off x="2933" y="1630"/>
                <a:ext cx="99" cy="2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Aft>
                    <a:spcPts val="1000"/>
                  </a:spcAft>
                </a:pPr>
                <a:r>
                  <a:rPr lang="en-US" sz="900">
                    <a:latin typeface="Calibri" pitchFamily="34" charset="0"/>
                  </a:rPr>
                  <a:t>1</a:t>
                </a:r>
                <a:endParaRPr lang="en-US"/>
              </a:p>
            </p:txBody>
          </p:sp>
        </p:grpSp>
        <p:cxnSp>
          <p:nvCxnSpPr>
            <p:cNvPr id="27805" name="AutoShape 198"/>
            <p:cNvCxnSpPr>
              <a:cxnSpLocks noChangeShapeType="1"/>
            </p:cNvCxnSpPr>
            <p:nvPr/>
          </p:nvCxnSpPr>
          <p:spPr bwMode="auto">
            <a:xfrm>
              <a:off x="8655521" y="2255964"/>
              <a:ext cx="11565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806" name="AutoShape 199"/>
            <p:cNvCxnSpPr>
              <a:cxnSpLocks noChangeShapeType="1"/>
            </p:cNvCxnSpPr>
            <p:nvPr/>
          </p:nvCxnSpPr>
          <p:spPr bwMode="auto">
            <a:xfrm flipH="1" flipV="1">
              <a:off x="8150190" y="2647305"/>
              <a:ext cx="1186" cy="6695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07" name="AutoShape 200"/>
            <p:cNvCxnSpPr>
              <a:cxnSpLocks noChangeShapeType="1"/>
            </p:cNvCxnSpPr>
            <p:nvPr/>
          </p:nvCxnSpPr>
          <p:spPr bwMode="auto">
            <a:xfrm>
              <a:off x="8150190" y="2650594"/>
              <a:ext cx="223010" cy="6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08" name="AutoShape 201"/>
            <p:cNvCxnSpPr>
              <a:cxnSpLocks noChangeShapeType="1"/>
            </p:cNvCxnSpPr>
            <p:nvPr/>
          </p:nvCxnSpPr>
          <p:spPr bwMode="auto">
            <a:xfrm>
              <a:off x="8655521" y="2646647"/>
              <a:ext cx="11565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7809" name="Rectangle 202"/>
            <p:cNvSpPr>
              <a:spLocks noChangeArrowheads="1"/>
            </p:cNvSpPr>
            <p:nvPr/>
          </p:nvSpPr>
          <p:spPr bwMode="auto">
            <a:xfrm>
              <a:off x="5203612" y="5257120"/>
              <a:ext cx="827391" cy="628776"/>
            </a:xfrm>
            <a:prstGeom prst="rect">
              <a:avLst/>
            </a:prstGeom>
            <a:solidFill>
              <a:srgbClr val="FABF8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 sz="900">
                <a:solidFill>
                  <a:srgbClr val="FFFFFF"/>
                </a:solidFill>
                <a:latin typeface="Times New Roman" pitchFamily="18" charset="0"/>
              </a:endParaRPr>
            </a:p>
            <a:p>
              <a:pPr algn="ctr"/>
              <a:r>
                <a:rPr lang="en-US" sz="900" b="1">
                  <a:latin typeface="Times New Roman" pitchFamily="18" charset="0"/>
                </a:rPr>
                <a:t>Forwarding</a:t>
              </a:r>
            </a:p>
            <a:p>
              <a:pPr algn="ctr"/>
              <a:r>
                <a:rPr lang="en-US" sz="900" b="1">
                  <a:latin typeface="Times New Roman" pitchFamily="18" charset="0"/>
                </a:rPr>
                <a:t>Unit</a:t>
              </a:r>
            </a:p>
            <a:p>
              <a:pPr algn="ctr"/>
              <a:endParaRPr lang="en-US" sz="900">
                <a:latin typeface="Times New Roman" pitchFamily="18" charset="0"/>
              </a:endParaRPr>
            </a:p>
            <a:p>
              <a:endParaRPr lang="en-US"/>
            </a:p>
          </p:txBody>
        </p:sp>
        <p:cxnSp>
          <p:nvCxnSpPr>
            <p:cNvPr id="27810" name="AutoShape 203"/>
            <p:cNvCxnSpPr>
              <a:cxnSpLocks noChangeShapeType="1"/>
            </p:cNvCxnSpPr>
            <p:nvPr/>
          </p:nvCxnSpPr>
          <p:spPr bwMode="auto">
            <a:xfrm>
              <a:off x="8982918" y="2438152"/>
              <a:ext cx="13167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11" name="AutoShape 204"/>
            <p:cNvCxnSpPr>
              <a:cxnSpLocks noChangeShapeType="1"/>
            </p:cNvCxnSpPr>
            <p:nvPr/>
          </p:nvCxnSpPr>
          <p:spPr bwMode="auto">
            <a:xfrm>
              <a:off x="9114589" y="2438152"/>
              <a:ext cx="0" cy="43988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12" name="AutoShape 205"/>
            <p:cNvCxnSpPr>
              <a:cxnSpLocks noChangeShapeType="1"/>
            </p:cNvCxnSpPr>
            <p:nvPr/>
          </p:nvCxnSpPr>
          <p:spPr bwMode="auto">
            <a:xfrm flipH="1">
              <a:off x="12700" y="6836953"/>
              <a:ext cx="910188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13" name="AutoShape 206"/>
            <p:cNvCxnSpPr>
              <a:cxnSpLocks noChangeShapeType="1"/>
            </p:cNvCxnSpPr>
            <p:nvPr/>
          </p:nvCxnSpPr>
          <p:spPr bwMode="auto">
            <a:xfrm flipV="1">
              <a:off x="2149088" y="2638097"/>
              <a:ext cx="593" cy="419885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14" name="AutoShape 207"/>
            <p:cNvCxnSpPr>
              <a:cxnSpLocks noChangeShapeType="1"/>
            </p:cNvCxnSpPr>
            <p:nvPr/>
          </p:nvCxnSpPr>
          <p:spPr bwMode="auto">
            <a:xfrm>
              <a:off x="8655521" y="4719767"/>
              <a:ext cx="32561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15" name="AutoShape 208"/>
            <p:cNvCxnSpPr>
              <a:cxnSpLocks noChangeShapeType="1"/>
            </p:cNvCxnSpPr>
            <p:nvPr/>
          </p:nvCxnSpPr>
          <p:spPr bwMode="auto">
            <a:xfrm>
              <a:off x="8981139" y="4719767"/>
              <a:ext cx="593" cy="20126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16" name="AutoShape 209"/>
            <p:cNvCxnSpPr>
              <a:cxnSpLocks noChangeShapeType="1"/>
            </p:cNvCxnSpPr>
            <p:nvPr/>
          </p:nvCxnSpPr>
          <p:spPr bwMode="auto">
            <a:xfrm flipH="1">
              <a:off x="2197723" y="6732376"/>
              <a:ext cx="6783416" cy="6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17" name="AutoShape 210"/>
            <p:cNvCxnSpPr>
              <a:cxnSpLocks noChangeShapeType="1"/>
            </p:cNvCxnSpPr>
            <p:nvPr/>
          </p:nvCxnSpPr>
          <p:spPr bwMode="auto">
            <a:xfrm flipV="1">
              <a:off x="2197723" y="2192166"/>
              <a:ext cx="1186" cy="45402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7818" name="Rectangle 211"/>
            <p:cNvSpPr>
              <a:spLocks noChangeArrowheads="1"/>
            </p:cNvSpPr>
            <p:nvPr/>
          </p:nvSpPr>
          <p:spPr bwMode="auto">
            <a:xfrm>
              <a:off x="7590886" y="825433"/>
              <a:ext cx="583622" cy="4202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900" b="1">
                  <a:latin typeface="Times New Roman" pitchFamily="18" charset="0"/>
                </a:rPr>
                <a:t>NZP</a:t>
              </a:r>
            </a:p>
            <a:p>
              <a:pPr algn="ctr"/>
              <a:endParaRPr lang="en-US" sz="900">
                <a:latin typeface="Times New Roman" pitchFamily="18" charset="0"/>
              </a:endParaRPr>
            </a:p>
            <a:p>
              <a:endParaRPr lang="en-US"/>
            </a:p>
          </p:txBody>
        </p:sp>
        <p:sp>
          <p:nvSpPr>
            <p:cNvPr id="27819" name="Rectangle 212"/>
            <p:cNvSpPr>
              <a:spLocks noChangeArrowheads="1"/>
            </p:cNvSpPr>
            <p:nvPr/>
          </p:nvSpPr>
          <p:spPr bwMode="auto">
            <a:xfrm>
              <a:off x="7205956" y="0"/>
              <a:ext cx="583622" cy="5426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900" b="1">
                  <a:latin typeface="Times New Roman" pitchFamily="18" charset="0"/>
                </a:rPr>
                <a:t>branch</a:t>
              </a:r>
            </a:p>
            <a:p>
              <a:pPr algn="ctr"/>
              <a:endParaRPr lang="en-US" sz="900">
                <a:latin typeface="Times New Roman" pitchFamily="18" charset="0"/>
              </a:endParaRPr>
            </a:p>
            <a:p>
              <a:endParaRPr lang="en-US"/>
            </a:p>
          </p:txBody>
        </p:sp>
        <p:cxnSp>
          <p:nvCxnSpPr>
            <p:cNvPr id="27820" name="AutoShape 213"/>
            <p:cNvCxnSpPr>
              <a:cxnSpLocks noChangeShapeType="1"/>
            </p:cNvCxnSpPr>
            <p:nvPr/>
          </p:nvCxnSpPr>
          <p:spPr bwMode="auto">
            <a:xfrm>
              <a:off x="8174507" y="1015513"/>
              <a:ext cx="19869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821" name="AutoShape 214"/>
            <p:cNvCxnSpPr>
              <a:cxnSpLocks noChangeShapeType="1"/>
            </p:cNvCxnSpPr>
            <p:nvPr/>
          </p:nvCxnSpPr>
          <p:spPr bwMode="auto">
            <a:xfrm>
              <a:off x="8655521" y="1015513"/>
              <a:ext cx="20047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22" name="AutoShape 215"/>
            <p:cNvCxnSpPr>
              <a:cxnSpLocks noChangeShapeType="1"/>
            </p:cNvCxnSpPr>
            <p:nvPr/>
          </p:nvCxnSpPr>
          <p:spPr bwMode="auto">
            <a:xfrm flipV="1">
              <a:off x="8848875" y="332804"/>
              <a:ext cx="0" cy="6787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23" name="AutoShape 216"/>
            <p:cNvCxnSpPr>
              <a:cxnSpLocks noChangeShapeType="1"/>
            </p:cNvCxnSpPr>
            <p:nvPr/>
          </p:nvCxnSpPr>
          <p:spPr bwMode="auto">
            <a:xfrm flipH="1">
              <a:off x="7789578" y="323596"/>
              <a:ext cx="106641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7824" name="Text Box 217"/>
            <p:cNvSpPr txBox="1">
              <a:spLocks noChangeArrowheads="1"/>
            </p:cNvSpPr>
            <p:nvPr/>
          </p:nvSpPr>
          <p:spPr bwMode="auto">
            <a:xfrm>
              <a:off x="7891000" y="124308"/>
              <a:ext cx="484572" cy="1808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900" b="1">
                  <a:latin typeface="Times New Roman" pitchFamily="18" charset="0"/>
                </a:rPr>
                <a:t>nzp[2:0]</a:t>
              </a:r>
              <a:endParaRPr lang="en-US"/>
            </a:p>
          </p:txBody>
        </p:sp>
        <p:cxnSp>
          <p:nvCxnSpPr>
            <p:cNvPr id="27825" name="AutoShape 218"/>
            <p:cNvCxnSpPr>
              <a:cxnSpLocks noChangeShapeType="1"/>
            </p:cNvCxnSpPr>
            <p:nvPr/>
          </p:nvCxnSpPr>
          <p:spPr bwMode="auto">
            <a:xfrm>
              <a:off x="7118176" y="46698"/>
              <a:ext cx="593" cy="73598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26" name="AutoShape 219"/>
            <p:cNvCxnSpPr>
              <a:cxnSpLocks noChangeShapeType="1"/>
            </p:cNvCxnSpPr>
            <p:nvPr/>
          </p:nvCxnSpPr>
          <p:spPr bwMode="auto">
            <a:xfrm>
              <a:off x="1411850" y="46698"/>
              <a:ext cx="570691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27" name="AutoShape 220"/>
            <p:cNvCxnSpPr>
              <a:cxnSpLocks noChangeShapeType="1"/>
            </p:cNvCxnSpPr>
            <p:nvPr/>
          </p:nvCxnSpPr>
          <p:spPr bwMode="auto">
            <a:xfrm>
              <a:off x="1407698" y="46698"/>
              <a:ext cx="570691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28" name="AutoShape 221"/>
            <p:cNvCxnSpPr>
              <a:cxnSpLocks noChangeShapeType="1"/>
            </p:cNvCxnSpPr>
            <p:nvPr/>
          </p:nvCxnSpPr>
          <p:spPr bwMode="auto">
            <a:xfrm>
              <a:off x="1255862" y="46698"/>
              <a:ext cx="5862907" cy="6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29" name="AutoShape 222"/>
            <p:cNvCxnSpPr>
              <a:cxnSpLocks noChangeShapeType="1"/>
            </p:cNvCxnSpPr>
            <p:nvPr/>
          </p:nvCxnSpPr>
          <p:spPr bwMode="auto">
            <a:xfrm>
              <a:off x="6220798" y="786628"/>
              <a:ext cx="469744" cy="52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30" name="AutoShape 223"/>
            <p:cNvCxnSpPr>
              <a:cxnSpLocks noChangeShapeType="1"/>
            </p:cNvCxnSpPr>
            <p:nvPr/>
          </p:nvCxnSpPr>
          <p:spPr bwMode="auto">
            <a:xfrm>
              <a:off x="5203612" y="3322779"/>
              <a:ext cx="0" cy="13969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31" name="AutoShape 224"/>
            <p:cNvCxnSpPr>
              <a:cxnSpLocks noChangeShapeType="1"/>
            </p:cNvCxnSpPr>
            <p:nvPr/>
          </p:nvCxnSpPr>
          <p:spPr bwMode="auto">
            <a:xfrm>
              <a:off x="6460415" y="2371065"/>
              <a:ext cx="0" cy="222505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32" name="AutoShape 225"/>
            <p:cNvCxnSpPr>
              <a:cxnSpLocks noChangeShapeType="1"/>
            </p:cNvCxnSpPr>
            <p:nvPr/>
          </p:nvCxnSpPr>
          <p:spPr bwMode="auto">
            <a:xfrm>
              <a:off x="6109293" y="1291753"/>
              <a:ext cx="0" cy="34280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33" name="AutoShape 226"/>
            <p:cNvCxnSpPr>
              <a:cxnSpLocks noChangeShapeType="1"/>
            </p:cNvCxnSpPr>
            <p:nvPr/>
          </p:nvCxnSpPr>
          <p:spPr bwMode="auto">
            <a:xfrm>
              <a:off x="8912931" y="2748593"/>
              <a:ext cx="0" cy="17659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34" name="AutoShape 227"/>
            <p:cNvCxnSpPr>
              <a:cxnSpLocks noChangeShapeType="1"/>
            </p:cNvCxnSpPr>
            <p:nvPr/>
          </p:nvCxnSpPr>
          <p:spPr bwMode="auto">
            <a:xfrm>
              <a:off x="8655521" y="4516533"/>
              <a:ext cx="26571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7835" name="Text Box 228"/>
            <p:cNvSpPr txBox="1">
              <a:spLocks noChangeArrowheads="1"/>
            </p:cNvSpPr>
            <p:nvPr/>
          </p:nvSpPr>
          <p:spPr bwMode="auto">
            <a:xfrm>
              <a:off x="6239185" y="607729"/>
              <a:ext cx="426447" cy="1650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900" b="1">
                  <a:latin typeface="Times New Roman" pitchFamily="18" charset="0"/>
                </a:rPr>
                <a:t>br[15:0]</a:t>
              </a:r>
              <a:endParaRPr lang="en-US"/>
            </a:p>
          </p:txBody>
        </p:sp>
        <p:cxnSp>
          <p:nvCxnSpPr>
            <p:cNvPr id="27836" name="AutoShape 229"/>
            <p:cNvCxnSpPr>
              <a:cxnSpLocks noChangeShapeType="1"/>
            </p:cNvCxnSpPr>
            <p:nvPr/>
          </p:nvCxnSpPr>
          <p:spPr bwMode="auto">
            <a:xfrm flipV="1">
              <a:off x="7118769" y="1093781"/>
              <a:ext cx="0" cy="93066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37" name="AutoShape 230"/>
            <p:cNvCxnSpPr>
              <a:cxnSpLocks noChangeShapeType="1"/>
            </p:cNvCxnSpPr>
            <p:nvPr/>
          </p:nvCxnSpPr>
          <p:spPr bwMode="auto">
            <a:xfrm>
              <a:off x="7118176" y="1093781"/>
              <a:ext cx="47271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838" name="AutoShape 231"/>
            <p:cNvCxnSpPr>
              <a:cxnSpLocks noChangeShapeType="1"/>
            </p:cNvCxnSpPr>
            <p:nvPr/>
          </p:nvCxnSpPr>
          <p:spPr bwMode="auto">
            <a:xfrm flipH="1" flipV="1">
              <a:off x="8091472" y="1250975"/>
              <a:ext cx="7710" cy="9957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839" name="AutoShape 232"/>
            <p:cNvCxnSpPr>
              <a:cxnSpLocks noChangeShapeType="1"/>
            </p:cNvCxnSpPr>
            <p:nvPr/>
          </p:nvCxnSpPr>
          <p:spPr bwMode="auto">
            <a:xfrm flipV="1">
              <a:off x="7305006" y="534065"/>
              <a:ext cx="0" cy="2091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840" name="AutoShape 233"/>
            <p:cNvCxnSpPr>
              <a:cxnSpLocks noChangeShapeType="1"/>
            </p:cNvCxnSpPr>
            <p:nvPr/>
          </p:nvCxnSpPr>
          <p:spPr bwMode="auto">
            <a:xfrm flipV="1">
              <a:off x="7507850" y="542615"/>
              <a:ext cx="0" cy="2091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7841" name="Text Box 234"/>
            <p:cNvSpPr txBox="1">
              <a:spLocks noChangeArrowheads="1"/>
            </p:cNvSpPr>
            <p:nvPr/>
          </p:nvSpPr>
          <p:spPr bwMode="auto">
            <a:xfrm>
              <a:off x="7156135" y="735984"/>
              <a:ext cx="351715" cy="1322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900" b="1">
                  <a:latin typeface="Times New Roman" pitchFamily="18" charset="0"/>
                </a:rPr>
                <a:t>con_br</a:t>
              </a:r>
              <a:endParaRPr lang="en-US"/>
            </a:p>
          </p:txBody>
        </p:sp>
        <p:sp>
          <p:nvSpPr>
            <p:cNvPr id="27842" name="Text Box 235"/>
            <p:cNvSpPr txBox="1">
              <a:spLocks noChangeArrowheads="1"/>
            </p:cNvSpPr>
            <p:nvPr/>
          </p:nvSpPr>
          <p:spPr bwMode="auto">
            <a:xfrm>
              <a:off x="7547588" y="608387"/>
              <a:ext cx="605567" cy="1539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900" b="1">
                  <a:latin typeface="Times New Roman" pitchFamily="18" charset="0"/>
                </a:rPr>
                <a:t>uncon_br</a:t>
              </a:r>
              <a:endParaRPr lang="en-US"/>
            </a:p>
          </p:txBody>
        </p:sp>
        <p:cxnSp>
          <p:nvCxnSpPr>
            <p:cNvPr id="27843" name="AutoShape 236"/>
            <p:cNvCxnSpPr>
              <a:cxnSpLocks noChangeShapeType="1"/>
            </p:cNvCxnSpPr>
            <p:nvPr/>
          </p:nvCxnSpPr>
          <p:spPr bwMode="auto">
            <a:xfrm>
              <a:off x="6972863" y="4951940"/>
              <a:ext cx="33214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44" name="AutoShape 237"/>
            <p:cNvCxnSpPr>
              <a:cxnSpLocks noChangeShapeType="1"/>
            </p:cNvCxnSpPr>
            <p:nvPr/>
          </p:nvCxnSpPr>
          <p:spPr bwMode="auto">
            <a:xfrm>
              <a:off x="7305006" y="4951940"/>
              <a:ext cx="0" cy="5090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45" name="AutoShape 238"/>
            <p:cNvCxnSpPr>
              <a:cxnSpLocks noChangeShapeType="1"/>
            </p:cNvCxnSpPr>
            <p:nvPr/>
          </p:nvCxnSpPr>
          <p:spPr bwMode="auto">
            <a:xfrm flipH="1">
              <a:off x="6034561" y="5470220"/>
              <a:ext cx="127044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846" name="AutoShape 239"/>
            <p:cNvCxnSpPr>
              <a:cxnSpLocks noChangeShapeType="1"/>
            </p:cNvCxnSpPr>
            <p:nvPr/>
          </p:nvCxnSpPr>
          <p:spPr bwMode="auto">
            <a:xfrm>
              <a:off x="8655521" y="4890115"/>
              <a:ext cx="19335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47" name="AutoShape 240"/>
            <p:cNvCxnSpPr>
              <a:cxnSpLocks noChangeShapeType="1"/>
            </p:cNvCxnSpPr>
            <p:nvPr/>
          </p:nvCxnSpPr>
          <p:spPr bwMode="auto">
            <a:xfrm>
              <a:off x="8855992" y="4890115"/>
              <a:ext cx="9490" cy="93066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48" name="AutoShape 241"/>
            <p:cNvCxnSpPr>
              <a:cxnSpLocks noChangeShapeType="1"/>
            </p:cNvCxnSpPr>
            <p:nvPr/>
          </p:nvCxnSpPr>
          <p:spPr bwMode="auto">
            <a:xfrm flipH="1">
              <a:off x="6034561" y="5820125"/>
              <a:ext cx="2821431" cy="6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7849" name="Text Box 242"/>
            <p:cNvSpPr txBox="1">
              <a:spLocks noChangeArrowheads="1"/>
            </p:cNvSpPr>
            <p:nvPr/>
          </p:nvSpPr>
          <p:spPr bwMode="auto">
            <a:xfrm>
              <a:off x="4647866" y="5245281"/>
              <a:ext cx="543290" cy="1650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900" b="1">
                  <a:latin typeface="Times New Roman" pitchFamily="18" charset="0"/>
                </a:rPr>
                <a:t>SR1[2:0]</a:t>
              </a:r>
              <a:endParaRPr lang="en-US"/>
            </a:p>
          </p:txBody>
        </p:sp>
        <p:cxnSp>
          <p:nvCxnSpPr>
            <p:cNvPr id="27850" name="AutoShape 243"/>
            <p:cNvCxnSpPr>
              <a:cxnSpLocks noChangeShapeType="1"/>
            </p:cNvCxnSpPr>
            <p:nvPr/>
          </p:nvCxnSpPr>
          <p:spPr bwMode="auto">
            <a:xfrm>
              <a:off x="4776572" y="5413657"/>
              <a:ext cx="414585" cy="6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7851" name="Text Box 244"/>
            <p:cNvSpPr txBox="1">
              <a:spLocks noChangeArrowheads="1"/>
            </p:cNvSpPr>
            <p:nvPr/>
          </p:nvSpPr>
          <p:spPr bwMode="auto">
            <a:xfrm>
              <a:off x="4647866" y="5524153"/>
              <a:ext cx="543290" cy="1907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900" b="1">
                  <a:latin typeface="Times New Roman" pitchFamily="18" charset="0"/>
                </a:rPr>
                <a:t>SR2[2:0]</a:t>
              </a:r>
              <a:endParaRPr lang="en-US"/>
            </a:p>
          </p:txBody>
        </p:sp>
        <p:cxnSp>
          <p:nvCxnSpPr>
            <p:cNvPr id="27852" name="AutoShape 245"/>
            <p:cNvCxnSpPr>
              <a:cxnSpLocks noChangeShapeType="1"/>
            </p:cNvCxnSpPr>
            <p:nvPr/>
          </p:nvCxnSpPr>
          <p:spPr bwMode="auto">
            <a:xfrm>
              <a:off x="4663880" y="5693186"/>
              <a:ext cx="52727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853" name="AutoShape 246"/>
            <p:cNvCxnSpPr>
              <a:cxnSpLocks noChangeShapeType="1"/>
            </p:cNvCxnSpPr>
            <p:nvPr/>
          </p:nvCxnSpPr>
          <p:spPr bwMode="auto">
            <a:xfrm>
              <a:off x="8655521" y="5014423"/>
              <a:ext cx="14175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54" name="AutoShape 247"/>
            <p:cNvCxnSpPr>
              <a:cxnSpLocks noChangeShapeType="1"/>
            </p:cNvCxnSpPr>
            <p:nvPr/>
          </p:nvCxnSpPr>
          <p:spPr bwMode="auto">
            <a:xfrm>
              <a:off x="8806764" y="5014423"/>
              <a:ext cx="9490" cy="6340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55" name="AutoShape 248"/>
            <p:cNvCxnSpPr>
              <a:cxnSpLocks noChangeShapeType="1"/>
            </p:cNvCxnSpPr>
            <p:nvPr/>
          </p:nvCxnSpPr>
          <p:spPr bwMode="auto">
            <a:xfrm flipH="1">
              <a:off x="6044051" y="5649119"/>
              <a:ext cx="276271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7856" name="Text Box 249"/>
            <p:cNvSpPr txBox="1">
              <a:spLocks noChangeArrowheads="1"/>
            </p:cNvSpPr>
            <p:nvPr/>
          </p:nvSpPr>
          <p:spPr bwMode="auto">
            <a:xfrm>
              <a:off x="6171570" y="5143993"/>
              <a:ext cx="954316" cy="1900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900" b="1">
                  <a:latin typeface="Times New Roman" pitchFamily="18" charset="0"/>
                </a:rPr>
                <a:t>RegWR_ex_mem</a:t>
              </a:r>
              <a:endParaRPr lang="en-US"/>
            </a:p>
          </p:txBody>
        </p:sp>
        <p:cxnSp>
          <p:nvCxnSpPr>
            <p:cNvPr id="27857" name="AutoShape 250"/>
            <p:cNvCxnSpPr>
              <a:cxnSpLocks noChangeShapeType="1"/>
            </p:cNvCxnSpPr>
            <p:nvPr/>
          </p:nvCxnSpPr>
          <p:spPr bwMode="auto">
            <a:xfrm flipH="1">
              <a:off x="6034561" y="5304476"/>
              <a:ext cx="1171395" cy="6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858" name="AutoShape 251"/>
            <p:cNvCxnSpPr>
              <a:cxnSpLocks noChangeShapeType="1"/>
            </p:cNvCxnSpPr>
            <p:nvPr/>
          </p:nvCxnSpPr>
          <p:spPr bwMode="auto">
            <a:xfrm>
              <a:off x="6972863" y="5059148"/>
              <a:ext cx="23309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59" name="AutoShape 252"/>
            <p:cNvCxnSpPr>
              <a:cxnSpLocks noChangeShapeType="1"/>
            </p:cNvCxnSpPr>
            <p:nvPr/>
          </p:nvCxnSpPr>
          <p:spPr bwMode="auto">
            <a:xfrm>
              <a:off x="7205956" y="5053229"/>
              <a:ext cx="0" cy="24730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60" name="AutoShape 253"/>
            <p:cNvCxnSpPr>
              <a:cxnSpLocks noChangeShapeType="1"/>
            </p:cNvCxnSpPr>
            <p:nvPr/>
          </p:nvCxnSpPr>
          <p:spPr bwMode="auto">
            <a:xfrm>
              <a:off x="4488912" y="4596116"/>
              <a:ext cx="220163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61" name="AutoShape 254"/>
            <p:cNvCxnSpPr>
              <a:cxnSpLocks noChangeShapeType="1"/>
            </p:cNvCxnSpPr>
            <p:nvPr/>
          </p:nvCxnSpPr>
          <p:spPr bwMode="auto">
            <a:xfrm>
              <a:off x="4497216" y="4719767"/>
              <a:ext cx="220163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62" name="AutoShape 255"/>
            <p:cNvCxnSpPr>
              <a:cxnSpLocks noChangeShapeType="1"/>
            </p:cNvCxnSpPr>
            <p:nvPr/>
          </p:nvCxnSpPr>
          <p:spPr bwMode="auto">
            <a:xfrm>
              <a:off x="4490099" y="4871699"/>
              <a:ext cx="220163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63" name="AutoShape 256"/>
            <p:cNvCxnSpPr>
              <a:cxnSpLocks noChangeShapeType="1"/>
            </p:cNvCxnSpPr>
            <p:nvPr/>
          </p:nvCxnSpPr>
          <p:spPr bwMode="auto">
            <a:xfrm>
              <a:off x="4490099" y="5014423"/>
              <a:ext cx="220163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64" name="AutoShape 257"/>
            <p:cNvCxnSpPr>
              <a:cxnSpLocks noChangeShapeType="1"/>
            </p:cNvCxnSpPr>
            <p:nvPr/>
          </p:nvCxnSpPr>
          <p:spPr bwMode="auto">
            <a:xfrm>
              <a:off x="4776572" y="4871699"/>
              <a:ext cx="0" cy="5360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65" name="AutoShape 258"/>
            <p:cNvCxnSpPr>
              <a:cxnSpLocks noChangeShapeType="1"/>
            </p:cNvCxnSpPr>
            <p:nvPr/>
          </p:nvCxnSpPr>
          <p:spPr bwMode="auto">
            <a:xfrm>
              <a:off x="4663880" y="5014423"/>
              <a:ext cx="0" cy="6787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66" name="AutoShape 259"/>
            <p:cNvCxnSpPr>
              <a:cxnSpLocks noChangeShapeType="1"/>
            </p:cNvCxnSpPr>
            <p:nvPr/>
          </p:nvCxnSpPr>
          <p:spPr bwMode="auto">
            <a:xfrm>
              <a:off x="6972863" y="4596116"/>
              <a:ext cx="140033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67" name="AutoShape 260"/>
            <p:cNvCxnSpPr>
              <a:cxnSpLocks noChangeShapeType="1"/>
            </p:cNvCxnSpPr>
            <p:nvPr/>
          </p:nvCxnSpPr>
          <p:spPr bwMode="auto">
            <a:xfrm>
              <a:off x="6975236" y="4719767"/>
              <a:ext cx="140033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68" name="AutoShape 261"/>
            <p:cNvCxnSpPr>
              <a:cxnSpLocks noChangeShapeType="1"/>
            </p:cNvCxnSpPr>
            <p:nvPr/>
          </p:nvCxnSpPr>
          <p:spPr bwMode="auto">
            <a:xfrm>
              <a:off x="6989471" y="4871699"/>
              <a:ext cx="140033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69" name="AutoShape 262"/>
            <p:cNvCxnSpPr>
              <a:cxnSpLocks noChangeShapeType="1"/>
            </p:cNvCxnSpPr>
            <p:nvPr/>
          </p:nvCxnSpPr>
          <p:spPr bwMode="auto">
            <a:xfrm>
              <a:off x="4776572" y="2305293"/>
              <a:ext cx="0" cy="1328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70" name="AutoShape 263"/>
            <p:cNvCxnSpPr>
              <a:cxnSpLocks noChangeShapeType="1"/>
            </p:cNvCxnSpPr>
            <p:nvPr/>
          </p:nvCxnSpPr>
          <p:spPr bwMode="auto">
            <a:xfrm>
              <a:off x="5380952" y="3959448"/>
              <a:ext cx="593" cy="13009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71" name="AutoShape 264"/>
            <p:cNvCxnSpPr>
              <a:cxnSpLocks noChangeShapeType="1"/>
            </p:cNvCxnSpPr>
            <p:nvPr/>
          </p:nvCxnSpPr>
          <p:spPr bwMode="auto">
            <a:xfrm>
              <a:off x="5738005" y="3844347"/>
              <a:ext cx="593" cy="141277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72" name="AutoShape 265"/>
            <p:cNvCxnSpPr>
              <a:cxnSpLocks noChangeShapeType="1"/>
            </p:cNvCxnSpPr>
            <p:nvPr/>
          </p:nvCxnSpPr>
          <p:spPr bwMode="auto">
            <a:xfrm flipH="1">
              <a:off x="4776572" y="3959448"/>
              <a:ext cx="60438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73" name="AutoShape 266"/>
            <p:cNvCxnSpPr>
              <a:cxnSpLocks noChangeShapeType="1"/>
            </p:cNvCxnSpPr>
            <p:nvPr/>
          </p:nvCxnSpPr>
          <p:spPr bwMode="auto">
            <a:xfrm>
              <a:off x="4776572" y="2438152"/>
              <a:ext cx="6547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74" name="AutoShape 267"/>
            <p:cNvCxnSpPr>
              <a:cxnSpLocks noChangeShapeType="1"/>
            </p:cNvCxnSpPr>
            <p:nvPr/>
          </p:nvCxnSpPr>
          <p:spPr bwMode="auto">
            <a:xfrm>
              <a:off x="5431367" y="2438152"/>
              <a:ext cx="0" cy="1406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75" name="AutoShape 268"/>
            <p:cNvCxnSpPr>
              <a:cxnSpLocks noChangeShapeType="1"/>
            </p:cNvCxnSpPr>
            <p:nvPr/>
          </p:nvCxnSpPr>
          <p:spPr bwMode="auto">
            <a:xfrm>
              <a:off x="5431367" y="3844347"/>
              <a:ext cx="30723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7876" name="Text Box 269"/>
            <p:cNvSpPr txBox="1">
              <a:spLocks noChangeArrowheads="1"/>
            </p:cNvSpPr>
            <p:nvPr/>
          </p:nvSpPr>
          <p:spPr bwMode="auto">
            <a:xfrm>
              <a:off x="5464581" y="3668080"/>
              <a:ext cx="631071" cy="1420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900" b="1">
                  <a:latin typeface="Times New Roman" pitchFamily="18" charset="0"/>
                </a:rPr>
                <a:t>forward_a</a:t>
              </a:r>
              <a:endParaRPr lang="en-US"/>
            </a:p>
          </p:txBody>
        </p:sp>
        <p:cxnSp>
          <p:nvCxnSpPr>
            <p:cNvPr id="27877" name="AutoShape 270"/>
            <p:cNvCxnSpPr>
              <a:cxnSpLocks noChangeShapeType="1"/>
            </p:cNvCxnSpPr>
            <p:nvPr/>
          </p:nvCxnSpPr>
          <p:spPr bwMode="auto">
            <a:xfrm>
              <a:off x="4497216" y="5114396"/>
              <a:ext cx="3736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78" name="AutoShape 271"/>
            <p:cNvCxnSpPr>
              <a:cxnSpLocks noChangeShapeType="1"/>
            </p:cNvCxnSpPr>
            <p:nvPr/>
          </p:nvCxnSpPr>
          <p:spPr bwMode="auto">
            <a:xfrm>
              <a:off x="4534582" y="5116369"/>
              <a:ext cx="593" cy="8247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79" name="AutoShape 272"/>
            <p:cNvCxnSpPr>
              <a:cxnSpLocks noChangeShapeType="1"/>
            </p:cNvCxnSpPr>
            <p:nvPr/>
          </p:nvCxnSpPr>
          <p:spPr bwMode="auto">
            <a:xfrm flipH="1">
              <a:off x="4044672" y="5941145"/>
              <a:ext cx="48991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880" name="AutoShape 273"/>
            <p:cNvCxnSpPr>
              <a:cxnSpLocks noChangeShapeType="1"/>
            </p:cNvCxnSpPr>
            <p:nvPr/>
          </p:nvCxnSpPr>
          <p:spPr bwMode="auto">
            <a:xfrm>
              <a:off x="4490099" y="5060463"/>
              <a:ext cx="12870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81" name="AutoShape 274"/>
            <p:cNvCxnSpPr>
              <a:cxnSpLocks noChangeShapeType="1"/>
            </p:cNvCxnSpPr>
            <p:nvPr/>
          </p:nvCxnSpPr>
          <p:spPr bwMode="auto">
            <a:xfrm>
              <a:off x="4618804" y="5060463"/>
              <a:ext cx="593" cy="12134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82" name="AutoShape 275"/>
            <p:cNvCxnSpPr>
              <a:cxnSpLocks noChangeShapeType="1"/>
            </p:cNvCxnSpPr>
            <p:nvPr/>
          </p:nvCxnSpPr>
          <p:spPr bwMode="auto">
            <a:xfrm flipH="1">
              <a:off x="4044672" y="6273949"/>
              <a:ext cx="57413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7883" name="Text Box 276"/>
            <p:cNvSpPr txBox="1">
              <a:spLocks noChangeArrowheads="1"/>
            </p:cNvSpPr>
            <p:nvPr/>
          </p:nvSpPr>
          <p:spPr bwMode="auto">
            <a:xfrm>
              <a:off x="2666874" y="5966138"/>
              <a:ext cx="535580" cy="2058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900" b="1">
                  <a:latin typeface="Times New Roman" pitchFamily="18" charset="0"/>
                </a:rPr>
                <a:t>SR1[2:0]</a:t>
              </a:r>
              <a:endParaRPr lang="en-US"/>
            </a:p>
          </p:txBody>
        </p:sp>
        <p:cxnSp>
          <p:nvCxnSpPr>
            <p:cNvPr id="27884" name="AutoShape 277"/>
            <p:cNvCxnSpPr>
              <a:cxnSpLocks noChangeShapeType="1"/>
            </p:cNvCxnSpPr>
            <p:nvPr/>
          </p:nvCxnSpPr>
          <p:spPr bwMode="auto">
            <a:xfrm>
              <a:off x="2245172" y="6135171"/>
              <a:ext cx="965586" cy="6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7885" name="Text Box 278"/>
            <p:cNvSpPr txBox="1">
              <a:spLocks noChangeArrowheads="1"/>
            </p:cNvSpPr>
            <p:nvPr/>
          </p:nvSpPr>
          <p:spPr bwMode="auto">
            <a:xfrm>
              <a:off x="2666874" y="6178580"/>
              <a:ext cx="534393" cy="2223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900" b="1">
                  <a:latin typeface="Times New Roman" pitchFamily="18" charset="0"/>
                </a:rPr>
                <a:t>SR2[2:0]</a:t>
              </a:r>
              <a:endParaRPr lang="en-US"/>
            </a:p>
          </p:txBody>
        </p:sp>
        <p:cxnSp>
          <p:nvCxnSpPr>
            <p:cNvPr id="27886" name="AutoShape 279"/>
            <p:cNvCxnSpPr>
              <a:cxnSpLocks noChangeShapeType="1"/>
            </p:cNvCxnSpPr>
            <p:nvPr/>
          </p:nvCxnSpPr>
          <p:spPr bwMode="auto">
            <a:xfrm>
              <a:off x="2238054" y="6347613"/>
              <a:ext cx="971517" cy="6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887" name="AutoShape 280"/>
            <p:cNvCxnSpPr>
              <a:cxnSpLocks noChangeShapeType="1"/>
            </p:cNvCxnSpPr>
            <p:nvPr/>
          </p:nvCxnSpPr>
          <p:spPr bwMode="auto">
            <a:xfrm flipV="1">
              <a:off x="3752861" y="5143993"/>
              <a:ext cx="0" cy="6564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7888" name="Text Box 281"/>
            <p:cNvSpPr txBox="1">
              <a:spLocks noChangeArrowheads="1"/>
            </p:cNvSpPr>
            <p:nvPr/>
          </p:nvSpPr>
          <p:spPr bwMode="auto">
            <a:xfrm>
              <a:off x="3783110" y="5524153"/>
              <a:ext cx="636409" cy="1144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900" b="1">
                  <a:latin typeface="Times New Roman" pitchFamily="18" charset="0"/>
                </a:rPr>
                <a:t>ID_flush</a:t>
              </a:r>
              <a:endParaRPr lang="en-US"/>
            </a:p>
          </p:txBody>
        </p:sp>
        <p:cxnSp>
          <p:nvCxnSpPr>
            <p:cNvPr id="27889" name="AutoShape 282"/>
            <p:cNvCxnSpPr>
              <a:cxnSpLocks noChangeShapeType="1"/>
            </p:cNvCxnSpPr>
            <p:nvPr/>
          </p:nvCxnSpPr>
          <p:spPr bwMode="auto">
            <a:xfrm flipV="1">
              <a:off x="537011" y="2913680"/>
              <a:ext cx="593" cy="365295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890" name="AutoShape 283"/>
            <p:cNvCxnSpPr>
              <a:cxnSpLocks noChangeShapeType="1"/>
            </p:cNvCxnSpPr>
            <p:nvPr/>
          </p:nvCxnSpPr>
          <p:spPr bwMode="auto">
            <a:xfrm>
              <a:off x="537011" y="6566632"/>
              <a:ext cx="303435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91" name="AutoShape 284"/>
            <p:cNvCxnSpPr>
              <a:cxnSpLocks noChangeShapeType="1"/>
            </p:cNvCxnSpPr>
            <p:nvPr/>
          </p:nvCxnSpPr>
          <p:spPr bwMode="auto">
            <a:xfrm>
              <a:off x="3571369" y="6429169"/>
              <a:ext cx="0" cy="1374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7892" name="Text Box 285"/>
            <p:cNvSpPr txBox="1">
              <a:spLocks noChangeArrowheads="1"/>
            </p:cNvSpPr>
            <p:nvPr/>
          </p:nvSpPr>
          <p:spPr bwMode="auto">
            <a:xfrm>
              <a:off x="554211" y="3070874"/>
              <a:ext cx="414585" cy="16903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900" b="1">
                  <a:latin typeface="Times New Roman" pitchFamily="18" charset="0"/>
                </a:rPr>
                <a:t>pc_wr</a:t>
              </a:r>
              <a:endParaRPr lang="en-US"/>
            </a:p>
          </p:txBody>
        </p:sp>
        <p:sp>
          <p:nvSpPr>
            <p:cNvPr id="27893" name="Text Box 286"/>
            <p:cNvSpPr txBox="1">
              <a:spLocks noChangeArrowheads="1"/>
            </p:cNvSpPr>
            <p:nvPr/>
          </p:nvSpPr>
          <p:spPr bwMode="auto">
            <a:xfrm>
              <a:off x="1808049" y="315703"/>
              <a:ext cx="325025" cy="1907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1000" b="1">
                  <a:solidFill>
                    <a:srgbClr val="FF0000"/>
                  </a:solidFill>
                  <a:latin typeface="Calibri" pitchFamily="34" charset="0"/>
                </a:rPr>
                <a:t>IF/ID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894" name="Text Box 287"/>
            <p:cNvSpPr txBox="1">
              <a:spLocks noChangeArrowheads="1"/>
            </p:cNvSpPr>
            <p:nvPr/>
          </p:nvSpPr>
          <p:spPr bwMode="auto">
            <a:xfrm>
              <a:off x="4185833" y="344643"/>
              <a:ext cx="304266" cy="1348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1000" b="1">
                  <a:solidFill>
                    <a:srgbClr val="FF0000"/>
                  </a:solidFill>
                  <a:latin typeface="Calibri" pitchFamily="34" charset="0"/>
                </a:rPr>
                <a:t>ID/EX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895" name="Text Box 288"/>
            <p:cNvSpPr txBox="1">
              <a:spLocks noChangeArrowheads="1"/>
            </p:cNvSpPr>
            <p:nvPr/>
          </p:nvSpPr>
          <p:spPr bwMode="auto">
            <a:xfrm>
              <a:off x="6476429" y="297287"/>
              <a:ext cx="573539" cy="159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1000" b="1">
                  <a:solidFill>
                    <a:srgbClr val="FF0000"/>
                  </a:solidFill>
                  <a:latin typeface="Calibri" pitchFamily="34" charset="0"/>
                </a:rPr>
                <a:t>EX/MEM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896" name="Text Box 289"/>
            <p:cNvSpPr txBox="1">
              <a:spLocks noChangeArrowheads="1"/>
            </p:cNvSpPr>
            <p:nvPr/>
          </p:nvSpPr>
          <p:spPr bwMode="auto">
            <a:xfrm>
              <a:off x="8076644" y="334777"/>
              <a:ext cx="689196" cy="1223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1000" b="1">
                  <a:solidFill>
                    <a:srgbClr val="FF0000"/>
                  </a:solidFill>
                  <a:latin typeface="Calibri" pitchFamily="34" charset="0"/>
                </a:rPr>
                <a:t>MEM/WB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897" name="AutoShape 290"/>
            <p:cNvSpPr>
              <a:spLocks noChangeArrowheads="1"/>
            </p:cNvSpPr>
            <p:nvPr/>
          </p:nvSpPr>
          <p:spPr bwMode="auto">
            <a:xfrm>
              <a:off x="4755813" y="4853283"/>
              <a:ext cx="42111" cy="48671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98" name="AutoShape 291"/>
            <p:cNvSpPr>
              <a:spLocks noChangeArrowheads="1"/>
            </p:cNvSpPr>
            <p:nvPr/>
          </p:nvSpPr>
          <p:spPr bwMode="auto">
            <a:xfrm>
              <a:off x="4643715" y="4986142"/>
              <a:ext cx="42111" cy="48671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99" name="AutoShape 292"/>
            <p:cNvSpPr>
              <a:spLocks noChangeArrowheads="1"/>
            </p:cNvSpPr>
            <p:nvPr/>
          </p:nvSpPr>
          <p:spPr bwMode="auto">
            <a:xfrm>
              <a:off x="5178108" y="4701351"/>
              <a:ext cx="42111" cy="48671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00" name="AutoShape 293"/>
            <p:cNvSpPr>
              <a:spLocks noChangeArrowheads="1"/>
            </p:cNvSpPr>
            <p:nvPr/>
          </p:nvSpPr>
          <p:spPr bwMode="auto">
            <a:xfrm>
              <a:off x="6092686" y="4701351"/>
              <a:ext cx="42111" cy="48671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01" name="AutoShape 294"/>
            <p:cNvSpPr>
              <a:spLocks noChangeArrowheads="1"/>
            </p:cNvSpPr>
            <p:nvPr/>
          </p:nvSpPr>
          <p:spPr bwMode="auto">
            <a:xfrm>
              <a:off x="6433725" y="4568492"/>
              <a:ext cx="42111" cy="48671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02" name="AutoShape 295"/>
            <p:cNvSpPr>
              <a:spLocks noChangeArrowheads="1"/>
            </p:cNvSpPr>
            <p:nvPr/>
          </p:nvSpPr>
          <p:spPr bwMode="auto">
            <a:xfrm>
              <a:off x="5170398" y="1909348"/>
              <a:ext cx="42111" cy="48671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03" name="AutoShape 296"/>
            <p:cNvSpPr>
              <a:spLocks noChangeArrowheads="1"/>
            </p:cNvSpPr>
            <p:nvPr/>
          </p:nvSpPr>
          <p:spPr bwMode="auto">
            <a:xfrm>
              <a:off x="5304441" y="1909348"/>
              <a:ext cx="42111" cy="48671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04" name="AutoShape 297"/>
            <p:cNvSpPr>
              <a:spLocks noChangeArrowheads="1"/>
            </p:cNvSpPr>
            <p:nvPr/>
          </p:nvSpPr>
          <p:spPr bwMode="auto">
            <a:xfrm>
              <a:off x="4955098" y="1123378"/>
              <a:ext cx="42111" cy="48671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05" name="AutoShape 298"/>
            <p:cNvSpPr>
              <a:spLocks noChangeArrowheads="1"/>
            </p:cNvSpPr>
            <p:nvPr/>
          </p:nvSpPr>
          <p:spPr bwMode="auto">
            <a:xfrm>
              <a:off x="6265281" y="767554"/>
              <a:ext cx="42111" cy="48671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7906" name="AutoShape 299"/>
            <p:cNvCxnSpPr>
              <a:cxnSpLocks noChangeShapeType="1"/>
            </p:cNvCxnSpPr>
            <p:nvPr/>
          </p:nvCxnSpPr>
          <p:spPr bwMode="auto">
            <a:xfrm>
              <a:off x="2580280" y="5932594"/>
              <a:ext cx="63700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7907" name="Text Box 300"/>
            <p:cNvSpPr txBox="1">
              <a:spLocks noChangeArrowheads="1"/>
            </p:cNvSpPr>
            <p:nvPr/>
          </p:nvSpPr>
          <p:spPr bwMode="auto">
            <a:xfrm>
              <a:off x="2685854" y="5791200"/>
              <a:ext cx="414585" cy="16903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900" b="1">
                  <a:latin typeface="Times New Roman" pitchFamily="18" charset="0"/>
                </a:rPr>
                <a:t>trap</a:t>
              </a:r>
              <a:endParaRPr lang="en-US"/>
            </a:p>
          </p:txBody>
        </p:sp>
        <p:grpSp>
          <p:nvGrpSpPr>
            <p:cNvPr id="15" name="Group 301"/>
            <p:cNvGrpSpPr>
              <a:grpSpLocks/>
            </p:cNvGrpSpPr>
            <p:nvPr/>
          </p:nvGrpSpPr>
          <p:grpSpPr bwMode="auto">
            <a:xfrm>
              <a:off x="115901" y="2290166"/>
              <a:ext cx="211741" cy="741245"/>
              <a:chOff x="2873" y="1440"/>
              <a:chExt cx="357" cy="1127"/>
            </a:xfrm>
          </p:grpSpPr>
          <p:sp>
            <p:nvSpPr>
              <p:cNvPr id="27924" name="AutoShape 302"/>
              <p:cNvSpPr>
                <a:spLocks noChangeArrowheads="1"/>
              </p:cNvSpPr>
              <p:nvPr/>
            </p:nvSpPr>
            <p:spPr bwMode="auto">
              <a:xfrm rot="-5400000">
                <a:off x="2488" y="1825"/>
                <a:ext cx="1127" cy="3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4 w 21600"/>
                  <a:gd name="T13" fmla="*/ 4477 h 21600"/>
                  <a:gd name="T14" fmla="*/ 17096 w 21600"/>
                  <a:gd name="T15" fmla="*/ 1712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25" name="Text Box 303"/>
              <p:cNvSpPr txBox="1">
                <a:spLocks noChangeArrowheads="1"/>
              </p:cNvSpPr>
              <p:nvPr/>
            </p:nvSpPr>
            <p:spPr bwMode="auto">
              <a:xfrm>
                <a:off x="2917" y="2174"/>
                <a:ext cx="99" cy="2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Aft>
                    <a:spcPts val="1000"/>
                  </a:spcAft>
                </a:pPr>
                <a:r>
                  <a:rPr lang="en-US" sz="900" b="1">
                    <a:latin typeface="Times New Roman" pitchFamily="18" charset="0"/>
                  </a:rPr>
                  <a:t>1</a:t>
                </a:r>
                <a:endParaRPr lang="en-US"/>
              </a:p>
            </p:txBody>
          </p:sp>
          <p:sp>
            <p:nvSpPr>
              <p:cNvPr id="27926" name="Text Box 304"/>
              <p:cNvSpPr txBox="1">
                <a:spLocks noChangeArrowheads="1"/>
              </p:cNvSpPr>
              <p:nvPr/>
            </p:nvSpPr>
            <p:spPr bwMode="auto">
              <a:xfrm>
                <a:off x="2933" y="1630"/>
                <a:ext cx="99" cy="2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Aft>
                    <a:spcPts val="1000"/>
                  </a:spcAft>
                </a:pPr>
                <a:r>
                  <a:rPr lang="en-US" sz="900" b="1">
                    <a:latin typeface="Times New Roman" pitchFamily="18" charset="0"/>
                  </a:rPr>
                  <a:t>0</a:t>
                </a:r>
                <a:endParaRPr lang="en-US"/>
              </a:p>
            </p:txBody>
          </p:sp>
        </p:grpSp>
        <p:cxnSp>
          <p:nvCxnSpPr>
            <p:cNvPr id="27909" name="AutoShape 305"/>
            <p:cNvCxnSpPr>
              <a:cxnSpLocks noChangeShapeType="1"/>
            </p:cNvCxnSpPr>
            <p:nvPr/>
          </p:nvCxnSpPr>
          <p:spPr bwMode="auto">
            <a:xfrm>
              <a:off x="12700" y="2460514"/>
              <a:ext cx="103201" cy="65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910" name="AutoShape 306"/>
            <p:cNvCxnSpPr>
              <a:cxnSpLocks noChangeShapeType="1"/>
            </p:cNvCxnSpPr>
            <p:nvPr/>
          </p:nvCxnSpPr>
          <p:spPr bwMode="auto">
            <a:xfrm flipV="1">
              <a:off x="12700" y="2866982"/>
              <a:ext cx="0" cy="396997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911" name="AutoShape 307"/>
            <p:cNvCxnSpPr>
              <a:cxnSpLocks noChangeShapeType="1"/>
            </p:cNvCxnSpPr>
            <p:nvPr/>
          </p:nvCxnSpPr>
          <p:spPr bwMode="auto">
            <a:xfrm>
              <a:off x="12700" y="2866982"/>
              <a:ext cx="103201" cy="65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912" name="AutoShape 308"/>
            <p:cNvCxnSpPr>
              <a:cxnSpLocks noChangeShapeType="1"/>
            </p:cNvCxnSpPr>
            <p:nvPr/>
          </p:nvCxnSpPr>
          <p:spPr bwMode="auto">
            <a:xfrm flipV="1">
              <a:off x="210206" y="2924861"/>
              <a:ext cx="593" cy="3751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913" name="AutoShape 309"/>
            <p:cNvCxnSpPr>
              <a:cxnSpLocks noChangeShapeType="1"/>
            </p:cNvCxnSpPr>
            <p:nvPr/>
          </p:nvCxnSpPr>
          <p:spPr bwMode="auto">
            <a:xfrm flipH="1">
              <a:off x="210206" y="6676471"/>
              <a:ext cx="871102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914" name="AutoShape 310"/>
            <p:cNvCxnSpPr>
              <a:cxnSpLocks noChangeShapeType="1"/>
            </p:cNvCxnSpPr>
            <p:nvPr/>
          </p:nvCxnSpPr>
          <p:spPr bwMode="auto">
            <a:xfrm>
              <a:off x="8921235" y="4825659"/>
              <a:ext cx="9490" cy="18508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915" name="AutoShape 311"/>
            <p:cNvCxnSpPr>
              <a:cxnSpLocks noChangeShapeType="1"/>
            </p:cNvCxnSpPr>
            <p:nvPr/>
          </p:nvCxnSpPr>
          <p:spPr bwMode="auto">
            <a:xfrm>
              <a:off x="8625865" y="4817766"/>
              <a:ext cx="28706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7916" name="AutoShape 312"/>
            <p:cNvSpPr>
              <a:spLocks noChangeArrowheads="1"/>
            </p:cNvSpPr>
            <p:nvPr/>
          </p:nvSpPr>
          <p:spPr bwMode="auto">
            <a:xfrm>
              <a:off x="2133074" y="6809329"/>
              <a:ext cx="42111" cy="48671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7917" name="AutoShape 313"/>
            <p:cNvCxnSpPr>
              <a:cxnSpLocks noChangeShapeType="1"/>
            </p:cNvCxnSpPr>
            <p:nvPr/>
          </p:nvCxnSpPr>
          <p:spPr bwMode="auto">
            <a:xfrm>
              <a:off x="7050561" y="1483806"/>
              <a:ext cx="593" cy="5491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918" name="AutoShape 314"/>
            <p:cNvCxnSpPr>
              <a:cxnSpLocks noChangeShapeType="1"/>
            </p:cNvCxnSpPr>
            <p:nvPr/>
          </p:nvCxnSpPr>
          <p:spPr bwMode="auto">
            <a:xfrm>
              <a:off x="4534582" y="1476571"/>
              <a:ext cx="2508862" cy="197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919" name="AutoShape 315"/>
            <p:cNvCxnSpPr>
              <a:cxnSpLocks noChangeShapeType="1"/>
            </p:cNvCxnSpPr>
            <p:nvPr/>
          </p:nvCxnSpPr>
          <p:spPr bwMode="auto">
            <a:xfrm>
              <a:off x="4534582" y="1473941"/>
              <a:ext cx="0" cy="141277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920" name="AutoShape 316"/>
            <p:cNvCxnSpPr>
              <a:cxnSpLocks noChangeShapeType="1"/>
            </p:cNvCxnSpPr>
            <p:nvPr/>
          </p:nvCxnSpPr>
          <p:spPr bwMode="auto">
            <a:xfrm>
              <a:off x="4568983" y="2193481"/>
              <a:ext cx="0" cy="46434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7921" name="AutoShape 317"/>
            <p:cNvSpPr>
              <a:spLocks noChangeArrowheads="1"/>
            </p:cNvSpPr>
            <p:nvPr/>
          </p:nvSpPr>
          <p:spPr bwMode="auto">
            <a:xfrm>
              <a:off x="7025650" y="2006032"/>
              <a:ext cx="42111" cy="48671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22" name="AutoShape 318"/>
            <p:cNvSpPr>
              <a:spLocks noChangeArrowheads="1"/>
            </p:cNvSpPr>
            <p:nvPr/>
          </p:nvSpPr>
          <p:spPr bwMode="auto">
            <a:xfrm>
              <a:off x="4543479" y="6806040"/>
              <a:ext cx="42111" cy="48671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23" name="AutoShape 319"/>
            <p:cNvSpPr>
              <a:spLocks noChangeArrowheads="1"/>
            </p:cNvSpPr>
            <p:nvPr/>
          </p:nvSpPr>
          <p:spPr bwMode="auto">
            <a:xfrm>
              <a:off x="7095044" y="2006032"/>
              <a:ext cx="42111" cy="48671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2" name="Text Box 300"/>
          <p:cNvSpPr txBox="1">
            <a:spLocks noChangeArrowheads="1"/>
          </p:cNvSpPr>
          <p:nvPr/>
        </p:nvSpPr>
        <p:spPr bwMode="auto">
          <a:xfrm>
            <a:off x="2743200" y="5622925"/>
            <a:ext cx="414338" cy="1682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Aft>
                <a:spcPts val="1000"/>
              </a:spcAft>
            </a:pPr>
            <a:r>
              <a:rPr lang="en-US" sz="900" b="1">
                <a:latin typeface="Times New Roman" pitchFamily="18" charset="0"/>
              </a:rPr>
              <a:t>br</a:t>
            </a:r>
            <a:endParaRPr lang="en-US"/>
          </a:p>
        </p:txBody>
      </p:sp>
      <p:cxnSp>
        <p:nvCxnSpPr>
          <p:cNvPr id="27653" name="AutoShape 299"/>
          <p:cNvCxnSpPr>
            <a:cxnSpLocks noChangeShapeType="1"/>
          </p:cNvCxnSpPr>
          <p:nvPr/>
        </p:nvCxnSpPr>
        <p:spPr bwMode="auto">
          <a:xfrm>
            <a:off x="2590800" y="5791200"/>
            <a:ext cx="63658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LC3 hardware control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7145" y="117071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2286000" y="1066800"/>
            <a:ext cx="632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6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Each stage of the Instruction Processing Cycle takes 1 clock cycle</a:t>
            </a:r>
          </a:p>
          <a:p>
            <a:pPr lvl="1"/>
            <a:r>
              <a:rPr lang="en-US" sz="2000" dirty="0" smtClean="0"/>
              <a:t>1 clock cycle = </a:t>
            </a:r>
            <a:r>
              <a:rPr lang="en-US" sz="2000" i="1" dirty="0" smtClean="0"/>
              <a:t>x </a:t>
            </a:r>
            <a:r>
              <a:rPr lang="en-US" sz="2000" dirty="0" smtClean="0"/>
              <a:t>time units per stage</a:t>
            </a:r>
          </a:p>
          <a:p>
            <a:r>
              <a:rPr lang="en-US" sz="2000" dirty="0" smtClean="0"/>
              <a:t>For each stage, one phase of instruction is carried out, and the stages are overlapped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438400"/>
            <a:ext cx="4591329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5200650"/>
            <a:ext cx="6064102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LC3 Pipeline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0163" y="1138238"/>
            <a:ext cx="8004237" cy="541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There are three kinds of pipeline hazards:</a:t>
            </a:r>
          </a:p>
          <a:p>
            <a:pPr>
              <a:buNone/>
            </a:pPr>
            <a:r>
              <a:rPr lang="en-US" dirty="0" smtClean="0"/>
              <a:t>	1.  Structural Hazard</a:t>
            </a:r>
          </a:p>
          <a:p>
            <a:pPr>
              <a:buNone/>
            </a:pPr>
            <a:r>
              <a:rPr lang="en-US" dirty="0" smtClean="0"/>
              <a:t> 	2.  Data Hazard</a:t>
            </a:r>
          </a:p>
          <a:p>
            <a:pPr>
              <a:buNone/>
            </a:pPr>
            <a:r>
              <a:rPr lang="en-US" dirty="0" smtClean="0"/>
              <a:t>	3.  Control Hazard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Structural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Occurs when hardware cannot support a combination of instructions that we want to execute in parallel</a:t>
            </a:r>
          </a:p>
          <a:p>
            <a:pPr lvl="1"/>
            <a:r>
              <a:rPr lang="en-US" dirty="0" smtClean="0"/>
              <a:t>In Laundry example: the machine has combined washer or dryer</a:t>
            </a:r>
          </a:p>
          <a:p>
            <a:r>
              <a:rPr lang="en-US" dirty="0" smtClean="0"/>
              <a:t>In instruction pipelining, it usually occurs when one hardware is shared amongst two stages that work in parallel</a:t>
            </a:r>
          </a:p>
          <a:p>
            <a:pPr lvl="1"/>
            <a:r>
              <a:rPr lang="en-US" dirty="0" smtClean="0"/>
              <a:t>Example: Memory or Register File</a:t>
            </a:r>
          </a:p>
          <a:p>
            <a:r>
              <a:rPr lang="en-US" dirty="0" smtClean="0"/>
              <a:t>Usually overcome by duplicating hardware</a:t>
            </a:r>
          </a:p>
          <a:p>
            <a:pPr lvl="1"/>
            <a:r>
              <a:rPr lang="en-US" dirty="0" smtClean="0"/>
              <a:t>Memory is separated into instruction and data memory</a:t>
            </a:r>
          </a:p>
          <a:p>
            <a:pPr lvl="1"/>
            <a:r>
              <a:rPr lang="en-US" dirty="0" smtClean="0"/>
              <a:t>Or memory/register is multi-ported i.e. memory that provides more than one access path to its contents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Data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Occurs when an instruction depends on the results of </a:t>
            </a:r>
          </a:p>
          <a:p>
            <a:pPr>
              <a:buNone/>
            </a:pPr>
            <a:r>
              <a:rPr lang="en-US" dirty="0" smtClean="0"/>
              <a:t>a instruction still in the pipeline</a:t>
            </a:r>
          </a:p>
          <a:p>
            <a:pPr>
              <a:buNone/>
            </a:pPr>
            <a:r>
              <a:rPr lang="en-US" dirty="0" smtClean="0"/>
              <a:t>•Example 1: </a:t>
            </a:r>
          </a:p>
          <a:p>
            <a:pPr>
              <a:buNone/>
            </a:pPr>
            <a:r>
              <a:rPr lang="en-US" dirty="0" smtClean="0"/>
              <a:t>		i1: ADD </a:t>
            </a:r>
            <a:r>
              <a:rPr lang="en-US" dirty="0" smtClean="0">
                <a:solidFill>
                  <a:srgbClr val="0070C0"/>
                </a:solidFill>
              </a:rPr>
              <a:t>R1</a:t>
            </a:r>
            <a:r>
              <a:rPr lang="en-US" dirty="0" smtClean="0"/>
              <a:t>, R2, R3</a:t>
            </a:r>
          </a:p>
          <a:p>
            <a:pPr>
              <a:buNone/>
            </a:pPr>
            <a:r>
              <a:rPr lang="en-US" dirty="0" smtClean="0"/>
              <a:t>		i2: AND R5, </a:t>
            </a:r>
            <a:r>
              <a:rPr lang="en-US" dirty="0" smtClean="0">
                <a:solidFill>
                  <a:srgbClr val="0070C0"/>
                </a:solidFill>
              </a:rPr>
              <a:t>R1</a:t>
            </a:r>
            <a:r>
              <a:rPr lang="en-US" dirty="0" smtClean="0"/>
              <a:t>, R4</a:t>
            </a:r>
          </a:p>
          <a:p>
            <a:pPr>
              <a:buNone/>
            </a:pPr>
            <a:r>
              <a:rPr lang="en-US" dirty="0" smtClean="0"/>
              <a:t>•Example 2:</a:t>
            </a:r>
          </a:p>
          <a:p>
            <a:pPr>
              <a:buNone/>
            </a:pPr>
            <a:r>
              <a:rPr lang="en-US" dirty="0" smtClean="0"/>
              <a:t>		i1:  ADD </a:t>
            </a:r>
            <a:r>
              <a:rPr lang="en-US" dirty="0" smtClean="0">
                <a:solidFill>
                  <a:srgbClr val="0070C0"/>
                </a:solidFill>
              </a:rPr>
              <a:t>R1</a:t>
            </a:r>
            <a:r>
              <a:rPr lang="en-US" dirty="0" smtClean="0"/>
              <a:t>, R2, R3</a:t>
            </a:r>
          </a:p>
          <a:p>
            <a:pPr>
              <a:buNone/>
            </a:pPr>
            <a:r>
              <a:rPr lang="en-US" dirty="0" smtClean="0"/>
              <a:t>		i2:  ST    </a:t>
            </a:r>
            <a:r>
              <a:rPr lang="en-US" dirty="0" smtClean="0">
                <a:solidFill>
                  <a:srgbClr val="0070C0"/>
                </a:solidFill>
              </a:rPr>
              <a:t>R1</a:t>
            </a:r>
            <a:r>
              <a:rPr lang="en-US" dirty="0" smtClean="0"/>
              <a:t>, A</a:t>
            </a:r>
          </a:p>
          <a:p>
            <a:pPr>
              <a:buNone/>
            </a:pPr>
            <a:r>
              <a:rPr lang="en-US" dirty="0" smtClean="0"/>
              <a:t>•Example 3:</a:t>
            </a:r>
          </a:p>
          <a:p>
            <a:pPr>
              <a:buNone/>
            </a:pPr>
            <a:r>
              <a:rPr lang="en-US" dirty="0" smtClean="0"/>
              <a:t>		i1:  LD    </a:t>
            </a:r>
            <a:r>
              <a:rPr lang="en-US" dirty="0" smtClean="0">
                <a:solidFill>
                  <a:srgbClr val="0070C0"/>
                </a:solidFill>
              </a:rPr>
              <a:t>R1</a:t>
            </a:r>
            <a:r>
              <a:rPr lang="en-US" dirty="0" smtClean="0"/>
              <a:t>, A</a:t>
            </a:r>
          </a:p>
          <a:p>
            <a:pPr>
              <a:buNone/>
            </a:pPr>
            <a:r>
              <a:rPr lang="en-US" dirty="0" smtClean="0"/>
              <a:t>		i2:  ADD R2, </a:t>
            </a:r>
            <a:r>
              <a:rPr lang="en-US" dirty="0" smtClean="0">
                <a:solidFill>
                  <a:srgbClr val="0070C0"/>
                </a:solidFill>
              </a:rPr>
              <a:t>R1</a:t>
            </a:r>
            <a:r>
              <a:rPr lang="en-US" dirty="0" smtClean="0"/>
              <a:t>, R2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Data hazards: Example 1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755" y="1219200"/>
            <a:ext cx="8144045" cy="495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Data hazards: Example 1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703" y="995363"/>
            <a:ext cx="8145897" cy="5741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62</TotalTime>
  <Words>373</Words>
  <Application>Microsoft Office PowerPoint</Application>
  <PresentationFormat>On-screen Show (4:3)</PresentationFormat>
  <Paragraphs>176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LC3 pipeline</vt:lpstr>
      <vt:lpstr>LC3 hardware control</vt:lpstr>
      <vt:lpstr>Pipeline 6 stages</vt:lpstr>
      <vt:lpstr>LC3 Pipeline</vt:lpstr>
      <vt:lpstr>Pipeline hazards</vt:lpstr>
      <vt:lpstr>1) Structural hazards</vt:lpstr>
      <vt:lpstr>2) Data hazards</vt:lpstr>
      <vt:lpstr>2) Data hazards: Example 1</vt:lpstr>
      <vt:lpstr>2) Data hazards: Example 1</vt:lpstr>
      <vt:lpstr>Solution 1</vt:lpstr>
      <vt:lpstr>Slide 11</vt:lpstr>
      <vt:lpstr>3) Control hazards</vt:lpstr>
      <vt:lpstr>LC3 with 5 stages pipeline</vt:lpstr>
      <vt:lpstr>Slide 14</vt:lpstr>
    </vt:vector>
  </TitlesOfParts>
  <Company>DHBK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3 pipeline</dc:title>
  <dc:creator>BMT</dc:creator>
  <cp:lastModifiedBy>BMT</cp:lastModifiedBy>
  <cp:revision>7</cp:revision>
  <dcterms:created xsi:type="dcterms:W3CDTF">2010-12-16T10:04:40Z</dcterms:created>
  <dcterms:modified xsi:type="dcterms:W3CDTF">2010-12-18T15:40:31Z</dcterms:modified>
</cp:coreProperties>
</file>