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93" r:id="rId2"/>
    <p:sldMasterId id="2147483710" r:id="rId3"/>
    <p:sldMasterId id="2147483727" r:id="rId4"/>
  </p:sldMasterIdLst>
  <p:notesMasterIdLst>
    <p:notesMasterId r:id="rId41"/>
  </p:notesMasterIdLst>
  <p:sldIdLst>
    <p:sldId id="443" r:id="rId5"/>
    <p:sldId id="532" r:id="rId6"/>
    <p:sldId id="479" r:id="rId7"/>
    <p:sldId id="480" r:id="rId8"/>
    <p:sldId id="481" r:id="rId9"/>
    <p:sldId id="482" r:id="rId10"/>
    <p:sldId id="477" r:id="rId11"/>
    <p:sldId id="483" r:id="rId12"/>
    <p:sldId id="488" r:id="rId13"/>
    <p:sldId id="487" r:id="rId14"/>
    <p:sldId id="490" r:id="rId15"/>
    <p:sldId id="491" r:id="rId16"/>
    <p:sldId id="493" r:id="rId17"/>
    <p:sldId id="499" r:id="rId18"/>
    <p:sldId id="500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9" r:id="rId27"/>
    <p:sldId id="520" r:id="rId28"/>
    <p:sldId id="521" r:id="rId29"/>
    <p:sldId id="522" r:id="rId30"/>
    <p:sldId id="524" r:id="rId31"/>
    <p:sldId id="525" r:id="rId32"/>
    <p:sldId id="527" r:id="rId33"/>
    <p:sldId id="528" r:id="rId34"/>
    <p:sldId id="529" r:id="rId35"/>
    <p:sldId id="517" r:id="rId36"/>
    <p:sldId id="514" r:id="rId37"/>
    <p:sldId id="515" r:id="rId38"/>
    <p:sldId id="531" r:id="rId39"/>
    <p:sldId id="51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1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 autoAdjust="0"/>
    <p:restoredTop sz="94660"/>
  </p:normalViewPr>
  <p:slideViewPr>
    <p:cSldViewPr>
      <p:cViewPr varScale="1">
        <p:scale>
          <a:sx n="132" d="100"/>
          <a:sy n="132" d="100"/>
        </p:scale>
        <p:origin x="990" y="144"/>
      </p:cViewPr>
      <p:guideLst>
        <p:guide orient="horz" pos="2112"/>
        <p:guide pos="16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2748B3-ED84-4652-A642-3C2455008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48B3-ED84-4652-A642-3C24550083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227CB-FC3C-42BF-B355-72DAA19E947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DA3CB-2A7E-450C-8DB4-12AB14E5FD2E}" type="slidenum">
              <a:rPr lang="en-US" altLang="zh-TW">
                <a:latin typeface="Arial" charset="0"/>
              </a:rPr>
              <a:pPr/>
              <a:t>7</a:t>
            </a:fld>
            <a:endParaRPr lang="en-US" altLang="zh-TW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9A042-6E00-4890-B896-D8E9C96CF351}" type="slidenum">
              <a:rPr lang="en-US" altLang="zh-TW">
                <a:latin typeface="Arial" charset="0"/>
              </a:rPr>
              <a:pPr/>
              <a:t>24</a:t>
            </a:fld>
            <a:endParaRPr lang="en-US" altLang="zh-TW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4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77788" y="2895600"/>
          <a:ext cx="976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Bitmap Image" r:id="rId3" imgW="2133898" imgH="2161905" progId="PBrush">
                  <p:embed/>
                </p:oleObj>
              </mc:Choice>
              <mc:Fallback>
                <p:oleObj name="Bitmap Image" r:id="rId3" imgW="2133898" imgH="2161905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895600"/>
                        <a:ext cx="976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520B99-70A7-49DA-A7E1-5A706FDE016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9F80C-FCF4-45DD-9E6F-25DA011146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138113"/>
            <a:ext cx="2181225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8113"/>
            <a:ext cx="6392863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05540-2B3B-4E04-8910-F5AD219AD8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3388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652470" cy="280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DF49-0F7A-42B4-964F-ED769FA0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C344E8C5-47BC-48DB-AC72-547F3E8AC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02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57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2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50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94D28-5E5B-4FD7-92E2-392EF37B3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050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134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88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7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7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333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75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2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64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772138B8-EB14-412C-99C2-E69C948B07C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008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15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9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3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876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2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4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288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461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8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86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066800"/>
            <a:ext cx="4287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0C37EBA0-BABD-4226-A3AE-6E8B3A406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64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3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0880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63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204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797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8335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4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96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A3892141-8466-4B55-AABD-E2B440794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9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4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9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870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409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7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83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174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30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D83A6933-5E2F-49EF-B82F-DC0194CD7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478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980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C84D-AD28-4F46-94C3-3D089947401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FF948-C7CB-48D8-8075-E88368E7DAB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754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2AED1-77E0-4468-BDEA-5BA98DA706C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2286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38113"/>
            <a:ext cx="81057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7264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0252AE-3A6E-4307-8005-4B6CE728F01E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32" name="Object 15"/>
          <p:cNvGraphicFramePr>
            <a:graphicFrameLocks noChangeAspect="1"/>
          </p:cNvGraphicFramePr>
          <p:nvPr/>
        </p:nvGraphicFramePr>
        <p:xfrm>
          <a:off x="0" y="457200"/>
          <a:ext cx="614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Bitmap Image" r:id="rId16" imgW="2133898" imgH="2161905" progId="PBrush">
                  <p:embed/>
                </p:oleObj>
              </mc:Choice>
              <mc:Fallback>
                <p:oleObj name="Bitmap Image" r:id="rId16" imgW="2133898" imgH="2161905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614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3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xSqCdT7x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30388"/>
            <a:ext cx="7772400" cy="11382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 411	</a:t>
            </a:r>
            <a:br>
              <a:rPr lang="en-US" sz="2800" dirty="0" smtClean="0"/>
            </a:br>
            <a:r>
              <a:rPr lang="en-US" sz="2800" dirty="0" smtClean="0"/>
              <a:t>Spring 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Lecture 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Memories</a:t>
            </a:r>
          </a:p>
        </p:txBody>
      </p:sp>
    </p:spTree>
    <p:extLst>
      <p:ext uri="{BB962C8B-B14F-4D97-AF65-F5344CB8AC3E}">
        <p14:creationId xmlns:p14="http://schemas.microsoft.com/office/powerpoint/2010/main" val="37991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Hierarchy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Memory Access Time (AMAT)</a:t>
            </a:r>
          </a:p>
          <a:p>
            <a:pPr lvl="1"/>
            <a:r>
              <a:rPr lang="en-US" dirty="0" smtClean="0"/>
              <a:t>= Hit Time + Miss rate * Miss Penalty</a:t>
            </a:r>
          </a:p>
          <a:p>
            <a:pPr lvl="1"/>
            <a:r>
              <a:rPr lang="en-US" dirty="0" smtClean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(L1) + Miss%(L1) * T(memory)  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Cache Hit = 1 cycle</a:t>
            </a:r>
          </a:p>
          <a:p>
            <a:pPr lvl="1"/>
            <a:r>
              <a:rPr lang="en-US" dirty="0" smtClean="0"/>
              <a:t>Miss rate = 10% = 0.1</a:t>
            </a:r>
          </a:p>
          <a:p>
            <a:pPr lvl="1"/>
            <a:r>
              <a:rPr lang="en-US" dirty="0" smtClean="0"/>
              <a:t>Miss penalty = 300 cycles</a:t>
            </a:r>
          </a:p>
          <a:p>
            <a:pPr lvl="1"/>
            <a:r>
              <a:rPr lang="en-US" dirty="0" smtClean="0"/>
              <a:t>AMAT = 1 + 0.1 * 300 = 31 cycles</a:t>
            </a:r>
          </a:p>
          <a:p>
            <a:r>
              <a:rPr lang="en-US" dirty="0" smtClean="0"/>
              <a:t>Can we improve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>
                <a:latin typeface="+mn-lt"/>
              </a:rPr>
              <a:pPr/>
              <a:t>10</a:t>
            </a:fld>
            <a:endParaRPr lang="en-US">
              <a:latin typeface="+mn-lt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391400" y="4419600"/>
            <a:ext cx="1524000" cy="2378075"/>
            <a:chOff x="3312" y="864"/>
            <a:chExt cx="960" cy="14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497" y="1392"/>
              <a:ext cx="574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latin typeface="+mn-lt"/>
                </a:rPr>
                <a:t>Main</a:t>
              </a:r>
            </a:p>
            <a:p>
              <a:pPr eaLnBrk="0" hangingPunct="0"/>
              <a:r>
                <a:rPr lang="en-US" sz="1600" dirty="0">
                  <a:latin typeface="+mn-lt"/>
                </a:rPr>
                <a:t>Memory</a:t>
              </a:r>
            </a:p>
            <a:p>
              <a:pPr eaLnBrk="0" hangingPunct="0"/>
              <a:r>
                <a:rPr lang="en-US" sz="1600" dirty="0">
                  <a:latin typeface="+mn-lt"/>
                </a:rPr>
                <a:t>(DRAM)</a:t>
              </a: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320800" y="5400675"/>
            <a:ext cx="431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+mn-lt"/>
              </a:rPr>
              <a:t> $</a:t>
            </a:r>
            <a:endParaRPr lang="en-US" dirty="0">
              <a:latin typeface="+mn-lt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81000" y="58293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1752600" y="5845175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" y="6110288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Hit Time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733800" y="5921375"/>
            <a:ext cx="2441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Miss % * Miss penalty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09600" y="53260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1 clk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324600" y="5387975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300 clks</a:t>
            </a:r>
          </a:p>
        </p:txBody>
      </p:sp>
    </p:spTree>
    <p:extLst>
      <p:ext uri="{BB962C8B-B14F-4D97-AF65-F5344CB8AC3E}">
        <p14:creationId xmlns:p14="http://schemas.microsoft.com/office/powerpoint/2010/main" val="26899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Penalty: Multi-Level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Memory Access Time (AMAT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</a:t>
            </a:r>
            <a:r>
              <a:rPr lang="en-US" dirty="0"/>
              <a:t>) + Miss%(L1)* (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+ Miss%(L2)* (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(L3) + Miss%(L3)*T(memory) ) ) 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</a:t>
            </a:r>
            <a:r>
              <a:rPr lang="en-US" dirty="0"/>
              <a:t>) + Miss%(L1)* </a:t>
            </a:r>
            <a:r>
              <a:rPr lang="en-US" dirty="0" err="1"/>
              <a:t>T</a:t>
            </a:r>
            <a:r>
              <a:rPr lang="en-US" baseline="-25000" dirty="0" err="1"/>
              <a:t>miss</a:t>
            </a:r>
            <a:r>
              <a:rPr lang="en-US" dirty="0"/>
              <a:t>(L1)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</a:t>
            </a:r>
            <a:r>
              <a:rPr lang="en-US" dirty="0"/>
              <a:t>) + Miss%(L1)* {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+ Miss%(L2)* (</a:t>
            </a:r>
            <a:r>
              <a:rPr lang="en-US" dirty="0" err="1"/>
              <a:t>T</a:t>
            </a:r>
            <a:r>
              <a:rPr lang="en-US" baseline="-25000" dirty="0" err="1"/>
              <a:t>miss</a:t>
            </a:r>
            <a:r>
              <a:rPr lang="en-US" dirty="0"/>
              <a:t>(L2) }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</a:t>
            </a:r>
            <a:r>
              <a:rPr lang="en-US" dirty="0"/>
              <a:t>) + Miss%(L1)* {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+ Miss%(L2)* (</a:t>
            </a:r>
            <a:r>
              <a:rPr lang="en-US" dirty="0" err="1"/>
              <a:t>T</a:t>
            </a:r>
            <a:r>
              <a:rPr lang="en-US" baseline="-25000" dirty="0" err="1"/>
              <a:t>miss</a:t>
            </a:r>
            <a:r>
              <a:rPr lang="en-US" dirty="0"/>
              <a:t>(L2) }</a:t>
            </a:r>
          </a:p>
          <a:p>
            <a:pPr marL="457200" lvl="1" indent="0">
              <a:buNone/>
            </a:pPr>
            <a:r>
              <a:rPr lang="en-US" dirty="0"/>
              <a:t>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hit</a:t>
            </a:r>
            <a:r>
              <a:rPr lang="en-US" dirty="0" smtClean="0"/>
              <a:t>(L1</a:t>
            </a:r>
            <a:r>
              <a:rPr lang="en-US" dirty="0"/>
              <a:t>) + Miss%(L1)* {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+ Miss%(L2) *  [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(L3) + Miss%(L3) * T(memory) ]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391400" y="4267200"/>
            <a:ext cx="1524000" cy="2378075"/>
            <a:chOff x="3312" y="864"/>
            <a:chExt cx="960" cy="149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97" y="1392"/>
              <a:ext cx="611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/>
                <a:t>Main</a:t>
              </a:r>
            </a:p>
            <a:p>
              <a:pPr eaLnBrk="0" hangingPunct="0"/>
              <a:r>
                <a:rPr lang="en-US" sz="1600"/>
                <a:t>Memory</a:t>
              </a:r>
            </a:p>
            <a:p>
              <a:pPr eaLnBrk="0" hangingPunct="0"/>
              <a:r>
                <a:rPr lang="en-US" sz="1600"/>
                <a:t>(DRAM)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44802" y="4724400"/>
            <a:ext cx="812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320800" y="4829175"/>
            <a:ext cx="431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876800" y="4724400"/>
            <a:ext cx="1295400" cy="1752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381000" y="52578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752600" y="5273675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3657600" y="527367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172200" y="5273675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09600" y="47545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1 clk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324600" y="4816475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300 clks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795713" y="481647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20 clks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828800" y="481647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10 clks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990600" y="4587875"/>
            <a:ext cx="5486400" cy="21336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352800" y="6269038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FF"/>
                </a:solidFill>
              </a:rPr>
              <a:t>On-die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295400" y="56149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L1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054350" y="57451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L2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340350" y="64309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26171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(L1) + Miss%(L1)* (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+ Miss%(L2)* (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(L3) + Miss%(L3)*T(memory) ) )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Miss rate L1=10%,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(L1) = 1 cycle</a:t>
            </a:r>
          </a:p>
          <a:p>
            <a:pPr lvl="1"/>
            <a:r>
              <a:rPr lang="en-US" dirty="0"/>
              <a:t>Miss rate L2=5%,  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(L2) = 10 cycles</a:t>
            </a:r>
          </a:p>
          <a:p>
            <a:pPr lvl="1"/>
            <a:r>
              <a:rPr lang="en-US" dirty="0"/>
              <a:t>Miss rate L3=1%,  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r>
              <a:rPr lang="en-US" dirty="0"/>
              <a:t>(L3) = 20 cycles</a:t>
            </a:r>
          </a:p>
          <a:p>
            <a:pPr lvl="1"/>
            <a:r>
              <a:rPr lang="en-US" dirty="0"/>
              <a:t>T(memory) = 300 cycles</a:t>
            </a:r>
          </a:p>
          <a:p>
            <a:r>
              <a:rPr lang="en-US" dirty="0"/>
              <a:t>AMAT = ?</a:t>
            </a:r>
          </a:p>
          <a:p>
            <a:pPr lvl="1"/>
            <a:r>
              <a:rPr lang="en-US" dirty="0"/>
              <a:t>2.115 (compare to 31 with no multi-levels) </a:t>
            </a:r>
          </a:p>
          <a:p>
            <a:pPr lvl="1"/>
            <a:r>
              <a:rPr lang="en-US" dirty="0">
                <a:sym typeface="Wingdings" pitchFamily="2" charset="2"/>
              </a:rPr>
              <a:t>14.7x  speed-up!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18707"/>
              </p:ext>
            </p:extLst>
          </p:nvPr>
        </p:nvGraphicFramePr>
        <p:xfrm>
          <a:off x="274638" y="1237932"/>
          <a:ext cx="8594725" cy="4934268"/>
        </p:xfrm>
        <a:graphic>
          <a:graphicData uri="http://schemas.openxmlformats.org/drawingml/2006/table">
            <a:tbl>
              <a:tblPr/>
              <a:tblGrid>
                <a:gridCol w="1855608"/>
                <a:gridCol w="3540388"/>
                <a:gridCol w="3198729"/>
              </a:tblGrid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of cache</a:t>
                      </a:r>
                    </a:p>
                  </a:txBody>
                  <a:tcPr marL="90273" marR="90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Mapping of data from memory to cache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Complexity of searching the cache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Direct mapped (DM)</a:t>
                      </a:r>
                    </a:p>
                  </a:txBody>
                  <a:tcPr marL="90273" marR="90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memory value can be placed at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single corresponding location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cache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indexing mechanism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8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Set-associative (SA)</a:t>
                      </a:r>
                    </a:p>
                  </a:txBody>
                  <a:tcPr marL="90273" marR="90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memory value can be placed in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any of a set of locations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cache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Slightly more involved  search mechanism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Fully-associative (FA)</a:t>
                      </a:r>
                    </a:p>
                  </a:txBody>
                  <a:tcPr marL="90273" marR="90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memory value can be placed in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any location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in the cache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Extensive hardware resources required to search (CAM)</a:t>
                      </a:r>
                    </a:p>
                  </a:txBody>
                  <a:tcPr marL="90273" marR="90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68"/>
          <p:cNvSpPr>
            <a:spLocks noChangeArrowheads="1"/>
          </p:cNvSpPr>
          <p:nvPr/>
        </p:nvSpPr>
        <p:spPr bwMode="auto">
          <a:xfrm>
            <a:off x="1219200" y="3111181"/>
            <a:ext cx="6781800" cy="1204913"/>
          </a:xfrm>
          <a:prstGeom prst="wedgeRoundRectCallout">
            <a:avLst>
              <a:gd name="adj1" fmla="val -53958"/>
              <a:gd name="adj2" fmla="val 119338"/>
              <a:gd name="adj3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DM and FA can be thought as special cases of SA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e.g</a:t>
            </a:r>
            <a:r>
              <a:rPr lang="en-US" sz="2000" dirty="0" smtClean="0">
                <a:solidFill>
                  <a:schemeClr val="bg1"/>
                </a:solidFill>
              </a:rPr>
              <a:t>, DM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1-way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SA, FA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All-way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SA)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mapping:</a:t>
            </a:r>
          </a:p>
          <a:p>
            <a:pPr lvl="1"/>
            <a:r>
              <a:rPr lang="en-US" dirty="0"/>
              <a:t>A memory value can only be placed at a single corresponding location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2062163" y="5826125"/>
            <a:ext cx="1798638" cy="346075"/>
            <a:chOff x="1171" y="3240"/>
            <a:chExt cx="1133" cy="218"/>
          </a:xfrm>
        </p:grpSpPr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48" name="Text Box 63"/>
            <p:cNvSpPr txBox="1">
              <a:spLocks noChangeArrowheads="1"/>
            </p:cNvSpPr>
            <p:nvPr/>
          </p:nvSpPr>
          <p:spPr bwMode="auto">
            <a:xfrm>
              <a:off x="1171" y="3264"/>
              <a:ext cx="40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11111</a:t>
              </a:r>
            </a:p>
          </p:txBody>
        </p:sp>
      </p:grp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2062163" y="5508625"/>
            <a:ext cx="1798638" cy="317500"/>
            <a:chOff x="1867" y="3040"/>
            <a:chExt cx="1133" cy="200"/>
          </a:xfrm>
        </p:grpSpPr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1867" y="3040"/>
              <a:ext cx="40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11111</a:t>
              </a:r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52" name="Group 57"/>
          <p:cNvGrpSpPr>
            <a:grpSpLocks/>
          </p:cNvGrpSpPr>
          <p:nvPr/>
        </p:nvGrpSpPr>
        <p:grpSpPr bwMode="auto">
          <a:xfrm>
            <a:off x="2019300" y="3654425"/>
            <a:ext cx="1841500" cy="355600"/>
            <a:chOff x="712" y="1032"/>
            <a:chExt cx="1160" cy="224"/>
          </a:xfrm>
        </p:grpSpPr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712" y="1064"/>
              <a:ext cx="42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00000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2019300" y="3349625"/>
            <a:ext cx="1841500" cy="304800"/>
            <a:chOff x="712" y="1080"/>
            <a:chExt cx="1160" cy="192"/>
          </a:xfrm>
        </p:grpSpPr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2" y="1080"/>
              <a:ext cx="42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00000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2946400" y="39592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546350" y="33496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2543175" y="37052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2546350" y="40100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2022475" y="4010025"/>
            <a:ext cx="676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00001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2568575" y="55213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2565400" y="58642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3365500" y="4403725"/>
            <a:ext cx="0" cy="939800"/>
          </a:xfrm>
          <a:prstGeom prst="line">
            <a:avLst/>
          </a:prstGeom>
          <a:noFill/>
          <a:ln w="762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530975" y="36544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530975" y="33496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5816600" y="36544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5816600" y="33496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5534025" y="33115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5530850" y="3654425"/>
            <a:ext cx="282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2644775" y="3311525"/>
            <a:ext cx="1746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2043112" y="3311525"/>
            <a:ext cx="603250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2946400" y="3654425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2019300" y="3349625"/>
            <a:ext cx="676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946400" y="33496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061788" y="5508625"/>
            <a:ext cx="642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2946400" y="55213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2946400" y="5826125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2061788" y="5864225"/>
            <a:ext cx="642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81" name="AutoShape 68"/>
          <p:cNvSpPr>
            <a:spLocks noChangeArrowheads="1"/>
          </p:cNvSpPr>
          <p:nvPr/>
        </p:nvSpPr>
        <p:spPr bwMode="auto">
          <a:xfrm>
            <a:off x="1828800" y="2701925"/>
            <a:ext cx="520700" cy="330200"/>
          </a:xfrm>
          <a:prstGeom prst="wedgeRectCallout">
            <a:avLst>
              <a:gd name="adj1" fmla="val 44514"/>
              <a:gd name="adj2" fmla="val 179806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82" name="AutoShape 69"/>
          <p:cNvSpPr>
            <a:spLocks noChangeArrowheads="1"/>
          </p:cNvSpPr>
          <p:nvPr/>
        </p:nvSpPr>
        <p:spPr bwMode="auto">
          <a:xfrm>
            <a:off x="2768600" y="2663825"/>
            <a:ext cx="812800" cy="342900"/>
          </a:xfrm>
          <a:prstGeom prst="wedgeRectCallout">
            <a:avLst>
              <a:gd name="adj1" fmla="val -51954"/>
              <a:gd name="adj2" fmla="val 186111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83" name="AutoShape 70"/>
          <p:cNvSpPr>
            <a:spLocks noChangeArrowheads="1"/>
          </p:cNvSpPr>
          <p:nvPr/>
        </p:nvSpPr>
        <p:spPr bwMode="auto">
          <a:xfrm>
            <a:off x="4191000" y="2740025"/>
            <a:ext cx="647700" cy="342900"/>
          </a:xfrm>
          <a:prstGeom prst="wedgeRectCallout">
            <a:avLst>
              <a:gd name="adj1" fmla="val -150491"/>
              <a:gd name="adj2" fmla="val 178704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84" name="Text Box 74"/>
          <p:cNvSpPr txBox="1">
            <a:spLocks noChangeArrowheads="1"/>
          </p:cNvSpPr>
          <p:nvPr/>
        </p:nvSpPr>
        <p:spPr bwMode="auto">
          <a:xfrm>
            <a:off x="2012950" y="3702050"/>
            <a:ext cx="676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2022475" y="3697287"/>
            <a:ext cx="676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66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86" name="Text Box 76"/>
          <p:cNvSpPr txBox="1">
            <a:spLocks noChangeArrowheads="1"/>
          </p:cNvSpPr>
          <p:nvPr/>
        </p:nvSpPr>
        <p:spPr bwMode="auto">
          <a:xfrm>
            <a:off x="2057025" y="5859462"/>
            <a:ext cx="642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6633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11111</a:t>
            </a:r>
          </a:p>
        </p:txBody>
      </p:sp>
    </p:spTree>
    <p:extLst>
      <p:ext uri="{BB962C8B-B14F-4D97-AF65-F5344CB8AC3E}">
        <p14:creationId xmlns:p14="http://schemas.microsoft.com/office/powerpoint/2010/main" val="143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39167 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441 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39167 -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41719 -0.003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1" y="-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C 0.1717 -0.13148 0.34358 -0.2625 0.41267 -0.31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0.1625 -0.13217 0.32552 -0.26388 0.39063 -0.31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C 0.17135 -0.13264 0.34288 -0.26505 0.41163 -0.3180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590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C 0.16268 -0.13195 0.32552 -0.26389 0.39063 -0.316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/>
      <p:bldP spid="75" grpId="1"/>
      <p:bldP spid="76" grpId="0" animBg="1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4" grpId="0"/>
      <p:bldP spid="85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Mapping (2-Way)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Set-associative mapping:</a:t>
            </a:r>
          </a:p>
          <a:p>
            <a:pPr lvl="1"/>
            <a:r>
              <a:rPr lang="en-US" dirty="0"/>
              <a:t>A memory value can be placed in any location of a set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5" name="Rectangle 54"/>
          <p:cNvSpPr>
            <a:spLocks noChangeArrowheads="1"/>
          </p:cNvSpPr>
          <p:nvPr/>
        </p:nvSpPr>
        <p:spPr bwMode="auto">
          <a:xfrm>
            <a:off x="8077200" y="36925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6" name="Rectangle 55"/>
          <p:cNvSpPr>
            <a:spLocks noChangeArrowheads="1"/>
          </p:cNvSpPr>
          <p:nvPr/>
        </p:nvSpPr>
        <p:spPr bwMode="auto">
          <a:xfrm>
            <a:off x="8077200" y="33877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7" name="Rectangle 56"/>
          <p:cNvSpPr>
            <a:spLocks noChangeArrowheads="1"/>
          </p:cNvSpPr>
          <p:nvPr/>
        </p:nvSpPr>
        <p:spPr bwMode="auto">
          <a:xfrm>
            <a:off x="7362825" y="36925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8" name="Rectangle 57"/>
          <p:cNvSpPr>
            <a:spLocks noChangeArrowheads="1"/>
          </p:cNvSpPr>
          <p:nvPr/>
        </p:nvSpPr>
        <p:spPr bwMode="auto">
          <a:xfrm>
            <a:off x="7362825" y="33877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9" name="Rectangle 16"/>
          <p:cNvSpPr>
            <a:spLocks noChangeArrowheads="1"/>
          </p:cNvSpPr>
          <p:nvPr/>
        </p:nvSpPr>
        <p:spPr bwMode="auto">
          <a:xfrm>
            <a:off x="2832100" y="4000500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0" name="Line 23"/>
          <p:cNvSpPr>
            <a:spLocks noChangeShapeType="1"/>
          </p:cNvSpPr>
          <p:nvPr/>
        </p:nvSpPr>
        <p:spPr bwMode="auto">
          <a:xfrm>
            <a:off x="3251200" y="4445000"/>
            <a:ext cx="0" cy="939800"/>
          </a:xfrm>
          <a:prstGeom prst="line">
            <a:avLst/>
          </a:prstGeom>
          <a:noFill/>
          <a:ln w="762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1" name="Rectangle 24"/>
          <p:cNvSpPr>
            <a:spLocks noChangeArrowheads="1"/>
          </p:cNvSpPr>
          <p:nvPr/>
        </p:nvSpPr>
        <p:spPr bwMode="auto">
          <a:xfrm>
            <a:off x="6400800" y="36925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2" name="Rectangle 25"/>
          <p:cNvSpPr>
            <a:spLocks noChangeArrowheads="1"/>
          </p:cNvSpPr>
          <p:nvPr/>
        </p:nvSpPr>
        <p:spPr bwMode="auto">
          <a:xfrm>
            <a:off x="6400800" y="33877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3" name="Rectangle 26"/>
          <p:cNvSpPr>
            <a:spLocks noChangeArrowheads="1"/>
          </p:cNvSpPr>
          <p:nvPr/>
        </p:nvSpPr>
        <p:spPr bwMode="auto">
          <a:xfrm>
            <a:off x="5686425" y="36925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4" name="Rectangle 27"/>
          <p:cNvSpPr>
            <a:spLocks noChangeArrowheads="1"/>
          </p:cNvSpPr>
          <p:nvPr/>
        </p:nvSpPr>
        <p:spPr bwMode="auto">
          <a:xfrm>
            <a:off x="5686425" y="33877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5" name="Text Box 28"/>
          <p:cNvSpPr txBox="1">
            <a:spLocks noChangeArrowheads="1"/>
          </p:cNvSpPr>
          <p:nvPr/>
        </p:nvSpPr>
        <p:spPr bwMode="auto">
          <a:xfrm>
            <a:off x="5403913" y="3349625"/>
            <a:ext cx="2824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136" name="Text Box 29"/>
          <p:cNvSpPr txBox="1">
            <a:spLocks noChangeArrowheads="1"/>
          </p:cNvSpPr>
          <p:nvPr/>
        </p:nvSpPr>
        <p:spPr bwMode="auto">
          <a:xfrm>
            <a:off x="5400738" y="3692525"/>
            <a:ext cx="2824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2581275" y="3389312"/>
            <a:ext cx="1492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8" name="Rectangle 32"/>
          <p:cNvSpPr>
            <a:spLocks noChangeArrowheads="1"/>
          </p:cNvSpPr>
          <p:nvPr/>
        </p:nvSpPr>
        <p:spPr bwMode="auto">
          <a:xfrm>
            <a:off x="2832100" y="3695700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139" name="Rectangle 35"/>
          <p:cNvSpPr>
            <a:spLocks noChangeArrowheads="1"/>
          </p:cNvSpPr>
          <p:nvPr/>
        </p:nvSpPr>
        <p:spPr bwMode="auto">
          <a:xfrm>
            <a:off x="2832100" y="3390900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2832100" y="5562600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141" name="Rectangle 38"/>
          <p:cNvSpPr>
            <a:spLocks noChangeArrowheads="1"/>
          </p:cNvSpPr>
          <p:nvPr/>
        </p:nvSpPr>
        <p:spPr bwMode="auto">
          <a:xfrm>
            <a:off x="2832100" y="5867400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142" name="AutoShape 40"/>
          <p:cNvSpPr>
            <a:spLocks noChangeArrowheads="1"/>
          </p:cNvSpPr>
          <p:nvPr/>
        </p:nvSpPr>
        <p:spPr bwMode="auto">
          <a:xfrm>
            <a:off x="1524000" y="2692400"/>
            <a:ext cx="520700" cy="330200"/>
          </a:xfrm>
          <a:prstGeom prst="wedgeRectCallout">
            <a:avLst>
              <a:gd name="adj1" fmla="val 44514"/>
              <a:gd name="adj2" fmla="val 175481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143" name="AutoShape 41"/>
          <p:cNvSpPr>
            <a:spLocks noChangeArrowheads="1"/>
          </p:cNvSpPr>
          <p:nvPr/>
        </p:nvSpPr>
        <p:spPr bwMode="auto">
          <a:xfrm>
            <a:off x="2717800" y="2616200"/>
            <a:ext cx="812800" cy="342900"/>
          </a:xfrm>
          <a:prstGeom prst="wedgeRectCallout">
            <a:avLst>
              <a:gd name="adj1" fmla="val -51954"/>
              <a:gd name="adj2" fmla="val 181944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144" name="AutoShape 42"/>
          <p:cNvSpPr>
            <a:spLocks noChangeArrowheads="1"/>
          </p:cNvSpPr>
          <p:nvPr/>
        </p:nvSpPr>
        <p:spPr bwMode="auto">
          <a:xfrm>
            <a:off x="3981450" y="2654300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145" name="Text Box 43"/>
          <p:cNvSpPr txBox="1">
            <a:spLocks noChangeArrowheads="1"/>
          </p:cNvSpPr>
          <p:nvPr/>
        </p:nvSpPr>
        <p:spPr bwMode="auto">
          <a:xfrm>
            <a:off x="2372786" y="3390900"/>
            <a:ext cx="4042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  0</a:t>
            </a:r>
          </a:p>
        </p:txBody>
      </p:sp>
      <p:sp>
        <p:nvSpPr>
          <p:cNvPr id="146" name="Text Box 44"/>
          <p:cNvSpPr txBox="1">
            <a:spLocks noChangeArrowheads="1"/>
          </p:cNvSpPr>
          <p:nvPr/>
        </p:nvSpPr>
        <p:spPr bwMode="auto">
          <a:xfrm>
            <a:off x="2369611" y="3746500"/>
            <a:ext cx="4042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  1</a:t>
            </a:r>
          </a:p>
        </p:txBody>
      </p:sp>
      <p:sp>
        <p:nvSpPr>
          <p:cNvPr id="147" name="Text Box 45"/>
          <p:cNvSpPr txBox="1">
            <a:spLocks noChangeArrowheads="1"/>
          </p:cNvSpPr>
          <p:nvPr/>
        </p:nvSpPr>
        <p:spPr bwMode="auto">
          <a:xfrm>
            <a:off x="2370137" y="4051300"/>
            <a:ext cx="422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  0</a:t>
            </a:r>
          </a:p>
        </p:txBody>
      </p:sp>
      <p:sp>
        <p:nvSpPr>
          <p:cNvPr id="148" name="Text Box 47"/>
          <p:cNvSpPr txBox="1">
            <a:spLocks noChangeArrowheads="1"/>
          </p:cNvSpPr>
          <p:nvPr/>
        </p:nvSpPr>
        <p:spPr bwMode="auto">
          <a:xfrm>
            <a:off x="2420667" y="5562600"/>
            <a:ext cx="3513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 0</a:t>
            </a:r>
          </a:p>
        </p:txBody>
      </p:sp>
      <p:sp>
        <p:nvSpPr>
          <p:cNvPr id="149" name="Text Box 48"/>
          <p:cNvSpPr txBox="1">
            <a:spLocks noChangeArrowheads="1"/>
          </p:cNvSpPr>
          <p:nvPr/>
        </p:nvSpPr>
        <p:spPr bwMode="auto">
          <a:xfrm>
            <a:off x="2417492" y="5905500"/>
            <a:ext cx="3513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 1</a:t>
            </a:r>
          </a:p>
        </p:txBody>
      </p:sp>
      <p:sp>
        <p:nvSpPr>
          <p:cNvPr id="150" name="Text Box 63"/>
          <p:cNvSpPr txBox="1">
            <a:spLocks noChangeArrowheads="1"/>
          </p:cNvSpPr>
          <p:nvPr/>
        </p:nvSpPr>
        <p:spPr bwMode="auto">
          <a:xfrm>
            <a:off x="6061547" y="2971800"/>
            <a:ext cx="67691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Way 0</a:t>
            </a:r>
          </a:p>
        </p:txBody>
      </p:sp>
      <p:sp>
        <p:nvSpPr>
          <p:cNvPr id="151" name="Text Box 64"/>
          <p:cNvSpPr txBox="1">
            <a:spLocks noChangeArrowheads="1"/>
          </p:cNvSpPr>
          <p:nvPr/>
        </p:nvSpPr>
        <p:spPr bwMode="auto">
          <a:xfrm>
            <a:off x="7806210" y="2971800"/>
            <a:ext cx="67691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Way 1</a:t>
            </a:r>
          </a:p>
        </p:txBody>
      </p:sp>
      <p:sp>
        <p:nvSpPr>
          <p:cNvPr id="152" name="Rectangle 90"/>
          <p:cNvSpPr>
            <a:spLocks noChangeArrowheads="1"/>
          </p:cNvSpPr>
          <p:nvPr/>
        </p:nvSpPr>
        <p:spPr bwMode="auto">
          <a:xfrm>
            <a:off x="1868487" y="3390900"/>
            <a:ext cx="704850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53" name="Text Box 91"/>
          <p:cNvSpPr txBox="1">
            <a:spLocks noChangeArrowheads="1"/>
          </p:cNvSpPr>
          <p:nvPr/>
        </p:nvSpPr>
        <p:spPr bwMode="auto">
          <a:xfrm>
            <a:off x="1879087" y="3390900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0000 0</a:t>
            </a:r>
          </a:p>
        </p:txBody>
      </p:sp>
      <p:sp>
        <p:nvSpPr>
          <p:cNvPr id="154" name="Text Box 92"/>
          <p:cNvSpPr txBox="1">
            <a:spLocks noChangeArrowheads="1"/>
          </p:cNvSpPr>
          <p:nvPr/>
        </p:nvSpPr>
        <p:spPr bwMode="auto">
          <a:xfrm>
            <a:off x="1880675" y="3384550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0000 0</a:t>
            </a:r>
          </a:p>
        </p:txBody>
      </p:sp>
      <p:sp>
        <p:nvSpPr>
          <p:cNvPr id="155" name="Rectangle 93"/>
          <p:cNvSpPr>
            <a:spLocks noChangeArrowheads="1"/>
          </p:cNvSpPr>
          <p:nvPr/>
        </p:nvSpPr>
        <p:spPr bwMode="auto">
          <a:xfrm>
            <a:off x="2841625" y="3386137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156" name="Text Box 94"/>
          <p:cNvSpPr txBox="1">
            <a:spLocks noChangeArrowheads="1"/>
          </p:cNvSpPr>
          <p:nvPr/>
        </p:nvSpPr>
        <p:spPr bwMode="auto">
          <a:xfrm>
            <a:off x="1874325" y="3751262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0000 1</a:t>
            </a:r>
          </a:p>
        </p:txBody>
      </p:sp>
      <p:sp>
        <p:nvSpPr>
          <p:cNvPr id="157" name="Text Box 95"/>
          <p:cNvSpPr txBox="1">
            <a:spLocks noChangeArrowheads="1"/>
          </p:cNvSpPr>
          <p:nvPr/>
        </p:nvSpPr>
        <p:spPr bwMode="auto">
          <a:xfrm>
            <a:off x="1874325" y="3743325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0000 1</a:t>
            </a:r>
          </a:p>
        </p:txBody>
      </p:sp>
      <p:sp>
        <p:nvSpPr>
          <p:cNvPr id="158" name="Rectangle 96"/>
          <p:cNvSpPr>
            <a:spLocks noChangeArrowheads="1"/>
          </p:cNvSpPr>
          <p:nvPr/>
        </p:nvSpPr>
        <p:spPr bwMode="auto">
          <a:xfrm>
            <a:off x="2841625" y="3690937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159" name="Text Box 97"/>
          <p:cNvSpPr txBox="1">
            <a:spLocks noChangeArrowheads="1"/>
          </p:cNvSpPr>
          <p:nvPr/>
        </p:nvSpPr>
        <p:spPr bwMode="auto">
          <a:xfrm>
            <a:off x="1882262" y="5564187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1111 0</a:t>
            </a:r>
          </a:p>
        </p:txBody>
      </p:sp>
      <p:sp>
        <p:nvSpPr>
          <p:cNvPr id="160" name="Text Box 98"/>
          <p:cNvSpPr txBox="1">
            <a:spLocks noChangeArrowheads="1"/>
          </p:cNvSpPr>
          <p:nvPr/>
        </p:nvSpPr>
        <p:spPr bwMode="auto">
          <a:xfrm>
            <a:off x="1891787" y="5559425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1111 0</a:t>
            </a:r>
          </a:p>
        </p:txBody>
      </p:sp>
      <p:sp>
        <p:nvSpPr>
          <p:cNvPr id="161" name="Rectangle 99"/>
          <p:cNvSpPr>
            <a:spLocks noChangeArrowheads="1"/>
          </p:cNvSpPr>
          <p:nvPr/>
        </p:nvSpPr>
        <p:spPr bwMode="auto">
          <a:xfrm>
            <a:off x="2841625" y="55721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162" name="Text Box 100"/>
          <p:cNvSpPr txBox="1">
            <a:spLocks noChangeArrowheads="1"/>
          </p:cNvSpPr>
          <p:nvPr/>
        </p:nvSpPr>
        <p:spPr bwMode="auto">
          <a:xfrm>
            <a:off x="1887025" y="5897562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1111 1</a:t>
            </a:r>
          </a:p>
        </p:txBody>
      </p:sp>
      <p:sp>
        <p:nvSpPr>
          <p:cNvPr id="163" name="Text Box 101"/>
          <p:cNvSpPr txBox="1">
            <a:spLocks noChangeArrowheads="1"/>
          </p:cNvSpPr>
          <p:nvPr/>
        </p:nvSpPr>
        <p:spPr bwMode="auto">
          <a:xfrm>
            <a:off x="1887025" y="5908675"/>
            <a:ext cx="7296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1111 1</a:t>
            </a:r>
          </a:p>
        </p:txBody>
      </p:sp>
      <p:sp>
        <p:nvSpPr>
          <p:cNvPr id="164" name="Rectangle 102"/>
          <p:cNvSpPr>
            <a:spLocks noChangeArrowheads="1"/>
          </p:cNvSpPr>
          <p:nvPr/>
        </p:nvSpPr>
        <p:spPr bwMode="auto">
          <a:xfrm>
            <a:off x="2841625" y="5876925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0xF0</a:t>
            </a:r>
          </a:p>
        </p:txBody>
      </p:sp>
    </p:spTree>
    <p:extLst>
      <p:ext uri="{BB962C8B-B14F-4D97-AF65-F5344CB8AC3E}">
        <p14:creationId xmlns:p14="http://schemas.microsoft.com/office/powerpoint/2010/main" val="22321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71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39184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41719 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39046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59479 -0.3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158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57691 -0.31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37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59479 -0.31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158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57535 -0.319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7" y="-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 animBg="1"/>
      <p:bldP spid="156" grpId="0"/>
      <p:bldP spid="157" grpId="0"/>
      <p:bldP spid="158" grpId="0" animBg="1"/>
      <p:bldP spid="159" grpId="0"/>
      <p:bldP spid="160" grpId="0"/>
      <p:bldP spid="161" grpId="0" animBg="1"/>
      <p:bldP spid="162" grpId="0"/>
      <p:bldP spid="163" grpId="0"/>
      <p:bldP spid="1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mapping:</a:t>
            </a:r>
          </a:p>
          <a:p>
            <a:pPr lvl="1"/>
            <a:r>
              <a:rPr lang="en-US" dirty="0"/>
              <a:t>A memory value can be placed anywhere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01013" y="3136900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14888" y="31464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86638" y="3136900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00513" y="31464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17500" y="5622925"/>
            <a:ext cx="1766888" cy="346075"/>
            <a:chOff x="1191" y="3240"/>
            <a:chExt cx="1113" cy="21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191" y="3264"/>
              <a:ext cx="3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1111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17500" y="5305425"/>
            <a:ext cx="1766888" cy="317500"/>
            <a:chOff x="1887" y="3040"/>
            <a:chExt cx="1113" cy="200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87" y="3040"/>
              <a:ext cx="3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1111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92100" y="3451225"/>
            <a:ext cx="1792288" cy="358775"/>
            <a:chOff x="743" y="1032"/>
            <a:chExt cx="1129" cy="226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43" y="1064"/>
              <a:ext cx="3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0000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92100" y="3146425"/>
            <a:ext cx="1792288" cy="307975"/>
            <a:chOff x="743" y="1080"/>
            <a:chExt cx="1129" cy="194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43" y="1080"/>
              <a:ext cx="3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0000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69988" y="37560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589088" y="4200525"/>
            <a:ext cx="0" cy="939800"/>
          </a:xfrm>
          <a:prstGeom prst="line">
            <a:avLst/>
          </a:prstGeom>
          <a:noFill/>
          <a:ln w="762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453188" y="3136900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95638" y="3146425"/>
            <a:ext cx="914400" cy="304800"/>
          </a:xfrm>
          <a:prstGeom prst="rect">
            <a:avLst/>
          </a:prstGeom>
          <a:solidFill>
            <a:srgbClr val="B2B2B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53100" y="3136900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81263" y="3146425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206375" y="3162300"/>
            <a:ext cx="747713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169988" y="3451225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1169988" y="31464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169988" y="5318125"/>
            <a:ext cx="914400" cy="3048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169988" y="5622925"/>
            <a:ext cx="914400" cy="304800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485775" y="2201862"/>
            <a:ext cx="520700" cy="330200"/>
          </a:xfrm>
          <a:prstGeom prst="wedgeRectCallout">
            <a:avLst>
              <a:gd name="adj1" fmla="val -14023"/>
              <a:gd name="adj2" fmla="val 263463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>
            <a:off x="2595563" y="2468562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211217" y="3806825"/>
            <a:ext cx="77136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000110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195342" y="3502025"/>
            <a:ext cx="77136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000001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195342" y="3146425"/>
            <a:ext cx="77136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000000</a:t>
            </a: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220743" y="5305425"/>
            <a:ext cx="77136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111110</a:t>
            </a: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220743" y="5661025"/>
            <a:ext cx="77136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111111</a:t>
            </a:r>
          </a:p>
        </p:txBody>
      </p:sp>
      <p:grpSp>
        <p:nvGrpSpPr>
          <p:cNvPr id="39" name="Group 76"/>
          <p:cNvGrpSpPr>
            <a:grpSpLocks/>
          </p:cNvGrpSpPr>
          <p:nvPr/>
        </p:nvGrpSpPr>
        <p:grpSpPr bwMode="auto">
          <a:xfrm>
            <a:off x="195263" y="3135312"/>
            <a:ext cx="1889126" cy="2848007"/>
            <a:chOff x="201" y="3669"/>
            <a:chExt cx="1190" cy="1776"/>
          </a:xfrm>
        </p:grpSpPr>
        <p:grpSp>
          <p:nvGrpSpPr>
            <p:cNvPr id="40" name="Group 51"/>
            <p:cNvGrpSpPr>
              <a:grpSpLocks/>
            </p:cNvGrpSpPr>
            <p:nvPr/>
          </p:nvGrpSpPr>
          <p:grpSpPr bwMode="auto">
            <a:xfrm>
              <a:off x="279" y="5229"/>
              <a:ext cx="1112" cy="216"/>
              <a:chOff x="1192" y="3240"/>
              <a:chExt cx="1112" cy="216"/>
            </a:xfrm>
          </p:grpSpPr>
          <p:sp>
            <p:nvSpPr>
              <p:cNvPr id="61" name="Rectangle 52"/>
              <p:cNvSpPr>
                <a:spLocks noChangeArrowheads="1"/>
              </p:cNvSpPr>
              <p:nvPr/>
            </p:nvSpPr>
            <p:spPr bwMode="auto">
              <a:xfrm>
                <a:off x="1728" y="3240"/>
                <a:ext cx="576" cy="192"/>
              </a:xfrm>
              <a:prstGeom prst="rect">
                <a:avLst/>
              </a:prstGeom>
              <a:solidFill>
                <a:srgbClr val="008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0xF0</a:t>
                </a:r>
              </a:p>
            </p:txBody>
          </p:sp>
          <p:sp>
            <p:nvSpPr>
              <p:cNvPr id="62" name="Text Box 53"/>
              <p:cNvSpPr txBox="1">
                <a:spLocks noChangeArrowheads="1"/>
              </p:cNvSpPr>
              <p:nvPr/>
            </p:nvSpPr>
            <p:spPr bwMode="auto">
              <a:xfrm>
                <a:off x="1192" y="3264"/>
                <a:ext cx="36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1111</a:t>
                </a:r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>
              <a:off x="279" y="5029"/>
              <a:ext cx="1112" cy="200"/>
              <a:chOff x="1888" y="3040"/>
              <a:chExt cx="1112" cy="200"/>
            </a:xfrm>
          </p:grpSpPr>
          <p:sp>
            <p:nvSpPr>
              <p:cNvPr id="59" name="Text Box 55"/>
              <p:cNvSpPr txBox="1">
                <a:spLocks noChangeArrowheads="1"/>
              </p:cNvSpPr>
              <p:nvPr/>
            </p:nvSpPr>
            <p:spPr bwMode="auto">
              <a:xfrm>
                <a:off x="1888" y="3040"/>
                <a:ext cx="36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1111</a:t>
                </a: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2424" y="3048"/>
                <a:ext cx="576" cy="192"/>
              </a:xfrm>
              <a:prstGeom prst="rect">
                <a:avLst/>
              </a:prstGeom>
              <a:solidFill>
                <a:srgbClr val="DC0A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0xAA</a:t>
                </a:r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>
              <a:off x="263" y="3861"/>
              <a:ext cx="1128" cy="224"/>
              <a:chOff x="744" y="1032"/>
              <a:chExt cx="1128" cy="224"/>
            </a:xfrm>
          </p:grpSpPr>
          <p:sp>
            <p:nvSpPr>
              <p:cNvPr id="57" name="Rectangle 58"/>
              <p:cNvSpPr>
                <a:spLocks noChangeArrowheads="1"/>
              </p:cNvSpPr>
              <p:nvPr/>
            </p:nvSpPr>
            <p:spPr bwMode="auto">
              <a:xfrm>
                <a:off x="1296" y="1032"/>
                <a:ext cx="576" cy="192"/>
              </a:xfrm>
              <a:prstGeom prst="rect">
                <a:avLst/>
              </a:prstGeom>
              <a:solidFill>
                <a:srgbClr val="008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0x0F</a:t>
                </a:r>
              </a:p>
            </p:txBody>
          </p:sp>
          <p:sp>
            <p:nvSpPr>
              <p:cNvPr id="58" name="Text Box 59"/>
              <p:cNvSpPr txBox="1">
                <a:spLocks noChangeArrowheads="1"/>
              </p:cNvSpPr>
              <p:nvPr/>
            </p:nvSpPr>
            <p:spPr bwMode="auto">
              <a:xfrm>
                <a:off x="744" y="1064"/>
                <a:ext cx="36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0000</a:t>
                </a:r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263" y="3669"/>
              <a:ext cx="1128" cy="192"/>
              <a:chOff x="744" y="1080"/>
              <a:chExt cx="1128" cy="192"/>
            </a:xfrm>
          </p:grpSpPr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744" y="1080"/>
                <a:ext cx="36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0000</a:t>
                </a: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1296" y="1080"/>
                <a:ext cx="576" cy="192"/>
              </a:xfrm>
              <a:prstGeom prst="rect">
                <a:avLst/>
              </a:prstGeom>
              <a:solidFill>
                <a:srgbClr val="DC0A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rPr>
                  <a:t>0x55</a:t>
                </a:r>
              </a:p>
            </p:txBody>
          </p:sp>
        </p:grpSp>
        <p:sp>
          <p:nvSpPr>
            <p:cNvPr id="44" name="Rectangle 63"/>
            <p:cNvSpPr>
              <a:spLocks noChangeArrowheads="1"/>
            </p:cNvSpPr>
            <p:nvPr/>
          </p:nvSpPr>
          <p:spPr bwMode="auto">
            <a:xfrm>
              <a:off x="815" y="4053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5" name="Line 64"/>
            <p:cNvSpPr>
              <a:spLocks noChangeShapeType="1"/>
            </p:cNvSpPr>
            <p:nvPr/>
          </p:nvSpPr>
          <p:spPr bwMode="auto">
            <a:xfrm>
              <a:off x="1079" y="4333"/>
              <a:ext cx="0" cy="592"/>
            </a:xfrm>
            <a:prstGeom prst="line">
              <a:avLst/>
            </a:prstGeom>
            <a:noFill/>
            <a:ln w="7620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815" y="3861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815" y="3669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0x55</a:t>
              </a:r>
            </a:p>
          </p:txBody>
        </p:sp>
        <p:sp>
          <p:nvSpPr>
            <p:cNvPr id="48" name="Rectangle 68"/>
            <p:cNvSpPr>
              <a:spLocks noChangeArrowheads="1"/>
            </p:cNvSpPr>
            <p:nvPr/>
          </p:nvSpPr>
          <p:spPr bwMode="auto">
            <a:xfrm>
              <a:off x="815" y="5037"/>
              <a:ext cx="576" cy="192"/>
            </a:xfrm>
            <a:prstGeom prst="rect">
              <a:avLst/>
            </a:prstGeom>
            <a:solidFill>
              <a:srgbClr val="DC0A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0xAA</a:t>
              </a:r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815" y="5229"/>
              <a:ext cx="576" cy="19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211" y="4085"/>
              <a:ext cx="48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000110</a:t>
              </a:r>
            </a:p>
          </p:txBody>
        </p:sp>
        <p:sp>
          <p:nvSpPr>
            <p:cNvPr id="51" name="Text Box 71"/>
            <p:cNvSpPr txBox="1">
              <a:spLocks noChangeArrowheads="1"/>
            </p:cNvSpPr>
            <p:nvPr/>
          </p:nvSpPr>
          <p:spPr bwMode="auto">
            <a:xfrm>
              <a:off x="201" y="3893"/>
              <a:ext cx="48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000001</a:t>
              </a:r>
            </a:p>
          </p:txBody>
        </p:sp>
        <p:sp>
          <p:nvSpPr>
            <p:cNvPr id="52" name="Text Box 72"/>
            <p:cNvSpPr txBox="1">
              <a:spLocks noChangeArrowheads="1"/>
            </p:cNvSpPr>
            <p:nvPr/>
          </p:nvSpPr>
          <p:spPr bwMode="auto">
            <a:xfrm>
              <a:off x="201" y="3669"/>
              <a:ext cx="48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000000</a:t>
              </a:r>
            </a:p>
          </p:txBody>
        </p:sp>
        <p:sp>
          <p:nvSpPr>
            <p:cNvPr id="53" name="Text Box 73"/>
            <p:cNvSpPr txBox="1">
              <a:spLocks noChangeArrowheads="1"/>
            </p:cNvSpPr>
            <p:nvPr/>
          </p:nvSpPr>
          <p:spPr bwMode="auto">
            <a:xfrm>
              <a:off x="217" y="5029"/>
              <a:ext cx="48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111110</a:t>
              </a:r>
            </a:p>
          </p:txBody>
        </p:sp>
        <p:sp>
          <p:nvSpPr>
            <p:cNvPr id="54" name="Text Box 74"/>
            <p:cNvSpPr txBox="1">
              <a:spLocks noChangeArrowheads="1"/>
            </p:cNvSpPr>
            <p:nvPr/>
          </p:nvSpPr>
          <p:spPr bwMode="auto">
            <a:xfrm>
              <a:off x="217" y="5253"/>
              <a:ext cx="48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111111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22031 -0.002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24306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5 0.00579 L 0.40104 -0.042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1" y="-24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42153 -0.0486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-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C 0.23872 -0.13403 0.47882 -0.26644 0.57535 -0.318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7" y="-159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C 0.24983 -0.13009 0.50052 -0.25925 0.60208 -0.3099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155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C 0.3158 -0.15139 0.63229 -0.30255 0.75903 -0.3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51" y="-18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C 0.32257 -0.15324 0.64531 -0.30602 0.77517 -0.366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-183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  <a:r>
              <a:rPr lang="en-US" dirty="0"/>
              <a:t>0 is occupied by data from (0, 4, 8, and C)</a:t>
            </a:r>
          </a:p>
          <a:p>
            <a:pPr lvl="1"/>
            <a:r>
              <a:rPr lang="en-US" dirty="0"/>
              <a:t>Which one should we place in the cache?</a:t>
            </a:r>
          </a:p>
          <a:p>
            <a:pPr lvl="1"/>
            <a:r>
              <a:rPr lang="en-US" dirty="0"/>
              <a:t>How can we tell which one is in the cache?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374982" y="3214858"/>
            <a:ext cx="1657148" cy="1042667"/>
            <a:chOff x="247" y="1765"/>
            <a:chExt cx="1276" cy="685"/>
          </a:xfrm>
        </p:grpSpPr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247" y="1765"/>
              <a:ext cx="1271" cy="173"/>
            </a:xfrm>
            <a:prstGeom prst="rect">
              <a:avLst/>
            </a:prstGeom>
            <a:solidFill>
              <a:srgbClr val="DC0A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251" y="2107"/>
              <a:ext cx="1271" cy="173"/>
            </a:xfrm>
            <a:prstGeom prst="rect">
              <a:avLst/>
            </a:prstGeom>
            <a:solidFill>
              <a:srgbClr val="FF9632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auto">
            <a:xfrm>
              <a:off x="248" y="2277"/>
              <a:ext cx="1271" cy="173"/>
            </a:xfrm>
            <a:prstGeom prst="rect">
              <a:avLst/>
            </a:prstGeom>
            <a:solidFill>
              <a:srgbClr val="00CC66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252" y="1934"/>
              <a:ext cx="1271" cy="173"/>
            </a:xfrm>
            <a:prstGeom prst="rect">
              <a:avLst/>
            </a:prstGeom>
            <a:solidFill>
              <a:srgbClr val="008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41272" y="6359251"/>
            <a:ext cx="1000275" cy="366767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Memory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185376" y="3978345"/>
            <a:ext cx="1205459" cy="366767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DM Cache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387969" y="3227372"/>
            <a:ext cx="1662342" cy="104544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387969" y="3483173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5387969" y="3750096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387969" y="4017019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70509" y="3053435"/>
            <a:ext cx="986297" cy="366767"/>
          </a:xfrm>
          <a:prstGeom prst="rect">
            <a:avLst/>
          </a:prstGeom>
          <a:solidFill>
            <a:srgbClr val="00FF99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Address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084065" y="2560064"/>
            <a:ext cx="1662342" cy="104544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84065" y="2815866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084065" y="3082789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2084065" y="3349712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574978" y="2687965"/>
            <a:ext cx="1672731" cy="6561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084065" y="3605513"/>
            <a:ext cx="1662342" cy="104544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2084065" y="3883558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084065" y="4150481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2084065" y="4417404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2084065" y="4650962"/>
            <a:ext cx="1662342" cy="104544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084065" y="4951250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084065" y="5218173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2084065" y="5485096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084065" y="5696410"/>
            <a:ext cx="1662342" cy="104544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084065" y="6018942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2084065" y="6285865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084065" y="6552788"/>
            <a:ext cx="166234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3637316" y="3349712"/>
            <a:ext cx="1553251" cy="405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3637316" y="3416443"/>
            <a:ext cx="1615588" cy="14069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812635" y="2548943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812635" y="2815866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812635" y="3082789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812635" y="3349712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3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1812635" y="3616635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4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1812635" y="3883558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5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1812635" y="4150481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6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1812635" y="4417404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7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1812635" y="4684327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812635" y="4951250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9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1812635" y="5218173"/>
            <a:ext cx="29014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A</a:t>
            </a: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1812635" y="5485096"/>
            <a:ext cx="28854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B</a:t>
            </a: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1812635" y="5752019"/>
            <a:ext cx="29014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</a:t>
            </a: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1812635" y="6018942"/>
            <a:ext cx="30457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1812635" y="6285865"/>
            <a:ext cx="29335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E</a:t>
            </a: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1812635" y="6552788"/>
            <a:ext cx="27571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F</a:t>
            </a: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4812643" y="2835329"/>
            <a:ext cx="1166089" cy="305212"/>
          </a:xfrm>
          <a:prstGeom prst="rect">
            <a:avLst/>
          </a:prstGeom>
          <a:solidFill>
            <a:srgbClr val="00FF99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Index</a:t>
            </a: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5178877" y="3216250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5178877" y="3483173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78877" y="3750096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178877" y="4017019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3</a:t>
            </a: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3574978" y="3483173"/>
            <a:ext cx="1677926" cy="24078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5128228" y="4417404"/>
            <a:ext cx="23018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FF3300"/>
                </a:solidFill>
                <a:latin typeface="+mn-lt"/>
                <a:ea typeface="新細明體" pitchFamily="18" charset="-120"/>
                <a:cs typeface="Arial" pitchFamily="34" charset="0"/>
              </a:rPr>
              <a:t>A Cache Line (or Block)</a:t>
            </a:r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5377580" y="4350673"/>
            <a:ext cx="162078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/>
            <a:endParaRPr lang="en-US" sz="12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080169" y="2573964"/>
            <a:ext cx="1657148" cy="1042667"/>
            <a:chOff x="247" y="1765"/>
            <a:chExt cx="1276" cy="685"/>
          </a:xfrm>
        </p:grpSpPr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247" y="1765"/>
              <a:ext cx="1271" cy="173"/>
            </a:xfrm>
            <a:prstGeom prst="rect">
              <a:avLst/>
            </a:prstGeom>
            <a:solidFill>
              <a:srgbClr val="DC0A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51" y="2107"/>
              <a:ext cx="1271" cy="173"/>
            </a:xfrm>
            <a:prstGeom prst="rect">
              <a:avLst/>
            </a:prstGeom>
            <a:solidFill>
              <a:srgbClr val="FF9632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48" y="2277"/>
              <a:ext cx="1271" cy="173"/>
            </a:xfrm>
            <a:prstGeom prst="rect">
              <a:avLst/>
            </a:prstGeom>
            <a:solidFill>
              <a:srgbClr val="00CC66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52" y="1934"/>
              <a:ext cx="1271" cy="173"/>
            </a:xfrm>
            <a:prstGeom prst="rect">
              <a:avLst/>
            </a:prstGeom>
            <a:solidFill>
              <a:srgbClr val="008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2086662" y="5706143"/>
            <a:ext cx="1657148" cy="1044059"/>
            <a:chOff x="247" y="1765"/>
            <a:chExt cx="1276" cy="685"/>
          </a:xfrm>
        </p:grpSpPr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47" y="1765"/>
              <a:ext cx="1271" cy="173"/>
            </a:xfrm>
            <a:prstGeom prst="rect">
              <a:avLst/>
            </a:prstGeom>
            <a:solidFill>
              <a:srgbClr val="DC0A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51" y="2107"/>
              <a:ext cx="1271" cy="173"/>
            </a:xfrm>
            <a:prstGeom prst="rect">
              <a:avLst/>
            </a:prstGeom>
            <a:solidFill>
              <a:srgbClr val="FF9632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48" y="2277"/>
              <a:ext cx="1271" cy="173"/>
            </a:xfrm>
            <a:prstGeom prst="rect">
              <a:avLst/>
            </a:prstGeom>
            <a:solidFill>
              <a:srgbClr val="00CC66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252" y="1934"/>
              <a:ext cx="1271" cy="173"/>
            </a:xfrm>
            <a:prstGeom prst="rect">
              <a:avLst/>
            </a:prstGeom>
            <a:solidFill>
              <a:srgbClr val="008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2091857" y="4659301"/>
            <a:ext cx="1657148" cy="1044059"/>
            <a:chOff x="247" y="1765"/>
            <a:chExt cx="1276" cy="685"/>
          </a:xfrm>
        </p:grpSpPr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247" y="1765"/>
              <a:ext cx="1271" cy="173"/>
            </a:xfrm>
            <a:prstGeom prst="rect">
              <a:avLst/>
            </a:prstGeom>
            <a:solidFill>
              <a:srgbClr val="DC0A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251" y="2107"/>
              <a:ext cx="1271" cy="173"/>
            </a:xfrm>
            <a:prstGeom prst="rect">
              <a:avLst/>
            </a:prstGeom>
            <a:solidFill>
              <a:srgbClr val="FF9632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48" y="2277"/>
              <a:ext cx="1271" cy="173"/>
            </a:xfrm>
            <a:prstGeom prst="rect">
              <a:avLst/>
            </a:prstGeom>
            <a:solidFill>
              <a:srgbClr val="00CC66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252" y="1934"/>
              <a:ext cx="1271" cy="173"/>
            </a:xfrm>
            <a:prstGeom prst="rect">
              <a:avLst/>
            </a:prstGeom>
            <a:solidFill>
              <a:srgbClr val="008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2074974" y="3647217"/>
            <a:ext cx="1657148" cy="1042667"/>
            <a:chOff x="247" y="1765"/>
            <a:chExt cx="1276" cy="685"/>
          </a:xfrm>
        </p:grpSpPr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247" y="1765"/>
              <a:ext cx="1271" cy="173"/>
            </a:xfrm>
            <a:prstGeom prst="rect">
              <a:avLst/>
            </a:prstGeom>
            <a:solidFill>
              <a:srgbClr val="DC0A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251" y="2107"/>
              <a:ext cx="1271" cy="173"/>
            </a:xfrm>
            <a:prstGeom prst="rect">
              <a:avLst/>
            </a:prstGeom>
            <a:solidFill>
              <a:srgbClr val="FF9632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248" y="2277"/>
              <a:ext cx="1271" cy="173"/>
            </a:xfrm>
            <a:prstGeom prst="rect">
              <a:avLst/>
            </a:prstGeom>
            <a:solidFill>
              <a:srgbClr val="00CC66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252" y="1934"/>
              <a:ext cx="1271" cy="173"/>
            </a:xfrm>
            <a:prstGeom prst="rect">
              <a:avLst/>
            </a:prstGeom>
            <a:solidFill>
              <a:srgbClr val="008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6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Cs (Cache Miss 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Compulsory Misses:</a:t>
            </a:r>
          </a:p>
          <a:p>
            <a:pPr lvl="1"/>
            <a:r>
              <a:rPr lang="en-US" dirty="0" smtClean="0"/>
              <a:t>Cold start misses (caches do not have valid data at the start of the program)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68575" y="2917825"/>
            <a:ext cx="914400" cy="900113"/>
          </a:xfrm>
          <a:prstGeom prst="rect">
            <a:avLst/>
          </a:prstGeom>
          <a:solidFill>
            <a:srgbClr val="66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68813" y="2917825"/>
            <a:ext cx="914400" cy="9001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82975" y="3033713"/>
            <a:ext cx="957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25963" y="297021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64471" y="3743325"/>
            <a:ext cx="12702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85882" y="3794125"/>
            <a:ext cx="8691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529013" y="2619375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</p:spTree>
    <p:extLst>
      <p:ext uri="{BB962C8B-B14F-4D97-AF65-F5344CB8AC3E}">
        <p14:creationId xmlns:p14="http://schemas.microsoft.com/office/powerpoint/2010/main" val="11425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Cs (Cache Miss 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Capacity Misses:  </a:t>
            </a:r>
          </a:p>
          <a:p>
            <a:pPr lvl="1"/>
            <a:r>
              <a:rPr lang="en-US" dirty="0" smtClean="0"/>
              <a:t>Increase cache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383087" y="2743200"/>
            <a:ext cx="1103313" cy="11477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24375" y="2863850"/>
            <a:ext cx="828675" cy="307777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30725" y="3182938"/>
            <a:ext cx="815975" cy="307777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0x91B1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525962" y="3498850"/>
            <a:ext cx="830263" cy="307777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0x1111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598737" y="2889250"/>
            <a:ext cx="914400" cy="900113"/>
          </a:xfrm>
          <a:prstGeom prst="rect">
            <a:avLst/>
          </a:prstGeom>
          <a:solidFill>
            <a:srgbClr val="66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513137" y="3005138"/>
            <a:ext cx="957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556125" y="297021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394634" y="3800475"/>
            <a:ext cx="12702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516045" y="3851275"/>
            <a:ext cx="8691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570414" y="2590800"/>
            <a:ext cx="761747" cy="307777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</p:spTree>
    <p:extLst>
      <p:ext uri="{BB962C8B-B14F-4D97-AF65-F5344CB8AC3E}">
        <p14:creationId xmlns:p14="http://schemas.microsoft.com/office/powerpoint/2010/main" val="31917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 this</a:t>
            </a:r>
            <a:endParaRPr lang="en-US"/>
          </a:p>
        </p:txBody>
      </p:sp>
      <p:pic>
        <p:nvPicPr>
          <p:cNvPr id="134154" name="Picture 1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98738"/>
            <a:ext cx="3971925" cy="296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3957637" y="1508125"/>
            <a:ext cx="1833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Click the chip</a:t>
            </a: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4572000" y="1905000"/>
            <a:ext cx="609600" cy="609600"/>
          </a:xfrm>
          <a:prstGeom prst="downArrow">
            <a:avLst>
              <a:gd name="adj1" fmla="val 60811"/>
              <a:gd name="adj2" fmla="val 43919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3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Cs (Cache Miss 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Misses:  </a:t>
            </a:r>
          </a:p>
          <a:p>
            <a:pPr lvl="1"/>
            <a:r>
              <a:rPr lang="en-US" dirty="0" smtClean="0"/>
              <a:t>Increase cache size and/or associativity.</a:t>
            </a:r>
          </a:p>
          <a:p>
            <a:pPr lvl="1"/>
            <a:r>
              <a:rPr lang="en-US" dirty="0" smtClean="0"/>
              <a:t>Associative caches reduce conflict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4352925" y="2778125"/>
            <a:ext cx="1103312" cy="11477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489450" y="2884488"/>
            <a:ext cx="828675" cy="307777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4486275" y="3203575"/>
            <a:ext cx="830262" cy="307777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0x91B1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486275" y="3519488"/>
            <a:ext cx="830262" cy="307777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0x1111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568575" y="2924175"/>
            <a:ext cx="914400" cy="900113"/>
          </a:xfrm>
          <a:prstGeom prst="rect">
            <a:avLst/>
          </a:prstGeom>
          <a:solidFill>
            <a:srgbClr val="66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482975" y="3040063"/>
            <a:ext cx="957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4518025" y="2590800"/>
            <a:ext cx="827087" cy="652463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364470" y="3835400"/>
            <a:ext cx="12702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485881" y="3886200"/>
            <a:ext cx="8691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540251" y="2625725"/>
            <a:ext cx="761747" cy="307777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</p:spTree>
    <p:extLst>
      <p:ext uri="{BB962C8B-B14F-4D97-AF65-F5344CB8AC3E}">
        <p14:creationId xmlns:p14="http://schemas.microsoft.com/office/powerpoint/2010/main" val="24400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38112"/>
            <a:ext cx="8105775" cy="822960"/>
          </a:xfrm>
        </p:spPr>
        <p:txBody>
          <a:bodyPr/>
          <a:lstStyle/>
          <a:p>
            <a:r>
              <a:rPr lang="en-US" dirty="0"/>
              <a:t>Four Central Questions in Designing a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P-I-R-W:</a:t>
            </a:r>
          </a:p>
          <a:p>
            <a:pPr lvl="1"/>
            <a:r>
              <a:rPr lang="en-US" dirty="0"/>
              <a:t>Placement: Where can a block of memory go?</a:t>
            </a:r>
          </a:p>
          <a:p>
            <a:pPr lvl="1"/>
            <a:r>
              <a:rPr lang="en-US" dirty="0"/>
              <a:t>Identification: How do I find a block of memory?</a:t>
            </a:r>
          </a:p>
          <a:p>
            <a:pPr lvl="1"/>
            <a:r>
              <a:rPr lang="en-US" dirty="0"/>
              <a:t>Replacement: How do I make space for new blocks?</a:t>
            </a:r>
          </a:p>
          <a:p>
            <a:pPr lvl="1"/>
            <a:r>
              <a:rPr lang="en-US" dirty="0"/>
              <a:t>Write Policy: How do I propagate changes?</a:t>
            </a:r>
          </a:p>
          <a:p>
            <a:r>
              <a:rPr lang="en-US" dirty="0"/>
              <a:t>Need to consider these for all levels of the memory hierarchy</a:t>
            </a:r>
          </a:p>
          <a:p>
            <a:pPr lvl="1"/>
            <a:r>
              <a:rPr lang="en-US" dirty="0" smtClean="0"/>
              <a:t>L1/L2/L3 </a:t>
            </a:r>
            <a:r>
              <a:rPr lang="en-US" dirty="0"/>
              <a:t>caches now</a:t>
            </a:r>
          </a:p>
          <a:p>
            <a:r>
              <a:rPr lang="en-US" dirty="0"/>
              <a:t>Main memory, disks have similar issues, addressed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Caches: 7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Time: </a:t>
            </a:r>
            <a:r>
              <a:rPr lang="en-US" dirty="0" err="1"/>
              <a:t>T</a:t>
            </a:r>
            <a:r>
              <a:rPr lang="en-US" baseline="-25000" dirty="0" err="1"/>
              <a:t>hit</a:t>
            </a:r>
            <a:endParaRPr lang="en-US" baseline="-25000" dirty="0"/>
          </a:p>
          <a:p>
            <a:r>
              <a:rPr lang="en-US" dirty="0"/>
              <a:t>Capacity: the total amount of data the cache can hold </a:t>
            </a:r>
          </a:p>
          <a:p>
            <a:pPr lvl="1"/>
            <a:r>
              <a:rPr lang="en-US" dirty="0"/>
              <a:t># of blocks * block size</a:t>
            </a:r>
          </a:p>
          <a:p>
            <a:r>
              <a:rPr lang="en-US" dirty="0"/>
              <a:t>Block (line) Size: the amount of data that gets moved into or out of the cache as a chunk</a:t>
            </a:r>
          </a:p>
          <a:p>
            <a:pPr lvl="1"/>
            <a:r>
              <a:rPr lang="en-US" dirty="0"/>
              <a:t>Analogous to page size in virtual memory</a:t>
            </a:r>
          </a:p>
          <a:p>
            <a:r>
              <a:rPr lang="en-US" dirty="0"/>
              <a:t>Replacement Policy: What data is replaced on a miss?</a:t>
            </a:r>
          </a:p>
          <a:p>
            <a:r>
              <a:rPr lang="en-US" dirty="0"/>
              <a:t>Associativity: How many locations in the cache is a given address eligible to be placed in?</a:t>
            </a:r>
          </a:p>
          <a:p>
            <a:r>
              <a:rPr lang="en-US" dirty="0"/>
              <a:t>Unified, Instruction, Data: What type of data is kept in the cache? We’ll cover this in more detail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1KB DM Cache, 32-byte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M bits are the Offset (Line Size = 2M)</a:t>
            </a:r>
          </a:p>
          <a:p>
            <a:r>
              <a:rPr lang="en-US" dirty="0"/>
              <a:t>Index = log2 (# of sets)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46700" y="4251325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46700" y="45434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346700" y="48482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46700" y="51530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462588" y="2638425"/>
            <a:ext cx="69467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139113" y="42386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139113" y="45434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139113" y="48482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139113" y="51530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346700" y="54578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46700" y="60674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691313" y="5443538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319713" y="3933825"/>
            <a:ext cx="128080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 Data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377113" y="4238625"/>
            <a:ext cx="75841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0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50900" y="2651125"/>
            <a:ext cx="74422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848600" y="3260725"/>
            <a:ext cx="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57800" y="2651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8062913" y="23336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843713" y="23336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23913" y="23336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765300" y="4251325"/>
            <a:ext cx="32512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1739900" y="4543425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1739900" y="4848225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1739900" y="5153025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1739900" y="5457825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1739900" y="6067425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262313" y="5519738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195513" y="2638425"/>
            <a:ext cx="56554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Tag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8318500" y="46958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72113" y="2943225"/>
            <a:ext cx="9730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0x01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876800" y="2803525"/>
            <a:ext cx="0" cy="187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155700" y="4251325"/>
            <a:ext cx="2794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823913" y="3933825"/>
            <a:ext cx="91070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Bit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1130300" y="45434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1130300" y="48482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H="1">
            <a:off x="1130300" y="51530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1130300" y="54578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H="1">
            <a:off x="1130300" y="6067425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1204913" y="5519738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8139113" y="6067425"/>
            <a:ext cx="40716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7391400" y="42513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6615113" y="4238625"/>
            <a:ext cx="75841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1</a:t>
            </a: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6629400" y="42513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5319713" y="4238625"/>
            <a:ext cx="8706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31</a:t>
            </a: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6096000" y="42513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 rot="-5400000">
            <a:off x="6241564" y="4190179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7377113" y="4543425"/>
            <a:ext cx="8706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32</a:t>
            </a: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7391400" y="4556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6615113" y="4543425"/>
            <a:ext cx="8706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33</a:t>
            </a: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6629400" y="4556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5319713" y="4543425"/>
            <a:ext cx="8706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63</a:t>
            </a:r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6096000" y="4556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 rot="-5400000">
            <a:off x="6241564" y="4494979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7224713" y="6067425"/>
            <a:ext cx="98283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992</a:t>
            </a:r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5319713" y="6067425"/>
            <a:ext cx="109504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1023</a:t>
            </a: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 rot="-5400000">
            <a:off x="6698764" y="6018979"/>
            <a:ext cx="2644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1814513" y="3933825"/>
            <a:ext cx="117628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 Tag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6858000" y="26511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148513" y="2638425"/>
            <a:ext cx="72404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7072313" y="2943225"/>
            <a:ext cx="97302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0x00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5243513" y="2333625"/>
            <a:ext cx="2949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>
            <a:off x="5956300" y="3552825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V="1">
            <a:off x="8763000" y="3540125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Line 71"/>
          <p:cNvSpPr>
            <a:spLocks noChangeShapeType="1"/>
          </p:cNvSpPr>
          <p:nvPr/>
        </p:nvSpPr>
        <p:spPr bwMode="auto">
          <a:xfrm flipV="1">
            <a:off x="5943600" y="32353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 rot="-5400000">
            <a:off x="322919" y="5195986"/>
            <a:ext cx="816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set</a:t>
            </a:r>
          </a:p>
        </p:txBody>
      </p:sp>
      <p:sp>
        <p:nvSpPr>
          <p:cNvPr id="70" name="AutoShape 73"/>
          <p:cNvSpPr>
            <a:spLocks/>
          </p:cNvSpPr>
          <p:nvPr/>
        </p:nvSpPr>
        <p:spPr bwMode="auto">
          <a:xfrm>
            <a:off x="914400" y="42672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4114800" y="1985963"/>
            <a:ext cx="988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</a:p>
        </p:txBody>
      </p:sp>
      <p:sp>
        <p:nvSpPr>
          <p:cNvPr id="72" name="Line 75"/>
          <p:cNvSpPr>
            <a:spLocks noChangeShapeType="1"/>
          </p:cNvSpPr>
          <p:nvPr/>
        </p:nvSpPr>
        <p:spPr bwMode="auto">
          <a:xfrm flipH="1">
            <a:off x="838200" y="2366963"/>
            <a:ext cx="3276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Line 76"/>
          <p:cNvSpPr>
            <a:spLocks noChangeShapeType="1"/>
          </p:cNvSpPr>
          <p:nvPr/>
        </p:nvSpPr>
        <p:spPr bwMode="auto">
          <a:xfrm>
            <a:off x="5486400" y="2366963"/>
            <a:ext cx="2743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1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Caches	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2MB, direct-mapped physical caches, line size=64bytes, and 52-bit physical address</a:t>
            </a:r>
          </a:p>
          <a:p>
            <a:pPr lvl="1"/>
            <a:r>
              <a:rPr lang="en-US" dirty="0" smtClean="0"/>
              <a:t>Tag size? 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Now change it to 16-way, Tag size?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How about if it’s fully associative, Tag size?</a:t>
            </a:r>
          </a:p>
        </p:txBody>
      </p:sp>
    </p:spTree>
    <p:extLst>
      <p:ext uri="{BB962C8B-B14F-4D97-AF65-F5344CB8AC3E}">
        <p14:creationId xmlns:p14="http://schemas.microsoft.com/office/powerpoint/2010/main" val="2788725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1KB DM Cache, 32-byte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from 0x77FF1C68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4130675" y="48815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8" name="Rectangle 134"/>
          <p:cNvSpPr>
            <a:spLocks noChangeArrowheads="1"/>
          </p:cNvSpPr>
          <p:nvPr/>
        </p:nvSpPr>
        <p:spPr bwMode="auto">
          <a:xfrm>
            <a:off x="4130675" y="52625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49" name="Group 141"/>
          <p:cNvGrpSpPr>
            <a:grpSpLocks/>
          </p:cNvGrpSpPr>
          <p:nvPr/>
        </p:nvGrpSpPr>
        <p:grpSpPr bwMode="auto">
          <a:xfrm>
            <a:off x="4130675" y="4881562"/>
            <a:ext cx="3429000" cy="762000"/>
            <a:chOff x="288" y="2736"/>
            <a:chExt cx="2160" cy="480"/>
          </a:xfrm>
        </p:grpSpPr>
        <p:sp>
          <p:nvSpPr>
            <p:cNvPr id="50" name="Rectangle 142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1" name="Rectangle 143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52" name="Rectangle 148"/>
          <p:cNvSpPr>
            <a:spLocks noChangeArrowheads="1"/>
          </p:cNvSpPr>
          <p:nvPr/>
        </p:nvSpPr>
        <p:spPr bwMode="auto">
          <a:xfrm>
            <a:off x="625475" y="48815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3" name="Rectangle 149"/>
          <p:cNvSpPr>
            <a:spLocks noChangeArrowheads="1"/>
          </p:cNvSpPr>
          <p:nvPr/>
        </p:nvSpPr>
        <p:spPr bwMode="auto">
          <a:xfrm>
            <a:off x="625475" y="52625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54" name="Group 159"/>
          <p:cNvGrpSpPr>
            <a:grpSpLocks/>
          </p:cNvGrpSpPr>
          <p:nvPr/>
        </p:nvGrpSpPr>
        <p:grpSpPr bwMode="auto">
          <a:xfrm>
            <a:off x="625475" y="4881562"/>
            <a:ext cx="3505200" cy="762000"/>
            <a:chOff x="288" y="2736"/>
            <a:chExt cx="2160" cy="480"/>
          </a:xfrm>
        </p:grpSpPr>
        <p:sp>
          <p:nvSpPr>
            <p:cNvPr id="55" name="Rectangle 160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6" name="Rectangle 161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57" name="Rectangle 166"/>
          <p:cNvSpPr>
            <a:spLocks noChangeArrowheads="1"/>
          </p:cNvSpPr>
          <p:nvPr/>
        </p:nvSpPr>
        <p:spPr bwMode="auto">
          <a:xfrm>
            <a:off x="4130675" y="38147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625475" y="38147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9" name="Rectangle 106"/>
          <p:cNvSpPr>
            <a:spLocks noChangeArrowheads="1"/>
          </p:cNvSpPr>
          <p:nvPr/>
        </p:nvSpPr>
        <p:spPr bwMode="auto">
          <a:xfrm>
            <a:off x="1371600" y="2032000"/>
            <a:ext cx="57150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77FF1C68 = 0111 0111 1111 1111 0001 1100 0101 1000</a:t>
            </a:r>
          </a:p>
        </p:txBody>
      </p:sp>
      <p:sp>
        <p:nvSpPr>
          <p:cNvPr id="60" name="Rectangle 129"/>
          <p:cNvSpPr>
            <a:spLocks noChangeArrowheads="1"/>
          </p:cNvSpPr>
          <p:nvPr/>
        </p:nvSpPr>
        <p:spPr bwMode="auto">
          <a:xfrm>
            <a:off x="6197600" y="1985962"/>
            <a:ext cx="609600" cy="381000"/>
          </a:xfrm>
          <a:prstGeom prst="rect">
            <a:avLst/>
          </a:prstGeom>
          <a:solidFill>
            <a:srgbClr val="FF9632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1" name="Rectangle 130"/>
          <p:cNvSpPr>
            <a:spLocks noChangeArrowheads="1"/>
          </p:cNvSpPr>
          <p:nvPr/>
        </p:nvSpPr>
        <p:spPr bwMode="auto">
          <a:xfrm>
            <a:off x="5562600" y="1985962"/>
            <a:ext cx="6096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2" name="Rectangle 131"/>
          <p:cNvSpPr>
            <a:spLocks noChangeArrowheads="1"/>
          </p:cNvSpPr>
          <p:nvPr/>
        </p:nvSpPr>
        <p:spPr bwMode="auto">
          <a:xfrm>
            <a:off x="4130675" y="30527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3" name="Rectangle 132"/>
          <p:cNvSpPr>
            <a:spLocks noChangeArrowheads="1"/>
          </p:cNvSpPr>
          <p:nvPr/>
        </p:nvSpPr>
        <p:spPr bwMode="auto">
          <a:xfrm>
            <a:off x="4130675" y="34337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4" name="Line 137"/>
          <p:cNvSpPr>
            <a:spLocks noChangeShapeType="1"/>
          </p:cNvSpPr>
          <p:nvPr/>
        </p:nvSpPr>
        <p:spPr bwMode="auto">
          <a:xfrm flipH="1">
            <a:off x="5654675" y="4297362"/>
            <a:ext cx="12700" cy="2794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65" name="Group 140"/>
          <p:cNvGrpSpPr>
            <a:grpSpLocks/>
          </p:cNvGrpSpPr>
          <p:nvPr/>
        </p:nvGrpSpPr>
        <p:grpSpPr bwMode="auto">
          <a:xfrm>
            <a:off x="4130675" y="3052762"/>
            <a:ext cx="3429000" cy="762000"/>
            <a:chOff x="288" y="2736"/>
            <a:chExt cx="2160" cy="480"/>
          </a:xfrm>
        </p:grpSpPr>
        <p:sp>
          <p:nvSpPr>
            <p:cNvPr id="66" name="Rectangle 138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7" name="Rectangle 139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68" name="Rectangle 145"/>
          <p:cNvSpPr>
            <a:spLocks noChangeArrowheads="1"/>
          </p:cNvSpPr>
          <p:nvPr/>
        </p:nvSpPr>
        <p:spPr bwMode="auto">
          <a:xfrm>
            <a:off x="625475" y="30527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9" name="Rectangle 146"/>
          <p:cNvSpPr>
            <a:spLocks noChangeArrowheads="1"/>
          </p:cNvSpPr>
          <p:nvPr/>
        </p:nvSpPr>
        <p:spPr bwMode="auto">
          <a:xfrm>
            <a:off x="625475" y="34337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0" name="Rectangle 155"/>
          <p:cNvSpPr>
            <a:spLocks noChangeArrowheads="1"/>
          </p:cNvSpPr>
          <p:nvPr/>
        </p:nvSpPr>
        <p:spPr bwMode="auto">
          <a:xfrm>
            <a:off x="2794000" y="1985962"/>
            <a:ext cx="2743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71" name="Group 156"/>
          <p:cNvGrpSpPr>
            <a:grpSpLocks/>
          </p:cNvGrpSpPr>
          <p:nvPr/>
        </p:nvGrpSpPr>
        <p:grpSpPr bwMode="auto">
          <a:xfrm>
            <a:off x="625475" y="3052762"/>
            <a:ext cx="3505200" cy="762000"/>
            <a:chOff x="288" y="2736"/>
            <a:chExt cx="2160" cy="480"/>
          </a:xfrm>
        </p:grpSpPr>
        <p:sp>
          <p:nvSpPr>
            <p:cNvPr id="72" name="Rectangle 157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3" name="Rectangle 158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74" name="Text Box 162"/>
          <p:cNvSpPr txBox="1">
            <a:spLocks noChangeArrowheads="1"/>
          </p:cNvSpPr>
          <p:nvPr/>
        </p:nvSpPr>
        <p:spPr bwMode="auto">
          <a:xfrm>
            <a:off x="1791352" y="2595562"/>
            <a:ext cx="10273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Tag array</a:t>
            </a:r>
          </a:p>
        </p:txBody>
      </p:sp>
      <p:sp>
        <p:nvSpPr>
          <p:cNvPr id="75" name="Text Box 163"/>
          <p:cNvSpPr txBox="1">
            <a:spLocks noChangeArrowheads="1"/>
          </p:cNvSpPr>
          <p:nvPr/>
        </p:nvSpPr>
        <p:spPr bwMode="auto">
          <a:xfrm>
            <a:off x="5288744" y="2609850"/>
            <a:ext cx="113191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Data array</a:t>
            </a:r>
          </a:p>
        </p:txBody>
      </p:sp>
      <p:sp>
        <p:nvSpPr>
          <p:cNvPr id="76" name="Line 164"/>
          <p:cNvSpPr>
            <a:spLocks noChangeShapeType="1"/>
          </p:cNvSpPr>
          <p:nvPr/>
        </p:nvSpPr>
        <p:spPr bwMode="auto">
          <a:xfrm>
            <a:off x="2301875" y="4335462"/>
            <a:ext cx="0" cy="3175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7" name="Rectangle 167"/>
          <p:cNvSpPr>
            <a:spLocks noChangeArrowheads="1"/>
          </p:cNvSpPr>
          <p:nvPr/>
        </p:nvSpPr>
        <p:spPr bwMode="auto">
          <a:xfrm>
            <a:off x="4740275" y="6088062"/>
            <a:ext cx="609600" cy="381000"/>
          </a:xfrm>
          <a:prstGeom prst="rect">
            <a:avLst/>
          </a:prstGeom>
          <a:solidFill>
            <a:srgbClr val="FF9632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8" name="Text Box 169"/>
          <p:cNvSpPr txBox="1">
            <a:spLocks noChangeArrowheads="1"/>
          </p:cNvSpPr>
          <p:nvPr/>
        </p:nvSpPr>
        <p:spPr bwMode="auto">
          <a:xfrm>
            <a:off x="5016500" y="1300162"/>
            <a:ext cx="1625600" cy="312738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79" name="Text Box 170"/>
          <p:cNvSpPr txBox="1">
            <a:spLocks noChangeArrowheads="1"/>
          </p:cNvSpPr>
          <p:nvPr/>
        </p:nvSpPr>
        <p:spPr bwMode="auto">
          <a:xfrm>
            <a:off x="6642100" y="1300162"/>
            <a:ext cx="655638" cy="307777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80" name="Text Box 171"/>
          <p:cNvSpPr txBox="1">
            <a:spLocks noChangeArrowheads="1"/>
          </p:cNvSpPr>
          <p:nvPr/>
        </p:nvSpPr>
        <p:spPr bwMode="auto">
          <a:xfrm>
            <a:off x="7311847" y="1308100"/>
            <a:ext cx="660757" cy="307777"/>
          </a:xfrm>
          <a:prstGeom prst="rect">
            <a:avLst/>
          </a:prstGeom>
          <a:solidFill>
            <a:srgbClr val="FF963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Offset</a:t>
            </a:r>
          </a:p>
        </p:txBody>
      </p:sp>
      <p:sp>
        <p:nvSpPr>
          <p:cNvPr id="81" name="Text Box 172"/>
          <p:cNvSpPr txBox="1">
            <a:spLocks noChangeArrowheads="1"/>
          </p:cNvSpPr>
          <p:nvPr/>
        </p:nvSpPr>
        <p:spPr bwMode="auto">
          <a:xfrm>
            <a:off x="163576" y="3902075"/>
            <a:ext cx="2824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82" name="Rectangle 147"/>
          <p:cNvSpPr>
            <a:spLocks noChangeArrowheads="1"/>
          </p:cNvSpPr>
          <p:nvPr/>
        </p:nvSpPr>
        <p:spPr bwMode="auto">
          <a:xfrm>
            <a:off x="625475" y="3814762"/>
            <a:ext cx="3505200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3" name="Rectangle 136"/>
          <p:cNvSpPr>
            <a:spLocks noChangeArrowheads="1"/>
          </p:cNvSpPr>
          <p:nvPr/>
        </p:nvSpPr>
        <p:spPr bwMode="auto">
          <a:xfrm>
            <a:off x="4130675" y="3814762"/>
            <a:ext cx="3429000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84" name="Group 179"/>
          <p:cNvGrpSpPr>
            <a:grpSpLocks/>
          </p:cNvGrpSpPr>
          <p:nvPr/>
        </p:nvGrpSpPr>
        <p:grpSpPr bwMode="auto">
          <a:xfrm>
            <a:off x="4667253" y="6423033"/>
            <a:ext cx="763588" cy="355601"/>
            <a:chOff x="2940" y="3995"/>
            <a:chExt cx="481" cy="224"/>
          </a:xfrm>
        </p:grpSpPr>
        <p:sp>
          <p:nvSpPr>
            <p:cNvPr id="85" name="Text Box 175"/>
            <p:cNvSpPr txBox="1">
              <a:spLocks noChangeArrowheads="1"/>
            </p:cNvSpPr>
            <p:nvPr/>
          </p:nvSpPr>
          <p:spPr bwMode="auto">
            <a:xfrm rot="16200000">
              <a:off x="3223" y="4022"/>
              <a:ext cx="22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n-lt"/>
                  <a:ea typeface="新細明體" pitchFamily="18" charset="-120"/>
                  <a:cs typeface="Arial" pitchFamily="34" charset="0"/>
                </a:rPr>
                <a:t>24</a:t>
              </a:r>
            </a:p>
          </p:txBody>
        </p:sp>
        <p:sp>
          <p:nvSpPr>
            <p:cNvPr id="86" name="Text Box 176"/>
            <p:cNvSpPr txBox="1">
              <a:spLocks noChangeArrowheads="1"/>
            </p:cNvSpPr>
            <p:nvPr/>
          </p:nvSpPr>
          <p:spPr bwMode="auto">
            <a:xfrm rot="16200000">
              <a:off x="3113" y="4019"/>
              <a:ext cx="22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n-lt"/>
                  <a:ea typeface="新細明體" pitchFamily="18" charset="-120"/>
                  <a:cs typeface="Arial" pitchFamily="34" charset="0"/>
                </a:rPr>
                <a:t>25</a:t>
              </a:r>
            </a:p>
          </p:txBody>
        </p:sp>
        <p:sp>
          <p:nvSpPr>
            <p:cNvPr id="87" name="Text Box 177"/>
            <p:cNvSpPr txBox="1">
              <a:spLocks noChangeArrowheads="1"/>
            </p:cNvSpPr>
            <p:nvPr/>
          </p:nvSpPr>
          <p:spPr bwMode="auto">
            <a:xfrm rot="16200000">
              <a:off x="3012" y="4019"/>
              <a:ext cx="22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n-lt"/>
                  <a:ea typeface="新細明體" pitchFamily="18" charset="-120"/>
                  <a:cs typeface="Arial" pitchFamily="34" charset="0"/>
                </a:rPr>
                <a:t>26</a:t>
              </a:r>
            </a:p>
          </p:txBody>
        </p:sp>
        <p:sp>
          <p:nvSpPr>
            <p:cNvPr id="88" name="Text Box 178"/>
            <p:cNvSpPr txBox="1">
              <a:spLocks noChangeArrowheads="1"/>
            </p:cNvSpPr>
            <p:nvPr/>
          </p:nvSpPr>
          <p:spPr bwMode="auto">
            <a:xfrm rot="16200000">
              <a:off x="2916" y="4019"/>
              <a:ext cx="22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+mn-lt"/>
                  <a:ea typeface="新細明體" pitchFamily="18" charset="-120"/>
                  <a:cs typeface="Arial" pitchFamily="34" charset="0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7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5.55556E-7 0.333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3.88889E-6 0.333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60" grpId="0" animBg="1"/>
      <p:bldP spid="61" grpId="0" animBg="1"/>
      <p:bldP spid="70" grpId="0" animBg="1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 Cache Speed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and data access happen in parallel</a:t>
            </a:r>
          </a:p>
          <a:p>
            <a:pPr lvl="1"/>
            <a:r>
              <a:rPr lang="en-US" dirty="0"/>
              <a:t>Faster cache access!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1" name="Rectangle 379"/>
          <p:cNvSpPr>
            <a:spLocks noChangeArrowheads="1"/>
          </p:cNvSpPr>
          <p:nvPr/>
        </p:nvSpPr>
        <p:spPr bwMode="auto">
          <a:xfrm>
            <a:off x="1447800" y="2857500"/>
            <a:ext cx="2157413" cy="31623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4064000" y="2832100"/>
            <a:ext cx="3632200" cy="31623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33" name="Rectangle 70"/>
          <p:cNvSpPr>
            <a:spLocks noChangeArrowheads="1"/>
          </p:cNvSpPr>
          <p:nvPr/>
        </p:nvSpPr>
        <p:spPr bwMode="auto">
          <a:xfrm>
            <a:off x="3605213" y="2984500"/>
            <a:ext cx="457200" cy="2286000"/>
          </a:xfrm>
          <a:prstGeom prst="rect">
            <a:avLst/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234" name="Group 406"/>
          <p:cNvGrpSpPr>
            <a:grpSpLocks/>
          </p:cNvGrpSpPr>
          <p:nvPr/>
        </p:nvGrpSpPr>
        <p:grpSpPr bwMode="auto">
          <a:xfrm>
            <a:off x="4062413" y="2974975"/>
            <a:ext cx="3405187" cy="2895600"/>
            <a:chOff x="2559" y="1874"/>
            <a:chExt cx="1200" cy="1824"/>
          </a:xfrm>
        </p:grpSpPr>
        <p:grpSp>
          <p:nvGrpSpPr>
            <p:cNvPr id="235" name="Group 5"/>
            <p:cNvGrpSpPr>
              <a:grpSpLocks/>
            </p:cNvGrpSpPr>
            <p:nvPr/>
          </p:nvGrpSpPr>
          <p:grpSpPr bwMode="auto">
            <a:xfrm>
              <a:off x="2703" y="1922"/>
              <a:ext cx="1056" cy="1392"/>
              <a:chOff x="624" y="2208"/>
              <a:chExt cx="1056" cy="1392"/>
            </a:xfrm>
          </p:grpSpPr>
          <p:sp>
            <p:nvSpPr>
              <p:cNvPr id="277" name="Rectangle 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78" name="Rectangle 7"/>
              <p:cNvSpPr>
                <a:spLocks noChangeArrowheads="1"/>
              </p:cNvSpPr>
              <p:nvPr/>
            </p:nvSpPr>
            <p:spPr bwMode="auto">
              <a:xfrm>
                <a:off x="768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79" name="Rectangle 8"/>
              <p:cNvSpPr>
                <a:spLocks noChangeArrowheads="1"/>
              </p:cNvSpPr>
              <p:nvPr/>
            </p:nvSpPr>
            <p:spPr bwMode="auto">
              <a:xfrm>
                <a:off x="912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0" name="Rectangle 9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1" name="Rectangle 10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2" name="Rectangle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3" name="Rectangle 12"/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4" name="Rectangle 13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5" name="Rectangle 14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6" name="Rectangle 1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7" name="Rectangle 16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8" name="Rectangle 17"/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89" name="Rectangle 18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0" name="Rectangle 19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1" name="Rectangle 20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2" name="Rectangle 21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3" name="Rectangle 22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4" name="Rectangle 23"/>
              <p:cNvSpPr>
                <a:spLocks noChangeArrowheads="1"/>
              </p:cNvSpPr>
              <p:nvPr/>
            </p:nvSpPr>
            <p:spPr bwMode="auto">
              <a:xfrm>
                <a:off x="768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5" name="Rectangle 24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6" name="Rectangle 25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7" name="Rectangle 26"/>
              <p:cNvSpPr>
                <a:spLocks noChangeArrowheads="1"/>
              </p:cNvSpPr>
              <p:nvPr/>
            </p:nvSpPr>
            <p:spPr bwMode="auto">
              <a:xfrm>
                <a:off x="1200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8" name="Rectangle 27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299" name="Rectangle 28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0" name="Rectangle 29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1" name="Rectangle 3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2" name="Rectangle 31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3" name="Rectangle 32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4" name="Rectangle 33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5" name="Rectangle 3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6" name="Rectangle 35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7" name="Rectangle 36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8" name="Rectangle 37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09" name="Rectangle 38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0" name="Rectangle 39"/>
              <p:cNvSpPr>
                <a:spLocks noChangeArrowheads="1"/>
              </p:cNvSpPr>
              <p:nvPr/>
            </p:nvSpPr>
            <p:spPr bwMode="auto">
              <a:xfrm>
                <a:off x="768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1" name="Rectangle 40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2" name="Rectangle 41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3" name="Rectangle 42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4" name="Rectangle 43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5" name="Rectangle 44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6" name="Rectangle 45"/>
              <p:cNvSpPr>
                <a:spLocks noChangeArrowheads="1"/>
              </p:cNvSpPr>
              <p:nvPr/>
            </p:nvSpPr>
            <p:spPr bwMode="auto">
              <a:xfrm>
                <a:off x="1632" y="2976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7" name="Rectangle 46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8" name="Rectangle 47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19" name="Rectangle 48"/>
              <p:cNvSpPr>
                <a:spLocks noChangeArrowheads="1"/>
              </p:cNvSpPr>
              <p:nvPr/>
            </p:nvSpPr>
            <p:spPr bwMode="auto">
              <a:xfrm>
                <a:off x="912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0" name="Rectangle 49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1" name="Rectangle 5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2" name="Rectangle 51"/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3" name="Rectangle 52"/>
              <p:cNvSpPr>
                <a:spLocks noChangeArrowheads="1"/>
              </p:cNvSpPr>
              <p:nvPr/>
            </p:nvSpPr>
            <p:spPr bwMode="auto">
              <a:xfrm>
                <a:off x="1488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4" name="Rectangle 53"/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5" name="Rectangle 54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6" name="Rectangle 55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7" name="Rectangle 56"/>
              <p:cNvSpPr>
                <a:spLocks noChangeArrowheads="1"/>
              </p:cNvSpPr>
              <p:nvPr/>
            </p:nvSpPr>
            <p:spPr bwMode="auto">
              <a:xfrm>
                <a:off x="912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8" name="Rectangle 57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29" name="Rectangle 58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0" name="Rectangle 59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1" name="Rectangle 60"/>
              <p:cNvSpPr>
                <a:spLocks noChangeArrowheads="1"/>
              </p:cNvSpPr>
              <p:nvPr/>
            </p:nvSpPr>
            <p:spPr bwMode="auto">
              <a:xfrm>
                <a:off x="1488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2" name="Rectangle 61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3" name="Rectangle 62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4" name="Rectangle 63"/>
              <p:cNvSpPr>
                <a:spLocks noChangeArrowheads="1"/>
              </p:cNvSpPr>
              <p:nvPr/>
            </p:nvSpPr>
            <p:spPr bwMode="auto">
              <a:xfrm>
                <a:off x="768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5" name="Rectangle 64"/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6" name="Rectangle 65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7" name="Rectangle 66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8" name="Rectangle 67"/>
              <p:cNvSpPr>
                <a:spLocks noChangeArrowheads="1"/>
              </p:cNvSpPr>
              <p:nvPr/>
            </p:nvSpPr>
            <p:spPr bwMode="auto">
              <a:xfrm>
                <a:off x="1344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39" name="Rectangle 68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340" name="Rectangle 69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48" cy="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</p:grp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2607" y="192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2607" y="211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38" name="Line 73"/>
            <p:cNvSpPr>
              <a:spLocks noChangeShapeType="1"/>
            </p:cNvSpPr>
            <p:nvPr/>
          </p:nvSpPr>
          <p:spPr bwMode="auto">
            <a:xfrm>
              <a:off x="2607" y="230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39" name="Line 74"/>
            <p:cNvSpPr>
              <a:spLocks noChangeShapeType="1"/>
            </p:cNvSpPr>
            <p:nvPr/>
          </p:nvSpPr>
          <p:spPr bwMode="auto">
            <a:xfrm>
              <a:off x="2607" y="2498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0" name="Line 75"/>
            <p:cNvSpPr>
              <a:spLocks noChangeShapeType="1"/>
            </p:cNvSpPr>
            <p:nvPr/>
          </p:nvSpPr>
          <p:spPr bwMode="auto">
            <a:xfrm>
              <a:off x="2607" y="2690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1" name="Line 76"/>
            <p:cNvSpPr>
              <a:spLocks noChangeShapeType="1"/>
            </p:cNvSpPr>
            <p:nvPr/>
          </p:nvSpPr>
          <p:spPr bwMode="auto">
            <a:xfrm>
              <a:off x="2607" y="288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2" name="Line 77"/>
            <p:cNvSpPr>
              <a:spLocks noChangeShapeType="1"/>
            </p:cNvSpPr>
            <p:nvPr/>
          </p:nvSpPr>
          <p:spPr bwMode="auto">
            <a:xfrm>
              <a:off x="2607" y="307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3" name="Line 78"/>
            <p:cNvSpPr>
              <a:spLocks noChangeShapeType="1"/>
            </p:cNvSpPr>
            <p:nvPr/>
          </p:nvSpPr>
          <p:spPr bwMode="auto">
            <a:xfrm>
              <a:off x="2607" y="326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4" name="Line 79"/>
            <p:cNvSpPr>
              <a:spLocks noChangeShapeType="1"/>
            </p:cNvSpPr>
            <p:nvPr/>
          </p:nvSpPr>
          <p:spPr bwMode="auto">
            <a:xfrm>
              <a:off x="2703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>
              <a:off x="2751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6" name="Line 81"/>
            <p:cNvSpPr>
              <a:spLocks noChangeShapeType="1"/>
            </p:cNvSpPr>
            <p:nvPr/>
          </p:nvSpPr>
          <p:spPr bwMode="auto">
            <a:xfrm>
              <a:off x="2847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7" name="Line 82"/>
            <p:cNvSpPr>
              <a:spLocks noChangeShapeType="1"/>
            </p:cNvSpPr>
            <p:nvPr/>
          </p:nvSpPr>
          <p:spPr bwMode="auto">
            <a:xfrm>
              <a:off x="2895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8" name="Line 83"/>
            <p:cNvSpPr>
              <a:spLocks noChangeShapeType="1"/>
            </p:cNvSpPr>
            <p:nvPr/>
          </p:nvSpPr>
          <p:spPr bwMode="auto">
            <a:xfrm>
              <a:off x="2991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9" name="Line 84"/>
            <p:cNvSpPr>
              <a:spLocks noChangeShapeType="1"/>
            </p:cNvSpPr>
            <p:nvPr/>
          </p:nvSpPr>
          <p:spPr bwMode="auto">
            <a:xfrm>
              <a:off x="3039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0" name="Line 85"/>
            <p:cNvSpPr>
              <a:spLocks noChangeShapeType="1"/>
            </p:cNvSpPr>
            <p:nvPr/>
          </p:nvSpPr>
          <p:spPr bwMode="auto">
            <a:xfrm>
              <a:off x="3135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1" name="Line 86"/>
            <p:cNvSpPr>
              <a:spLocks noChangeShapeType="1"/>
            </p:cNvSpPr>
            <p:nvPr/>
          </p:nvSpPr>
          <p:spPr bwMode="auto">
            <a:xfrm>
              <a:off x="3183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2" name="Line 87"/>
            <p:cNvSpPr>
              <a:spLocks noChangeShapeType="1"/>
            </p:cNvSpPr>
            <p:nvPr/>
          </p:nvSpPr>
          <p:spPr bwMode="auto">
            <a:xfrm>
              <a:off x="3279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3" name="Line 88"/>
            <p:cNvSpPr>
              <a:spLocks noChangeShapeType="1"/>
            </p:cNvSpPr>
            <p:nvPr/>
          </p:nvSpPr>
          <p:spPr bwMode="auto">
            <a:xfrm>
              <a:off x="3327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4" name="Line 89"/>
            <p:cNvSpPr>
              <a:spLocks noChangeShapeType="1"/>
            </p:cNvSpPr>
            <p:nvPr/>
          </p:nvSpPr>
          <p:spPr bwMode="auto">
            <a:xfrm>
              <a:off x="3423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5" name="Line 90"/>
            <p:cNvSpPr>
              <a:spLocks noChangeShapeType="1"/>
            </p:cNvSpPr>
            <p:nvPr/>
          </p:nvSpPr>
          <p:spPr bwMode="auto">
            <a:xfrm>
              <a:off x="3471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6" name="Line 91"/>
            <p:cNvSpPr>
              <a:spLocks noChangeShapeType="1"/>
            </p:cNvSpPr>
            <p:nvPr/>
          </p:nvSpPr>
          <p:spPr bwMode="auto">
            <a:xfrm>
              <a:off x="3567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7" name="Line 92"/>
            <p:cNvSpPr>
              <a:spLocks noChangeShapeType="1"/>
            </p:cNvSpPr>
            <p:nvPr/>
          </p:nvSpPr>
          <p:spPr bwMode="auto">
            <a:xfrm>
              <a:off x="3615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8" name="Line 93"/>
            <p:cNvSpPr>
              <a:spLocks noChangeShapeType="1"/>
            </p:cNvSpPr>
            <p:nvPr/>
          </p:nvSpPr>
          <p:spPr bwMode="auto">
            <a:xfrm>
              <a:off x="3711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9" name="Line 94"/>
            <p:cNvSpPr>
              <a:spLocks noChangeShapeType="1"/>
            </p:cNvSpPr>
            <p:nvPr/>
          </p:nvSpPr>
          <p:spPr bwMode="auto">
            <a:xfrm>
              <a:off x="3759" y="1922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0" name="Rectangle 95"/>
            <p:cNvSpPr>
              <a:spLocks noChangeArrowheads="1"/>
            </p:cNvSpPr>
            <p:nvPr/>
          </p:nvSpPr>
          <p:spPr bwMode="auto">
            <a:xfrm>
              <a:off x="2655" y="3458"/>
              <a:ext cx="1104" cy="96"/>
            </a:xfrm>
            <a:prstGeom prst="rect">
              <a:avLst/>
            </a:prstGeom>
            <a:solidFill>
              <a:srgbClr val="FF963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1" name="Line 99"/>
            <p:cNvSpPr>
              <a:spLocks noChangeShapeType="1"/>
            </p:cNvSpPr>
            <p:nvPr/>
          </p:nvSpPr>
          <p:spPr bwMode="auto">
            <a:xfrm>
              <a:off x="2703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2" name="Line 101"/>
            <p:cNvSpPr>
              <a:spLocks noChangeShapeType="1"/>
            </p:cNvSpPr>
            <p:nvPr/>
          </p:nvSpPr>
          <p:spPr bwMode="auto">
            <a:xfrm>
              <a:off x="2847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3" name="Line 103"/>
            <p:cNvSpPr>
              <a:spLocks noChangeShapeType="1"/>
            </p:cNvSpPr>
            <p:nvPr/>
          </p:nvSpPr>
          <p:spPr bwMode="auto">
            <a:xfrm>
              <a:off x="2991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4" name="Line 105"/>
            <p:cNvSpPr>
              <a:spLocks noChangeShapeType="1"/>
            </p:cNvSpPr>
            <p:nvPr/>
          </p:nvSpPr>
          <p:spPr bwMode="auto">
            <a:xfrm>
              <a:off x="3135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279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6" name="Line 109"/>
            <p:cNvSpPr>
              <a:spLocks noChangeShapeType="1"/>
            </p:cNvSpPr>
            <p:nvPr/>
          </p:nvSpPr>
          <p:spPr bwMode="auto">
            <a:xfrm>
              <a:off x="3423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7" name="Line 111"/>
            <p:cNvSpPr>
              <a:spLocks noChangeShapeType="1"/>
            </p:cNvSpPr>
            <p:nvPr/>
          </p:nvSpPr>
          <p:spPr bwMode="auto">
            <a:xfrm>
              <a:off x="3567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8" name="Line 113"/>
            <p:cNvSpPr>
              <a:spLocks noChangeShapeType="1"/>
            </p:cNvSpPr>
            <p:nvPr/>
          </p:nvSpPr>
          <p:spPr bwMode="auto">
            <a:xfrm>
              <a:off x="3711" y="355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9" name="AutoShape 115"/>
            <p:cNvSpPr>
              <a:spLocks noChangeArrowheads="1"/>
            </p:cNvSpPr>
            <p:nvPr/>
          </p:nvSpPr>
          <p:spPr bwMode="auto">
            <a:xfrm rot="5400000">
              <a:off x="2559" y="1874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0" name="AutoShape 116"/>
            <p:cNvSpPr>
              <a:spLocks noChangeArrowheads="1"/>
            </p:cNvSpPr>
            <p:nvPr/>
          </p:nvSpPr>
          <p:spPr bwMode="auto">
            <a:xfrm rot="5400000">
              <a:off x="2559" y="206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1" name="AutoShape 117"/>
            <p:cNvSpPr>
              <a:spLocks noChangeArrowheads="1"/>
            </p:cNvSpPr>
            <p:nvPr/>
          </p:nvSpPr>
          <p:spPr bwMode="auto">
            <a:xfrm rot="5400000">
              <a:off x="2559" y="2264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2" name="AutoShape 118"/>
            <p:cNvSpPr>
              <a:spLocks noChangeArrowheads="1"/>
            </p:cNvSpPr>
            <p:nvPr/>
          </p:nvSpPr>
          <p:spPr bwMode="auto">
            <a:xfrm rot="5400000">
              <a:off x="2559" y="245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3" name="AutoShape 119"/>
            <p:cNvSpPr>
              <a:spLocks noChangeArrowheads="1"/>
            </p:cNvSpPr>
            <p:nvPr/>
          </p:nvSpPr>
          <p:spPr bwMode="auto">
            <a:xfrm rot="5400000">
              <a:off x="2559" y="264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4" name="AutoShape 120"/>
            <p:cNvSpPr>
              <a:spLocks noChangeArrowheads="1"/>
            </p:cNvSpPr>
            <p:nvPr/>
          </p:nvSpPr>
          <p:spPr bwMode="auto">
            <a:xfrm rot="5400000">
              <a:off x="2559" y="2840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5" name="AutoShape 121"/>
            <p:cNvSpPr>
              <a:spLocks noChangeArrowheads="1"/>
            </p:cNvSpPr>
            <p:nvPr/>
          </p:nvSpPr>
          <p:spPr bwMode="auto">
            <a:xfrm rot="5400000">
              <a:off x="2559" y="3032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6" name="AutoShape 122"/>
            <p:cNvSpPr>
              <a:spLocks noChangeArrowheads="1"/>
            </p:cNvSpPr>
            <p:nvPr/>
          </p:nvSpPr>
          <p:spPr bwMode="auto">
            <a:xfrm rot="5400000">
              <a:off x="2559" y="3224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341" name="Text Box 263"/>
          <p:cNvSpPr txBox="1">
            <a:spLocks noChangeArrowheads="1"/>
          </p:cNvSpPr>
          <p:nvPr/>
        </p:nvSpPr>
        <p:spPr bwMode="auto">
          <a:xfrm rot="-5400000">
            <a:off x="3476528" y="3978472"/>
            <a:ext cx="762196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grpSp>
        <p:nvGrpSpPr>
          <p:cNvPr id="342" name="Group 273"/>
          <p:cNvGrpSpPr>
            <a:grpSpLocks/>
          </p:cNvGrpSpPr>
          <p:nvPr/>
        </p:nvGrpSpPr>
        <p:grpSpPr bwMode="auto">
          <a:xfrm flipH="1">
            <a:off x="1701800" y="3035300"/>
            <a:ext cx="1676400" cy="2209800"/>
            <a:chOff x="624" y="2208"/>
            <a:chExt cx="1056" cy="1392"/>
          </a:xfrm>
        </p:grpSpPr>
        <p:sp>
          <p:nvSpPr>
            <p:cNvPr id="343" name="Rectangle 274"/>
            <p:cNvSpPr>
              <a:spLocks noChangeArrowheads="1"/>
            </p:cNvSpPr>
            <p:nvPr/>
          </p:nvSpPr>
          <p:spPr bwMode="auto">
            <a:xfrm>
              <a:off x="624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4" name="Rectangle 275"/>
            <p:cNvSpPr>
              <a:spLocks noChangeArrowheads="1"/>
            </p:cNvSpPr>
            <p:nvPr/>
          </p:nvSpPr>
          <p:spPr bwMode="auto">
            <a:xfrm>
              <a:off x="768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5" name="Rectangle 276"/>
            <p:cNvSpPr>
              <a:spLocks noChangeArrowheads="1"/>
            </p:cNvSpPr>
            <p:nvPr/>
          </p:nvSpPr>
          <p:spPr bwMode="auto">
            <a:xfrm>
              <a:off x="912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6" name="Rectangle 277"/>
            <p:cNvSpPr>
              <a:spLocks noChangeArrowheads="1"/>
            </p:cNvSpPr>
            <p:nvPr/>
          </p:nvSpPr>
          <p:spPr bwMode="auto">
            <a:xfrm>
              <a:off x="1056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7" name="Rectangle 278"/>
            <p:cNvSpPr>
              <a:spLocks noChangeArrowheads="1"/>
            </p:cNvSpPr>
            <p:nvPr/>
          </p:nvSpPr>
          <p:spPr bwMode="auto">
            <a:xfrm>
              <a:off x="1200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8" name="Rectangle 279"/>
            <p:cNvSpPr>
              <a:spLocks noChangeArrowheads="1"/>
            </p:cNvSpPr>
            <p:nvPr/>
          </p:nvSpPr>
          <p:spPr bwMode="auto">
            <a:xfrm>
              <a:off x="1344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9" name="Rectangle 280"/>
            <p:cNvSpPr>
              <a:spLocks noChangeArrowheads="1"/>
            </p:cNvSpPr>
            <p:nvPr/>
          </p:nvSpPr>
          <p:spPr bwMode="auto">
            <a:xfrm>
              <a:off x="1488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0" name="Rectangle 281"/>
            <p:cNvSpPr>
              <a:spLocks noChangeArrowheads="1"/>
            </p:cNvSpPr>
            <p:nvPr/>
          </p:nvSpPr>
          <p:spPr bwMode="auto">
            <a:xfrm>
              <a:off x="1632" y="220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1" name="Rectangle 282"/>
            <p:cNvSpPr>
              <a:spLocks noChangeArrowheads="1"/>
            </p:cNvSpPr>
            <p:nvPr/>
          </p:nvSpPr>
          <p:spPr bwMode="auto">
            <a:xfrm>
              <a:off x="624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2" name="Rectangle 283"/>
            <p:cNvSpPr>
              <a:spLocks noChangeArrowheads="1"/>
            </p:cNvSpPr>
            <p:nvPr/>
          </p:nvSpPr>
          <p:spPr bwMode="auto">
            <a:xfrm>
              <a:off x="768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3" name="Rectangle 284"/>
            <p:cNvSpPr>
              <a:spLocks noChangeArrowheads="1"/>
            </p:cNvSpPr>
            <p:nvPr/>
          </p:nvSpPr>
          <p:spPr bwMode="auto">
            <a:xfrm>
              <a:off x="912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4" name="Rectangle 285"/>
            <p:cNvSpPr>
              <a:spLocks noChangeArrowheads="1"/>
            </p:cNvSpPr>
            <p:nvPr/>
          </p:nvSpPr>
          <p:spPr bwMode="auto">
            <a:xfrm>
              <a:off x="1056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5" name="Rectangle 286"/>
            <p:cNvSpPr>
              <a:spLocks noChangeArrowheads="1"/>
            </p:cNvSpPr>
            <p:nvPr/>
          </p:nvSpPr>
          <p:spPr bwMode="auto">
            <a:xfrm>
              <a:off x="1200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6" name="Rectangle 287"/>
            <p:cNvSpPr>
              <a:spLocks noChangeArrowheads="1"/>
            </p:cNvSpPr>
            <p:nvPr/>
          </p:nvSpPr>
          <p:spPr bwMode="auto">
            <a:xfrm>
              <a:off x="1344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7" name="Rectangle 288"/>
            <p:cNvSpPr>
              <a:spLocks noChangeArrowheads="1"/>
            </p:cNvSpPr>
            <p:nvPr/>
          </p:nvSpPr>
          <p:spPr bwMode="auto">
            <a:xfrm>
              <a:off x="1488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8" name="Rectangle 289"/>
            <p:cNvSpPr>
              <a:spLocks noChangeArrowheads="1"/>
            </p:cNvSpPr>
            <p:nvPr/>
          </p:nvSpPr>
          <p:spPr bwMode="auto">
            <a:xfrm>
              <a:off x="1632" y="240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9" name="Rectangle 290"/>
            <p:cNvSpPr>
              <a:spLocks noChangeArrowheads="1"/>
            </p:cNvSpPr>
            <p:nvPr/>
          </p:nvSpPr>
          <p:spPr bwMode="auto">
            <a:xfrm>
              <a:off x="624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0" name="Rectangle 291"/>
            <p:cNvSpPr>
              <a:spLocks noChangeArrowheads="1"/>
            </p:cNvSpPr>
            <p:nvPr/>
          </p:nvSpPr>
          <p:spPr bwMode="auto">
            <a:xfrm>
              <a:off x="768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1" name="Rectangle 292"/>
            <p:cNvSpPr>
              <a:spLocks noChangeArrowheads="1"/>
            </p:cNvSpPr>
            <p:nvPr/>
          </p:nvSpPr>
          <p:spPr bwMode="auto">
            <a:xfrm>
              <a:off x="912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2" name="Rectangle 293"/>
            <p:cNvSpPr>
              <a:spLocks noChangeArrowheads="1"/>
            </p:cNvSpPr>
            <p:nvPr/>
          </p:nvSpPr>
          <p:spPr bwMode="auto">
            <a:xfrm>
              <a:off x="1056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3" name="Rectangle 294"/>
            <p:cNvSpPr>
              <a:spLocks noChangeArrowheads="1"/>
            </p:cNvSpPr>
            <p:nvPr/>
          </p:nvSpPr>
          <p:spPr bwMode="auto">
            <a:xfrm>
              <a:off x="1200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4" name="Rectangle 295"/>
            <p:cNvSpPr>
              <a:spLocks noChangeArrowheads="1"/>
            </p:cNvSpPr>
            <p:nvPr/>
          </p:nvSpPr>
          <p:spPr bwMode="auto">
            <a:xfrm>
              <a:off x="1344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5" name="Rectangle 296"/>
            <p:cNvSpPr>
              <a:spLocks noChangeArrowheads="1"/>
            </p:cNvSpPr>
            <p:nvPr/>
          </p:nvSpPr>
          <p:spPr bwMode="auto">
            <a:xfrm>
              <a:off x="1488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6" name="Rectangle 297"/>
            <p:cNvSpPr>
              <a:spLocks noChangeArrowheads="1"/>
            </p:cNvSpPr>
            <p:nvPr/>
          </p:nvSpPr>
          <p:spPr bwMode="auto">
            <a:xfrm>
              <a:off x="1632" y="259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7" name="Rectangle 298"/>
            <p:cNvSpPr>
              <a:spLocks noChangeArrowheads="1"/>
            </p:cNvSpPr>
            <p:nvPr/>
          </p:nvSpPr>
          <p:spPr bwMode="auto">
            <a:xfrm>
              <a:off x="624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8" name="Rectangle 299"/>
            <p:cNvSpPr>
              <a:spLocks noChangeArrowheads="1"/>
            </p:cNvSpPr>
            <p:nvPr/>
          </p:nvSpPr>
          <p:spPr bwMode="auto">
            <a:xfrm>
              <a:off x="768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9" name="Rectangle 300"/>
            <p:cNvSpPr>
              <a:spLocks noChangeArrowheads="1"/>
            </p:cNvSpPr>
            <p:nvPr/>
          </p:nvSpPr>
          <p:spPr bwMode="auto">
            <a:xfrm>
              <a:off x="912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0" name="Rectangle 301"/>
            <p:cNvSpPr>
              <a:spLocks noChangeArrowheads="1"/>
            </p:cNvSpPr>
            <p:nvPr/>
          </p:nvSpPr>
          <p:spPr bwMode="auto">
            <a:xfrm>
              <a:off x="1056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1" name="Rectangle 302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2" name="Rectangle 303"/>
            <p:cNvSpPr>
              <a:spLocks noChangeArrowheads="1"/>
            </p:cNvSpPr>
            <p:nvPr/>
          </p:nvSpPr>
          <p:spPr bwMode="auto">
            <a:xfrm>
              <a:off x="1344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3" name="Rectangle 304"/>
            <p:cNvSpPr>
              <a:spLocks noChangeArrowheads="1"/>
            </p:cNvSpPr>
            <p:nvPr/>
          </p:nvSpPr>
          <p:spPr bwMode="auto">
            <a:xfrm>
              <a:off x="1488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4" name="Rectangle 305"/>
            <p:cNvSpPr>
              <a:spLocks noChangeArrowheads="1"/>
            </p:cNvSpPr>
            <p:nvPr/>
          </p:nvSpPr>
          <p:spPr bwMode="auto">
            <a:xfrm>
              <a:off x="1632" y="2784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5" name="Rectangle 306"/>
            <p:cNvSpPr>
              <a:spLocks noChangeArrowheads="1"/>
            </p:cNvSpPr>
            <p:nvPr/>
          </p:nvSpPr>
          <p:spPr bwMode="auto">
            <a:xfrm>
              <a:off x="624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6" name="Rectangle 307"/>
            <p:cNvSpPr>
              <a:spLocks noChangeArrowheads="1"/>
            </p:cNvSpPr>
            <p:nvPr/>
          </p:nvSpPr>
          <p:spPr bwMode="auto">
            <a:xfrm>
              <a:off x="768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7" name="Rectangle 308"/>
            <p:cNvSpPr>
              <a:spLocks noChangeArrowheads="1"/>
            </p:cNvSpPr>
            <p:nvPr/>
          </p:nvSpPr>
          <p:spPr bwMode="auto">
            <a:xfrm>
              <a:off x="912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8" name="Rectangle 309"/>
            <p:cNvSpPr>
              <a:spLocks noChangeArrowheads="1"/>
            </p:cNvSpPr>
            <p:nvPr/>
          </p:nvSpPr>
          <p:spPr bwMode="auto">
            <a:xfrm>
              <a:off x="1056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9" name="Rectangle 310"/>
            <p:cNvSpPr>
              <a:spLocks noChangeArrowheads="1"/>
            </p:cNvSpPr>
            <p:nvPr/>
          </p:nvSpPr>
          <p:spPr bwMode="auto">
            <a:xfrm>
              <a:off x="1200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0" name="Rectangle 311"/>
            <p:cNvSpPr>
              <a:spLocks noChangeArrowheads="1"/>
            </p:cNvSpPr>
            <p:nvPr/>
          </p:nvSpPr>
          <p:spPr bwMode="auto">
            <a:xfrm>
              <a:off x="1344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1" name="Rectangle 312"/>
            <p:cNvSpPr>
              <a:spLocks noChangeArrowheads="1"/>
            </p:cNvSpPr>
            <p:nvPr/>
          </p:nvSpPr>
          <p:spPr bwMode="auto">
            <a:xfrm>
              <a:off x="1488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2" name="Rectangle 313"/>
            <p:cNvSpPr>
              <a:spLocks noChangeArrowheads="1"/>
            </p:cNvSpPr>
            <p:nvPr/>
          </p:nvSpPr>
          <p:spPr bwMode="auto">
            <a:xfrm>
              <a:off x="1632" y="2976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3" name="Rectangle 314"/>
            <p:cNvSpPr>
              <a:spLocks noChangeArrowheads="1"/>
            </p:cNvSpPr>
            <p:nvPr/>
          </p:nvSpPr>
          <p:spPr bwMode="auto">
            <a:xfrm>
              <a:off x="624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4" name="Rectangle 315"/>
            <p:cNvSpPr>
              <a:spLocks noChangeArrowheads="1"/>
            </p:cNvSpPr>
            <p:nvPr/>
          </p:nvSpPr>
          <p:spPr bwMode="auto">
            <a:xfrm>
              <a:off x="768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5" name="Rectangle 316"/>
            <p:cNvSpPr>
              <a:spLocks noChangeArrowheads="1"/>
            </p:cNvSpPr>
            <p:nvPr/>
          </p:nvSpPr>
          <p:spPr bwMode="auto">
            <a:xfrm>
              <a:off x="912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6" name="Rectangle 317"/>
            <p:cNvSpPr>
              <a:spLocks noChangeArrowheads="1"/>
            </p:cNvSpPr>
            <p:nvPr/>
          </p:nvSpPr>
          <p:spPr bwMode="auto">
            <a:xfrm>
              <a:off x="1056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7" name="Rectangle 318"/>
            <p:cNvSpPr>
              <a:spLocks noChangeArrowheads="1"/>
            </p:cNvSpPr>
            <p:nvPr/>
          </p:nvSpPr>
          <p:spPr bwMode="auto">
            <a:xfrm>
              <a:off x="1200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8" name="Rectangle 319"/>
            <p:cNvSpPr>
              <a:spLocks noChangeArrowheads="1"/>
            </p:cNvSpPr>
            <p:nvPr/>
          </p:nvSpPr>
          <p:spPr bwMode="auto">
            <a:xfrm>
              <a:off x="1344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9" name="Rectangle 320"/>
            <p:cNvSpPr>
              <a:spLocks noChangeArrowheads="1"/>
            </p:cNvSpPr>
            <p:nvPr/>
          </p:nvSpPr>
          <p:spPr bwMode="auto">
            <a:xfrm>
              <a:off x="1488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0" name="Rectangle 321"/>
            <p:cNvSpPr>
              <a:spLocks noChangeArrowheads="1"/>
            </p:cNvSpPr>
            <p:nvPr/>
          </p:nvSpPr>
          <p:spPr bwMode="auto">
            <a:xfrm>
              <a:off x="1632" y="3168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1" name="Rectangle 322"/>
            <p:cNvSpPr>
              <a:spLocks noChangeArrowheads="1"/>
            </p:cNvSpPr>
            <p:nvPr/>
          </p:nvSpPr>
          <p:spPr bwMode="auto">
            <a:xfrm>
              <a:off x="624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2" name="Rectangle 323"/>
            <p:cNvSpPr>
              <a:spLocks noChangeArrowheads="1"/>
            </p:cNvSpPr>
            <p:nvPr/>
          </p:nvSpPr>
          <p:spPr bwMode="auto">
            <a:xfrm>
              <a:off x="768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3" name="Rectangle 324"/>
            <p:cNvSpPr>
              <a:spLocks noChangeArrowheads="1"/>
            </p:cNvSpPr>
            <p:nvPr/>
          </p:nvSpPr>
          <p:spPr bwMode="auto">
            <a:xfrm>
              <a:off x="912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4" name="Rectangle 325"/>
            <p:cNvSpPr>
              <a:spLocks noChangeArrowheads="1"/>
            </p:cNvSpPr>
            <p:nvPr/>
          </p:nvSpPr>
          <p:spPr bwMode="auto">
            <a:xfrm>
              <a:off x="1056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5" name="Rectangle 326"/>
            <p:cNvSpPr>
              <a:spLocks noChangeArrowheads="1"/>
            </p:cNvSpPr>
            <p:nvPr/>
          </p:nvSpPr>
          <p:spPr bwMode="auto">
            <a:xfrm>
              <a:off x="1200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6" name="Rectangle 327"/>
            <p:cNvSpPr>
              <a:spLocks noChangeArrowheads="1"/>
            </p:cNvSpPr>
            <p:nvPr/>
          </p:nvSpPr>
          <p:spPr bwMode="auto">
            <a:xfrm>
              <a:off x="1344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7" name="Rectangle 328"/>
            <p:cNvSpPr>
              <a:spLocks noChangeArrowheads="1"/>
            </p:cNvSpPr>
            <p:nvPr/>
          </p:nvSpPr>
          <p:spPr bwMode="auto">
            <a:xfrm>
              <a:off x="1488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8" name="Rectangle 329"/>
            <p:cNvSpPr>
              <a:spLocks noChangeArrowheads="1"/>
            </p:cNvSpPr>
            <p:nvPr/>
          </p:nvSpPr>
          <p:spPr bwMode="auto">
            <a:xfrm>
              <a:off x="1632" y="3360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9" name="Rectangle 330"/>
            <p:cNvSpPr>
              <a:spLocks noChangeArrowheads="1"/>
            </p:cNvSpPr>
            <p:nvPr/>
          </p:nvSpPr>
          <p:spPr bwMode="auto">
            <a:xfrm>
              <a:off x="624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0" name="Rectangle 331"/>
            <p:cNvSpPr>
              <a:spLocks noChangeArrowheads="1"/>
            </p:cNvSpPr>
            <p:nvPr/>
          </p:nvSpPr>
          <p:spPr bwMode="auto">
            <a:xfrm>
              <a:off x="768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1" name="Rectangle 332"/>
            <p:cNvSpPr>
              <a:spLocks noChangeArrowheads="1"/>
            </p:cNvSpPr>
            <p:nvPr/>
          </p:nvSpPr>
          <p:spPr bwMode="auto">
            <a:xfrm>
              <a:off x="912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2" name="Rectangle 333"/>
            <p:cNvSpPr>
              <a:spLocks noChangeArrowheads="1"/>
            </p:cNvSpPr>
            <p:nvPr/>
          </p:nvSpPr>
          <p:spPr bwMode="auto">
            <a:xfrm>
              <a:off x="1056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3" name="Rectangle 334"/>
            <p:cNvSpPr>
              <a:spLocks noChangeArrowheads="1"/>
            </p:cNvSpPr>
            <p:nvPr/>
          </p:nvSpPr>
          <p:spPr bwMode="auto">
            <a:xfrm>
              <a:off x="1200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4" name="Rectangle 335"/>
            <p:cNvSpPr>
              <a:spLocks noChangeArrowheads="1"/>
            </p:cNvSpPr>
            <p:nvPr/>
          </p:nvSpPr>
          <p:spPr bwMode="auto">
            <a:xfrm>
              <a:off x="1344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5" name="Rectangle 336"/>
            <p:cNvSpPr>
              <a:spLocks noChangeArrowheads="1"/>
            </p:cNvSpPr>
            <p:nvPr/>
          </p:nvSpPr>
          <p:spPr bwMode="auto">
            <a:xfrm>
              <a:off x="1488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6" name="Rectangle 337"/>
            <p:cNvSpPr>
              <a:spLocks noChangeArrowheads="1"/>
            </p:cNvSpPr>
            <p:nvPr/>
          </p:nvSpPr>
          <p:spPr bwMode="auto">
            <a:xfrm>
              <a:off x="1632" y="3552"/>
              <a:ext cx="48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407" name="Line 338"/>
          <p:cNvSpPr>
            <a:spLocks noChangeShapeType="1"/>
          </p:cNvSpPr>
          <p:nvPr/>
        </p:nvSpPr>
        <p:spPr bwMode="auto">
          <a:xfrm flipH="1">
            <a:off x="1701800" y="30353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08" name="Line 339"/>
          <p:cNvSpPr>
            <a:spLocks noChangeShapeType="1"/>
          </p:cNvSpPr>
          <p:nvPr/>
        </p:nvSpPr>
        <p:spPr bwMode="auto">
          <a:xfrm flipH="1">
            <a:off x="1701800" y="33401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09" name="Line 340"/>
          <p:cNvSpPr>
            <a:spLocks noChangeShapeType="1"/>
          </p:cNvSpPr>
          <p:nvPr/>
        </p:nvSpPr>
        <p:spPr bwMode="auto">
          <a:xfrm flipH="1">
            <a:off x="1701800" y="36449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" name="Line 341"/>
          <p:cNvSpPr>
            <a:spLocks noChangeShapeType="1"/>
          </p:cNvSpPr>
          <p:nvPr/>
        </p:nvSpPr>
        <p:spPr bwMode="auto">
          <a:xfrm flipH="1">
            <a:off x="1701800" y="39497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1" name="Line 342"/>
          <p:cNvSpPr>
            <a:spLocks noChangeShapeType="1"/>
          </p:cNvSpPr>
          <p:nvPr/>
        </p:nvSpPr>
        <p:spPr bwMode="auto">
          <a:xfrm flipH="1">
            <a:off x="1701800" y="42545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2" name="Line 343"/>
          <p:cNvSpPr>
            <a:spLocks noChangeShapeType="1"/>
          </p:cNvSpPr>
          <p:nvPr/>
        </p:nvSpPr>
        <p:spPr bwMode="auto">
          <a:xfrm flipH="1">
            <a:off x="1701800" y="45593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3" name="Line 344"/>
          <p:cNvSpPr>
            <a:spLocks noChangeShapeType="1"/>
          </p:cNvSpPr>
          <p:nvPr/>
        </p:nvSpPr>
        <p:spPr bwMode="auto">
          <a:xfrm flipH="1">
            <a:off x="1701800" y="48641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4" name="Line 345"/>
          <p:cNvSpPr>
            <a:spLocks noChangeShapeType="1"/>
          </p:cNvSpPr>
          <p:nvPr/>
        </p:nvSpPr>
        <p:spPr bwMode="auto">
          <a:xfrm flipH="1">
            <a:off x="1701800" y="51689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5" name="Line 346"/>
          <p:cNvSpPr>
            <a:spLocks noChangeShapeType="1"/>
          </p:cNvSpPr>
          <p:nvPr/>
        </p:nvSpPr>
        <p:spPr bwMode="auto">
          <a:xfrm flipH="1">
            <a:off x="33782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6" name="Line 347"/>
          <p:cNvSpPr>
            <a:spLocks noChangeShapeType="1"/>
          </p:cNvSpPr>
          <p:nvPr/>
        </p:nvSpPr>
        <p:spPr bwMode="auto">
          <a:xfrm flipH="1">
            <a:off x="33020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7" name="Line 348"/>
          <p:cNvSpPr>
            <a:spLocks noChangeShapeType="1"/>
          </p:cNvSpPr>
          <p:nvPr/>
        </p:nvSpPr>
        <p:spPr bwMode="auto">
          <a:xfrm flipH="1">
            <a:off x="31496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8" name="Line 349"/>
          <p:cNvSpPr>
            <a:spLocks noChangeShapeType="1"/>
          </p:cNvSpPr>
          <p:nvPr/>
        </p:nvSpPr>
        <p:spPr bwMode="auto">
          <a:xfrm flipH="1">
            <a:off x="30734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9" name="Line 350"/>
          <p:cNvSpPr>
            <a:spLocks noChangeShapeType="1"/>
          </p:cNvSpPr>
          <p:nvPr/>
        </p:nvSpPr>
        <p:spPr bwMode="auto">
          <a:xfrm flipH="1">
            <a:off x="29210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0" name="Line 351"/>
          <p:cNvSpPr>
            <a:spLocks noChangeShapeType="1"/>
          </p:cNvSpPr>
          <p:nvPr/>
        </p:nvSpPr>
        <p:spPr bwMode="auto">
          <a:xfrm flipH="1">
            <a:off x="28448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1" name="Line 352"/>
          <p:cNvSpPr>
            <a:spLocks noChangeShapeType="1"/>
          </p:cNvSpPr>
          <p:nvPr/>
        </p:nvSpPr>
        <p:spPr bwMode="auto">
          <a:xfrm flipH="1">
            <a:off x="26924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2" name="Line 353"/>
          <p:cNvSpPr>
            <a:spLocks noChangeShapeType="1"/>
          </p:cNvSpPr>
          <p:nvPr/>
        </p:nvSpPr>
        <p:spPr bwMode="auto">
          <a:xfrm flipH="1">
            <a:off x="26162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3" name="Line 354"/>
          <p:cNvSpPr>
            <a:spLocks noChangeShapeType="1"/>
          </p:cNvSpPr>
          <p:nvPr/>
        </p:nvSpPr>
        <p:spPr bwMode="auto">
          <a:xfrm>
            <a:off x="24638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4" name="Line 355"/>
          <p:cNvSpPr>
            <a:spLocks noChangeShapeType="1"/>
          </p:cNvSpPr>
          <p:nvPr/>
        </p:nvSpPr>
        <p:spPr bwMode="auto">
          <a:xfrm flipH="1">
            <a:off x="23876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5" name="Line 356"/>
          <p:cNvSpPr>
            <a:spLocks noChangeShapeType="1"/>
          </p:cNvSpPr>
          <p:nvPr/>
        </p:nvSpPr>
        <p:spPr bwMode="auto">
          <a:xfrm flipH="1">
            <a:off x="22352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6" name="Line 357"/>
          <p:cNvSpPr>
            <a:spLocks noChangeShapeType="1"/>
          </p:cNvSpPr>
          <p:nvPr/>
        </p:nvSpPr>
        <p:spPr bwMode="auto">
          <a:xfrm flipH="1">
            <a:off x="21590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7" name="Line 358"/>
          <p:cNvSpPr>
            <a:spLocks noChangeShapeType="1"/>
          </p:cNvSpPr>
          <p:nvPr/>
        </p:nvSpPr>
        <p:spPr bwMode="auto">
          <a:xfrm flipH="1">
            <a:off x="20066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8" name="Line 359"/>
          <p:cNvSpPr>
            <a:spLocks noChangeShapeType="1"/>
          </p:cNvSpPr>
          <p:nvPr/>
        </p:nvSpPr>
        <p:spPr bwMode="auto">
          <a:xfrm flipH="1">
            <a:off x="19304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9" name="Line 360"/>
          <p:cNvSpPr>
            <a:spLocks noChangeShapeType="1"/>
          </p:cNvSpPr>
          <p:nvPr/>
        </p:nvSpPr>
        <p:spPr bwMode="auto">
          <a:xfrm flipH="1">
            <a:off x="17780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0" name="Line 361"/>
          <p:cNvSpPr>
            <a:spLocks noChangeShapeType="1"/>
          </p:cNvSpPr>
          <p:nvPr/>
        </p:nvSpPr>
        <p:spPr bwMode="auto">
          <a:xfrm flipH="1">
            <a:off x="1701800" y="3035300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1" name="Rectangle 362"/>
          <p:cNvSpPr>
            <a:spLocks noChangeArrowheads="1"/>
          </p:cNvSpPr>
          <p:nvPr/>
        </p:nvSpPr>
        <p:spPr bwMode="auto">
          <a:xfrm flipH="1">
            <a:off x="1701800" y="5473700"/>
            <a:ext cx="1752600" cy="152400"/>
          </a:xfrm>
          <a:prstGeom prst="rect">
            <a:avLst/>
          </a:prstGeom>
          <a:solidFill>
            <a:srgbClr val="99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2" name="Line 363"/>
          <p:cNvSpPr>
            <a:spLocks noChangeShapeType="1"/>
          </p:cNvSpPr>
          <p:nvPr/>
        </p:nvSpPr>
        <p:spPr bwMode="auto">
          <a:xfrm flipH="1">
            <a:off x="33782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3" name="Line 364"/>
          <p:cNvSpPr>
            <a:spLocks noChangeShapeType="1"/>
          </p:cNvSpPr>
          <p:nvPr/>
        </p:nvSpPr>
        <p:spPr bwMode="auto">
          <a:xfrm flipH="1">
            <a:off x="31496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4" name="Line 365"/>
          <p:cNvSpPr>
            <a:spLocks noChangeShapeType="1"/>
          </p:cNvSpPr>
          <p:nvPr/>
        </p:nvSpPr>
        <p:spPr bwMode="auto">
          <a:xfrm flipH="1">
            <a:off x="29210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5" name="Line 366"/>
          <p:cNvSpPr>
            <a:spLocks noChangeShapeType="1"/>
          </p:cNvSpPr>
          <p:nvPr/>
        </p:nvSpPr>
        <p:spPr bwMode="auto">
          <a:xfrm flipH="1">
            <a:off x="26924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6" name="Line 367"/>
          <p:cNvSpPr>
            <a:spLocks noChangeShapeType="1"/>
          </p:cNvSpPr>
          <p:nvPr/>
        </p:nvSpPr>
        <p:spPr bwMode="auto">
          <a:xfrm flipH="1">
            <a:off x="24638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7" name="Line 368"/>
          <p:cNvSpPr>
            <a:spLocks noChangeShapeType="1"/>
          </p:cNvSpPr>
          <p:nvPr/>
        </p:nvSpPr>
        <p:spPr bwMode="auto">
          <a:xfrm flipH="1">
            <a:off x="22352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8" name="Line 369"/>
          <p:cNvSpPr>
            <a:spLocks noChangeShapeType="1"/>
          </p:cNvSpPr>
          <p:nvPr/>
        </p:nvSpPr>
        <p:spPr bwMode="auto">
          <a:xfrm flipH="1">
            <a:off x="20066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9" name="Line 370"/>
          <p:cNvSpPr>
            <a:spLocks noChangeShapeType="1"/>
          </p:cNvSpPr>
          <p:nvPr/>
        </p:nvSpPr>
        <p:spPr bwMode="auto">
          <a:xfrm flipH="1">
            <a:off x="1778000" y="56261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0" name="AutoShape 371"/>
          <p:cNvSpPr>
            <a:spLocks noChangeArrowheads="1"/>
          </p:cNvSpPr>
          <p:nvPr/>
        </p:nvSpPr>
        <p:spPr bwMode="auto">
          <a:xfrm rot="16200000" flipH="1">
            <a:off x="3454400" y="29591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1" name="AutoShape 372"/>
          <p:cNvSpPr>
            <a:spLocks noChangeArrowheads="1"/>
          </p:cNvSpPr>
          <p:nvPr/>
        </p:nvSpPr>
        <p:spPr bwMode="auto">
          <a:xfrm rot="16200000" flipH="1">
            <a:off x="3454400" y="32639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2" name="AutoShape 373"/>
          <p:cNvSpPr>
            <a:spLocks noChangeArrowheads="1"/>
          </p:cNvSpPr>
          <p:nvPr/>
        </p:nvSpPr>
        <p:spPr bwMode="auto">
          <a:xfrm rot="16200000" flipH="1">
            <a:off x="3454400" y="35782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3" name="AutoShape 374"/>
          <p:cNvSpPr>
            <a:spLocks noChangeArrowheads="1"/>
          </p:cNvSpPr>
          <p:nvPr/>
        </p:nvSpPr>
        <p:spPr bwMode="auto">
          <a:xfrm rot="16200000" flipH="1">
            <a:off x="3454400" y="38830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4" name="AutoShape 375"/>
          <p:cNvSpPr>
            <a:spLocks noChangeArrowheads="1"/>
          </p:cNvSpPr>
          <p:nvPr/>
        </p:nvSpPr>
        <p:spPr bwMode="auto">
          <a:xfrm rot="16200000" flipH="1">
            <a:off x="3454400" y="41878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5" name="AutoShape 376"/>
          <p:cNvSpPr>
            <a:spLocks noChangeArrowheads="1"/>
          </p:cNvSpPr>
          <p:nvPr/>
        </p:nvSpPr>
        <p:spPr bwMode="auto">
          <a:xfrm rot="16200000" flipH="1">
            <a:off x="3454400" y="44926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6" name="AutoShape 377"/>
          <p:cNvSpPr>
            <a:spLocks noChangeArrowheads="1"/>
          </p:cNvSpPr>
          <p:nvPr/>
        </p:nvSpPr>
        <p:spPr bwMode="auto">
          <a:xfrm rot="16200000" flipH="1">
            <a:off x="3454400" y="47974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7" name="AutoShape 378"/>
          <p:cNvSpPr>
            <a:spLocks noChangeArrowheads="1"/>
          </p:cNvSpPr>
          <p:nvPr/>
        </p:nvSpPr>
        <p:spPr bwMode="auto">
          <a:xfrm rot="16200000" flipH="1">
            <a:off x="3454400" y="5102225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48" name="Text Box 380"/>
          <p:cNvSpPr txBox="1">
            <a:spLocks noChangeArrowheads="1"/>
          </p:cNvSpPr>
          <p:nvPr/>
        </p:nvSpPr>
        <p:spPr bwMode="auto">
          <a:xfrm>
            <a:off x="5888038" y="2168525"/>
            <a:ext cx="1625600" cy="312738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449" name="Text Box 381"/>
          <p:cNvSpPr txBox="1">
            <a:spLocks noChangeArrowheads="1"/>
          </p:cNvSpPr>
          <p:nvPr/>
        </p:nvSpPr>
        <p:spPr bwMode="auto">
          <a:xfrm>
            <a:off x="7513638" y="2168525"/>
            <a:ext cx="655637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450" name="Text Box 382"/>
          <p:cNvSpPr txBox="1">
            <a:spLocks noChangeArrowheads="1"/>
          </p:cNvSpPr>
          <p:nvPr/>
        </p:nvSpPr>
        <p:spPr bwMode="auto">
          <a:xfrm>
            <a:off x="8169882" y="2163763"/>
            <a:ext cx="662361" cy="307777"/>
          </a:xfrm>
          <a:prstGeom prst="rect">
            <a:avLst/>
          </a:prstGeom>
          <a:solidFill>
            <a:srgbClr val="FF963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Offset</a:t>
            </a:r>
          </a:p>
        </p:txBody>
      </p:sp>
      <p:sp>
        <p:nvSpPr>
          <p:cNvPr id="451" name="Text Box 383"/>
          <p:cNvSpPr txBox="1">
            <a:spLocks noChangeArrowheads="1"/>
          </p:cNvSpPr>
          <p:nvPr/>
        </p:nvSpPr>
        <p:spPr bwMode="auto">
          <a:xfrm>
            <a:off x="1900059" y="2463800"/>
            <a:ext cx="11465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Tag array</a:t>
            </a:r>
          </a:p>
        </p:txBody>
      </p:sp>
      <p:sp>
        <p:nvSpPr>
          <p:cNvPr id="452" name="Text Box 384"/>
          <p:cNvSpPr txBox="1">
            <a:spLocks noChangeArrowheads="1"/>
          </p:cNvSpPr>
          <p:nvPr/>
        </p:nvSpPr>
        <p:spPr bwMode="auto">
          <a:xfrm>
            <a:off x="5486400" y="2514600"/>
            <a:ext cx="13017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Data array</a:t>
            </a:r>
          </a:p>
        </p:txBody>
      </p:sp>
      <p:sp>
        <p:nvSpPr>
          <p:cNvPr id="453" name="Line 407"/>
          <p:cNvSpPr>
            <a:spLocks noChangeShapeType="1"/>
          </p:cNvSpPr>
          <p:nvPr/>
        </p:nvSpPr>
        <p:spPr bwMode="auto">
          <a:xfrm>
            <a:off x="1219200" y="3886200"/>
            <a:ext cx="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54" name="Line 408"/>
          <p:cNvSpPr>
            <a:spLocks noChangeShapeType="1"/>
          </p:cNvSpPr>
          <p:nvPr/>
        </p:nvSpPr>
        <p:spPr bwMode="auto">
          <a:xfrm flipH="1">
            <a:off x="1219200" y="3886200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55" name="Line 409"/>
          <p:cNvSpPr>
            <a:spLocks noChangeShapeType="1"/>
          </p:cNvSpPr>
          <p:nvPr/>
        </p:nvSpPr>
        <p:spPr bwMode="auto">
          <a:xfrm flipV="1">
            <a:off x="4114800" y="3886200"/>
            <a:ext cx="3657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56" name="Line 410"/>
          <p:cNvSpPr>
            <a:spLocks noChangeShapeType="1"/>
          </p:cNvSpPr>
          <p:nvPr/>
        </p:nvSpPr>
        <p:spPr bwMode="auto">
          <a:xfrm>
            <a:off x="7772400" y="3886200"/>
            <a:ext cx="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 animBg="1"/>
      <p:bldP spid="454" grpId="0" animBg="1"/>
      <p:bldP spid="455" grpId="0" animBg="1"/>
      <p:bldP spid="4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Ass. Caches Reduce Conflict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associative (SA) cache</a:t>
            </a:r>
          </a:p>
          <a:p>
            <a:pPr lvl="1"/>
            <a:r>
              <a:rPr lang="en-US" dirty="0">
                <a:sym typeface="Wingdings" pitchFamily="2" charset="2"/>
              </a:rPr>
              <a:t>m</a:t>
            </a:r>
            <a:r>
              <a:rPr lang="en-US" dirty="0"/>
              <a:t>ultiple possible locations in a set</a:t>
            </a:r>
          </a:p>
          <a:p>
            <a:pPr lvl="1"/>
            <a:endParaRPr lang="en-US" dirty="0"/>
          </a:p>
          <a:p>
            <a:r>
              <a:rPr lang="en-US" dirty="0"/>
              <a:t>Fully associative (FA) cache</a:t>
            </a:r>
          </a:p>
          <a:p>
            <a:pPr lvl="1"/>
            <a:r>
              <a:rPr lang="en-US" dirty="0"/>
              <a:t>any location in the cache</a:t>
            </a:r>
          </a:p>
          <a:p>
            <a:pPr lvl="1"/>
            <a:endParaRPr lang="en-US" dirty="0"/>
          </a:p>
          <a:p>
            <a:r>
              <a:rPr lang="en-US" dirty="0"/>
              <a:t>Hardware and speed overhead</a:t>
            </a:r>
          </a:p>
          <a:p>
            <a:pPr lvl="1"/>
            <a:r>
              <a:rPr lang="en-US" dirty="0"/>
              <a:t>Comparators </a:t>
            </a:r>
          </a:p>
          <a:p>
            <a:pPr lvl="1"/>
            <a:r>
              <a:rPr lang="en-US" dirty="0"/>
              <a:t>Multiplexors</a:t>
            </a:r>
          </a:p>
          <a:p>
            <a:pPr lvl="1"/>
            <a:r>
              <a:rPr lang="en-US" dirty="0"/>
              <a:t>Data selection only after Hit/Miss determination (i.e., after tag comparison)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 (2-way)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index selects a “set” from the cache</a:t>
            </a:r>
          </a:p>
          <a:p>
            <a:r>
              <a:rPr lang="en-US" dirty="0"/>
              <a:t>The two tags in the set are compared in parallel</a:t>
            </a:r>
          </a:p>
          <a:p>
            <a:r>
              <a:rPr lang="en-US" dirty="0"/>
              <a:t>Data is selected based on the tag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2628900" y="3759200"/>
            <a:ext cx="1574800" cy="1193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2" name="Line 5"/>
          <p:cNvSpPr>
            <a:spLocks noChangeShapeType="1"/>
          </p:cNvSpPr>
          <p:nvPr/>
        </p:nvSpPr>
        <p:spPr bwMode="auto">
          <a:xfrm>
            <a:off x="2628900" y="4051300"/>
            <a:ext cx="157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3" name="Line 6"/>
          <p:cNvSpPr>
            <a:spLocks noChangeShapeType="1"/>
          </p:cNvSpPr>
          <p:nvPr/>
        </p:nvSpPr>
        <p:spPr bwMode="auto">
          <a:xfrm>
            <a:off x="2628900" y="4660900"/>
            <a:ext cx="157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2830513" y="3441700"/>
            <a:ext cx="121668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Data</a:t>
            </a:r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2754313" y="3746500"/>
            <a:ext cx="134011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Line 0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723900" y="3759200"/>
            <a:ext cx="1727200" cy="1193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 flipH="1">
            <a:off x="698500" y="4051300"/>
            <a:ext cx="177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 flipH="1">
            <a:off x="698500" y="4660900"/>
            <a:ext cx="177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42900" y="3759200"/>
            <a:ext cx="203200" cy="1193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0" name="Line 13"/>
          <p:cNvSpPr>
            <a:spLocks noChangeShapeType="1"/>
          </p:cNvSpPr>
          <p:nvPr/>
        </p:nvSpPr>
        <p:spPr bwMode="auto">
          <a:xfrm flipH="1">
            <a:off x="317500" y="4051300"/>
            <a:ext cx="25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 flipH="1">
            <a:off x="317500" y="4660900"/>
            <a:ext cx="25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1001713" y="3441700"/>
            <a:ext cx="11121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Tag</a:t>
            </a:r>
          </a:p>
        </p:txBody>
      </p:sp>
      <p:sp>
        <p:nvSpPr>
          <p:cNvPr id="113" name="Rectangle 16"/>
          <p:cNvSpPr>
            <a:spLocks noChangeArrowheads="1"/>
          </p:cNvSpPr>
          <p:nvPr/>
        </p:nvSpPr>
        <p:spPr bwMode="auto">
          <a:xfrm>
            <a:off x="87313" y="3441700"/>
            <a:ext cx="60952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Valid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1458913" y="4113213"/>
            <a:ext cx="29495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:</a:t>
            </a: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315913" y="4113213"/>
            <a:ext cx="29495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:</a:t>
            </a: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3287713" y="4113213"/>
            <a:ext cx="29495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:</a:t>
            </a:r>
          </a:p>
        </p:txBody>
      </p:sp>
      <p:grpSp>
        <p:nvGrpSpPr>
          <p:cNvPr id="117" name="Group 20"/>
          <p:cNvGrpSpPr>
            <a:grpSpLocks/>
          </p:cNvGrpSpPr>
          <p:nvPr/>
        </p:nvGrpSpPr>
        <p:grpSpPr bwMode="auto">
          <a:xfrm>
            <a:off x="4949826" y="3441700"/>
            <a:ext cx="4106863" cy="1511300"/>
            <a:chOff x="3118" y="2168"/>
            <a:chExt cx="2587" cy="952"/>
          </a:xfrm>
        </p:grpSpPr>
        <p:sp>
          <p:nvSpPr>
            <p:cNvPr id="118" name="Rectangle 21"/>
            <p:cNvSpPr>
              <a:spLocks noChangeArrowheads="1"/>
            </p:cNvSpPr>
            <p:nvPr/>
          </p:nvSpPr>
          <p:spPr bwMode="auto">
            <a:xfrm>
              <a:off x="3134" y="2368"/>
              <a:ext cx="992" cy="7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flipH="1">
              <a:off x="3118" y="2552"/>
              <a:ext cx="10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0" name="Line 23"/>
            <p:cNvSpPr>
              <a:spLocks noChangeShapeType="1"/>
            </p:cNvSpPr>
            <p:nvPr/>
          </p:nvSpPr>
          <p:spPr bwMode="auto">
            <a:xfrm flipH="1">
              <a:off x="3118" y="2936"/>
              <a:ext cx="10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1" name="Rectangle 24"/>
            <p:cNvSpPr>
              <a:spLocks noChangeArrowheads="1"/>
            </p:cNvSpPr>
            <p:nvPr/>
          </p:nvSpPr>
          <p:spPr bwMode="auto">
            <a:xfrm flipH="1">
              <a:off x="3249" y="2168"/>
              <a:ext cx="7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Cache Data</a:t>
              </a:r>
            </a:p>
          </p:txBody>
        </p:sp>
        <p:sp>
          <p:nvSpPr>
            <p:cNvPr id="122" name="Rectangle 25"/>
            <p:cNvSpPr>
              <a:spLocks noChangeArrowheads="1"/>
            </p:cNvSpPr>
            <p:nvPr/>
          </p:nvSpPr>
          <p:spPr bwMode="auto">
            <a:xfrm flipH="1">
              <a:off x="3151" y="2360"/>
              <a:ext cx="84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Cache Line 0</a:t>
              </a: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4238" y="2368"/>
              <a:ext cx="1088" cy="7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4" name="Line 27"/>
            <p:cNvSpPr>
              <a:spLocks noChangeShapeType="1"/>
            </p:cNvSpPr>
            <p:nvPr/>
          </p:nvSpPr>
          <p:spPr bwMode="auto">
            <a:xfrm>
              <a:off x="4238" y="2552"/>
              <a:ext cx="1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5" name="Line 28"/>
            <p:cNvSpPr>
              <a:spLocks noChangeShapeType="1"/>
            </p:cNvSpPr>
            <p:nvPr/>
          </p:nvSpPr>
          <p:spPr bwMode="auto">
            <a:xfrm>
              <a:off x="4238" y="2936"/>
              <a:ext cx="1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5438" y="2368"/>
              <a:ext cx="128" cy="7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7" name="Line 30"/>
            <p:cNvSpPr>
              <a:spLocks noChangeShapeType="1"/>
            </p:cNvSpPr>
            <p:nvPr/>
          </p:nvSpPr>
          <p:spPr bwMode="auto">
            <a:xfrm>
              <a:off x="5438" y="2552"/>
              <a:ext cx="1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8" name="Line 31"/>
            <p:cNvSpPr>
              <a:spLocks noChangeShapeType="1"/>
            </p:cNvSpPr>
            <p:nvPr/>
          </p:nvSpPr>
          <p:spPr bwMode="auto">
            <a:xfrm>
              <a:off x="5438" y="2936"/>
              <a:ext cx="1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9" name="Rectangle 32"/>
            <p:cNvSpPr>
              <a:spLocks noChangeArrowheads="1"/>
            </p:cNvSpPr>
            <p:nvPr/>
          </p:nvSpPr>
          <p:spPr bwMode="auto">
            <a:xfrm flipH="1">
              <a:off x="4450" y="2168"/>
              <a:ext cx="7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Cache Tag</a:t>
              </a:r>
            </a:p>
          </p:txBody>
        </p:sp>
        <p:sp>
          <p:nvSpPr>
            <p:cNvPr id="130" name="Rectangle 33"/>
            <p:cNvSpPr>
              <a:spLocks noChangeArrowheads="1"/>
            </p:cNvSpPr>
            <p:nvPr/>
          </p:nvSpPr>
          <p:spPr bwMode="auto">
            <a:xfrm flipH="1">
              <a:off x="5315" y="2168"/>
              <a:ext cx="3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Valid</a:t>
              </a:r>
            </a:p>
          </p:txBody>
        </p:sp>
        <p:sp>
          <p:nvSpPr>
            <p:cNvPr id="131" name="Rectangle 34"/>
            <p:cNvSpPr>
              <a:spLocks noChangeArrowheads="1"/>
            </p:cNvSpPr>
            <p:nvPr/>
          </p:nvSpPr>
          <p:spPr bwMode="auto">
            <a:xfrm flipH="1">
              <a:off x="4685" y="2591"/>
              <a:ext cx="18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:</a:t>
              </a:r>
            </a:p>
          </p:txBody>
        </p:sp>
        <p:sp>
          <p:nvSpPr>
            <p:cNvPr id="132" name="Rectangle 35"/>
            <p:cNvSpPr>
              <a:spLocks noChangeArrowheads="1"/>
            </p:cNvSpPr>
            <p:nvPr/>
          </p:nvSpPr>
          <p:spPr bwMode="auto">
            <a:xfrm flipH="1">
              <a:off x="5405" y="2591"/>
              <a:ext cx="18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:</a:t>
              </a:r>
            </a:p>
          </p:txBody>
        </p:sp>
        <p:sp>
          <p:nvSpPr>
            <p:cNvPr id="133" name="Rectangle 36"/>
            <p:cNvSpPr>
              <a:spLocks noChangeArrowheads="1"/>
            </p:cNvSpPr>
            <p:nvPr/>
          </p:nvSpPr>
          <p:spPr bwMode="auto">
            <a:xfrm flipH="1">
              <a:off x="3533" y="2591"/>
              <a:ext cx="18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:</a:t>
              </a:r>
            </a:p>
          </p:txBody>
        </p:sp>
      </p:grpSp>
      <p:sp>
        <p:nvSpPr>
          <p:cNvPr id="134" name="Line 37"/>
          <p:cNvSpPr>
            <a:spLocks noChangeShapeType="1"/>
          </p:cNvSpPr>
          <p:nvPr/>
        </p:nvSpPr>
        <p:spPr bwMode="auto">
          <a:xfrm>
            <a:off x="4597400" y="3530600"/>
            <a:ext cx="0" cy="127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5" name="Line 38"/>
          <p:cNvSpPr>
            <a:spLocks noChangeShapeType="1"/>
          </p:cNvSpPr>
          <p:nvPr/>
        </p:nvSpPr>
        <p:spPr bwMode="auto">
          <a:xfrm>
            <a:off x="4229100" y="4813300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4125913" y="3213100"/>
            <a:ext cx="13054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Index</a:t>
            </a:r>
          </a:p>
        </p:txBody>
      </p:sp>
      <p:sp>
        <p:nvSpPr>
          <p:cNvPr id="137" name="Rectangle 40"/>
          <p:cNvSpPr>
            <a:spLocks noChangeArrowheads="1"/>
          </p:cNvSpPr>
          <p:nvPr/>
        </p:nvSpPr>
        <p:spPr bwMode="auto">
          <a:xfrm>
            <a:off x="266700" y="4521200"/>
            <a:ext cx="8661400" cy="508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000000"/>
              </a:solidFill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8" name="Line 41"/>
          <p:cNvSpPr>
            <a:spLocks noChangeShapeType="1"/>
          </p:cNvSpPr>
          <p:nvPr/>
        </p:nvSpPr>
        <p:spPr bwMode="auto">
          <a:xfrm>
            <a:off x="3390900" y="5422900"/>
            <a:ext cx="241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39" name="Line 42"/>
          <p:cNvSpPr>
            <a:spLocks noChangeShapeType="1"/>
          </p:cNvSpPr>
          <p:nvPr/>
        </p:nvSpPr>
        <p:spPr bwMode="auto">
          <a:xfrm>
            <a:off x="3390900" y="5435600"/>
            <a:ext cx="203200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0" name="Line 43"/>
          <p:cNvSpPr>
            <a:spLocks noChangeShapeType="1"/>
          </p:cNvSpPr>
          <p:nvPr/>
        </p:nvSpPr>
        <p:spPr bwMode="auto">
          <a:xfrm>
            <a:off x="3619500" y="5727700"/>
            <a:ext cx="195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1" name="Line 44"/>
          <p:cNvSpPr>
            <a:spLocks noChangeShapeType="1"/>
          </p:cNvSpPr>
          <p:nvPr/>
        </p:nvSpPr>
        <p:spPr bwMode="auto">
          <a:xfrm flipH="1">
            <a:off x="5575300" y="5435600"/>
            <a:ext cx="254000" cy="279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2" name="Rectangle 45"/>
          <p:cNvSpPr>
            <a:spLocks noChangeArrowheads="1"/>
          </p:cNvSpPr>
          <p:nvPr/>
        </p:nvSpPr>
        <p:spPr bwMode="auto">
          <a:xfrm>
            <a:off x="4354513" y="5422900"/>
            <a:ext cx="55624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Mux</a:t>
            </a:r>
          </a:p>
        </p:txBody>
      </p:sp>
      <p:sp>
        <p:nvSpPr>
          <p:cNvPr id="143" name="Line 46"/>
          <p:cNvSpPr>
            <a:spLocks noChangeShapeType="1"/>
          </p:cNvSpPr>
          <p:nvPr/>
        </p:nvSpPr>
        <p:spPr bwMode="auto">
          <a:xfrm>
            <a:off x="3987800" y="4826000"/>
            <a:ext cx="0" cy="58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4" name="Line 47"/>
          <p:cNvSpPr>
            <a:spLocks noChangeShapeType="1"/>
          </p:cNvSpPr>
          <p:nvPr/>
        </p:nvSpPr>
        <p:spPr bwMode="auto">
          <a:xfrm>
            <a:off x="5207000" y="4826000"/>
            <a:ext cx="0" cy="58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45" name="Rectangle 48"/>
          <p:cNvSpPr>
            <a:spLocks noChangeArrowheads="1"/>
          </p:cNvSpPr>
          <p:nvPr/>
        </p:nvSpPr>
        <p:spPr bwMode="auto">
          <a:xfrm>
            <a:off x="5040313" y="5370513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3897313" y="5370513"/>
            <a:ext cx="2805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147" name="Rectangle 50"/>
          <p:cNvSpPr>
            <a:spLocks noChangeArrowheads="1"/>
          </p:cNvSpPr>
          <p:nvPr/>
        </p:nvSpPr>
        <p:spPr bwMode="auto">
          <a:xfrm>
            <a:off x="3516313" y="5446713"/>
            <a:ext cx="51648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Sel1</a:t>
            </a: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5192713" y="5446713"/>
            <a:ext cx="51648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Sel0</a:t>
            </a: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>
            <a:off x="4597400" y="5740400"/>
            <a:ext cx="0" cy="73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50" name="Rectangle 53"/>
          <p:cNvSpPr>
            <a:spLocks noChangeArrowheads="1"/>
          </p:cNvSpPr>
          <p:nvPr/>
        </p:nvSpPr>
        <p:spPr bwMode="auto">
          <a:xfrm>
            <a:off x="4659313" y="6184900"/>
            <a:ext cx="1163781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Cache Line</a:t>
            </a:r>
          </a:p>
        </p:txBody>
      </p:sp>
      <p:sp>
        <p:nvSpPr>
          <p:cNvPr id="151" name="Oval 54"/>
          <p:cNvSpPr>
            <a:spLocks noChangeArrowheads="1"/>
          </p:cNvSpPr>
          <p:nvPr/>
        </p:nvSpPr>
        <p:spPr bwMode="auto">
          <a:xfrm>
            <a:off x="1409700" y="5283200"/>
            <a:ext cx="889000" cy="4318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152" name="Group 55"/>
          <p:cNvGrpSpPr>
            <a:grpSpLocks/>
          </p:cNvGrpSpPr>
          <p:nvPr/>
        </p:nvGrpSpPr>
        <p:grpSpPr bwMode="auto">
          <a:xfrm>
            <a:off x="2527300" y="5422900"/>
            <a:ext cx="990600" cy="458788"/>
            <a:chOff x="1592" y="3416"/>
            <a:chExt cx="624" cy="289"/>
          </a:xfrm>
        </p:grpSpPr>
        <p:grpSp>
          <p:nvGrpSpPr>
            <p:cNvPr id="153" name="Group 56"/>
            <p:cNvGrpSpPr>
              <a:grpSpLocks/>
            </p:cNvGrpSpPr>
            <p:nvPr/>
          </p:nvGrpSpPr>
          <p:grpSpPr bwMode="auto">
            <a:xfrm>
              <a:off x="1736" y="3416"/>
              <a:ext cx="480" cy="289"/>
              <a:chOff x="1736" y="3416"/>
              <a:chExt cx="480" cy="289"/>
            </a:xfrm>
          </p:grpSpPr>
          <p:sp>
            <p:nvSpPr>
              <p:cNvPr id="156" name="Arc 57"/>
              <p:cNvSpPr>
                <a:spLocks/>
              </p:cNvSpPr>
              <p:nvPr/>
            </p:nvSpPr>
            <p:spPr bwMode="auto">
              <a:xfrm>
                <a:off x="1864" y="3425"/>
                <a:ext cx="192" cy="13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136 h 21600"/>
                  <a:gd name="T4" fmla="*/ 0 w 21600"/>
                  <a:gd name="T5" fmla="*/ 1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57" name="Arc 58"/>
              <p:cNvSpPr>
                <a:spLocks/>
              </p:cNvSpPr>
              <p:nvPr/>
            </p:nvSpPr>
            <p:spPr bwMode="auto">
              <a:xfrm rot="10800000">
                <a:off x="1873" y="3569"/>
                <a:ext cx="192" cy="136"/>
              </a:xfrm>
              <a:custGeom>
                <a:avLst/>
                <a:gdLst>
                  <a:gd name="T0" fmla="*/ 0 w 21600"/>
                  <a:gd name="T1" fmla="*/ 136 h 21600"/>
                  <a:gd name="T2" fmla="*/ 191 w 21600"/>
                  <a:gd name="T3" fmla="*/ 0 h 21600"/>
                  <a:gd name="T4" fmla="*/ 192 w 21600"/>
                  <a:gd name="T5" fmla="*/ 1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58" name="Line 59"/>
              <p:cNvSpPr>
                <a:spLocks noChangeShapeType="1"/>
              </p:cNvSpPr>
              <p:nvPr/>
            </p:nvSpPr>
            <p:spPr bwMode="auto">
              <a:xfrm flipH="1">
                <a:off x="1736" y="3416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59" name="Line 60"/>
              <p:cNvSpPr>
                <a:spLocks noChangeShapeType="1"/>
              </p:cNvSpPr>
              <p:nvPr/>
            </p:nvSpPr>
            <p:spPr bwMode="auto">
              <a:xfrm>
                <a:off x="1744" y="342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60" name="Line 61"/>
              <p:cNvSpPr>
                <a:spLocks noChangeShapeType="1"/>
              </p:cNvSpPr>
              <p:nvPr/>
            </p:nvSpPr>
            <p:spPr bwMode="auto">
              <a:xfrm flipH="1">
                <a:off x="1736" y="3704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61" name="Line 62"/>
              <p:cNvSpPr>
                <a:spLocks noChangeShapeType="1"/>
              </p:cNvSpPr>
              <p:nvPr/>
            </p:nvSpPr>
            <p:spPr bwMode="auto">
              <a:xfrm>
                <a:off x="2072" y="356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</p:grpSp>
        <p:sp>
          <p:nvSpPr>
            <p:cNvPr id="154" name="Line 63"/>
            <p:cNvSpPr>
              <a:spLocks noChangeShapeType="1"/>
            </p:cNvSpPr>
            <p:nvPr/>
          </p:nvSpPr>
          <p:spPr bwMode="auto">
            <a:xfrm flipH="1">
              <a:off x="1592" y="3464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55" name="Line 64"/>
            <p:cNvSpPr>
              <a:spLocks noChangeShapeType="1"/>
            </p:cNvSpPr>
            <p:nvPr/>
          </p:nvSpPr>
          <p:spPr bwMode="auto">
            <a:xfrm flipH="1">
              <a:off x="1592" y="3656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62" name="Rectangle 65"/>
          <p:cNvSpPr>
            <a:spLocks noChangeArrowheads="1"/>
          </p:cNvSpPr>
          <p:nvPr/>
        </p:nvSpPr>
        <p:spPr bwMode="auto">
          <a:xfrm>
            <a:off x="1382713" y="5346700"/>
            <a:ext cx="9928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Compare</a:t>
            </a: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2324100" y="5499100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4" name="Line 67"/>
          <p:cNvSpPr>
            <a:spLocks noChangeShapeType="1"/>
          </p:cNvSpPr>
          <p:nvPr/>
        </p:nvSpPr>
        <p:spPr bwMode="auto">
          <a:xfrm flipH="1">
            <a:off x="469900" y="5803900"/>
            <a:ext cx="208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5" name="Line 68"/>
          <p:cNvSpPr>
            <a:spLocks noChangeShapeType="1"/>
          </p:cNvSpPr>
          <p:nvPr/>
        </p:nvSpPr>
        <p:spPr bwMode="auto">
          <a:xfrm>
            <a:off x="482600" y="4826000"/>
            <a:ext cx="0" cy="965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6" name="Line 69"/>
          <p:cNvSpPr>
            <a:spLocks noChangeShapeType="1"/>
          </p:cNvSpPr>
          <p:nvPr/>
        </p:nvSpPr>
        <p:spPr bwMode="auto">
          <a:xfrm>
            <a:off x="1854200" y="4826000"/>
            <a:ext cx="0" cy="58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7" name="Line 70"/>
          <p:cNvSpPr>
            <a:spLocks noChangeShapeType="1"/>
          </p:cNvSpPr>
          <p:nvPr/>
        </p:nvSpPr>
        <p:spPr bwMode="auto">
          <a:xfrm flipH="1">
            <a:off x="622300" y="5499100"/>
            <a:ext cx="787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8" name="Rectangle 71"/>
          <p:cNvSpPr>
            <a:spLocks noChangeArrowheads="1"/>
          </p:cNvSpPr>
          <p:nvPr/>
        </p:nvSpPr>
        <p:spPr bwMode="auto">
          <a:xfrm>
            <a:off x="544513" y="5194300"/>
            <a:ext cx="87652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Adr Tag</a:t>
            </a:r>
          </a:p>
        </p:txBody>
      </p:sp>
      <p:grpSp>
        <p:nvGrpSpPr>
          <p:cNvPr id="169" name="Group 72"/>
          <p:cNvGrpSpPr>
            <a:grpSpLocks/>
          </p:cNvGrpSpPr>
          <p:nvPr/>
        </p:nvGrpSpPr>
        <p:grpSpPr bwMode="auto">
          <a:xfrm>
            <a:off x="5651500" y="4826000"/>
            <a:ext cx="3060700" cy="1055688"/>
            <a:chOff x="3560" y="3040"/>
            <a:chExt cx="1928" cy="665"/>
          </a:xfrm>
        </p:grpSpPr>
        <p:sp>
          <p:nvSpPr>
            <p:cNvPr id="170" name="Oval 73"/>
            <p:cNvSpPr>
              <a:spLocks noChangeArrowheads="1"/>
            </p:cNvSpPr>
            <p:nvPr/>
          </p:nvSpPr>
          <p:spPr bwMode="auto">
            <a:xfrm>
              <a:off x="4344" y="3328"/>
              <a:ext cx="560" cy="272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grpSp>
          <p:nvGrpSpPr>
            <p:cNvPr id="171" name="Group 74"/>
            <p:cNvGrpSpPr>
              <a:grpSpLocks/>
            </p:cNvGrpSpPr>
            <p:nvPr/>
          </p:nvGrpSpPr>
          <p:grpSpPr bwMode="auto">
            <a:xfrm>
              <a:off x="3560" y="3416"/>
              <a:ext cx="624" cy="289"/>
              <a:chOff x="3560" y="3416"/>
              <a:chExt cx="624" cy="289"/>
            </a:xfrm>
          </p:grpSpPr>
          <p:grpSp>
            <p:nvGrpSpPr>
              <p:cNvPr id="178" name="Group 75"/>
              <p:cNvGrpSpPr>
                <a:grpSpLocks/>
              </p:cNvGrpSpPr>
              <p:nvPr/>
            </p:nvGrpSpPr>
            <p:grpSpPr bwMode="auto">
              <a:xfrm>
                <a:off x="3560" y="3416"/>
                <a:ext cx="488" cy="289"/>
                <a:chOff x="3560" y="3416"/>
                <a:chExt cx="488" cy="289"/>
              </a:xfrm>
            </p:grpSpPr>
            <p:sp>
              <p:nvSpPr>
                <p:cNvPr id="181" name="Arc 76"/>
                <p:cNvSpPr>
                  <a:spLocks/>
                </p:cNvSpPr>
                <p:nvPr/>
              </p:nvSpPr>
              <p:spPr bwMode="auto">
                <a:xfrm>
                  <a:off x="3737" y="3425"/>
                  <a:ext cx="192" cy="136"/>
                </a:xfrm>
                <a:custGeom>
                  <a:avLst/>
                  <a:gdLst>
                    <a:gd name="T0" fmla="*/ 0 w 21600"/>
                    <a:gd name="T1" fmla="*/ 136 h 21600"/>
                    <a:gd name="T2" fmla="*/ 191 w 21600"/>
                    <a:gd name="T3" fmla="*/ 0 h 21600"/>
                    <a:gd name="T4" fmla="*/ 192 w 21600"/>
                    <a:gd name="T5" fmla="*/ 13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14"/>
                        <a:pt x="9602" y="61"/>
                        <a:pt x="21488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  <p:sp>
              <p:nvSpPr>
                <p:cNvPr id="182" name="Arc 77"/>
                <p:cNvSpPr>
                  <a:spLocks/>
                </p:cNvSpPr>
                <p:nvPr/>
              </p:nvSpPr>
              <p:spPr bwMode="auto">
                <a:xfrm rot="10800000">
                  <a:off x="3728" y="3569"/>
                  <a:ext cx="192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92 w 21600"/>
                    <a:gd name="T3" fmla="*/ 136 h 21600"/>
                    <a:gd name="T4" fmla="*/ 0 w 21600"/>
                    <a:gd name="T5" fmla="*/ 13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  <p:sp>
              <p:nvSpPr>
                <p:cNvPr id="183" name="Line 78"/>
                <p:cNvSpPr>
                  <a:spLocks noChangeShapeType="1"/>
                </p:cNvSpPr>
                <p:nvPr/>
              </p:nvSpPr>
              <p:spPr bwMode="auto">
                <a:xfrm>
                  <a:off x="3936" y="3416"/>
                  <a:ext cx="10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  <p:sp>
              <p:nvSpPr>
                <p:cNvPr id="184" name="Line 79"/>
                <p:cNvSpPr>
                  <a:spLocks noChangeShapeType="1"/>
                </p:cNvSpPr>
                <p:nvPr/>
              </p:nvSpPr>
              <p:spPr bwMode="auto">
                <a:xfrm>
                  <a:off x="4048" y="342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  <p:sp>
              <p:nvSpPr>
                <p:cNvPr id="185" name="Line 80"/>
                <p:cNvSpPr>
                  <a:spLocks noChangeShapeType="1"/>
                </p:cNvSpPr>
                <p:nvPr/>
              </p:nvSpPr>
              <p:spPr bwMode="auto">
                <a:xfrm>
                  <a:off x="3936" y="3704"/>
                  <a:ext cx="10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  <p:sp>
              <p:nvSpPr>
                <p:cNvPr id="18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560" y="3560"/>
                  <a:ext cx="17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新細明體" pitchFamily="18" charset="-120"/>
                    <a:cs typeface="Arial" pitchFamily="34" charset="0"/>
                  </a:endParaRPr>
                </a:p>
              </p:txBody>
            </p:sp>
          </p:grpSp>
          <p:sp>
            <p:nvSpPr>
              <p:cNvPr id="179" name="Line 82"/>
              <p:cNvSpPr>
                <a:spLocks noChangeShapeType="1"/>
              </p:cNvSpPr>
              <p:nvPr/>
            </p:nvSpPr>
            <p:spPr bwMode="auto">
              <a:xfrm>
                <a:off x="4056" y="3464"/>
                <a:ext cx="1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80" name="Line 83"/>
              <p:cNvSpPr>
                <a:spLocks noChangeShapeType="1"/>
              </p:cNvSpPr>
              <p:nvPr/>
            </p:nvSpPr>
            <p:spPr bwMode="auto">
              <a:xfrm>
                <a:off x="4056" y="3656"/>
                <a:ext cx="1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endParaRPr>
              </a:p>
            </p:txBody>
          </p:sp>
        </p:grpSp>
        <p:sp>
          <p:nvSpPr>
            <p:cNvPr id="172" name="Rectangle 84"/>
            <p:cNvSpPr>
              <a:spLocks noChangeArrowheads="1"/>
            </p:cNvSpPr>
            <p:nvPr/>
          </p:nvSpPr>
          <p:spPr bwMode="auto">
            <a:xfrm flipH="1">
              <a:off x="4295" y="3368"/>
              <a:ext cx="62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新細明體" pitchFamily="18" charset="-120"/>
                  <a:cs typeface="Arial" pitchFamily="34" charset="0"/>
                </a:rPr>
                <a:t>Compare</a:t>
              </a:r>
            </a:p>
          </p:txBody>
        </p:sp>
        <p:sp>
          <p:nvSpPr>
            <p:cNvPr id="173" name="Line 85"/>
            <p:cNvSpPr>
              <a:spLocks noChangeShapeType="1"/>
            </p:cNvSpPr>
            <p:nvPr/>
          </p:nvSpPr>
          <p:spPr bwMode="auto">
            <a:xfrm flipH="1">
              <a:off x="4184" y="3464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74" name="Line 86"/>
            <p:cNvSpPr>
              <a:spLocks noChangeShapeType="1"/>
            </p:cNvSpPr>
            <p:nvPr/>
          </p:nvSpPr>
          <p:spPr bwMode="auto">
            <a:xfrm>
              <a:off x="4200" y="3656"/>
              <a:ext cx="12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75" name="Line 87"/>
            <p:cNvSpPr>
              <a:spLocks noChangeShapeType="1"/>
            </p:cNvSpPr>
            <p:nvPr/>
          </p:nvSpPr>
          <p:spPr bwMode="auto">
            <a:xfrm>
              <a:off x="5488" y="3040"/>
              <a:ext cx="0" cy="6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76" name="Line 88"/>
            <p:cNvSpPr>
              <a:spLocks noChangeShapeType="1"/>
            </p:cNvSpPr>
            <p:nvPr/>
          </p:nvSpPr>
          <p:spPr bwMode="auto">
            <a:xfrm>
              <a:off x="4624" y="3040"/>
              <a:ext cx="0" cy="3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77" name="Line 89"/>
            <p:cNvSpPr>
              <a:spLocks noChangeShapeType="1"/>
            </p:cNvSpPr>
            <p:nvPr/>
          </p:nvSpPr>
          <p:spPr bwMode="auto">
            <a:xfrm>
              <a:off x="4920" y="3464"/>
              <a:ext cx="4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87" name="Oval 90"/>
          <p:cNvSpPr>
            <a:spLocks noChangeArrowheads="1"/>
          </p:cNvSpPr>
          <p:nvPr/>
        </p:nvSpPr>
        <p:spPr bwMode="auto">
          <a:xfrm>
            <a:off x="3619500" y="5816600"/>
            <a:ext cx="431800" cy="4318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88" name="Rectangle 91"/>
          <p:cNvSpPr>
            <a:spLocks noChangeArrowheads="1"/>
          </p:cNvSpPr>
          <p:nvPr/>
        </p:nvSpPr>
        <p:spPr bwMode="auto">
          <a:xfrm>
            <a:off x="3592513" y="5880100"/>
            <a:ext cx="45525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OR</a:t>
            </a:r>
          </a:p>
        </p:txBody>
      </p:sp>
      <p:sp>
        <p:nvSpPr>
          <p:cNvPr id="189" name="Line 92"/>
          <p:cNvSpPr>
            <a:spLocks noChangeShapeType="1"/>
          </p:cNvSpPr>
          <p:nvPr/>
        </p:nvSpPr>
        <p:spPr bwMode="auto">
          <a:xfrm>
            <a:off x="3378200" y="56642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0" name="Line 93"/>
          <p:cNvSpPr>
            <a:spLocks noChangeShapeType="1"/>
          </p:cNvSpPr>
          <p:nvPr/>
        </p:nvSpPr>
        <p:spPr bwMode="auto">
          <a:xfrm>
            <a:off x="3390900" y="6032500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1" name="Line 94"/>
          <p:cNvSpPr>
            <a:spLocks noChangeShapeType="1"/>
          </p:cNvSpPr>
          <p:nvPr/>
        </p:nvSpPr>
        <p:spPr bwMode="auto">
          <a:xfrm>
            <a:off x="5740400" y="56642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2" name="Line 95"/>
          <p:cNvSpPr>
            <a:spLocks noChangeShapeType="1"/>
          </p:cNvSpPr>
          <p:nvPr/>
        </p:nvSpPr>
        <p:spPr bwMode="auto">
          <a:xfrm>
            <a:off x="4076700" y="6032500"/>
            <a:ext cx="165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3" name="Line 96"/>
          <p:cNvSpPr>
            <a:spLocks noChangeShapeType="1"/>
          </p:cNvSpPr>
          <p:nvPr/>
        </p:nvSpPr>
        <p:spPr bwMode="auto">
          <a:xfrm>
            <a:off x="3835400" y="6273800"/>
            <a:ext cx="0" cy="355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4" name="Rectangle 97"/>
          <p:cNvSpPr>
            <a:spLocks noChangeArrowheads="1"/>
          </p:cNvSpPr>
          <p:nvPr/>
        </p:nvSpPr>
        <p:spPr bwMode="auto">
          <a:xfrm>
            <a:off x="3363913" y="6337300"/>
            <a:ext cx="43640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Hit</a:t>
            </a:r>
          </a:p>
        </p:txBody>
      </p:sp>
      <p:sp>
        <p:nvSpPr>
          <p:cNvPr id="195" name="AutoShape 98"/>
          <p:cNvSpPr>
            <a:spLocks noChangeArrowheads="1"/>
          </p:cNvSpPr>
          <p:nvPr/>
        </p:nvSpPr>
        <p:spPr bwMode="auto">
          <a:xfrm>
            <a:off x="57150" y="5210175"/>
            <a:ext cx="8912225" cy="1422400"/>
          </a:xfrm>
          <a:prstGeom prst="roundRect">
            <a:avLst>
              <a:gd name="adj" fmla="val 16667"/>
            </a:avLst>
          </a:prstGeom>
          <a:solidFill>
            <a:srgbClr val="FFFF99">
              <a:alpha val="3999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96" name="AutoShape 99"/>
          <p:cNvSpPr>
            <a:spLocks noChangeArrowheads="1"/>
          </p:cNvSpPr>
          <p:nvPr/>
        </p:nvSpPr>
        <p:spPr bwMode="auto">
          <a:xfrm>
            <a:off x="914400" y="2541588"/>
            <a:ext cx="7239000" cy="855662"/>
          </a:xfrm>
          <a:prstGeom prst="wedgeRoundRectCallout">
            <a:avLst>
              <a:gd name="adj1" fmla="val -11222"/>
              <a:gd name="adj2" fmla="val 256310"/>
              <a:gd name="adj3" fmla="val 16667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 Additional circuitry as compared to DM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 Makes SA caches slower to access than DM of comparable size</a:t>
            </a:r>
          </a:p>
        </p:txBody>
      </p:sp>
    </p:spTree>
    <p:extLst>
      <p:ext uri="{BB962C8B-B14F-4D97-AF65-F5344CB8AC3E}">
        <p14:creationId xmlns:p14="http://schemas.microsoft.com/office/powerpoint/2010/main" val="22505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Set-Associative Cache (2-way)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 from 0x77FF1C78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932363" y="45720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932363" y="49530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32363" y="4572000"/>
            <a:ext cx="1430337" cy="762000"/>
            <a:chOff x="288" y="2736"/>
            <a:chExt cx="2160" cy="480"/>
          </a:xfrm>
        </p:grpSpPr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589713" y="45720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589713" y="49530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6589713" y="4572000"/>
            <a:ext cx="1463675" cy="762000"/>
            <a:chOff x="288" y="2736"/>
            <a:chExt cx="2160" cy="480"/>
          </a:xfrm>
        </p:grpSpPr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2836863" y="45720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2836863" y="49530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2836863" y="4572000"/>
            <a:ext cx="1430337" cy="762000"/>
            <a:chOff x="288" y="2736"/>
            <a:chExt cx="2160" cy="480"/>
          </a:xfrm>
        </p:grpSpPr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1236663" y="45720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1236663" y="49530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1236663" y="4572000"/>
            <a:ext cx="1463675" cy="762000"/>
            <a:chOff x="288" y="2736"/>
            <a:chExt cx="2160" cy="480"/>
          </a:xfrm>
        </p:grpSpPr>
        <p:sp>
          <p:nvSpPr>
            <p:cNvPr id="23" name="Rectangle 65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" name="Rectangle 66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932363" y="3505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589713" y="3505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932363" y="2743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32363" y="3124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32363" y="3505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4932363" y="2743200"/>
            <a:ext cx="1430337" cy="762000"/>
            <a:chOff x="288" y="2736"/>
            <a:chExt cx="2160" cy="480"/>
          </a:xfrm>
        </p:grpSpPr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6589713" y="2743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6589713" y="3124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6589713" y="3505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36" name="Group 29"/>
          <p:cNvGrpSpPr>
            <a:grpSpLocks/>
          </p:cNvGrpSpPr>
          <p:nvPr/>
        </p:nvGrpSpPr>
        <p:grpSpPr bwMode="auto">
          <a:xfrm>
            <a:off x="6589713" y="2743200"/>
            <a:ext cx="1463675" cy="762000"/>
            <a:chOff x="288" y="2736"/>
            <a:chExt cx="2160" cy="480"/>
          </a:xfrm>
        </p:grpSpPr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791300" y="2286000"/>
            <a:ext cx="11541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Tag array1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13313" y="2286000"/>
            <a:ext cx="1290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Data array1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7348538" y="4025900"/>
            <a:ext cx="3175" cy="3175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5237163" y="5791200"/>
            <a:ext cx="287337" cy="381000"/>
          </a:xfrm>
          <a:prstGeom prst="rect">
            <a:avLst/>
          </a:prstGeom>
          <a:solidFill>
            <a:srgbClr val="FF9632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186363" y="1295400"/>
            <a:ext cx="1308100" cy="312738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6497638" y="1295400"/>
            <a:ext cx="655637" cy="3143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7145338" y="1295400"/>
            <a:ext cx="627062" cy="314325"/>
          </a:xfrm>
          <a:prstGeom prst="rect">
            <a:avLst/>
          </a:prstGeom>
          <a:solidFill>
            <a:srgbClr val="FF963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offset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614988" y="4038600"/>
            <a:ext cx="3175" cy="3175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836863" y="3505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1236663" y="3505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2836863" y="2743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2836863" y="3124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836863" y="3505200"/>
            <a:ext cx="1430337" cy="381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2836863" y="2743200"/>
            <a:ext cx="1430337" cy="762000"/>
            <a:chOff x="288" y="2736"/>
            <a:chExt cx="2160" cy="480"/>
          </a:xfrm>
        </p:grpSpPr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1236663" y="2743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1236663" y="3124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1231900" y="3505200"/>
            <a:ext cx="1463675" cy="381000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236663" y="2743200"/>
            <a:ext cx="1463675" cy="762000"/>
            <a:chOff x="288" y="2736"/>
            <a:chExt cx="2160" cy="480"/>
          </a:xfrm>
        </p:grpSpPr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88" y="273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288" y="2976"/>
              <a:ext cx="2160" cy="24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61" name="Text Box 67"/>
          <p:cNvSpPr txBox="1">
            <a:spLocks noChangeArrowheads="1"/>
          </p:cNvSpPr>
          <p:nvPr/>
        </p:nvSpPr>
        <p:spPr bwMode="auto">
          <a:xfrm>
            <a:off x="1438250" y="2286000"/>
            <a:ext cx="11541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Tag array0</a:t>
            </a: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2857500" y="2286000"/>
            <a:ext cx="12112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Data aray0</a:t>
            </a:r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>
            <a:off x="1995488" y="4025900"/>
            <a:ext cx="3175" cy="3175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4" name="Line 71"/>
          <p:cNvSpPr>
            <a:spLocks noChangeShapeType="1"/>
          </p:cNvSpPr>
          <p:nvPr/>
        </p:nvSpPr>
        <p:spPr bwMode="auto">
          <a:xfrm>
            <a:off x="3519488" y="4038600"/>
            <a:ext cx="3175" cy="317500"/>
          </a:xfrm>
          <a:prstGeom prst="line">
            <a:avLst/>
          </a:prstGeom>
          <a:noFill/>
          <a:ln w="762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5" name="Line 74"/>
          <p:cNvSpPr>
            <a:spLocks noChangeShapeType="1"/>
          </p:cNvSpPr>
          <p:nvPr/>
        </p:nvSpPr>
        <p:spPr bwMode="auto">
          <a:xfrm>
            <a:off x="5522913" y="1433513"/>
            <a:ext cx="550862" cy="4154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66" name="AutoShape 77"/>
          <p:cNvCxnSpPr>
            <a:cxnSpLocks noChangeShapeType="1"/>
            <a:stCxn id="44" idx="0"/>
            <a:endCxn id="35" idx="3"/>
          </p:cNvCxnSpPr>
          <p:nvPr/>
        </p:nvCxnSpPr>
        <p:spPr bwMode="auto">
          <a:xfrm rot="5400000" flipV="1">
            <a:off x="6239669" y="1881981"/>
            <a:ext cx="2400300" cy="1227138"/>
          </a:xfrm>
          <a:prstGeom prst="bentConnector4">
            <a:avLst>
              <a:gd name="adj1" fmla="val -9523"/>
              <a:gd name="adj2" fmla="val 11863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67" name="Line 78"/>
          <p:cNvSpPr>
            <a:spLocks noChangeShapeType="1"/>
          </p:cNvSpPr>
          <p:nvPr/>
        </p:nvSpPr>
        <p:spPr bwMode="auto">
          <a:xfrm flipH="1">
            <a:off x="5384800" y="1412875"/>
            <a:ext cx="1973263" cy="444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35" grpId="0" animBg="1"/>
      <p:bldP spid="42" grpId="0" animBg="1"/>
      <p:bldP spid="47" grpId="0" animBg="1"/>
      <p:bldP spid="47" grpId="1" animBg="1"/>
      <p:bldP spid="48" grpId="0" animBg="1"/>
      <p:bldP spid="57" grpId="0" animBg="1"/>
      <p:bldP spid="65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Memory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28650" y="3962956"/>
            <a:ext cx="7829550" cy="2133601"/>
            <a:chOff x="396" y="2711"/>
            <a:chExt cx="4932" cy="134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24" y="3360"/>
              <a:ext cx="1104" cy="28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prstShdw prst="shdw13" dist="266700" dir="5400000">
                <a:schemeClr val="accent2"/>
              </a:prstShdw>
            </a:effec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96" y="3100"/>
              <a:ext cx="407" cy="407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Reg </a:t>
              </a:r>
            </a:p>
            <a:p>
              <a:pPr eaLnBrk="0" hangingPunct="0">
                <a:defRPr/>
              </a:pPr>
              <a:r>
                <a:rPr lang="en-US" altLang="zh-TW" sz="18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File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96" y="3100"/>
              <a:ext cx="830" cy="40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L1</a:t>
              </a:r>
            </a:p>
            <a:p>
              <a:pPr eaLnBrk="0" hangingPunct="0">
                <a:defRPr/>
              </a:pPr>
              <a:r>
                <a:rPr lang="en-US" altLang="zh-TW" sz="180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Data </a:t>
              </a:r>
              <a:r>
                <a:rPr lang="en-US" altLang="zh-TW" sz="1800" dirty="0" smtClean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cache</a:t>
              </a:r>
              <a:endParaRPr lang="en-US" altLang="zh-TW" sz="1800" dirty="0">
                <a:solidFill>
                  <a:srgbClr val="FFFFFF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033" y="3648"/>
              <a:ext cx="777" cy="40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180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L1</a:t>
              </a:r>
            </a:p>
            <a:p>
              <a:pPr eaLnBrk="0" hangingPunct="0">
                <a:defRPr/>
              </a:pPr>
              <a:r>
                <a:rPr lang="en-US" altLang="zh-TW" sz="180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Inst cache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68" y="3120"/>
              <a:ext cx="816" cy="756"/>
            </a:xfrm>
            <a:prstGeom prst="rect">
              <a:avLst/>
            </a:prstGeom>
            <a:solidFill>
              <a:srgbClr val="0066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24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L2 </a:t>
              </a:r>
            </a:p>
            <a:p>
              <a:pPr eaLnBrk="0" hangingPunct="0">
                <a:defRPr/>
              </a:pPr>
              <a:r>
                <a:rPr lang="en-US" altLang="zh-TW" sz="24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  Cache</a:t>
              </a:r>
              <a:r>
                <a:rPr lang="en-US" altLang="zh-TW" sz="240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</a:p>
            <a:p>
              <a:pPr eaLnBrk="0" hangingPunct="0">
                <a:defRPr/>
              </a:pPr>
              <a:r>
                <a:rPr lang="en-US" altLang="zh-TW" sz="240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28" y="3071"/>
              <a:ext cx="1271" cy="872"/>
            </a:xfrm>
            <a:prstGeom prst="rect">
              <a:avLst/>
            </a:prstGeom>
            <a:solidFill>
              <a:srgbClr val="FF993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 sz="28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Main </a:t>
              </a:r>
            </a:p>
            <a:p>
              <a:pPr eaLnBrk="0" hangingPunct="0">
                <a:defRPr/>
              </a:pPr>
              <a:r>
                <a:rPr lang="en-US" altLang="zh-TW" sz="280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   Memory</a:t>
              </a:r>
              <a:r>
                <a:rPr lang="en-US" altLang="zh-TW" sz="280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 </a:t>
              </a:r>
            </a:p>
            <a:p>
              <a:pPr eaLnBrk="0" hangingPunct="0">
                <a:defRPr/>
              </a:pPr>
              <a:endParaRPr lang="en-US" altLang="zh-TW" sz="280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24" y="2880"/>
              <a:ext cx="1104" cy="288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prstShdw prst="shdw13" dist="266700" dir="5400000">
                <a:schemeClr val="accent2"/>
              </a:prstShdw>
            </a:effec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454" y="2947"/>
              <a:ext cx="686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TW" sz="3200">
                  <a:solidFill>
                    <a:srgbClr val="0000CC"/>
                  </a:solidFill>
                  <a:latin typeface="+mn-lt"/>
                  <a:cs typeface="Arial" pitchFamily="34" charset="0"/>
                </a:rPr>
                <a:t>DISK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768" y="326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728" y="326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728" y="374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684" y="345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000" y="345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190" y="2711"/>
              <a:ext cx="610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TW" sz="2400">
                  <a:latin typeface="+mn-lt"/>
                  <a:cs typeface="Arial" pitchFamily="34" charset="0"/>
                </a:rPr>
                <a:t>SRAM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168" y="2733"/>
              <a:ext cx="63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TW" sz="2400">
                  <a:latin typeface="+mn-lt"/>
                  <a:cs typeface="Arial" pitchFamily="34" charset="0"/>
                </a:rPr>
                <a:t>DRAM</a:t>
              </a:r>
            </a:p>
          </p:txBody>
        </p:sp>
        <p:sp>
          <p:nvSpPr>
            <p:cNvPr id="21" name="AutoShape 20"/>
            <p:cNvSpPr>
              <a:spLocks/>
            </p:cNvSpPr>
            <p:nvPr/>
          </p:nvSpPr>
          <p:spPr bwMode="auto">
            <a:xfrm rot="-5400000">
              <a:off x="1464" y="1896"/>
              <a:ext cx="144" cy="2208"/>
            </a:xfrm>
            <a:prstGeom prst="rightBrace">
              <a:avLst>
                <a:gd name="adj1" fmla="val 127778"/>
                <a:gd name="adj2" fmla="val 4995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362200" y="1367393"/>
            <a:ext cx="2819400" cy="2057400"/>
            <a:chOff x="1488" y="1104"/>
            <a:chExt cx="1776" cy="1296"/>
          </a:xfrm>
        </p:grpSpPr>
        <p:pic>
          <p:nvPicPr>
            <p:cNvPr id="23" name="Picture 22" descr="main_store_servic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1104"/>
              <a:ext cx="1296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1488" y="1632"/>
              <a:ext cx="432" cy="248"/>
            </a:xfrm>
            <a:prstGeom prst="rightArrow">
              <a:avLst>
                <a:gd name="adj1" fmla="val 50000"/>
                <a:gd name="adj2" fmla="val 43548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5" name="Picture 24" descr="mi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2289731"/>
            <a:ext cx="754062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38200" y="1649968"/>
            <a:ext cx="1533525" cy="1851025"/>
            <a:chOff x="528" y="1282"/>
            <a:chExt cx="966" cy="1166"/>
          </a:xfrm>
        </p:grpSpPr>
        <p:pic>
          <p:nvPicPr>
            <p:cNvPr id="27" name="Picture 26" descr="ksra25fkss-es-largevi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8" y="1282"/>
              <a:ext cx="726" cy="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528" y="1844"/>
              <a:ext cx="216" cy="124"/>
            </a:xfrm>
            <a:prstGeom prst="rightArrow">
              <a:avLst>
                <a:gd name="adj1" fmla="val 50000"/>
                <a:gd name="adj2" fmla="val 43548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257800" y="1138793"/>
            <a:ext cx="3733800" cy="2228850"/>
            <a:chOff x="3312" y="768"/>
            <a:chExt cx="2352" cy="1404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3312" y="1440"/>
              <a:ext cx="432" cy="248"/>
            </a:xfrm>
            <a:prstGeom prst="rightArrow">
              <a:avLst>
                <a:gd name="adj1" fmla="val 50000"/>
                <a:gd name="adj2" fmla="val 43548"/>
              </a:avLst>
            </a:prstGeom>
            <a:solidFill>
              <a:srgbClr val="CC0099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0" descr="milk_cow_ori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92" y="768"/>
              <a:ext cx="1872" cy="1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933700" y="6336268"/>
            <a:ext cx="2173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Increasing Capacity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181100" y="6207681"/>
            <a:ext cx="632460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81100" y="3905805"/>
            <a:ext cx="6324600" cy="127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051810" y="3537261"/>
            <a:ext cx="19424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Increasing </a:t>
            </a:r>
            <a:r>
              <a:rPr lang="en-US" dirty="0" smtClean="0">
                <a:latin typeface="+mn-lt"/>
              </a:rPr>
              <a:t>Speed</a:t>
            </a:r>
            <a:endParaRPr lang="en-US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31000" y="3919578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Virtual Memory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57368" y="3913194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Physical Memory</a:t>
            </a:r>
            <a:endParaRPr lang="en-US" dirty="0">
              <a:solidFill>
                <a:srgbClr val="C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35125" y="1320800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b="0"/>
              <a:t>     tag         offset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2588" y="1392238"/>
            <a:ext cx="2281237" cy="2762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51138" y="1392238"/>
            <a:ext cx="1587" cy="2746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3643313" y="5094288"/>
            <a:ext cx="3497262" cy="412750"/>
          </a:xfrm>
          <a:custGeom>
            <a:avLst/>
            <a:gdLst>
              <a:gd name="T0" fmla="*/ 2203 w 2203"/>
              <a:gd name="T1" fmla="*/ 0 h 260"/>
              <a:gd name="T2" fmla="*/ 1652 w 2203"/>
              <a:gd name="T3" fmla="*/ 260 h 260"/>
              <a:gd name="T4" fmla="*/ 551 w 2203"/>
              <a:gd name="T5" fmla="*/ 260 h 260"/>
              <a:gd name="T6" fmla="*/ 0 w 2203"/>
              <a:gd name="T7" fmla="*/ 0 h 260"/>
              <a:gd name="T8" fmla="*/ 2203 w 2203"/>
              <a:gd name="T9" fmla="*/ 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3"/>
              <a:gd name="T16" fmla="*/ 0 h 260"/>
              <a:gd name="T17" fmla="*/ 2203 w 2203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3" h="260">
                <a:moveTo>
                  <a:pt x="2203" y="0"/>
                </a:moveTo>
                <a:lnTo>
                  <a:pt x="1652" y="260"/>
                </a:lnTo>
                <a:lnTo>
                  <a:pt x="551" y="260"/>
                </a:lnTo>
                <a:lnTo>
                  <a:pt x="0" y="0"/>
                </a:lnTo>
                <a:lnTo>
                  <a:pt x="2203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5260975" y="5507038"/>
            <a:ext cx="192088" cy="274637"/>
            <a:chOff x="2812" y="3613"/>
            <a:chExt cx="121" cy="173"/>
          </a:xfrm>
        </p:grpSpPr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2874" y="3613"/>
              <a:ext cx="1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2812" y="3665"/>
              <a:ext cx="121" cy="121"/>
            </a:xfrm>
            <a:custGeom>
              <a:avLst/>
              <a:gdLst>
                <a:gd name="T0" fmla="*/ 0 w 121"/>
                <a:gd name="T1" fmla="*/ 0 h 121"/>
                <a:gd name="T2" fmla="*/ 62 w 121"/>
                <a:gd name="T3" fmla="*/ 121 h 121"/>
                <a:gd name="T4" fmla="*/ 121 w 121"/>
                <a:gd name="T5" fmla="*/ 0 h 121"/>
                <a:gd name="T6" fmla="*/ 0 w 121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"/>
                <a:gd name="T13" fmla="*/ 0 h 121"/>
                <a:gd name="T14" fmla="*/ 121 w 121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" h="121">
                  <a:moveTo>
                    <a:pt x="0" y="0"/>
                  </a:moveTo>
                  <a:lnTo>
                    <a:pt x="62" y="121"/>
                  </a:lnTo>
                  <a:lnTo>
                    <a:pt x="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854325" y="2146300"/>
            <a:ext cx="4598988" cy="26765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854325" y="2489200"/>
            <a:ext cx="459581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149725" y="2133600"/>
            <a:ext cx="1588" cy="267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>
            <a:off x="2854325" y="2832100"/>
            <a:ext cx="459581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61"/>
          <p:cNvSpPr>
            <a:spLocks noChangeShapeType="1"/>
          </p:cNvSpPr>
          <p:nvPr/>
        </p:nvSpPr>
        <p:spPr bwMode="auto">
          <a:xfrm>
            <a:off x="2854325" y="3176588"/>
            <a:ext cx="45958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2854325" y="4545013"/>
            <a:ext cx="45958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4683125" y="5105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000" b="0"/>
              <a:t>Multiplexor</a:t>
            </a:r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914400" y="3429000"/>
            <a:ext cx="1597025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/>
              <a:t>Associative Search</a:t>
            </a: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3159125" y="1828800"/>
            <a:ext cx="744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/>
              <a:t>Tag</a:t>
            </a:r>
          </a:p>
        </p:txBody>
      </p:sp>
      <p:grpSp>
        <p:nvGrpSpPr>
          <p:cNvPr id="21" name="Group 100"/>
          <p:cNvGrpSpPr>
            <a:grpSpLocks/>
          </p:cNvGrpSpPr>
          <p:nvPr/>
        </p:nvGrpSpPr>
        <p:grpSpPr bwMode="auto">
          <a:xfrm flipH="1">
            <a:off x="1711325" y="2098675"/>
            <a:ext cx="1149350" cy="2833688"/>
            <a:chOff x="4483" y="1466"/>
            <a:chExt cx="724" cy="1785"/>
          </a:xfrm>
        </p:grpSpPr>
        <p:sp>
          <p:nvSpPr>
            <p:cNvPr id="22" name="Oval 45"/>
            <p:cNvSpPr>
              <a:spLocks noChangeArrowheads="1"/>
            </p:cNvSpPr>
            <p:nvPr/>
          </p:nvSpPr>
          <p:spPr bwMode="auto">
            <a:xfrm>
              <a:off x="4817" y="1756"/>
              <a:ext cx="175" cy="17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4753" y="1676"/>
              <a:ext cx="21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4858" y="1701"/>
              <a:ext cx="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2200" b="0">
                  <a:solidFill>
                    <a:srgbClr val="000000"/>
                  </a:solidFill>
                </a:rPr>
                <a:t>=</a:t>
              </a:r>
              <a:endParaRPr lang="en-US" altLang="zh-TW" sz="3600" b="0" i="1">
                <a:solidFill>
                  <a:schemeClr val="accent1"/>
                </a:solidFill>
              </a:endParaRPr>
            </a:p>
          </p:txBody>
        </p:sp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4990" y="1783"/>
              <a:ext cx="217" cy="120"/>
              <a:chOff x="4990" y="1783"/>
              <a:chExt cx="217" cy="120"/>
            </a:xfrm>
          </p:grpSpPr>
          <p:sp>
            <p:nvSpPr>
              <p:cNvPr id="66" name="Line 49"/>
              <p:cNvSpPr>
                <a:spLocks noChangeShapeType="1"/>
              </p:cNvSpPr>
              <p:nvPr/>
            </p:nvSpPr>
            <p:spPr bwMode="auto">
              <a:xfrm>
                <a:off x="4990" y="1842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0"/>
              <p:cNvSpPr>
                <a:spLocks/>
              </p:cNvSpPr>
              <p:nvPr/>
            </p:nvSpPr>
            <p:spPr bwMode="auto">
              <a:xfrm>
                <a:off x="5086" y="1783"/>
                <a:ext cx="121" cy="120"/>
              </a:xfrm>
              <a:custGeom>
                <a:avLst/>
                <a:gdLst>
                  <a:gd name="T0" fmla="*/ 0 w 121"/>
                  <a:gd name="T1" fmla="*/ 120 h 120"/>
                  <a:gd name="T2" fmla="*/ 121 w 121"/>
                  <a:gd name="T3" fmla="*/ 59 h 120"/>
                  <a:gd name="T4" fmla="*/ 0 w 121"/>
                  <a:gd name="T5" fmla="*/ 0 h 120"/>
                  <a:gd name="T6" fmla="*/ 0 w 121"/>
                  <a:gd name="T7" fmla="*/ 120 h 1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20"/>
                  <a:gd name="T14" fmla="*/ 121 w 121"/>
                  <a:gd name="T15" fmla="*/ 120 h 1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20">
                    <a:moveTo>
                      <a:pt x="0" y="120"/>
                    </a:moveTo>
                    <a:lnTo>
                      <a:pt x="121" y="59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4817" y="1972"/>
              <a:ext cx="175" cy="17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4758" y="1892"/>
              <a:ext cx="211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4863" y="1917"/>
              <a:ext cx="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2200" b="0">
                  <a:solidFill>
                    <a:srgbClr val="000000"/>
                  </a:solidFill>
                </a:rPr>
                <a:t>=</a:t>
              </a:r>
              <a:endParaRPr lang="en-US" altLang="zh-TW" sz="3600" b="0" i="1">
                <a:solidFill>
                  <a:schemeClr val="accent1"/>
                </a:solidFill>
              </a:endParaRPr>
            </a:p>
          </p:txBody>
        </p: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4990" y="1999"/>
              <a:ext cx="217" cy="120"/>
              <a:chOff x="4990" y="1999"/>
              <a:chExt cx="217" cy="120"/>
            </a:xfrm>
          </p:grpSpPr>
          <p:sp>
            <p:nvSpPr>
              <p:cNvPr id="64" name="Line 55"/>
              <p:cNvSpPr>
                <a:spLocks noChangeShapeType="1"/>
              </p:cNvSpPr>
              <p:nvPr/>
            </p:nvSpPr>
            <p:spPr bwMode="auto">
              <a:xfrm>
                <a:off x="4990" y="2058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5086" y="1999"/>
                <a:ext cx="121" cy="120"/>
              </a:xfrm>
              <a:custGeom>
                <a:avLst/>
                <a:gdLst>
                  <a:gd name="T0" fmla="*/ 0 w 121"/>
                  <a:gd name="T1" fmla="*/ 120 h 120"/>
                  <a:gd name="T2" fmla="*/ 121 w 121"/>
                  <a:gd name="T3" fmla="*/ 59 h 120"/>
                  <a:gd name="T4" fmla="*/ 0 w 121"/>
                  <a:gd name="T5" fmla="*/ 0 h 120"/>
                  <a:gd name="T6" fmla="*/ 0 w 121"/>
                  <a:gd name="T7" fmla="*/ 120 h 1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20"/>
                  <a:gd name="T14" fmla="*/ 121 w 121"/>
                  <a:gd name="T15" fmla="*/ 120 h 1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20">
                    <a:moveTo>
                      <a:pt x="0" y="120"/>
                    </a:moveTo>
                    <a:lnTo>
                      <a:pt x="121" y="59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4817" y="1539"/>
              <a:ext cx="175" cy="17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64"/>
            <p:cNvGrpSpPr>
              <a:grpSpLocks/>
            </p:cNvGrpSpPr>
            <p:nvPr/>
          </p:nvGrpSpPr>
          <p:grpSpPr bwMode="auto">
            <a:xfrm>
              <a:off x="4990" y="1566"/>
              <a:ext cx="217" cy="121"/>
              <a:chOff x="4990" y="1566"/>
              <a:chExt cx="217" cy="121"/>
            </a:xfrm>
          </p:grpSpPr>
          <p:sp>
            <p:nvSpPr>
              <p:cNvPr id="62" name="Line 65"/>
              <p:cNvSpPr>
                <a:spLocks noChangeShapeType="1"/>
              </p:cNvSpPr>
              <p:nvPr/>
            </p:nvSpPr>
            <p:spPr bwMode="auto">
              <a:xfrm>
                <a:off x="4990" y="1626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6"/>
              <p:cNvSpPr>
                <a:spLocks/>
              </p:cNvSpPr>
              <p:nvPr/>
            </p:nvSpPr>
            <p:spPr bwMode="auto">
              <a:xfrm>
                <a:off x="5086" y="1566"/>
                <a:ext cx="121" cy="121"/>
              </a:xfrm>
              <a:custGeom>
                <a:avLst/>
                <a:gdLst>
                  <a:gd name="T0" fmla="*/ 0 w 121"/>
                  <a:gd name="T1" fmla="*/ 121 h 121"/>
                  <a:gd name="T2" fmla="*/ 121 w 121"/>
                  <a:gd name="T3" fmla="*/ 60 h 121"/>
                  <a:gd name="T4" fmla="*/ 0 w 121"/>
                  <a:gd name="T5" fmla="*/ 0 h 121"/>
                  <a:gd name="T6" fmla="*/ 0 w 121"/>
                  <a:gd name="T7" fmla="*/ 121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21"/>
                  <a:gd name="T14" fmla="*/ 121 w 121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21">
                    <a:moveTo>
                      <a:pt x="0" y="121"/>
                    </a:moveTo>
                    <a:lnTo>
                      <a:pt x="121" y="60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67"/>
            <p:cNvSpPr>
              <a:spLocks noChangeArrowheads="1"/>
            </p:cNvSpPr>
            <p:nvPr/>
          </p:nvSpPr>
          <p:spPr bwMode="auto">
            <a:xfrm>
              <a:off x="4762" y="1466"/>
              <a:ext cx="21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68"/>
            <p:cNvSpPr>
              <a:spLocks noChangeArrowheads="1"/>
            </p:cNvSpPr>
            <p:nvPr/>
          </p:nvSpPr>
          <p:spPr bwMode="auto">
            <a:xfrm>
              <a:off x="4867" y="1490"/>
              <a:ext cx="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2200" b="0">
                  <a:solidFill>
                    <a:srgbClr val="000000"/>
                  </a:solidFill>
                </a:rPr>
                <a:t>=</a:t>
              </a:r>
              <a:endParaRPr lang="en-US" altLang="zh-TW" sz="3600" b="0" i="1">
                <a:solidFill>
                  <a:schemeClr val="accent1"/>
                </a:solidFill>
              </a:endParaRPr>
            </a:p>
          </p:txBody>
        </p:sp>
        <p:sp>
          <p:nvSpPr>
            <p:cNvPr id="34" name="Oval 69"/>
            <p:cNvSpPr>
              <a:spLocks noChangeArrowheads="1"/>
            </p:cNvSpPr>
            <p:nvPr/>
          </p:nvSpPr>
          <p:spPr bwMode="auto">
            <a:xfrm>
              <a:off x="4817" y="3007"/>
              <a:ext cx="175" cy="17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4767" y="2937"/>
              <a:ext cx="211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4873" y="2970"/>
              <a:ext cx="1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2200" b="0">
                  <a:solidFill>
                    <a:srgbClr val="000000"/>
                  </a:solidFill>
                </a:rPr>
                <a:t>=</a:t>
              </a:r>
              <a:endParaRPr lang="en-US" altLang="zh-TW" sz="3600" b="0" i="1">
                <a:solidFill>
                  <a:schemeClr val="accent1"/>
                </a:solidFill>
              </a:endParaRPr>
            </a:p>
          </p:txBody>
        </p:sp>
        <p:grpSp>
          <p:nvGrpSpPr>
            <p:cNvPr id="37" name="Group 72"/>
            <p:cNvGrpSpPr>
              <a:grpSpLocks/>
            </p:cNvGrpSpPr>
            <p:nvPr/>
          </p:nvGrpSpPr>
          <p:grpSpPr bwMode="auto">
            <a:xfrm>
              <a:off x="4990" y="3034"/>
              <a:ext cx="217" cy="121"/>
              <a:chOff x="4990" y="3034"/>
              <a:chExt cx="217" cy="121"/>
            </a:xfrm>
          </p:grpSpPr>
          <p:sp>
            <p:nvSpPr>
              <p:cNvPr id="60" name="Line 73"/>
              <p:cNvSpPr>
                <a:spLocks noChangeShapeType="1"/>
              </p:cNvSpPr>
              <p:nvPr/>
            </p:nvSpPr>
            <p:spPr bwMode="auto">
              <a:xfrm>
                <a:off x="4990" y="3094"/>
                <a:ext cx="99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4"/>
              <p:cNvSpPr>
                <a:spLocks/>
              </p:cNvSpPr>
              <p:nvPr/>
            </p:nvSpPr>
            <p:spPr bwMode="auto">
              <a:xfrm>
                <a:off x="5086" y="3034"/>
                <a:ext cx="121" cy="121"/>
              </a:xfrm>
              <a:custGeom>
                <a:avLst/>
                <a:gdLst>
                  <a:gd name="T0" fmla="*/ 0 w 121"/>
                  <a:gd name="T1" fmla="*/ 121 h 121"/>
                  <a:gd name="T2" fmla="*/ 121 w 121"/>
                  <a:gd name="T3" fmla="*/ 60 h 121"/>
                  <a:gd name="T4" fmla="*/ 0 w 121"/>
                  <a:gd name="T5" fmla="*/ 0 h 121"/>
                  <a:gd name="T6" fmla="*/ 0 w 121"/>
                  <a:gd name="T7" fmla="*/ 121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21"/>
                  <a:gd name="T14" fmla="*/ 121 w 121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21">
                    <a:moveTo>
                      <a:pt x="0" y="121"/>
                    </a:moveTo>
                    <a:lnTo>
                      <a:pt x="121" y="60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75"/>
            <p:cNvGrpSpPr>
              <a:grpSpLocks/>
            </p:cNvGrpSpPr>
            <p:nvPr/>
          </p:nvGrpSpPr>
          <p:grpSpPr bwMode="auto">
            <a:xfrm>
              <a:off x="4688" y="1566"/>
              <a:ext cx="129" cy="1589"/>
              <a:chOff x="4688" y="1566"/>
              <a:chExt cx="129" cy="1589"/>
            </a:xfrm>
          </p:grpSpPr>
          <p:grpSp>
            <p:nvGrpSpPr>
              <p:cNvPr id="48" name="Group 76"/>
              <p:cNvGrpSpPr>
                <a:grpSpLocks/>
              </p:cNvGrpSpPr>
              <p:nvPr/>
            </p:nvGrpSpPr>
            <p:grpSpPr bwMode="auto">
              <a:xfrm>
                <a:off x="4688" y="1783"/>
                <a:ext cx="129" cy="120"/>
                <a:chOff x="4688" y="1783"/>
                <a:chExt cx="129" cy="120"/>
              </a:xfrm>
            </p:grpSpPr>
            <p:sp>
              <p:nvSpPr>
                <p:cNvPr id="58" name="Line 77"/>
                <p:cNvSpPr>
                  <a:spLocks noChangeShapeType="1"/>
                </p:cNvSpPr>
                <p:nvPr/>
              </p:nvSpPr>
              <p:spPr bwMode="auto">
                <a:xfrm>
                  <a:off x="4688" y="1842"/>
                  <a:ext cx="12" cy="1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78"/>
                <p:cNvSpPr>
                  <a:spLocks/>
                </p:cNvSpPr>
                <p:nvPr/>
              </p:nvSpPr>
              <p:spPr bwMode="auto">
                <a:xfrm>
                  <a:off x="4697" y="1783"/>
                  <a:ext cx="120" cy="120"/>
                </a:xfrm>
                <a:custGeom>
                  <a:avLst/>
                  <a:gdLst>
                    <a:gd name="T0" fmla="*/ 0 w 120"/>
                    <a:gd name="T1" fmla="*/ 120 h 120"/>
                    <a:gd name="T2" fmla="*/ 120 w 120"/>
                    <a:gd name="T3" fmla="*/ 59 h 120"/>
                    <a:gd name="T4" fmla="*/ 0 w 120"/>
                    <a:gd name="T5" fmla="*/ 0 h 120"/>
                    <a:gd name="T6" fmla="*/ 0 w 120"/>
                    <a:gd name="T7" fmla="*/ 120 h 1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"/>
                    <a:gd name="T13" fmla="*/ 0 h 120"/>
                    <a:gd name="T14" fmla="*/ 120 w 120"/>
                    <a:gd name="T15" fmla="*/ 120 h 1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" h="120">
                      <a:moveTo>
                        <a:pt x="0" y="120"/>
                      </a:moveTo>
                      <a:lnTo>
                        <a:pt x="120" y="59"/>
                      </a:lnTo>
                      <a:lnTo>
                        <a:pt x="0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0000CC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79"/>
              <p:cNvGrpSpPr>
                <a:grpSpLocks/>
              </p:cNvGrpSpPr>
              <p:nvPr/>
            </p:nvGrpSpPr>
            <p:grpSpPr bwMode="auto">
              <a:xfrm>
                <a:off x="4688" y="1999"/>
                <a:ext cx="129" cy="120"/>
                <a:chOff x="4688" y="1999"/>
                <a:chExt cx="129" cy="120"/>
              </a:xfrm>
            </p:grpSpPr>
            <p:sp>
              <p:nvSpPr>
                <p:cNvPr id="56" name="Line 80"/>
                <p:cNvSpPr>
                  <a:spLocks noChangeShapeType="1"/>
                </p:cNvSpPr>
                <p:nvPr/>
              </p:nvSpPr>
              <p:spPr bwMode="auto">
                <a:xfrm>
                  <a:off x="4688" y="2058"/>
                  <a:ext cx="12" cy="1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81"/>
                <p:cNvSpPr>
                  <a:spLocks/>
                </p:cNvSpPr>
                <p:nvPr/>
              </p:nvSpPr>
              <p:spPr bwMode="auto">
                <a:xfrm>
                  <a:off x="4697" y="1999"/>
                  <a:ext cx="120" cy="120"/>
                </a:xfrm>
                <a:custGeom>
                  <a:avLst/>
                  <a:gdLst>
                    <a:gd name="T0" fmla="*/ 0 w 120"/>
                    <a:gd name="T1" fmla="*/ 120 h 120"/>
                    <a:gd name="T2" fmla="*/ 120 w 120"/>
                    <a:gd name="T3" fmla="*/ 59 h 120"/>
                    <a:gd name="T4" fmla="*/ 0 w 120"/>
                    <a:gd name="T5" fmla="*/ 0 h 120"/>
                    <a:gd name="T6" fmla="*/ 0 w 120"/>
                    <a:gd name="T7" fmla="*/ 120 h 1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"/>
                    <a:gd name="T13" fmla="*/ 0 h 120"/>
                    <a:gd name="T14" fmla="*/ 120 w 120"/>
                    <a:gd name="T15" fmla="*/ 120 h 1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" h="120">
                      <a:moveTo>
                        <a:pt x="0" y="120"/>
                      </a:moveTo>
                      <a:lnTo>
                        <a:pt x="120" y="59"/>
                      </a:lnTo>
                      <a:lnTo>
                        <a:pt x="0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0000CC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82"/>
              <p:cNvGrpSpPr>
                <a:grpSpLocks/>
              </p:cNvGrpSpPr>
              <p:nvPr/>
            </p:nvGrpSpPr>
            <p:grpSpPr bwMode="auto">
              <a:xfrm>
                <a:off x="4688" y="1566"/>
                <a:ext cx="129" cy="121"/>
                <a:chOff x="4688" y="1566"/>
                <a:chExt cx="129" cy="121"/>
              </a:xfrm>
            </p:grpSpPr>
            <p:sp>
              <p:nvSpPr>
                <p:cNvPr id="54" name="Line 83"/>
                <p:cNvSpPr>
                  <a:spLocks noChangeShapeType="1"/>
                </p:cNvSpPr>
                <p:nvPr/>
              </p:nvSpPr>
              <p:spPr bwMode="auto">
                <a:xfrm>
                  <a:off x="4688" y="1626"/>
                  <a:ext cx="12" cy="1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84"/>
                <p:cNvSpPr>
                  <a:spLocks/>
                </p:cNvSpPr>
                <p:nvPr/>
              </p:nvSpPr>
              <p:spPr bwMode="auto">
                <a:xfrm>
                  <a:off x="4697" y="1566"/>
                  <a:ext cx="120" cy="121"/>
                </a:xfrm>
                <a:custGeom>
                  <a:avLst/>
                  <a:gdLst>
                    <a:gd name="T0" fmla="*/ 0 w 120"/>
                    <a:gd name="T1" fmla="*/ 121 h 121"/>
                    <a:gd name="T2" fmla="*/ 120 w 120"/>
                    <a:gd name="T3" fmla="*/ 60 h 121"/>
                    <a:gd name="T4" fmla="*/ 0 w 120"/>
                    <a:gd name="T5" fmla="*/ 0 h 121"/>
                    <a:gd name="T6" fmla="*/ 0 w 120"/>
                    <a:gd name="T7" fmla="*/ 121 h 1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"/>
                    <a:gd name="T13" fmla="*/ 0 h 121"/>
                    <a:gd name="T14" fmla="*/ 120 w 120"/>
                    <a:gd name="T15" fmla="*/ 121 h 1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" h="121">
                      <a:moveTo>
                        <a:pt x="0" y="121"/>
                      </a:moveTo>
                      <a:lnTo>
                        <a:pt x="120" y="60"/>
                      </a:lnTo>
                      <a:lnTo>
                        <a:pt x="0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0000CC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85"/>
              <p:cNvGrpSpPr>
                <a:grpSpLocks/>
              </p:cNvGrpSpPr>
              <p:nvPr/>
            </p:nvGrpSpPr>
            <p:grpSpPr bwMode="auto">
              <a:xfrm>
                <a:off x="4688" y="3034"/>
                <a:ext cx="129" cy="121"/>
                <a:chOff x="4688" y="3034"/>
                <a:chExt cx="129" cy="121"/>
              </a:xfrm>
            </p:grpSpPr>
            <p:sp>
              <p:nvSpPr>
                <p:cNvPr id="52" name="Line 86"/>
                <p:cNvSpPr>
                  <a:spLocks noChangeShapeType="1"/>
                </p:cNvSpPr>
                <p:nvPr/>
              </p:nvSpPr>
              <p:spPr bwMode="auto">
                <a:xfrm>
                  <a:off x="4688" y="3094"/>
                  <a:ext cx="12" cy="1"/>
                </a:xfrm>
                <a:prstGeom prst="line">
                  <a:avLst/>
                </a:prstGeom>
                <a:noFill/>
                <a:ln w="222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7"/>
                <p:cNvSpPr>
                  <a:spLocks/>
                </p:cNvSpPr>
                <p:nvPr/>
              </p:nvSpPr>
              <p:spPr bwMode="auto">
                <a:xfrm>
                  <a:off x="4697" y="3034"/>
                  <a:ext cx="120" cy="121"/>
                </a:xfrm>
                <a:custGeom>
                  <a:avLst/>
                  <a:gdLst>
                    <a:gd name="T0" fmla="*/ 0 w 120"/>
                    <a:gd name="T1" fmla="*/ 121 h 121"/>
                    <a:gd name="T2" fmla="*/ 120 w 120"/>
                    <a:gd name="T3" fmla="*/ 60 h 121"/>
                    <a:gd name="T4" fmla="*/ 0 w 120"/>
                    <a:gd name="T5" fmla="*/ 0 h 121"/>
                    <a:gd name="T6" fmla="*/ 0 w 120"/>
                    <a:gd name="T7" fmla="*/ 121 h 1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"/>
                    <a:gd name="T13" fmla="*/ 0 h 121"/>
                    <a:gd name="T14" fmla="*/ 120 w 120"/>
                    <a:gd name="T15" fmla="*/ 121 h 1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" h="121">
                      <a:moveTo>
                        <a:pt x="0" y="121"/>
                      </a:moveTo>
                      <a:lnTo>
                        <a:pt x="120" y="60"/>
                      </a:lnTo>
                      <a:lnTo>
                        <a:pt x="0" y="0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0000CC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oup 91"/>
            <p:cNvGrpSpPr>
              <a:grpSpLocks/>
            </p:cNvGrpSpPr>
            <p:nvPr/>
          </p:nvGrpSpPr>
          <p:grpSpPr bwMode="auto">
            <a:xfrm>
              <a:off x="4483" y="1629"/>
              <a:ext cx="252" cy="1468"/>
              <a:chOff x="4483" y="1629"/>
              <a:chExt cx="252" cy="1468"/>
            </a:xfrm>
          </p:grpSpPr>
          <p:sp>
            <p:nvSpPr>
              <p:cNvPr id="44" name="Line 92"/>
              <p:cNvSpPr>
                <a:spLocks noChangeShapeType="1"/>
              </p:cNvSpPr>
              <p:nvPr/>
            </p:nvSpPr>
            <p:spPr bwMode="auto">
              <a:xfrm>
                <a:off x="4483" y="1832"/>
                <a:ext cx="252" cy="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93"/>
              <p:cNvSpPr>
                <a:spLocks noChangeShapeType="1"/>
              </p:cNvSpPr>
              <p:nvPr/>
            </p:nvSpPr>
            <p:spPr bwMode="auto">
              <a:xfrm>
                <a:off x="4483" y="2054"/>
                <a:ext cx="252" cy="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94"/>
              <p:cNvSpPr>
                <a:spLocks noChangeShapeType="1"/>
              </p:cNvSpPr>
              <p:nvPr/>
            </p:nvSpPr>
            <p:spPr bwMode="auto">
              <a:xfrm>
                <a:off x="4483" y="1629"/>
                <a:ext cx="252" cy="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5"/>
              <p:cNvSpPr>
                <a:spLocks noChangeShapeType="1"/>
              </p:cNvSpPr>
              <p:nvPr/>
            </p:nvSpPr>
            <p:spPr bwMode="auto">
              <a:xfrm>
                <a:off x="4483" y="3090"/>
                <a:ext cx="252" cy="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Oval 96"/>
            <p:cNvSpPr>
              <a:spLocks noChangeArrowheads="1"/>
            </p:cNvSpPr>
            <p:nvPr/>
          </p:nvSpPr>
          <p:spPr bwMode="auto">
            <a:xfrm>
              <a:off x="4888" y="2336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7"/>
            <p:cNvSpPr>
              <a:spLocks noChangeArrowheads="1"/>
            </p:cNvSpPr>
            <p:nvPr/>
          </p:nvSpPr>
          <p:spPr bwMode="auto">
            <a:xfrm>
              <a:off x="4888" y="2480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8"/>
            <p:cNvSpPr>
              <a:spLocks noChangeArrowheads="1"/>
            </p:cNvSpPr>
            <p:nvPr/>
          </p:nvSpPr>
          <p:spPr bwMode="auto">
            <a:xfrm>
              <a:off x="4888" y="2624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99"/>
            <p:cNvSpPr>
              <a:spLocks noChangeArrowheads="1"/>
            </p:cNvSpPr>
            <p:nvPr/>
          </p:nvSpPr>
          <p:spPr bwMode="auto">
            <a:xfrm>
              <a:off x="4888" y="276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Line 104"/>
          <p:cNvSpPr>
            <a:spLocks noChangeShapeType="1"/>
          </p:cNvSpPr>
          <p:nvPr/>
        </p:nvSpPr>
        <p:spPr bwMode="auto">
          <a:xfrm>
            <a:off x="6283325" y="4648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105"/>
          <p:cNvSpPr>
            <a:spLocks noChangeShapeType="1"/>
          </p:cNvSpPr>
          <p:nvPr/>
        </p:nvSpPr>
        <p:spPr bwMode="auto">
          <a:xfrm>
            <a:off x="4530725" y="2362200"/>
            <a:ext cx="0" cy="2667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06"/>
          <p:cNvSpPr>
            <a:spLocks noChangeShapeType="1"/>
          </p:cNvSpPr>
          <p:nvPr/>
        </p:nvSpPr>
        <p:spPr bwMode="auto">
          <a:xfrm>
            <a:off x="2168525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1" name="Text Box 107"/>
          <p:cNvSpPr txBox="1">
            <a:spLocks noChangeArrowheads="1"/>
          </p:cNvSpPr>
          <p:nvPr/>
        </p:nvSpPr>
        <p:spPr bwMode="auto">
          <a:xfrm>
            <a:off x="5386388" y="1812925"/>
            <a:ext cx="744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/>
              <a:t>Data</a:t>
            </a:r>
          </a:p>
        </p:txBody>
      </p:sp>
      <p:sp>
        <p:nvSpPr>
          <p:cNvPr id="72" name="Text Box 110"/>
          <p:cNvSpPr txBox="1">
            <a:spLocks noChangeArrowheads="1"/>
          </p:cNvSpPr>
          <p:nvPr/>
        </p:nvSpPr>
        <p:spPr bwMode="auto">
          <a:xfrm>
            <a:off x="4329113" y="5795963"/>
            <a:ext cx="192873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/>
              <a:t>Rotate and Mask</a:t>
            </a:r>
          </a:p>
        </p:txBody>
      </p:sp>
      <p:cxnSp>
        <p:nvCxnSpPr>
          <p:cNvPr id="73" name="AutoShape 112"/>
          <p:cNvCxnSpPr>
            <a:cxnSpLocks noChangeShapeType="1"/>
            <a:stCxn id="6" idx="3"/>
            <a:endCxn id="72" idx="3"/>
          </p:cNvCxnSpPr>
          <p:nvPr/>
        </p:nvCxnSpPr>
        <p:spPr bwMode="auto">
          <a:xfrm>
            <a:off x="3933825" y="1530351"/>
            <a:ext cx="2324021" cy="4450278"/>
          </a:xfrm>
          <a:prstGeom prst="bentConnector3">
            <a:avLst>
              <a:gd name="adj1" fmla="val 1098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4" name="Line 115"/>
          <p:cNvSpPr>
            <a:spLocks noChangeShapeType="1"/>
          </p:cNvSpPr>
          <p:nvPr/>
        </p:nvSpPr>
        <p:spPr bwMode="auto">
          <a:xfrm>
            <a:off x="747713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16"/>
          <p:cNvSpPr>
            <a:spLocks noChangeShapeType="1"/>
          </p:cNvSpPr>
          <p:nvPr/>
        </p:nvSpPr>
        <p:spPr bwMode="auto">
          <a:xfrm>
            <a:off x="747713" y="3048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17"/>
          <p:cNvSpPr>
            <a:spLocks noChangeShapeType="1"/>
          </p:cNvSpPr>
          <p:nvPr/>
        </p:nvSpPr>
        <p:spPr bwMode="auto">
          <a:xfrm>
            <a:off x="747713" y="5334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990600" y="2686050"/>
            <a:ext cx="6858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828800" y="2686050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flipV="1">
            <a:off x="1905000" y="3752850"/>
            <a:ext cx="685800" cy="4572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59" name="AutoShape 8"/>
          <p:cNvCxnSpPr>
            <a:cxnSpLocks noChangeShapeType="1"/>
            <a:stCxn id="57" idx="2"/>
            <a:endCxn id="58" idx="3"/>
          </p:cNvCxnSpPr>
          <p:nvPr/>
        </p:nvCxnSpPr>
        <p:spPr bwMode="auto">
          <a:xfrm>
            <a:off x="2247900" y="3067050"/>
            <a:ext cx="0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838200" y="3752850"/>
            <a:ext cx="8382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compare</a:t>
            </a:r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1447800" y="30670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676400" y="398145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2895600" y="2686050"/>
            <a:ext cx="6858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733800" y="2686050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65" name="AutoShape 38"/>
          <p:cNvSpPr>
            <a:spLocks noChangeArrowheads="1"/>
          </p:cNvSpPr>
          <p:nvPr/>
        </p:nvSpPr>
        <p:spPr bwMode="auto">
          <a:xfrm flipV="1">
            <a:off x="3810000" y="3752850"/>
            <a:ext cx="685800" cy="4572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66" name="AutoShape 39"/>
          <p:cNvCxnSpPr>
            <a:cxnSpLocks noChangeShapeType="1"/>
            <a:stCxn id="64" idx="2"/>
            <a:endCxn id="65" idx="3"/>
          </p:cNvCxnSpPr>
          <p:nvPr/>
        </p:nvCxnSpPr>
        <p:spPr bwMode="auto">
          <a:xfrm>
            <a:off x="4152900" y="3067050"/>
            <a:ext cx="0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2743200" y="3752850"/>
            <a:ext cx="8382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compare</a:t>
            </a: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3352800" y="30670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3581400" y="398145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0" name="Rectangle 43"/>
          <p:cNvSpPr>
            <a:spLocks noChangeArrowheads="1"/>
          </p:cNvSpPr>
          <p:nvPr/>
        </p:nvSpPr>
        <p:spPr bwMode="auto">
          <a:xfrm>
            <a:off x="4800600" y="2686050"/>
            <a:ext cx="6858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5638800" y="2686050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72" name="AutoShape 45"/>
          <p:cNvSpPr>
            <a:spLocks noChangeArrowheads="1"/>
          </p:cNvSpPr>
          <p:nvPr/>
        </p:nvSpPr>
        <p:spPr bwMode="auto">
          <a:xfrm flipV="1">
            <a:off x="5715000" y="3752850"/>
            <a:ext cx="685800" cy="4572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73" name="AutoShape 46"/>
          <p:cNvCxnSpPr>
            <a:cxnSpLocks noChangeShapeType="1"/>
            <a:stCxn id="71" idx="2"/>
            <a:endCxn id="72" idx="3"/>
          </p:cNvCxnSpPr>
          <p:nvPr/>
        </p:nvCxnSpPr>
        <p:spPr bwMode="auto">
          <a:xfrm>
            <a:off x="6057900" y="3067050"/>
            <a:ext cx="0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4" name="Rectangle 47"/>
          <p:cNvSpPr>
            <a:spLocks noChangeArrowheads="1"/>
          </p:cNvSpPr>
          <p:nvPr/>
        </p:nvSpPr>
        <p:spPr bwMode="auto">
          <a:xfrm>
            <a:off x="4648200" y="3752850"/>
            <a:ext cx="8382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compare</a:t>
            </a:r>
          </a:p>
        </p:txBody>
      </p:sp>
      <p:sp>
        <p:nvSpPr>
          <p:cNvPr id="75" name="Line 48"/>
          <p:cNvSpPr>
            <a:spLocks noChangeShapeType="1"/>
          </p:cNvSpPr>
          <p:nvPr/>
        </p:nvSpPr>
        <p:spPr bwMode="auto">
          <a:xfrm>
            <a:off x="5257800" y="30670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5486400" y="398145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7" name="Rectangle 50"/>
          <p:cNvSpPr>
            <a:spLocks noChangeArrowheads="1"/>
          </p:cNvSpPr>
          <p:nvPr/>
        </p:nvSpPr>
        <p:spPr bwMode="auto">
          <a:xfrm>
            <a:off x="6705600" y="2686050"/>
            <a:ext cx="685800" cy="3810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78" name="Rectangle 51"/>
          <p:cNvSpPr>
            <a:spLocks noChangeArrowheads="1"/>
          </p:cNvSpPr>
          <p:nvPr/>
        </p:nvSpPr>
        <p:spPr bwMode="auto">
          <a:xfrm>
            <a:off x="7543800" y="2686050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79" name="AutoShape 52"/>
          <p:cNvSpPr>
            <a:spLocks noChangeArrowheads="1"/>
          </p:cNvSpPr>
          <p:nvPr/>
        </p:nvSpPr>
        <p:spPr bwMode="auto">
          <a:xfrm flipV="1">
            <a:off x="7620000" y="3752850"/>
            <a:ext cx="685800" cy="4572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80" name="AutoShape 53"/>
          <p:cNvCxnSpPr>
            <a:cxnSpLocks noChangeShapeType="1"/>
            <a:stCxn id="78" idx="2"/>
            <a:endCxn id="79" idx="3"/>
          </p:cNvCxnSpPr>
          <p:nvPr/>
        </p:nvCxnSpPr>
        <p:spPr bwMode="auto">
          <a:xfrm>
            <a:off x="7962900" y="3067050"/>
            <a:ext cx="0" cy="685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1" name="Rectangle 54"/>
          <p:cNvSpPr>
            <a:spLocks noChangeArrowheads="1"/>
          </p:cNvSpPr>
          <p:nvPr/>
        </p:nvSpPr>
        <p:spPr bwMode="auto">
          <a:xfrm>
            <a:off x="6553200" y="3752850"/>
            <a:ext cx="8382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compare</a:t>
            </a:r>
          </a:p>
        </p:txBody>
      </p:sp>
      <p:sp>
        <p:nvSpPr>
          <p:cNvPr id="82" name="Line 55"/>
          <p:cNvSpPr>
            <a:spLocks noChangeShapeType="1"/>
          </p:cNvSpPr>
          <p:nvPr/>
        </p:nvSpPr>
        <p:spPr bwMode="auto">
          <a:xfrm>
            <a:off x="7162800" y="30670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3" name="Line 56"/>
          <p:cNvSpPr>
            <a:spLocks noChangeShapeType="1"/>
          </p:cNvSpPr>
          <p:nvPr/>
        </p:nvSpPr>
        <p:spPr bwMode="auto">
          <a:xfrm>
            <a:off x="7391400" y="398145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cxnSp>
        <p:nvCxnSpPr>
          <p:cNvPr id="84" name="AutoShape 57"/>
          <p:cNvCxnSpPr>
            <a:cxnSpLocks noChangeShapeType="1"/>
            <a:stCxn id="58" idx="0"/>
            <a:endCxn id="65" idx="0"/>
          </p:cNvCxnSpPr>
          <p:nvPr/>
        </p:nvCxnSpPr>
        <p:spPr bwMode="auto">
          <a:xfrm rot="16200000" flipH="1">
            <a:off x="3199606" y="3258344"/>
            <a:ext cx="1588" cy="19050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5" name="AutoShape 59"/>
          <p:cNvCxnSpPr>
            <a:cxnSpLocks noChangeShapeType="1"/>
            <a:stCxn id="65" idx="0"/>
            <a:endCxn id="72" idx="0"/>
          </p:cNvCxnSpPr>
          <p:nvPr/>
        </p:nvCxnSpPr>
        <p:spPr bwMode="auto">
          <a:xfrm rot="16200000" flipH="1">
            <a:off x="5104606" y="3258344"/>
            <a:ext cx="1588" cy="19050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6" name="AutoShape 60"/>
          <p:cNvCxnSpPr>
            <a:cxnSpLocks noChangeShapeType="1"/>
            <a:stCxn id="72" idx="0"/>
            <a:endCxn id="79" idx="0"/>
          </p:cNvCxnSpPr>
          <p:nvPr/>
        </p:nvCxnSpPr>
        <p:spPr bwMode="auto">
          <a:xfrm rot="16200000" flipH="1">
            <a:off x="7009606" y="3258344"/>
            <a:ext cx="1588" cy="19050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87" name="Line 61"/>
          <p:cNvSpPr>
            <a:spLocks noChangeShapeType="1"/>
          </p:cNvSpPr>
          <p:nvPr/>
        </p:nvSpPr>
        <p:spPr bwMode="auto">
          <a:xfrm>
            <a:off x="4953000" y="443865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" name="Line 62"/>
          <p:cNvSpPr>
            <a:spLocks noChangeShapeType="1"/>
          </p:cNvSpPr>
          <p:nvPr/>
        </p:nvSpPr>
        <p:spPr bwMode="auto">
          <a:xfrm>
            <a:off x="1066800" y="34480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9" name="Line 63"/>
          <p:cNvSpPr>
            <a:spLocks noChangeShapeType="1"/>
          </p:cNvSpPr>
          <p:nvPr/>
        </p:nvSpPr>
        <p:spPr bwMode="auto">
          <a:xfrm>
            <a:off x="2971800" y="34480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0" name="Line 64"/>
          <p:cNvSpPr>
            <a:spLocks noChangeShapeType="1"/>
          </p:cNvSpPr>
          <p:nvPr/>
        </p:nvSpPr>
        <p:spPr bwMode="auto">
          <a:xfrm>
            <a:off x="4876800" y="34480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1" name="Line 65"/>
          <p:cNvSpPr>
            <a:spLocks noChangeShapeType="1"/>
          </p:cNvSpPr>
          <p:nvPr/>
        </p:nvSpPr>
        <p:spPr bwMode="auto">
          <a:xfrm>
            <a:off x="6781800" y="344805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2" name="Line 66"/>
          <p:cNvSpPr>
            <a:spLocks noChangeShapeType="1"/>
          </p:cNvSpPr>
          <p:nvPr/>
        </p:nvSpPr>
        <p:spPr bwMode="auto">
          <a:xfrm>
            <a:off x="533400" y="3448050"/>
            <a:ext cx="624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3" name="Line 67"/>
          <p:cNvSpPr>
            <a:spLocks noChangeShapeType="1"/>
          </p:cNvSpPr>
          <p:nvPr/>
        </p:nvSpPr>
        <p:spPr bwMode="auto">
          <a:xfrm flipV="1">
            <a:off x="533400" y="2076450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4" name="Text Box 68"/>
          <p:cNvSpPr txBox="1">
            <a:spLocks noChangeArrowheads="1"/>
          </p:cNvSpPr>
          <p:nvPr/>
        </p:nvSpPr>
        <p:spPr bwMode="auto">
          <a:xfrm>
            <a:off x="120650" y="1785938"/>
            <a:ext cx="988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Address</a:t>
            </a:r>
          </a:p>
        </p:txBody>
      </p:sp>
      <p:sp>
        <p:nvSpPr>
          <p:cNvPr id="95" name="Line 69"/>
          <p:cNvSpPr>
            <a:spLocks noChangeShapeType="1"/>
          </p:cNvSpPr>
          <p:nvPr/>
        </p:nvSpPr>
        <p:spPr bwMode="auto">
          <a:xfrm>
            <a:off x="2181225" y="20002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6" name="Line 70"/>
          <p:cNvSpPr>
            <a:spLocks noChangeShapeType="1"/>
          </p:cNvSpPr>
          <p:nvPr/>
        </p:nvSpPr>
        <p:spPr bwMode="auto">
          <a:xfrm>
            <a:off x="4114800" y="20002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7" name="Line 71"/>
          <p:cNvSpPr>
            <a:spLocks noChangeShapeType="1"/>
          </p:cNvSpPr>
          <p:nvPr/>
        </p:nvSpPr>
        <p:spPr bwMode="auto">
          <a:xfrm>
            <a:off x="6019800" y="20002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8" name="Line 72"/>
          <p:cNvSpPr>
            <a:spLocks noChangeShapeType="1"/>
          </p:cNvSpPr>
          <p:nvPr/>
        </p:nvSpPr>
        <p:spPr bwMode="auto">
          <a:xfrm>
            <a:off x="7924800" y="200025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99" name="Line 73"/>
          <p:cNvSpPr>
            <a:spLocks noChangeShapeType="1"/>
          </p:cNvSpPr>
          <p:nvPr/>
        </p:nvSpPr>
        <p:spPr bwMode="auto">
          <a:xfrm>
            <a:off x="2181225" y="2000250"/>
            <a:ext cx="5743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0" name="Line 74"/>
          <p:cNvSpPr>
            <a:spLocks noChangeShapeType="1"/>
          </p:cNvSpPr>
          <p:nvPr/>
        </p:nvSpPr>
        <p:spPr bwMode="auto">
          <a:xfrm>
            <a:off x="5029200" y="16192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1" name="Text Box 75"/>
          <p:cNvSpPr txBox="1">
            <a:spLocks noChangeArrowheads="1"/>
          </p:cNvSpPr>
          <p:nvPr/>
        </p:nvSpPr>
        <p:spPr bwMode="auto">
          <a:xfrm>
            <a:off x="4403725" y="1238250"/>
            <a:ext cx="1270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Write Data</a:t>
            </a:r>
          </a:p>
        </p:txBody>
      </p:sp>
      <p:sp>
        <p:nvSpPr>
          <p:cNvPr id="102" name="Text Box 76"/>
          <p:cNvSpPr txBox="1">
            <a:spLocks noChangeArrowheads="1"/>
          </p:cNvSpPr>
          <p:nvPr/>
        </p:nvSpPr>
        <p:spPr bwMode="auto">
          <a:xfrm>
            <a:off x="4343400" y="5291138"/>
            <a:ext cx="124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+mn-lt"/>
                <a:ea typeface="新細明體" pitchFamily="18" charset="-120"/>
                <a:cs typeface="Arial" pitchFamily="34" charset="0"/>
              </a:rPr>
              <a:t>Read Data</a:t>
            </a:r>
          </a:p>
        </p:txBody>
      </p:sp>
      <p:sp>
        <p:nvSpPr>
          <p:cNvPr id="103" name="Text Box 77"/>
          <p:cNvSpPr txBox="1">
            <a:spLocks noChangeArrowheads="1"/>
          </p:cNvSpPr>
          <p:nvPr/>
        </p:nvSpPr>
        <p:spPr bwMode="auto">
          <a:xfrm>
            <a:off x="6686550" y="1152525"/>
            <a:ext cx="1308100" cy="312738"/>
          </a:xfrm>
          <a:prstGeom prst="rect">
            <a:avLst/>
          </a:prstGeom>
          <a:solidFill>
            <a:srgbClr val="FF660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104" name="Text Box 79"/>
          <p:cNvSpPr txBox="1">
            <a:spLocks noChangeArrowheads="1"/>
          </p:cNvSpPr>
          <p:nvPr/>
        </p:nvSpPr>
        <p:spPr bwMode="auto">
          <a:xfrm>
            <a:off x="7995405" y="1152525"/>
            <a:ext cx="631904" cy="307777"/>
          </a:xfrm>
          <a:prstGeom prst="rect">
            <a:avLst/>
          </a:prstGeom>
          <a:solidFill>
            <a:srgbClr val="FF963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offset</a:t>
            </a:r>
          </a:p>
        </p:txBody>
      </p:sp>
      <p:sp>
        <p:nvSpPr>
          <p:cNvPr id="105" name="AutoShape 85"/>
          <p:cNvSpPr>
            <a:spLocks noChangeArrowheads="1"/>
          </p:cNvSpPr>
          <p:nvPr/>
        </p:nvSpPr>
        <p:spPr bwMode="auto">
          <a:xfrm>
            <a:off x="333375" y="3556000"/>
            <a:ext cx="8243888" cy="1146175"/>
          </a:xfrm>
          <a:prstGeom prst="roundRect">
            <a:avLst>
              <a:gd name="adj" fmla="val 16667"/>
            </a:avLst>
          </a:prstGeom>
          <a:solidFill>
            <a:srgbClr val="FFFF99">
              <a:alpha val="3999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06" name="AutoShape 86"/>
          <p:cNvSpPr>
            <a:spLocks noChangeArrowheads="1"/>
          </p:cNvSpPr>
          <p:nvPr/>
        </p:nvSpPr>
        <p:spPr bwMode="auto">
          <a:xfrm>
            <a:off x="565150" y="5108575"/>
            <a:ext cx="8274050" cy="1190625"/>
          </a:xfrm>
          <a:prstGeom prst="wedgeRoundRectCallout">
            <a:avLst>
              <a:gd name="adj1" fmla="val -1954"/>
              <a:gd name="adj2" fmla="val -82801"/>
              <a:gd name="adj3" fmla="val 16667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 Additional circuitry as compared to DM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 More extensive than SA caches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 Makes FA caches slower to access than either DM or SA of comparable size</a:t>
            </a:r>
          </a:p>
        </p:txBody>
      </p:sp>
    </p:spTree>
    <p:extLst>
      <p:ext uri="{BB962C8B-B14F-4D97-AF65-F5344CB8AC3E}">
        <p14:creationId xmlns:p14="http://schemas.microsoft.com/office/powerpoint/2010/main" val="23760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Write through </a:t>
            </a:r>
            <a:r>
              <a:rPr lang="en-US" dirty="0"/>
              <a:t>-The value is written to both the cache line and to the lower-level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- Write traffic to the next level even when hit</a:t>
            </a:r>
          </a:p>
          <a:p>
            <a:pPr lvl="1"/>
            <a:r>
              <a:rPr lang="en-US" dirty="0"/>
              <a:t>+ next level is always up to date</a:t>
            </a:r>
          </a:p>
          <a:p>
            <a:pPr lvl="1"/>
            <a:r>
              <a:rPr lang="en-US" dirty="0"/>
              <a:t>+ all blocks in current level are </a:t>
            </a:r>
            <a:r>
              <a:rPr lang="en-US" dirty="0" smtClean="0"/>
              <a:t>disposable</a:t>
            </a:r>
            <a:endParaRPr lang="en-US" dirty="0"/>
          </a:p>
          <a:p>
            <a:r>
              <a:rPr lang="en-US" u="sng" dirty="0"/>
              <a:t>Write back </a:t>
            </a:r>
            <a:r>
              <a:rPr lang="en-US" dirty="0"/>
              <a:t>- The value is written only to the cache line. The modified cache line is written to main memory only when it has to be replaced.</a:t>
            </a:r>
          </a:p>
          <a:p>
            <a:pPr lvl="1"/>
            <a:r>
              <a:rPr lang="en-US" dirty="0" smtClean="0"/>
              <a:t>+ </a:t>
            </a:r>
            <a:r>
              <a:rPr lang="en-US" dirty="0"/>
              <a:t>no write traffic to the next level when hit</a:t>
            </a:r>
          </a:p>
          <a:p>
            <a:pPr lvl="1"/>
            <a:r>
              <a:rPr lang="en-US" dirty="0"/>
              <a:t>- next level is out of date</a:t>
            </a:r>
          </a:p>
          <a:p>
            <a:pPr lvl="1"/>
            <a:r>
              <a:rPr lang="en-US" dirty="0"/>
              <a:t>- </a:t>
            </a:r>
            <a:r>
              <a:rPr lang="en-US" dirty="0" smtClean="0"/>
              <a:t>dirty bit per tag is required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Write-through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295900" y="1446213"/>
            <a:ext cx="3105150" cy="2670175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500813" y="2505075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518275" y="2508250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169988" y="2252663"/>
            <a:ext cx="1189037" cy="1060450"/>
          </a:xfrm>
          <a:prstGeom prst="rect">
            <a:avLst/>
          </a:prstGeom>
          <a:solidFill>
            <a:srgbClr val="6666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71813" y="2092325"/>
            <a:ext cx="1117600" cy="14097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2316163" y="2441575"/>
            <a:ext cx="841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4154488" y="2297113"/>
            <a:ext cx="1177925" cy="347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3243263" y="204946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07163" y="2513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003300" y="3494088"/>
            <a:ext cx="1427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163888" y="3544888"/>
            <a:ext cx="947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329363" y="4200525"/>
            <a:ext cx="1157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Memory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49613" y="2767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385888" y="2574925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1385888" y="2589213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</p:spTree>
    <p:extLst>
      <p:ext uri="{BB962C8B-B14F-4D97-AF65-F5344CB8AC3E}">
        <p14:creationId xmlns:p14="http://schemas.microsoft.com/office/powerpoint/2010/main" val="30679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341E-6 L -0.3585 0.0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55 -0.02959 " pathEditMode="relative" ptsTypes="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162 L 0.2007 0.0305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16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78035E-7 L 0.5618 -0.00855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Write-back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295900" y="1576388"/>
            <a:ext cx="3003550" cy="25400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486525" y="2505075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503988" y="2508250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169988" y="2252663"/>
            <a:ext cx="1189037" cy="1060450"/>
          </a:xfrm>
          <a:prstGeom prst="rect">
            <a:avLst/>
          </a:prstGeom>
          <a:solidFill>
            <a:srgbClr val="6666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071813" y="2092325"/>
            <a:ext cx="1117600" cy="1409700"/>
          </a:xfrm>
          <a:prstGeom prst="rect">
            <a:avLst/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2316163" y="2441575"/>
            <a:ext cx="841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4154488" y="2297113"/>
            <a:ext cx="1177925" cy="347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3243263" y="204946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492875" y="2513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003300" y="3494088"/>
            <a:ext cx="1427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163888" y="3544888"/>
            <a:ext cx="947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86500" y="4200525"/>
            <a:ext cx="1157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Memory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249613" y="2767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1328738" y="2603500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368550" y="3043238"/>
            <a:ext cx="7826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3251200" y="2770188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243263" y="2762250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1293813" y="2625725"/>
            <a:ext cx="915987" cy="314325"/>
          </a:xfrm>
          <a:prstGeom prst="rect">
            <a:avLst/>
          </a:prstGeom>
          <a:solidFill>
            <a:srgbClr val="FF66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0x9ABC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537325" y="2533650"/>
            <a:ext cx="733425" cy="314325"/>
          </a:xfrm>
          <a:prstGeom prst="rect">
            <a:avLst/>
          </a:prstGeom>
          <a:solidFill>
            <a:srgbClr val="FF66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?????</a:t>
            </a:r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1408113" y="4267200"/>
            <a:ext cx="1930400" cy="114776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Write miss</a:t>
            </a:r>
          </a:p>
        </p:txBody>
      </p:sp>
    </p:spTree>
    <p:extLst>
      <p:ext uri="{BB962C8B-B14F-4D97-AF65-F5344CB8AC3E}">
        <p14:creationId xmlns:p14="http://schemas.microsoft.com/office/powerpoint/2010/main" val="24483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341E-6 L -0.3585 0.0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55 -0.02959 " pathEditMode="relative" ptsTypes="AA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78035E-7 L 0.20954 0.0321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21198 -0.0182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341E-6 L 0.35538 -0.03607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0" y="-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069 L -0.35851 0.0351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526E-6 L 0.20799 0.029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1" grpId="0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Write Miss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allocate</a:t>
            </a:r>
          </a:p>
          <a:p>
            <a:pPr lvl="1"/>
            <a:r>
              <a:rPr lang="en-US" dirty="0"/>
              <a:t>The line is allocated on a write miss, followed by the write hit actions above.  </a:t>
            </a:r>
          </a:p>
          <a:p>
            <a:pPr lvl="1"/>
            <a:r>
              <a:rPr lang="en-US" dirty="0"/>
              <a:t>Write misses first act like read </a:t>
            </a:r>
            <a:r>
              <a:rPr lang="en-US" dirty="0" smtClean="0"/>
              <a:t>misses</a:t>
            </a:r>
          </a:p>
          <a:p>
            <a:pPr lvl="1"/>
            <a:r>
              <a:rPr lang="en-US" dirty="0" smtClean="0"/>
              <a:t>Better performance if data referenced again</a:t>
            </a:r>
            <a:endParaRPr lang="en-US" dirty="0"/>
          </a:p>
          <a:p>
            <a:r>
              <a:rPr lang="en-US" dirty="0"/>
              <a:t>No write allocate </a:t>
            </a:r>
          </a:p>
          <a:p>
            <a:pPr lvl="1"/>
            <a:r>
              <a:rPr lang="en-US" dirty="0"/>
              <a:t>Write misses do not interfere cache</a:t>
            </a:r>
          </a:p>
          <a:p>
            <a:pPr lvl="1"/>
            <a:r>
              <a:rPr lang="en-US" dirty="0"/>
              <a:t>Line is only modified in the lower level memory</a:t>
            </a:r>
          </a:p>
          <a:p>
            <a:pPr lvl="1"/>
            <a:r>
              <a:rPr lang="en-US" dirty="0"/>
              <a:t>Mostly use with write-through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Simpler write hardware</a:t>
            </a:r>
          </a:p>
          <a:p>
            <a:pPr lvl="1"/>
            <a:r>
              <a:rPr lang="en-US" dirty="0"/>
              <a:t>May be better for small caches if written data won’t be read again soon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Enlarge cache </a:t>
            </a:r>
          </a:p>
          <a:p>
            <a:r>
              <a:rPr lang="en-US" dirty="0"/>
              <a:t>If cache size is fixed</a:t>
            </a:r>
          </a:p>
          <a:p>
            <a:pPr lvl="1"/>
            <a:r>
              <a:rPr lang="en-US" dirty="0"/>
              <a:t>Increase </a:t>
            </a:r>
            <a:r>
              <a:rPr lang="en-US" dirty="0" smtClean="0"/>
              <a:t>associativity and/or line size (</a:t>
            </a:r>
            <a:r>
              <a:rPr lang="en-US" dirty="0" smtClean="0">
                <a:solidFill>
                  <a:srgbClr val="000000"/>
                </a:solidFill>
                <a:ea typeface="新細明體" pitchFamily="18" charset="-120"/>
                <a:cs typeface="Arial" pitchFamily="34" charset="0"/>
              </a:rPr>
              <a:t>does </a:t>
            </a:r>
            <a:r>
              <a:rPr lang="en-US" dirty="0">
                <a:solidFill>
                  <a:srgbClr val="000000"/>
                </a:solidFill>
                <a:ea typeface="新細明體" pitchFamily="18" charset="-120"/>
                <a:cs typeface="Arial" pitchFamily="34" charset="0"/>
              </a:rPr>
              <a:t>this always work</a:t>
            </a:r>
            <a:r>
              <a:rPr lang="en-US" dirty="0" smtClean="0">
                <a:solidFill>
                  <a:srgbClr val="000000"/>
                </a:solidFill>
                <a:ea typeface="新細明體" pitchFamily="18" charset="-120"/>
                <a:cs typeface="Arial" pitchFamily="34" charset="0"/>
              </a:rPr>
              <a:t>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2841625"/>
            <a:ext cx="7086600" cy="3805238"/>
            <a:chOff x="1350" y="1246"/>
            <a:chExt cx="2846" cy="136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746" y="1351"/>
              <a:ext cx="1971" cy="549"/>
            </a:xfrm>
            <a:custGeom>
              <a:avLst/>
              <a:gdLst>
                <a:gd name="T0" fmla="*/ 0 w 1971"/>
                <a:gd name="T1" fmla="*/ 0 h 549"/>
                <a:gd name="T2" fmla="*/ 657 w 1971"/>
                <a:gd name="T3" fmla="*/ 448 h 549"/>
                <a:gd name="T4" fmla="*/ 1314 w 1971"/>
                <a:gd name="T5" fmla="*/ 549 h 549"/>
                <a:gd name="T6" fmla="*/ 1971 w 1971"/>
                <a:gd name="T7" fmla="*/ 305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1"/>
                <a:gd name="T13" fmla="*/ 0 h 549"/>
                <a:gd name="T14" fmla="*/ 1971 w 197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1" h="549">
                  <a:moveTo>
                    <a:pt x="0" y="0"/>
                  </a:moveTo>
                  <a:lnTo>
                    <a:pt x="657" y="448"/>
                  </a:lnTo>
                  <a:lnTo>
                    <a:pt x="1314" y="549"/>
                  </a:lnTo>
                  <a:lnTo>
                    <a:pt x="1971" y="305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746" y="2107"/>
              <a:ext cx="1971" cy="186"/>
            </a:xfrm>
            <a:custGeom>
              <a:avLst/>
              <a:gdLst>
                <a:gd name="T0" fmla="*/ 0 w 1971"/>
                <a:gd name="T1" fmla="*/ 0 h 186"/>
                <a:gd name="T2" fmla="*/ 657 w 1971"/>
                <a:gd name="T3" fmla="*/ 149 h 186"/>
                <a:gd name="T4" fmla="*/ 1314 w 1971"/>
                <a:gd name="T5" fmla="*/ 186 h 186"/>
                <a:gd name="T6" fmla="*/ 1971 w 1971"/>
                <a:gd name="T7" fmla="*/ 159 h 1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1"/>
                <a:gd name="T13" fmla="*/ 0 h 186"/>
                <a:gd name="T14" fmla="*/ 1971 w 1971"/>
                <a:gd name="T15" fmla="*/ 186 h 1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1" h="186">
                  <a:moveTo>
                    <a:pt x="0" y="0"/>
                  </a:moveTo>
                  <a:lnTo>
                    <a:pt x="657" y="149"/>
                  </a:lnTo>
                  <a:lnTo>
                    <a:pt x="1314" y="186"/>
                  </a:lnTo>
                  <a:lnTo>
                    <a:pt x="1971" y="159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6" y="2360"/>
              <a:ext cx="1971" cy="59"/>
            </a:xfrm>
            <a:custGeom>
              <a:avLst/>
              <a:gdLst>
                <a:gd name="T0" fmla="*/ 0 w 1971"/>
                <a:gd name="T1" fmla="*/ 0 h 59"/>
                <a:gd name="T2" fmla="*/ 657 w 1971"/>
                <a:gd name="T3" fmla="*/ 49 h 59"/>
                <a:gd name="T4" fmla="*/ 1314 w 1971"/>
                <a:gd name="T5" fmla="*/ 57 h 59"/>
                <a:gd name="T6" fmla="*/ 1971 w 1971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1"/>
                <a:gd name="T13" fmla="*/ 0 h 59"/>
                <a:gd name="T14" fmla="*/ 1971 w 197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1" h="59">
                  <a:moveTo>
                    <a:pt x="0" y="0"/>
                  </a:moveTo>
                  <a:lnTo>
                    <a:pt x="657" y="49"/>
                  </a:lnTo>
                  <a:lnTo>
                    <a:pt x="1314" y="57"/>
                  </a:lnTo>
                  <a:lnTo>
                    <a:pt x="1971" y="59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688" y="2390"/>
              <a:ext cx="57" cy="58"/>
            </a:xfrm>
            <a:custGeom>
              <a:avLst/>
              <a:gdLst>
                <a:gd name="T0" fmla="*/ 56 w 57"/>
                <a:gd name="T1" fmla="*/ 29 h 58"/>
                <a:gd name="T2" fmla="*/ 29 w 57"/>
                <a:gd name="T3" fmla="*/ 0 h 58"/>
                <a:gd name="T4" fmla="*/ 0 w 57"/>
                <a:gd name="T5" fmla="*/ 29 h 58"/>
                <a:gd name="T6" fmla="*/ 29 w 57"/>
                <a:gd name="T7" fmla="*/ 58 h 58"/>
                <a:gd name="T8" fmla="*/ 57 w 57"/>
                <a:gd name="T9" fmla="*/ 29 h 58"/>
                <a:gd name="T10" fmla="*/ 57 w 57"/>
                <a:gd name="T11" fmla="*/ 29 h 58"/>
                <a:gd name="T12" fmla="*/ 56 w 57"/>
                <a:gd name="T13" fmla="*/ 29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58"/>
                <a:gd name="T23" fmla="*/ 57 w 57"/>
                <a:gd name="T24" fmla="*/ 58 h 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58">
                  <a:moveTo>
                    <a:pt x="56" y="29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29" y="58"/>
                  </a:lnTo>
                  <a:lnTo>
                    <a:pt x="57" y="29"/>
                  </a:lnTo>
                  <a:lnTo>
                    <a:pt x="56" y="29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031" y="2388"/>
              <a:ext cx="58" cy="58"/>
            </a:xfrm>
            <a:custGeom>
              <a:avLst/>
              <a:gdLst>
                <a:gd name="T0" fmla="*/ 58 w 58"/>
                <a:gd name="T1" fmla="*/ 29 h 58"/>
                <a:gd name="T2" fmla="*/ 29 w 58"/>
                <a:gd name="T3" fmla="*/ 0 h 58"/>
                <a:gd name="T4" fmla="*/ 0 w 58"/>
                <a:gd name="T5" fmla="*/ 29 h 58"/>
                <a:gd name="T6" fmla="*/ 29 w 58"/>
                <a:gd name="T7" fmla="*/ 58 h 58"/>
                <a:gd name="T8" fmla="*/ 58 w 58"/>
                <a:gd name="T9" fmla="*/ 29 h 58"/>
                <a:gd name="T10" fmla="*/ 58 w 58"/>
                <a:gd name="T11" fmla="*/ 29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58"/>
                <a:gd name="T20" fmla="*/ 58 w 58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58">
                  <a:moveTo>
                    <a:pt x="58" y="29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29" y="58"/>
                  </a:lnTo>
                  <a:lnTo>
                    <a:pt x="58" y="29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74" y="2381"/>
              <a:ext cx="58" cy="55"/>
            </a:xfrm>
            <a:custGeom>
              <a:avLst/>
              <a:gdLst>
                <a:gd name="T0" fmla="*/ 56 w 58"/>
                <a:gd name="T1" fmla="*/ 26 h 55"/>
                <a:gd name="T2" fmla="*/ 29 w 58"/>
                <a:gd name="T3" fmla="*/ 0 h 55"/>
                <a:gd name="T4" fmla="*/ 0 w 58"/>
                <a:gd name="T5" fmla="*/ 26 h 55"/>
                <a:gd name="T6" fmla="*/ 29 w 58"/>
                <a:gd name="T7" fmla="*/ 55 h 55"/>
                <a:gd name="T8" fmla="*/ 58 w 58"/>
                <a:gd name="T9" fmla="*/ 26 h 55"/>
                <a:gd name="T10" fmla="*/ 58 w 58"/>
                <a:gd name="T11" fmla="*/ 26 h 55"/>
                <a:gd name="T12" fmla="*/ 56 w 58"/>
                <a:gd name="T13" fmla="*/ 2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55"/>
                <a:gd name="T23" fmla="*/ 58 w 5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55">
                  <a:moveTo>
                    <a:pt x="56" y="26"/>
                  </a:moveTo>
                  <a:lnTo>
                    <a:pt x="29" y="0"/>
                  </a:lnTo>
                  <a:lnTo>
                    <a:pt x="0" y="26"/>
                  </a:lnTo>
                  <a:lnTo>
                    <a:pt x="29" y="55"/>
                  </a:lnTo>
                  <a:lnTo>
                    <a:pt x="58" y="26"/>
                  </a:lnTo>
                  <a:lnTo>
                    <a:pt x="56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717" y="2331"/>
              <a:ext cx="58" cy="57"/>
            </a:xfrm>
            <a:custGeom>
              <a:avLst/>
              <a:gdLst>
                <a:gd name="T0" fmla="*/ 56 w 58"/>
                <a:gd name="T1" fmla="*/ 29 h 57"/>
                <a:gd name="T2" fmla="*/ 29 w 58"/>
                <a:gd name="T3" fmla="*/ 0 h 57"/>
                <a:gd name="T4" fmla="*/ 0 w 58"/>
                <a:gd name="T5" fmla="*/ 29 h 57"/>
                <a:gd name="T6" fmla="*/ 29 w 58"/>
                <a:gd name="T7" fmla="*/ 57 h 57"/>
                <a:gd name="T8" fmla="*/ 58 w 58"/>
                <a:gd name="T9" fmla="*/ 29 h 57"/>
                <a:gd name="T10" fmla="*/ 58 w 58"/>
                <a:gd name="T11" fmla="*/ 29 h 57"/>
                <a:gd name="T12" fmla="*/ 56 w 58"/>
                <a:gd name="T13" fmla="*/ 29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57"/>
                <a:gd name="T23" fmla="*/ 58 w 58"/>
                <a:gd name="T24" fmla="*/ 57 h 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57">
                  <a:moveTo>
                    <a:pt x="56" y="29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29" y="57"/>
                  </a:lnTo>
                  <a:lnTo>
                    <a:pt x="58" y="29"/>
                  </a:lnTo>
                  <a:lnTo>
                    <a:pt x="56" y="29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96" y="2245"/>
              <a:ext cx="40" cy="40"/>
            </a:xfrm>
            <a:custGeom>
              <a:avLst/>
              <a:gdLst>
                <a:gd name="T0" fmla="*/ 19 w 40"/>
                <a:gd name="T1" fmla="*/ 40 h 40"/>
                <a:gd name="T2" fmla="*/ 25 w 40"/>
                <a:gd name="T3" fmla="*/ 40 h 40"/>
                <a:gd name="T4" fmla="*/ 26 w 40"/>
                <a:gd name="T5" fmla="*/ 40 h 40"/>
                <a:gd name="T6" fmla="*/ 30 w 40"/>
                <a:gd name="T7" fmla="*/ 38 h 40"/>
                <a:gd name="T8" fmla="*/ 32 w 40"/>
                <a:gd name="T9" fmla="*/ 36 h 40"/>
                <a:gd name="T10" fmla="*/ 34 w 40"/>
                <a:gd name="T11" fmla="*/ 34 h 40"/>
                <a:gd name="T12" fmla="*/ 36 w 40"/>
                <a:gd name="T13" fmla="*/ 32 h 40"/>
                <a:gd name="T14" fmla="*/ 38 w 40"/>
                <a:gd name="T15" fmla="*/ 30 h 40"/>
                <a:gd name="T16" fmla="*/ 40 w 40"/>
                <a:gd name="T17" fmla="*/ 27 h 40"/>
                <a:gd name="T18" fmla="*/ 40 w 40"/>
                <a:gd name="T19" fmla="*/ 25 h 40"/>
                <a:gd name="T20" fmla="*/ 40 w 40"/>
                <a:gd name="T21" fmla="*/ 21 h 40"/>
                <a:gd name="T22" fmla="*/ 40 w 40"/>
                <a:gd name="T23" fmla="*/ 17 h 40"/>
                <a:gd name="T24" fmla="*/ 40 w 40"/>
                <a:gd name="T25" fmla="*/ 15 h 40"/>
                <a:gd name="T26" fmla="*/ 38 w 40"/>
                <a:gd name="T27" fmla="*/ 11 h 40"/>
                <a:gd name="T28" fmla="*/ 36 w 40"/>
                <a:gd name="T29" fmla="*/ 9 h 40"/>
                <a:gd name="T30" fmla="*/ 34 w 40"/>
                <a:gd name="T31" fmla="*/ 7 h 40"/>
                <a:gd name="T32" fmla="*/ 32 w 40"/>
                <a:gd name="T33" fmla="*/ 4 h 40"/>
                <a:gd name="T34" fmla="*/ 30 w 40"/>
                <a:gd name="T35" fmla="*/ 4 h 40"/>
                <a:gd name="T36" fmla="*/ 26 w 40"/>
                <a:gd name="T37" fmla="*/ 2 h 40"/>
                <a:gd name="T38" fmla="*/ 25 w 40"/>
                <a:gd name="T39" fmla="*/ 2 h 40"/>
                <a:gd name="T40" fmla="*/ 21 w 40"/>
                <a:gd name="T41" fmla="*/ 0 h 40"/>
                <a:gd name="T42" fmla="*/ 17 w 40"/>
                <a:gd name="T43" fmla="*/ 2 h 40"/>
                <a:gd name="T44" fmla="*/ 15 w 40"/>
                <a:gd name="T45" fmla="*/ 2 h 40"/>
                <a:gd name="T46" fmla="*/ 11 w 40"/>
                <a:gd name="T47" fmla="*/ 4 h 40"/>
                <a:gd name="T48" fmla="*/ 9 w 40"/>
                <a:gd name="T49" fmla="*/ 4 h 40"/>
                <a:gd name="T50" fmla="*/ 7 w 40"/>
                <a:gd name="T51" fmla="*/ 7 h 40"/>
                <a:gd name="T52" fmla="*/ 3 w 40"/>
                <a:gd name="T53" fmla="*/ 9 h 40"/>
                <a:gd name="T54" fmla="*/ 3 w 40"/>
                <a:gd name="T55" fmla="*/ 11 h 40"/>
                <a:gd name="T56" fmla="*/ 2 w 40"/>
                <a:gd name="T57" fmla="*/ 15 h 40"/>
                <a:gd name="T58" fmla="*/ 2 w 40"/>
                <a:gd name="T59" fmla="*/ 17 h 40"/>
                <a:gd name="T60" fmla="*/ 0 w 40"/>
                <a:gd name="T61" fmla="*/ 21 h 40"/>
                <a:gd name="T62" fmla="*/ 2 w 40"/>
                <a:gd name="T63" fmla="*/ 25 h 40"/>
                <a:gd name="T64" fmla="*/ 2 w 40"/>
                <a:gd name="T65" fmla="*/ 27 h 40"/>
                <a:gd name="T66" fmla="*/ 3 w 40"/>
                <a:gd name="T67" fmla="*/ 30 h 40"/>
                <a:gd name="T68" fmla="*/ 3 w 40"/>
                <a:gd name="T69" fmla="*/ 32 h 40"/>
                <a:gd name="T70" fmla="*/ 7 w 40"/>
                <a:gd name="T71" fmla="*/ 34 h 40"/>
                <a:gd name="T72" fmla="*/ 9 w 40"/>
                <a:gd name="T73" fmla="*/ 36 h 40"/>
                <a:gd name="T74" fmla="*/ 11 w 40"/>
                <a:gd name="T75" fmla="*/ 38 h 40"/>
                <a:gd name="T76" fmla="*/ 15 w 40"/>
                <a:gd name="T77" fmla="*/ 40 h 40"/>
                <a:gd name="T78" fmla="*/ 17 w 40"/>
                <a:gd name="T79" fmla="*/ 40 h 40"/>
                <a:gd name="T80" fmla="*/ 21 w 40"/>
                <a:gd name="T81" fmla="*/ 40 h 40"/>
                <a:gd name="T82" fmla="*/ 21 w 40"/>
                <a:gd name="T83" fmla="*/ 40 h 40"/>
                <a:gd name="T84" fmla="*/ 19 w 40"/>
                <a:gd name="T85" fmla="*/ 40 h 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"/>
                <a:gd name="T130" fmla="*/ 0 h 40"/>
                <a:gd name="T131" fmla="*/ 40 w 40"/>
                <a:gd name="T132" fmla="*/ 40 h 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" h="40">
                  <a:moveTo>
                    <a:pt x="19" y="40"/>
                  </a:moveTo>
                  <a:lnTo>
                    <a:pt x="25" y="40"/>
                  </a:lnTo>
                  <a:lnTo>
                    <a:pt x="26" y="40"/>
                  </a:lnTo>
                  <a:lnTo>
                    <a:pt x="30" y="38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7"/>
                  </a:lnTo>
                  <a:lnTo>
                    <a:pt x="40" y="25"/>
                  </a:lnTo>
                  <a:lnTo>
                    <a:pt x="40" y="21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38" y="11"/>
                  </a:lnTo>
                  <a:lnTo>
                    <a:pt x="36" y="9"/>
                  </a:lnTo>
                  <a:lnTo>
                    <a:pt x="34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7" y="34"/>
                  </a:lnTo>
                  <a:lnTo>
                    <a:pt x="9" y="36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7" y="40"/>
                  </a:lnTo>
                  <a:lnTo>
                    <a:pt x="21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041" y="2274"/>
              <a:ext cx="40" cy="40"/>
            </a:xfrm>
            <a:custGeom>
              <a:avLst/>
              <a:gdLst>
                <a:gd name="T0" fmla="*/ 19 w 40"/>
                <a:gd name="T1" fmla="*/ 40 h 40"/>
                <a:gd name="T2" fmla="*/ 23 w 40"/>
                <a:gd name="T3" fmla="*/ 40 h 40"/>
                <a:gd name="T4" fmla="*/ 27 w 40"/>
                <a:gd name="T5" fmla="*/ 40 h 40"/>
                <a:gd name="T6" fmla="*/ 30 w 40"/>
                <a:gd name="T7" fmla="*/ 38 h 40"/>
                <a:gd name="T8" fmla="*/ 32 w 40"/>
                <a:gd name="T9" fmla="*/ 36 h 40"/>
                <a:gd name="T10" fmla="*/ 34 w 40"/>
                <a:gd name="T11" fmla="*/ 34 h 40"/>
                <a:gd name="T12" fmla="*/ 36 w 40"/>
                <a:gd name="T13" fmla="*/ 32 h 40"/>
                <a:gd name="T14" fmla="*/ 38 w 40"/>
                <a:gd name="T15" fmla="*/ 30 h 40"/>
                <a:gd name="T16" fmla="*/ 40 w 40"/>
                <a:gd name="T17" fmla="*/ 26 h 40"/>
                <a:gd name="T18" fmla="*/ 40 w 40"/>
                <a:gd name="T19" fmla="*/ 24 h 40"/>
                <a:gd name="T20" fmla="*/ 40 w 40"/>
                <a:gd name="T21" fmla="*/ 21 h 40"/>
                <a:gd name="T22" fmla="*/ 40 w 40"/>
                <a:gd name="T23" fmla="*/ 17 h 40"/>
                <a:gd name="T24" fmla="*/ 40 w 40"/>
                <a:gd name="T25" fmla="*/ 15 h 40"/>
                <a:gd name="T26" fmla="*/ 38 w 40"/>
                <a:gd name="T27" fmla="*/ 11 h 40"/>
                <a:gd name="T28" fmla="*/ 36 w 40"/>
                <a:gd name="T29" fmla="*/ 9 h 40"/>
                <a:gd name="T30" fmla="*/ 34 w 40"/>
                <a:gd name="T31" fmla="*/ 5 h 40"/>
                <a:gd name="T32" fmla="*/ 32 w 40"/>
                <a:gd name="T33" fmla="*/ 3 h 40"/>
                <a:gd name="T34" fmla="*/ 30 w 40"/>
                <a:gd name="T35" fmla="*/ 3 h 40"/>
                <a:gd name="T36" fmla="*/ 27 w 40"/>
                <a:gd name="T37" fmla="*/ 1 h 40"/>
                <a:gd name="T38" fmla="*/ 23 w 40"/>
                <a:gd name="T39" fmla="*/ 1 h 40"/>
                <a:gd name="T40" fmla="*/ 21 w 40"/>
                <a:gd name="T41" fmla="*/ 0 h 40"/>
                <a:gd name="T42" fmla="*/ 17 w 40"/>
                <a:gd name="T43" fmla="*/ 1 h 40"/>
                <a:gd name="T44" fmla="*/ 13 w 40"/>
                <a:gd name="T45" fmla="*/ 1 h 40"/>
                <a:gd name="T46" fmla="*/ 11 w 40"/>
                <a:gd name="T47" fmla="*/ 3 h 40"/>
                <a:gd name="T48" fmla="*/ 9 w 40"/>
                <a:gd name="T49" fmla="*/ 3 h 40"/>
                <a:gd name="T50" fmla="*/ 5 w 40"/>
                <a:gd name="T51" fmla="*/ 5 h 40"/>
                <a:gd name="T52" fmla="*/ 4 w 40"/>
                <a:gd name="T53" fmla="*/ 9 h 40"/>
                <a:gd name="T54" fmla="*/ 4 w 40"/>
                <a:gd name="T55" fmla="*/ 11 h 40"/>
                <a:gd name="T56" fmla="*/ 2 w 40"/>
                <a:gd name="T57" fmla="*/ 15 h 40"/>
                <a:gd name="T58" fmla="*/ 2 w 40"/>
                <a:gd name="T59" fmla="*/ 17 h 40"/>
                <a:gd name="T60" fmla="*/ 0 w 40"/>
                <a:gd name="T61" fmla="*/ 21 h 40"/>
                <a:gd name="T62" fmla="*/ 2 w 40"/>
                <a:gd name="T63" fmla="*/ 24 h 40"/>
                <a:gd name="T64" fmla="*/ 2 w 40"/>
                <a:gd name="T65" fmla="*/ 26 h 40"/>
                <a:gd name="T66" fmla="*/ 4 w 40"/>
                <a:gd name="T67" fmla="*/ 30 h 40"/>
                <a:gd name="T68" fmla="*/ 4 w 40"/>
                <a:gd name="T69" fmla="*/ 32 h 40"/>
                <a:gd name="T70" fmla="*/ 5 w 40"/>
                <a:gd name="T71" fmla="*/ 34 h 40"/>
                <a:gd name="T72" fmla="*/ 9 w 40"/>
                <a:gd name="T73" fmla="*/ 36 h 40"/>
                <a:gd name="T74" fmla="*/ 11 w 40"/>
                <a:gd name="T75" fmla="*/ 38 h 40"/>
                <a:gd name="T76" fmla="*/ 13 w 40"/>
                <a:gd name="T77" fmla="*/ 40 h 40"/>
                <a:gd name="T78" fmla="*/ 17 w 40"/>
                <a:gd name="T79" fmla="*/ 40 h 40"/>
                <a:gd name="T80" fmla="*/ 21 w 40"/>
                <a:gd name="T81" fmla="*/ 40 h 40"/>
                <a:gd name="T82" fmla="*/ 21 w 40"/>
                <a:gd name="T83" fmla="*/ 40 h 40"/>
                <a:gd name="T84" fmla="*/ 19 w 40"/>
                <a:gd name="T85" fmla="*/ 40 h 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"/>
                <a:gd name="T130" fmla="*/ 0 h 40"/>
                <a:gd name="T131" fmla="*/ 40 w 40"/>
                <a:gd name="T132" fmla="*/ 40 h 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" h="40">
                  <a:moveTo>
                    <a:pt x="19" y="40"/>
                  </a:moveTo>
                  <a:lnTo>
                    <a:pt x="23" y="40"/>
                  </a:lnTo>
                  <a:lnTo>
                    <a:pt x="27" y="40"/>
                  </a:lnTo>
                  <a:lnTo>
                    <a:pt x="30" y="38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6"/>
                  </a:lnTo>
                  <a:lnTo>
                    <a:pt x="40" y="24"/>
                  </a:lnTo>
                  <a:lnTo>
                    <a:pt x="40" y="21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38" y="11"/>
                  </a:lnTo>
                  <a:lnTo>
                    <a:pt x="36" y="9"/>
                  </a:lnTo>
                  <a:lnTo>
                    <a:pt x="34" y="5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9" y="3"/>
                  </a:lnTo>
                  <a:lnTo>
                    <a:pt x="5" y="5"/>
                  </a:lnTo>
                  <a:lnTo>
                    <a:pt x="4" y="9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5" y="34"/>
                  </a:lnTo>
                  <a:lnTo>
                    <a:pt x="9" y="36"/>
                  </a:lnTo>
                  <a:lnTo>
                    <a:pt x="11" y="38"/>
                  </a:lnTo>
                  <a:lnTo>
                    <a:pt x="13" y="40"/>
                  </a:lnTo>
                  <a:lnTo>
                    <a:pt x="17" y="40"/>
                  </a:lnTo>
                  <a:lnTo>
                    <a:pt x="21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384" y="2235"/>
              <a:ext cx="38" cy="40"/>
            </a:xfrm>
            <a:custGeom>
              <a:avLst/>
              <a:gdLst>
                <a:gd name="T0" fmla="*/ 19 w 38"/>
                <a:gd name="T1" fmla="*/ 40 h 40"/>
                <a:gd name="T2" fmla="*/ 23 w 38"/>
                <a:gd name="T3" fmla="*/ 40 h 40"/>
                <a:gd name="T4" fmla="*/ 25 w 38"/>
                <a:gd name="T5" fmla="*/ 40 h 40"/>
                <a:gd name="T6" fmla="*/ 29 w 38"/>
                <a:gd name="T7" fmla="*/ 39 h 40"/>
                <a:gd name="T8" fmla="*/ 31 w 38"/>
                <a:gd name="T9" fmla="*/ 37 h 40"/>
                <a:gd name="T10" fmla="*/ 32 w 38"/>
                <a:gd name="T11" fmla="*/ 35 h 40"/>
                <a:gd name="T12" fmla="*/ 34 w 38"/>
                <a:gd name="T13" fmla="*/ 33 h 40"/>
                <a:gd name="T14" fmla="*/ 36 w 38"/>
                <a:gd name="T15" fmla="*/ 29 h 40"/>
                <a:gd name="T16" fmla="*/ 38 w 38"/>
                <a:gd name="T17" fmla="*/ 27 h 40"/>
                <a:gd name="T18" fmla="*/ 38 w 38"/>
                <a:gd name="T19" fmla="*/ 23 h 40"/>
                <a:gd name="T20" fmla="*/ 38 w 38"/>
                <a:gd name="T21" fmla="*/ 21 h 40"/>
                <a:gd name="T22" fmla="*/ 38 w 38"/>
                <a:gd name="T23" fmla="*/ 17 h 40"/>
                <a:gd name="T24" fmla="*/ 38 w 38"/>
                <a:gd name="T25" fmla="*/ 14 h 40"/>
                <a:gd name="T26" fmla="*/ 36 w 38"/>
                <a:gd name="T27" fmla="*/ 12 h 40"/>
                <a:gd name="T28" fmla="*/ 34 w 38"/>
                <a:gd name="T29" fmla="*/ 10 h 40"/>
                <a:gd name="T30" fmla="*/ 32 w 38"/>
                <a:gd name="T31" fmla="*/ 6 h 40"/>
                <a:gd name="T32" fmla="*/ 31 w 38"/>
                <a:gd name="T33" fmla="*/ 4 h 40"/>
                <a:gd name="T34" fmla="*/ 29 w 38"/>
                <a:gd name="T35" fmla="*/ 2 h 40"/>
                <a:gd name="T36" fmla="*/ 25 w 38"/>
                <a:gd name="T37" fmla="*/ 2 h 40"/>
                <a:gd name="T38" fmla="*/ 23 w 38"/>
                <a:gd name="T39" fmla="*/ 0 h 40"/>
                <a:gd name="T40" fmla="*/ 19 w 38"/>
                <a:gd name="T41" fmla="*/ 0 h 40"/>
                <a:gd name="T42" fmla="*/ 15 w 38"/>
                <a:gd name="T43" fmla="*/ 0 h 40"/>
                <a:gd name="T44" fmla="*/ 13 w 38"/>
                <a:gd name="T45" fmla="*/ 2 h 40"/>
                <a:gd name="T46" fmla="*/ 9 w 38"/>
                <a:gd name="T47" fmla="*/ 2 h 40"/>
                <a:gd name="T48" fmla="*/ 8 w 38"/>
                <a:gd name="T49" fmla="*/ 4 h 40"/>
                <a:gd name="T50" fmla="*/ 6 w 38"/>
                <a:gd name="T51" fmla="*/ 6 h 40"/>
                <a:gd name="T52" fmla="*/ 4 w 38"/>
                <a:gd name="T53" fmla="*/ 10 h 40"/>
                <a:gd name="T54" fmla="*/ 2 w 38"/>
                <a:gd name="T55" fmla="*/ 12 h 40"/>
                <a:gd name="T56" fmla="*/ 0 w 38"/>
                <a:gd name="T57" fmla="*/ 14 h 40"/>
                <a:gd name="T58" fmla="*/ 0 w 38"/>
                <a:gd name="T59" fmla="*/ 17 h 40"/>
                <a:gd name="T60" fmla="*/ 0 w 38"/>
                <a:gd name="T61" fmla="*/ 21 h 40"/>
                <a:gd name="T62" fmla="*/ 0 w 38"/>
                <a:gd name="T63" fmla="*/ 23 h 40"/>
                <a:gd name="T64" fmla="*/ 0 w 38"/>
                <a:gd name="T65" fmla="*/ 27 h 40"/>
                <a:gd name="T66" fmla="*/ 2 w 38"/>
                <a:gd name="T67" fmla="*/ 29 h 40"/>
                <a:gd name="T68" fmla="*/ 4 w 38"/>
                <a:gd name="T69" fmla="*/ 33 h 40"/>
                <a:gd name="T70" fmla="*/ 6 w 38"/>
                <a:gd name="T71" fmla="*/ 35 h 40"/>
                <a:gd name="T72" fmla="*/ 8 w 38"/>
                <a:gd name="T73" fmla="*/ 37 h 40"/>
                <a:gd name="T74" fmla="*/ 9 w 38"/>
                <a:gd name="T75" fmla="*/ 39 h 40"/>
                <a:gd name="T76" fmla="*/ 13 w 38"/>
                <a:gd name="T77" fmla="*/ 40 h 40"/>
                <a:gd name="T78" fmla="*/ 15 w 38"/>
                <a:gd name="T79" fmla="*/ 40 h 40"/>
                <a:gd name="T80" fmla="*/ 19 w 38"/>
                <a:gd name="T81" fmla="*/ 40 h 40"/>
                <a:gd name="T82" fmla="*/ 19 w 38"/>
                <a:gd name="T83" fmla="*/ 40 h 4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"/>
                <a:gd name="T127" fmla="*/ 0 h 40"/>
                <a:gd name="T128" fmla="*/ 38 w 38"/>
                <a:gd name="T129" fmla="*/ 40 h 4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" h="40">
                  <a:moveTo>
                    <a:pt x="19" y="40"/>
                  </a:moveTo>
                  <a:lnTo>
                    <a:pt x="23" y="40"/>
                  </a:lnTo>
                  <a:lnTo>
                    <a:pt x="25" y="40"/>
                  </a:lnTo>
                  <a:lnTo>
                    <a:pt x="29" y="39"/>
                  </a:lnTo>
                  <a:lnTo>
                    <a:pt x="31" y="37"/>
                  </a:lnTo>
                  <a:lnTo>
                    <a:pt x="32" y="35"/>
                  </a:lnTo>
                  <a:lnTo>
                    <a:pt x="34" y="33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7"/>
                  </a:lnTo>
                  <a:lnTo>
                    <a:pt x="38" y="14"/>
                  </a:lnTo>
                  <a:lnTo>
                    <a:pt x="36" y="12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6" y="35"/>
                  </a:lnTo>
                  <a:lnTo>
                    <a:pt x="8" y="37"/>
                  </a:lnTo>
                  <a:lnTo>
                    <a:pt x="9" y="39"/>
                  </a:lnTo>
                  <a:lnTo>
                    <a:pt x="13" y="40"/>
                  </a:lnTo>
                  <a:lnTo>
                    <a:pt x="15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27" y="2088"/>
              <a:ext cx="38" cy="40"/>
            </a:xfrm>
            <a:custGeom>
              <a:avLst/>
              <a:gdLst>
                <a:gd name="T0" fmla="*/ 19 w 38"/>
                <a:gd name="T1" fmla="*/ 38 h 40"/>
                <a:gd name="T2" fmla="*/ 23 w 38"/>
                <a:gd name="T3" fmla="*/ 38 h 40"/>
                <a:gd name="T4" fmla="*/ 25 w 38"/>
                <a:gd name="T5" fmla="*/ 38 h 40"/>
                <a:gd name="T6" fmla="*/ 29 w 38"/>
                <a:gd name="T7" fmla="*/ 36 h 40"/>
                <a:gd name="T8" fmla="*/ 31 w 38"/>
                <a:gd name="T9" fmla="*/ 34 h 40"/>
                <a:gd name="T10" fmla="*/ 33 w 38"/>
                <a:gd name="T11" fmla="*/ 32 h 40"/>
                <a:gd name="T12" fmla="*/ 34 w 38"/>
                <a:gd name="T13" fmla="*/ 31 h 40"/>
                <a:gd name="T14" fmla="*/ 36 w 38"/>
                <a:gd name="T15" fmla="*/ 29 h 40"/>
                <a:gd name="T16" fmla="*/ 38 w 38"/>
                <a:gd name="T17" fmla="*/ 25 h 40"/>
                <a:gd name="T18" fmla="*/ 38 w 38"/>
                <a:gd name="T19" fmla="*/ 23 h 40"/>
                <a:gd name="T20" fmla="*/ 38 w 38"/>
                <a:gd name="T21" fmla="*/ 19 h 40"/>
                <a:gd name="T22" fmla="*/ 38 w 38"/>
                <a:gd name="T23" fmla="*/ 15 h 40"/>
                <a:gd name="T24" fmla="*/ 38 w 38"/>
                <a:gd name="T25" fmla="*/ 13 h 40"/>
                <a:gd name="T26" fmla="*/ 36 w 38"/>
                <a:gd name="T27" fmla="*/ 9 h 40"/>
                <a:gd name="T28" fmla="*/ 34 w 38"/>
                <a:gd name="T29" fmla="*/ 8 h 40"/>
                <a:gd name="T30" fmla="*/ 33 w 38"/>
                <a:gd name="T31" fmla="*/ 6 h 40"/>
                <a:gd name="T32" fmla="*/ 31 w 38"/>
                <a:gd name="T33" fmla="*/ 4 h 40"/>
                <a:gd name="T34" fmla="*/ 29 w 38"/>
                <a:gd name="T35" fmla="*/ 2 h 40"/>
                <a:gd name="T36" fmla="*/ 25 w 38"/>
                <a:gd name="T37" fmla="*/ 0 h 40"/>
                <a:gd name="T38" fmla="*/ 23 w 38"/>
                <a:gd name="T39" fmla="*/ 0 h 40"/>
                <a:gd name="T40" fmla="*/ 19 w 38"/>
                <a:gd name="T41" fmla="*/ 0 h 40"/>
                <a:gd name="T42" fmla="*/ 15 w 38"/>
                <a:gd name="T43" fmla="*/ 0 h 40"/>
                <a:gd name="T44" fmla="*/ 13 w 38"/>
                <a:gd name="T45" fmla="*/ 0 h 40"/>
                <a:gd name="T46" fmla="*/ 10 w 38"/>
                <a:gd name="T47" fmla="*/ 2 h 40"/>
                <a:gd name="T48" fmla="*/ 8 w 38"/>
                <a:gd name="T49" fmla="*/ 4 h 40"/>
                <a:gd name="T50" fmla="*/ 6 w 38"/>
                <a:gd name="T51" fmla="*/ 6 h 40"/>
                <a:gd name="T52" fmla="*/ 4 w 38"/>
                <a:gd name="T53" fmla="*/ 8 h 40"/>
                <a:gd name="T54" fmla="*/ 2 w 38"/>
                <a:gd name="T55" fmla="*/ 9 h 40"/>
                <a:gd name="T56" fmla="*/ 0 w 38"/>
                <a:gd name="T57" fmla="*/ 13 h 40"/>
                <a:gd name="T58" fmla="*/ 0 w 38"/>
                <a:gd name="T59" fmla="*/ 15 h 40"/>
                <a:gd name="T60" fmla="*/ 0 w 38"/>
                <a:gd name="T61" fmla="*/ 19 h 40"/>
                <a:gd name="T62" fmla="*/ 0 w 38"/>
                <a:gd name="T63" fmla="*/ 23 h 40"/>
                <a:gd name="T64" fmla="*/ 0 w 38"/>
                <a:gd name="T65" fmla="*/ 25 h 40"/>
                <a:gd name="T66" fmla="*/ 2 w 38"/>
                <a:gd name="T67" fmla="*/ 29 h 40"/>
                <a:gd name="T68" fmla="*/ 4 w 38"/>
                <a:gd name="T69" fmla="*/ 31 h 40"/>
                <a:gd name="T70" fmla="*/ 6 w 38"/>
                <a:gd name="T71" fmla="*/ 32 h 40"/>
                <a:gd name="T72" fmla="*/ 8 w 38"/>
                <a:gd name="T73" fmla="*/ 34 h 40"/>
                <a:gd name="T74" fmla="*/ 10 w 38"/>
                <a:gd name="T75" fmla="*/ 36 h 40"/>
                <a:gd name="T76" fmla="*/ 13 w 38"/>
                <a:gd name="T77" fmla="*/ 38 h 40"/>
                <a:gd name="T78" fmla="*/ 15 w 38"/>
                <a:gd name="T79" fmla="*/ 38 h 40"/>
                <a:gd name="T80" fmla="*/ 19 w 38"/>
                <a:gd name="T81" fmla="*/ 40 h 40"/>
                <a:gd name="T82" fmla="*/ 19 w 38"/>
                <a:gd name="T83" fmla="*/ 40 h 40"/>
                <a:gd name="T84" fmla="*/ 19 w 38"/>
                <a:gd name="T85" fmla="*/ 38 h 4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8"/>
                <a:gd name="T130" fmla="*/ 0 h 40"/>
                <a:gd name="T131" fmla="*/ 38 w 38"/>
                <a:gd name="T132" fmla="*/ 40 h 4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8" h="40">
                  <a:moveTo>
                    <a:pt x="19" y="38"/>
                  </a:moveTo>
                  <a:lnTo>
                    <a:pt x="23" y="38"/>
                  </a:lnTo>
                  <a:lnTo>
                    <a:pt x="25" y="38"/>
                  </a:lnTo>
                  <a:lnTo>
                    <a:pt x="29" y="36"/>
                  </a:lnTo>
                  <a:lnTo>
                    <a:pt x="31" y="34"/>
                  </a:lnTo>
                  <a:lnTo>
                    <a:pt x="33" y="32"/>
                  </a:lnTo>
                  <a:lnTo>
                    <a:pt x="34" y="31"/>
                  </a:lnTo>
                  <a:lnTo>
                    <a:pt x="36" y="29"/>
                  </a:lnTo>
                  <a:lnTo>
                    <a:pt x="38" y="25"/>
                  </a:lnTo>
                  <a:lnTo>
                    <a:pt x="38" y="23"/>
                  </a:lnTo>
                  <a:lnTo>
                    <a:pt x="38" y="19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4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9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0" y="36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9" y="40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98" y="1634"/>
              <a:ext cx="40" cy="41"/>
            </a:xfrm>
            <a:custGeom>
              <a:avLst/>
              <a:gdLst>
                <a:gd name="T0" fmla="*/ 38 w 40"/>
                <a:gd name="T1" fmla="*/ 41 h 41"/>
                <a:gd name="T2" fmla="*/ 40 w 40"/>
                <a:gd name="T3" fmla="*/ 0 h 41"/>
                <a:gd name="T4" fmla="*/ 0 w 40"/>
                <a:gd name="T5" fmla="*/ 0 h 41"/>
                <a:gd name="T6" fmla="*/ 0 w 40"/>
                <a:gd name="T7" fmla="*/ 41 h 41"/>
                <a:gd name="T8" fmla="*/ 40 w 40"/>
                <a:gd name="T9" fmla="*/ 41 h 41"/>
                <a:gd name="T10" fmla="*/ 40 w 40"/>
                <a:gd name="T11" fmla="*/ 41 h 41"/>
                <a:gd name="T12" fmla="*/ 38 w 40"/>
                <a:gd name="T13" fmla="*/ 41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1"/>
                <a:gd name="T23" fmla="*/ 40 w 40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1">
                  <a:moveTo>
                    <a:pt x="38" y="41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38" y="41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041" y="1881"/>
              <a:ext cx="40" cy="39"/>
            </a:xfrm>
            <a:custGeom>
              <a:avLst/>
              <a:gdLst>
                <a:gd name="T0" fmla="*/ 38 w 40"/>
                <a:gd name="T1" fmla="*/ 39 h 39"/>
                <a:gd name="T2" fmla="*/ 40 w 40"/>
                <a:gd name="T3" fmla="*/ 0 h 39"/>
                <a:gd name="T4" fmla="*/ 0 w 40"/>
                <a:gd name="T5" fmla="*/ 0 h 39"/>
                <a:gd name="T6" fmla="*/ 0 w 40"/>
                <a:gd name="T7" fmla="*/ 39 h 39"/>
                <a:gd name="T8" fmla="*/ 40 w 40"/>
                <a:gd name="T9" fmla="*/ 39 h 39"/>
                <a:gd name="T10" fmla="*/ 40 w 40"/>
                <a:gd name="T11" fmla="*/ 39 h 39"/>
                <a:gd name="T12" fmla="*/ 38 w 40"/>
                <a:gd name="T13" fmla="*/ 39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9"/>
                <a:gd name="T23" fmla="*/ 40 w 4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9">
                  <a:moveTo>
                    <a:pt x="38" y="39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727" y="1332"/>
              <a:ext cx="38" cy="40"/>
            </a:xfrm>
            <a:custGeom>
              <a:avLst/>
              <a:gdLst>
                <a:gd name="T0" fmla="*/ 38 w 38"/>
                <a:gd name="T1" fmla="*/ 40 h 40"/>
                <a:gd name="T2" fmla="*/ 38 w 38"/>
                <a:gd name="T3" fmla="*/ 0 h 40"/>
                <a:gd name="T4" fmla="*/ 0 w 38"/>
                <a:gd name="T5" fmla="*/ 0 h 40"/>
                <a:gd name="T6" fmla="*/ 0 w 38"/>
                <a:gd name="T7" fmla="*/ 40 h 40"/>
                <a:gd name="T8" fmla="*/ 38 w 38"/>
                <a:gd name="T9" fmla="*/ 40 h 40"/>
                <a:gd name="T10" fmla="*/ 38 w 38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40"/>
                <a:gd name="T20" fmla="*/ 38 w 38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40">
                  <a:moveTo>
                    <a:pt x="38" y="4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384" y="1778"/>
              <a:ext cx="38" cy="40"/>
            </a:xfrm>
            <a:custGeom>
              <a:avLst/>
              <a:gdLst>
                <a:gd name="T0" fmla="*/ 38 w 38"/>
                <a:gd name="T1" fmla="*/ 40 h 40"/>
                <a:gd name="T2" fmla="*/ 38 w 38"/>
                <a:gd name="T3" fmla="*/ 0 h 40"/>
                <a:gd name="T4" fmla="*/ 0 w 38"/>
                <a:gd name="T5" fmla="*/ 0 h 40"/>
                <a:gd name="T6" fmla="*/ 0 w 38"/>
                <a:gd name="T7" fmla="*/ 40 h 40"/>
                <a:gd name="T8" fmla="*/ 38 w 38"/>
                <a:gd name="T9" fmla="*/ 40 h 40"/>
                <a:gd name="T10" fmla="*/ 38 w 38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40"/>
                <a:gd name="T20" fmla="*/ 38 w 38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40">
                  <a:moveTo>
                    <a:pt x="38" y="4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59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2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4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5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30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6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472" y="124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4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509" y="124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0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3" y="1246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472" y="1392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3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509" y="1392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5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43" y="1392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472" y="1535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3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509" y="1535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0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43" y="1535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472" y="1679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2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509" y="1679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5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543" y="1679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472" y="1824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2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509" y="1824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0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543" y="1824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72" y="19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1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509" y="19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5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543" y="1968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72" y="2111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1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509" y="2111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0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543" y="2111"/>
              <a:ext cx="37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511" y="2255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5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47" y="2255"/>
              <a:ext cx="36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511" y="2400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0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547" y="2400"/>
              <a:ext cx="36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%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-5400000">
              <a:off x="1361" y="1949"/>
              <a:ext cx="30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M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-5400000">
              <a:off x="1372" y="1910"/>
              <a:ext cx="8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i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 rot="-5400000">
              <a:off x="1367" y="1887"/>
              <a:ext cx="18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s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 rot="-5400000">
              <a:off x="1367" y="1858"/>
              <a:ext cx="18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s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 rot="-5400000">
              <a:off x="1371" y="1828"/>
              <a:ext cx="10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 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-5400000">
              <a:off x="1370" y="1810"/>
              <a:ext cx="12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r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-5400000">
              <a:off x="1365" y="1784"/>
              <a:ext cx="21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a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 rot="-5400000">
              <a:off x="1371" y="1753"/>
              <a:ext cx="10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t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 rot="-5400000">
              <a:off x="1364" y="1728"/>
              <a:ext cx="21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e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022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6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056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4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363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1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399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6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725" y="2456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4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485" y="2568"/>
              <a:ext cx="28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B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529" y="2568"/>
              <a:ext cx="9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l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543" y="25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o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577" y="2568"/>
              <a:ext cx="21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c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610" y="2568"/>
              <a:ext cx="21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k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642" y="2568"/>
              <a:ext cx="12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 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660" y="2568"/>
              <a:ext cx="20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s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692" y="2568"/>
              <a:ext cx="9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i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706" y="2568"/>
              <a:ext cx="20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z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738" y="25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e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773" y="2568"/>
              <a:ext cx="11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 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792" y="2568"/>
              <a:ext cx="1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(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813" y="25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b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847" y="2568"/>
              <a:ext cx="20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y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80" y="2568"/>
              <a:ext cx="11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t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97" y="2568"/>
              <a:ext cx="23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e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933" y="2568"/>
              <a:ext cx="20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s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964" y="2568"/>
              <a:ext cx="1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rPr>
                <a:t>)</a:t>
              </a:r>
              <a:endParaRPr lang="en-US" altLang="zh-TW" sz="140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1731" y="1952"/>
              <a:ext cx="30" cy="33"/>
            </a:xfrm>
            <a:custGeom>
              <a:avLst/>
              <a:gdLst>
                <a:gd name="T0" fmla="*/ 15 w 30"/>
                <a:gd name="T1" fmla="*/ 33 h 33"/>
                <a:gd name="T2" fmla="*/ 17 w 30"/>
                <a:gd name="T3" fmla="*/ 33 h 33"/>
                <a:gd name="T4" fmla="*/ 21 w 30"/>
                <a:gd name="T5" fmla="*/ 33 h 33"/>
                <a:gd name="T6" fmla="*/ 23 w 30"/>
                <a:gd name="T7" fmla="*/ 31 h 33"/>
                <a:gd name="T8" fmla="*/ 25 w 30"/>
                <a:gd name="T9" fmla="*/ 29 h 33"/>
                <a:gd name="T10" fmla="*/ 27 w 30"/>
                <a:gd name="T11" fmla="*/ 29 h 33"/>
                <a:gd name="T12" fmla="*/ 29 w 30"/>
                <a:gd name="T13" fmla="*/ 27 h 33"/>
                <a:gd name="T14" fmla="*/ 29 w 30"/>
                <a:gd name="T15" fmla="*/ 25 h 33"/>
                <a:gd name="T16" fmla="*/ 30 w 30"/>
                <a:gd name="T17" fmla="*/ 21 h 33"/>
                <a:gd name="T18" fmla="*/ 30 w 30"/>
                <a:gd name="T19" fmla="*/ 19 h 33"/>
                <a:gd name="T20" fmla="*/ 30 w 30"/>
                <a:gd name="T21" fmla="*/ 17 h 33"/>
                <a:gd name="T22" fmla="*/ 30 w 30"/>
                <a:gd name="T23" fmla="*/ 13 h 33"/>
                <a:gd name="T24" fmla="*/ 30 w 30"/>
                <a:gd name="T25" fmla="*/ 12 h 33"/>
                <a:gd name="T26" fmla="*/ 29 w 30"/>
                <a:gd name="T27" fmla="*/ 10 h 33"/>
                <a:gd name="T28" fmla="*/ 29 w 30"/>
                <a:gd name="T29" fmla="*/ 8 h 33"/>
                <a:gd name="T30" fmla="*/ 27 w 30"/>
                <a:gd name="T31" fmla="*/ 6 h 33"/>
                <a:gd name="T32" fmla="*/ 25 w 30"/>
                <a:gd name="T33" fmla="*/ 4 h 33"/>
                <a:gd name="T34" fmla="*/ 23 w 30"/>
                <a:gd name="T35" fmla="*/ 2 h 33"/>
                <a:gd name="T36" fmla="*/ 21 w 30"/>
                <a:gd name="T37" fmla="*/ 2 h 33"/>
                <a:gd name="T38" fmla="*/ 17 w 30"/>
                <a:gd name="T39" fmla="*/ 0 h 33"/>
                <a:gd name="T40" fmla="*/ 15 w 30"/>
                <a:gd name="T41" fmla="*/ 0 h 33"/>
                <a:gd name="T42" fmla="*/ 13 w 30"/>
                <a:gd name="T43" fmla="*/ 0 h 33"/>
                <a:gd name="T44" fmla="*/ 9 w 30"/>
                <a:gd name="T45" fmla="*/ 2 h 33"/>
                <a:gd name="T46" fmla="*/ 7 w 30"/>
                <a:gd name="T47" fmla="*/ 2 h 33"/>
                <a:gd name="T48" fmla="*/ 6 w 30"/>
                <a:gd name="T49" fmla="*/ 4 h 33"/>
                <a:gd name="T50" fmla="*/ 4 w 30"/>
                <a:gd name="T51" fmla="*/ 6 h 33"/>
                <a:gd name="T52" fmla="*/ 2 w 30"/>
                <a:gd name="T53" fmla="*/ 8 h 33"/>
                <a:gd name="T54" fmla="*/ 2 w 30"/>
                <a:gd name="T55" fmla="*/ 10 h 33"/>
                <a:gd name="T56" fmla="*/ 0 w 30"/>
                <a:gd name="T57" fmla="*/ 12 h 33"/>
                <a:gd name="T58" fmla="*/ 0 w 30"/>
                <a:gd name="T59" fmla="*/ 13 h 33"/>
                <a:gd name="T60" fmla="*/ 0 w 30"/>
                <a:gd name="T61" fmla="*/ 17 h 33"/>
                <a:gd name="T62" fmla="*/ 0 w 30"/>
                <a:gd name="T63" fmla="*/ 19 h 33"/>
                <a:gd name="T64" fmla="*/ 0 w 30"/>
                <a:gd name="T65" fmla="*/ 21 h 33"/>
                <a:gd name="T66" fmla="*/ 2 w 30"/>
                <a:gd name="T67" fmla="*/ 25 h 33"/>
                <a:gd name="T68" fmla="*/ 2 w 30"/>
                <a:gd name="T69" fmla="*/ 27 h 33"/>
                <a:gd name="T70" fmla="*/ 4 w 30"/>
                <a:gd name="T71" fmla="*/ 29 h 33"/>
                <a:gd name="T72" fmla="*/ 6 w 30"/>
                <a:gd name="T73" fmla="*/ 29 h 33"/>
                <a:gd name="T74" fmla="*/ 7 w 30"/>
                <a:gd name="T75" fmla="*/ 31 h 33"/>
                <a:gd name="T76" fmla="*/ 9 w 30"/>
                <a:gd name="T77" fmla="*/ 33 h 33"/>
                <a:gd name="T78" fmla="*/ 13 w 30"/>
                <a:gd name="T79" fmla="*/ 33 h 33"/>
                <a:gd name="T80" fmla="*/ 15 w 30"/>
                <a:gd name="T81" fmla="*/ 33 h 33"/>
                <a:gd name="T82" fmla="*/ 15 w 30"/>
                <a:gd name="T83" fmla="*/ 33 h 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"/>
                <a:gd name="T127" fmla="*/ 0 h 33"/>
                <a:gd name="T128" fmla="*/ 30 w 30"/>
                <a:gd name="T129" fmla="*/ 33 h 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" h="33">
                  <a:moveTo>
                    <a:pt x="15" y="33"/>
                  </a:moveTo>
                  <a:lnTo>
                    <a:pt x="17" y="33"/>
                  </a:lnTo>
                  <a:lnTo>
                    <a:pt x="21" y="33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0" y="17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6" y="29"/>
                  </a:lnTo>
                  <a:lnTo>
                    <a:pt x="7" y="31"/>
                  </a:lnTo>
                  <a:lnTo>
                    <a:pt x="9" y="33"/>
                  </a:lnTo>
                  <a:lnTo>
                    <a:pt x="13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746" y="1967"/>
              <a:ext cx="1314" cy="255"/>
            </a:xfrm>
            <a:custGeom>
              <a:avLst/>
              <a:gdLst>
                <a:gd name="T0" fmla="*/ 0 w 1314"/>
                <a:gd name="T1" fmla="*/ 0 h 255"/>
                <a:gd name="T2" fmla="*/ 657 w 1314"/>
                <a:gd name="T3" fmla="*/ 178 h 255"/>
                <a:gd name="T4" fmla="*/ 1314 w 1314"/>
                <a:gd name="T5" fmla="*/ 255 h 255"/>
                <a:gd name="T6" fmla="*/ 0 60000 65536"/>
                <a:gd name="T7" fmla="*/ 0 60000 65536"/>
                <a:gd name="T8" fmla="*/ 0 60000 65536"/>
                <a:gd name="T9" fmla="*/ 0 w 1314"/>
                <a:gd name="T10" fmla="*/ 0 h 255"/>
                <a:gd name="T11" fmla="*/ 1314 w 131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4" h="255">
                  <a:moveTo>
                    <a:pt x="0" y="0"/>
                  </a:moveTo>
                  <a:lnTo>
                    <a:pt x="657" y="178"/>
                  </a:lnTo>
                  <a:lnTo>
                    <a:pt x="1314" y="2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746" y="2283"/>
              <a:ext cx="1971" cy="98"/>
            </a:xfrm>
            <a:custGeom>
              <a:avLst/>
              <a:gdLst>
                <a:gd name="T0" fmla="*/ 1971 w 1971"/>
                <a:gd name="T1" fmla="*/ 98 h 98"/>
                <a:gd name="T2" fmla="*/ 1314 w 1971"/>
                <a:gd name="T3" fmla="*/ 98 h 98"/>
                <a:gd name="T4" fmla="*/ 657 w 1971"/>
                <a:gd name="T5" fmla="*/ 75 h 98"/>
                <a:gd name="T6" fmla="*/ 0 w 1971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1"/>
                <a:gd name="T13" fmla="*/ 0 h 98"/>
                <a:gd name="T14" fmla="*/ 1971 w 1971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1" h="98">
                  <a:moveTo>
                    <a:pt x="1971" y="98"/>
                  </a:moveTo>
                  <a:lnTo>
                    <a:pt x="1314" y="98"/>
                  </a:lnTo>
                  <a:lnTo>
                    <a:pt x="657" y="7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2388" y="2130"/>
              <a:ext cx="30" cy="33"/>
            </a:xfrm>
            <a:custGeom>
              <a:avLst/>
              <a:gdLst>
                <a:gd name="T0" fmla="*/ 15 w 30"/>
                <a:gd name="T1" fmla="*/ 31 h 33"/>
                <a:gd name="T2" fmla="*/ 17 w 30"/>
                <a:gd name="T3" fmla="*/ 33 h 33"/>
                <a:gd name="T4" fmla="*/ 21 w 30"/>
                <a:gd name="T5" fmla="*/ 31 h 33"/>
                <a:gd name="T6" fmla="*/ 23 w 30"/>
                <a:gd name="T7" fmla="*/ 31 h 33"/>
                <a:gd name="T8" fmla="*/ 25 w 30"/>
                <a:gd name="T9" fmla="*/ 29 h 33"/>
                <a:gd name="T10" fmla="*/ 27 w 30"/>
                <a:gd name="T11" fmla="*/ 27 h 33"/>
                <a:gd name="T12" fmla="*/ 28 w 30"/>
                <a:gd name="T13" fmla="*/ 25 h 33"/>
                <a:gd name="T14" fmla="*/ 28 w 30"/>
                <a:gd name="T15" fmla="*/ 23 h 33"/>
                <a:gd name="T16" fmla="*/ 30 w 30"/>
                <a:gd name="T17" fmla="*/ 21 h 33"/>
                <a:gd name="T18" fmla="*/ 30 w 30"/>
                <a:gd name="T19" fmla="*/ 19 h 33"/>
                <a:gd name="T20" fmla="*/ 30 w 30"/>
                <a:gd name="T21" fmla="*/ 15 h 33"/>
                <a:gd name="T22" fmla="*/ 30 w 30"/>
                <a:gd name="T23" fmla="*/ 13 h 33"/>
                <a:gd name="T24" fmla="*/ 30 w 30"/>
                <a:gd name="T25" fmla="*/ 12 h 33"/>
                <a:gd name="T26" fmla="*/ 28 w 30"/>
                <a:gd name="T27" fmla="*/ 10 h 33"/>
                <a:gd name="T28" fmla="*/ 28 w 30"/>
                <a:gd name="T29" fmla="*/ 6 h 33"/>
                <a:gd name="T30" fmla="*/ 27 w 30"/>
                <a:gd name="T31" fmla="*/ 6 h 33"/>
                <a:gd name="T32" fmla="*/ 25 w 30"/>
                <a:gd name="T33" fmla="*/ 4 h 33"/>
                <a:gd name="T34" fmla="*/ 23 w 30"/>
                <a:gd name="T35" fmla="*/ 2 h 33"/>
                <a:gd name="T36" fmla="*/ 21 w 30"/>
                <a:gd name="T37" fmla="*/ 0 h 33"/>
                <a:gd name="T38" fmla="*/ 17 w 30"/>
                <a:gd name="T39" fmla="*/ 0 h 33"/>
                <a:gd name="T40" fmla="*/ 15 w 30"/>
                <a:gd name="T41" fmla="*/ 0 h 33"/>
                <a:gd name="T42" fmla="*/ 13 w 30"/>
                <a:gd name="T43" fmla="*/ 0 h 33"/>
                <a:gd name="T44" fmla="*/ 9 w 30"/>
                <a:gd name="T45" fmla="*/ 0 h 33"/>
                <a:gd name="T46" fmla="*/ 7 w 30"/>
                <a:gd name="T47" fmla="*/ 2 h 33"/>
                <a:gd name="T48" fmla="*/ 5 w 30"/>
                <a:gd name="T49" fmla="*/ 4 h 33"/>
                <a:gd name="T50" fmla="*/ 4 w 30"/>
                <a:gd name="T51" fmla="*/ 6 h 33"/>
                <a:gd name="T52" fmla="*/ 2 w 30"/>
                <a:gd name="T53" fmla="*/ 6 h 33"/>
                <a:gd name="T54" fmla="*/ 2 w 30"/>
                <a:gd name="T55" fmla="*/ 10 h 33"/>
                <a:gd name="T56" fmla="*/ 0 w 30"/>
                <a:gd name="T57" fmla="*/ 12 h 33"/>
                <a:gd name="T58" fmla="*/ 0 w 30"/>
                <a:gd name="T59" fmla="*/ 13 h 33"/>
                <a:gd name="T60" fmla="*/ 0 w 30"/>
                <a:gd name="T61" fmla="*/ 15 h 33"/>
                <a:gd name="T62" fmla="*/ 0 w 30"/>
                <a:gd name="T63" fmla="*/ 19 h 33"/>
                <a:gd name="T64" fmla="*/ 0 w 30"/>
                <a:gd name="T65" fmla="*/ 21 h 33"/>
                <a:gd name="T66" fmla="*/ 2 w 30"/>
                <a:gd name="T67" fmla="*/ 23 h 33"/>
                <a:gd name="T68" fmla="*/ 2 w 30"/>
                <a:gd name="T69" fmla="*/ 25 h 33"/>
                <a:gd name="T70" fmla="*/ 4 w 30"/>
                <a:gd name="T71" fmla="*/ 27 h 33"/>
                <a:gd name="T72" fmla="*/ 5 w 30"/>
                <a:gd name="T73" fmla="*/ 29 h 33"/>
                <a:gd name="T74" fmla="*/ 7 w 30"/>
                <a:gd name="T75" fmla="*/ 31 h 33"/>
                <a:gd name="T76" fmla="*/ 9 w 30"/>
                <a:gd name="T77" fmla="*/ 31 h 33"/>
                <a:gd name="T78" fmla="*/ 13 w 30"/>
                <a:gd name="T79" fmla="*/ 33 h 33"/>
                <a:gd name="T80" fmla="*/ 15 w 30"/>
                <a:gd name="T81" fmla="*/ 33 h 33"/>
                <a:gd name="T82" fmla="*/ 15 w 30"/>
                <a:gd name="T83" fmla="*/ 33 h 33"/>
                <a:gd name="T84" fmla="*/ 15 w 30"/>
                <a:gd name="T85" fmla="*/ 31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"/>
                <a:gd name="T130" fmla="*/ 0 h 33"/>
                <a:gd name="T131" fmla="*/ 30 w 30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" h="33">
                  <a:moveTo>
                    <a:pt x="15" y="31"/>
                  </a:moveTo>
                  <a:lnTo>
                    <a:pt x="17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28" y="23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3" y="33"/>
                  </a:lnTo>
                  <a:lnTo>
                    <a:pt x="15" y="33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045" y="2207"/>
              <a:ext cx="32" cy="30"/>
            </a:xfrm>
            <a:custGeom>
              <a:avLst/>
              <a:gdLst>
                <a:gd name="T0" fmla="*/ 15 w 32"/>
                <a:gd name="T1" fmla="*/ 30 h 30"/>
                <a:gd name="T2" fmla="*/ 19 w 32"/>
                <a:gd name="T3" fmla="*/ 30 h 30"/>
                <a:gd name="T4" fmla="*/ 21 w 32"/>
                <a:gd name="T5" fmla="*/ 30 h 30"/>
                <a:gd name="T6" fmla="*/ 23 w 32"/>
                <a:gd name="T7" fmla="*/ 28 h 30"/>
                <a:gd name="T8" fmla="*/ 24 w 32"/>
                <a:gd name="T9" fmla="*/ 28 h 30"/>
                <a:gd name="T10" fmla="*/ 26 w 32"/>
                <a:gd name="T11" fmla="*/ 26 h 30"/>
                <a:gd name="T12" fmla="*/ 28 w 32"/>
                <a:gd name="T13" fmla="*/ 24 h 30"/>
                <a:gd name="T14" fmla="*/ 30 w 32"/>
                <a:gd name="T15" fmla="*/ 23 h 30"/>
                <a:gd name="T16" fmla="*/ 30 w 32"/>
                <a:gd name="T17" fmla="*/ 21 h 30"/>
                <a:gd name="T18" fmla="*/ 30 w 32"/>
                <a:gd name="T19" fmla="*/ 17 h 30"/>
                <a:gd name="T20" fmla="*/ 32 w 32"/>
                <a:gd name="T21" fmla="*/ 15 h 30"/>
                <a:gd name="T22" fmla="*/ 30 w 32"/>
                <a:gd name="T23" fmla="*/ 13 h 30"/>
                <a:gd name="T24" fmla="*/ 30 w 32"/>
                <a:gd name="T25" fmla="*/ 9 h 30"/>
                <a:gd name="T26" fmla="*/ 30 w 32"/>
                <a:gd name="T27" fmla="*/ 7 h 30"/>
                <a:gd name="T28" fmla="*/ 28 w 32"/>
                <a:gd name="T29" fmla="*/ 5 h 30"/>
                <a:gd name="T30" fmla="*/ 26 w 32"/>
                <a:gd name="T31" fmla="*/ 3 h 30"/>
                <a:gd name="T32" fmla="*/ 24 w 32"/>
                <a:gd name="T33" fmla="*/ 1 h 30"/>
                <a:gd name="T34" fmla="*/ 23 w 32"/>
                <a:gd name="T35" fmla="*/ 1 h 30"/>
                <a:gd name="T36" fmla="*/ 21 w 32"/>
                <a:gd name="T37" fmla="*/ 0 h 30"/>
                <a:gd name="T38" fmla="*/ 19 w 32"/>
                <a:gd name="T39" fmla="*/ 0 h 30"/>
                <a:gd name="T40" fmla="*/ 15 w 32"/>
                <a:gd name="T41" fmla="*/ 0 h 30"/>
                <a:gd name="T42" fmla="*/ 13 w 32"/>
                <a:gd name="T43" fmla="*/ 0 h 30"/>
                <a:gd name="T44" fmla="*/ 11 w 32"/>
                <a:gd name="T45" fmla="*/ 0 h 30"/>
                <a:gd name="T46" fmla="*/ 7 w 32"/>
                <a:gd name="T47" fmla="*/ 1 h 30"/>
                <a:gd name="T48" fmla="*/ 5 w 32"/>
                <a:gd name="T49" fmla="*/ 1 h 30"/>
                <a:gd name="T50" fmla="*/ 3 w 32"/>
                <a:gd name="T51" fmla="*/ 3 h 30"/>
                <a:gd name="T52" fmla="*/ 1 w 32"/>
                <a:gd name="T53" fmla="*/ 5 h 30"/>
                <a:gd name="T54" fmla="*/ 1 w 32"/>
                <a:gd name="T55" fmla="*/ 7 h 30"/>
                <a:gd name="T56" fmla="*/ 0 w 32"/>
                <a:gd name="T57" fmla="*/ 9 h 30"/>
                <a:gd name="T58" fmla="*/ 0 w 32"/>
                <a:gd name="T59" fmla="*/ 13 h 30"/>
                <a:gd name="T60" fmla="*/ 0 w 32"/>
                <a:gd name="T61" fmla="*/ 15 h 30"/>
                <a:gd name="T62" fmla="*/ 0 w 32"/>
                <a:gd name="T63" fmla="*/ 17 h 30"/>
                <a:gd name="T64" fmla="*/ 0 w 32"/>
                <a:gd name="T65" fmla="*/ 21 h 30"/>
                <a:gd name="T66" fmla="*/ 1 w 32"/>
                <a:gd name="T67" fmla="*/ 23 h 30"/>
                <a:gd name="T68" fmla="*/ 1 w 32"/>
                <a:gd name="T69" fmla="*/ 24 h 30"/>
                <a:gd name="T70" fmla="*/ 3 w 32"/>
                <a:gd name="T71" fmla="*/ 26 h 30"/>
                <a:gd name="T72" fmla="*/ 5 w 32"/>
                <a:gd name="T73" fmla="*/ 28 h 30"/>
                <a:gd name="T74" fmla="*/ 7 w 32"/>
                <a:gd name="T75" fmla="*/ 28 h 30"/>
                <a:gd name="T76" fmla="*/ 11 w 32"/>
                <a:gd name="T77" fmla="*/ 30 h 30"/>
                <a:gd name="T78" fmla="*/ 13 w 32"/>
                <a:gd name="T79" fmla="*/ 30 h 30"/>
                <a:gd name="T80" fmla="*/ 15 w 32"/>
                <a:gd name="T81" fmla="*/ 30 h 30"/>
                <a:gd name="T82" fmla="*/ 15 w 32"/>
                <a:gd name="T83" fmla="*/ 3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0"/>
                <a:gd name="T128" fmla="*/ 32 w 32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0">
                  <a:moveTo>
                    <a:pt x="15" y="30"/>
                  </a:moveTo>
                  <a:lnTo>
                    <a:pt x="19" y="30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3"/>
                  </a:lnTo>
                  <a:lnTo>
                    <a:pt x="30" y="21"/>
                  </a:lnTo>
                  <a:lnTo>
                    <a:pt x="30" y="17"/>
                  </a:lnTo>
                  <a:lnTo>
                    <a:pt x="32" y="15"/>
                  </a:lnTo>
                  <a:lnTo>
                    <a:pt x="30" y="13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11" y="30"/>
                  </a:lnTo>
                  <a:lnTo>
                    <a:pt x="13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701" y="2193"/>
              <a:ext cx="31" cy="33"/>
            </a:xfrm>
            <a:custGeom>
              <a:avLst/>
              <a:gdLst>
                <a:gd name="T0" fmla="*/ 16 w 31"/>
                <a:gd name="T1" fmla="*/ 31 h 33"/>
                <a:gd name="T2" fmla="*/ 18 w 31"/>
                <a:gd name="T3" fmla="*/ 33 h 33"/>
                <a:gd name="T4" fmla="*/ 21 w 31"/>
                <a:gd name="T5" fmla="*/ 31 h 33"/>
                <a:gd name="T6" fmla="*/ 23 w 31"/>
                <a:gd name="T7" fmla="*/ 31 h 33"/>
                <a:gd name="T8" fmla="*/ 25 w 31"/>
                <a:gd name="T9" fmla="*/ 29 h 33"/>
                <a:gd name="T10" fmla="*/ 27 w 31"/>
                <a:gd name="T11" fmla="*/ 27 h 33"/>
                <a:gd name="T12" fmla="*/ 29 w 31"/>
                <a:gd name="T13" fmla="*/ 25 h 33"/>
                <a:gd name="T14" fmla="*/ 31 w 31"/>
                <a:gd name="T15" fmla="*/ 23 h 33"/>
                <a:gd name="T16" fmla="*/ 31 w 31"/>
                <a:gd name="T17" fmla="*/ 21 h 33"/>
                <a:gd name="T18" fmla="*/ 31 w 31"/>
                <a:gd name="T19" fmla="*/ 19 h 33"/>
                <a:gd name="T20" fmla="*/ 31 w 31"/>
                <a:gd name="T21" fmla="*/ 15 h 33"/>
                <a:gd name="T22" fmla="*/ 31 w 31"/>
                <a:gd name="T23" fmla="*/ 14 h 33"/>
                <a:gd name="T24" fmla="*/ 31 w 31"/>
                <a:gd name="T25" fmla="*/ 12 h 33"/>
                <a:gd name="T26" fmla="*/ 31 w 31"/>
                <a:gd name="T27" fmla="*/ 10 h 33"/>
                <a:gd name="T28" fmla="*/ 29 w 31"/>
                <a:gd name="T29" fmla="*/ 8 h 33"/>
                <a:gd name="T30" fmla="*/ 27 w 31"/>
                <a:gd name="T31" fmla="*/ 6 h 33"/>
                <a:gd name="T32" fmla="*/ 25 w 31"/>
                <a:gd name="T33" fmla="*/ 4 h 33"/>
                <a:gd name="T34" fmla="*/ 23 w 31"/>
                <a:gd name="T35" fmla="*/ 2 h 33"/>
                <a:gd name="T36" fmla="*/ 21 w 31"/>
                <a:gd name="T37" fmla="*/ 2 h 33"/>
                <a:gd name="T38" fmla="*/ 18 w 31"/>
                <a:gd name="T39" fmla="*/ 0 h 33"/>
                <a:gd name="T40" fmla="*/ 16 w 31"/>
                <a:gd name="T41" fmla="*/ 0 h 33"/>
                <a:gd name="T42" fmla="*/ 14 w 31"/>
                <a:gd name="T43" fmla="*/ 0 h 33"/>
                <a:gd name="T44" fmla="*/ 12 w 31"/>
                <a:gd name="T45" fmla="*/ 2 h 33"/>
                <a:gd name="T46" fmla="*/ 8 w 31"/>
                <a:gd name="T47" fmla="*/ 2 h 33"/>
                <a:gd name="T48" fmla="*/ 6 w 31"/>
                <a:gd name="T49" fmla="*/ 4 h 33"/>
                <a:gd name="T50" fmla="*/ 4 w 31"/>
                <a:gd name="T51" fmla="*/ 6 h 33"/>
                <a:gd name="T52" fmla="*/ 2 w 31"/>
                <a:gd name="T53" fmla="*/ 8 h 33"/>
                <a:gd name="T54" fmla="*/ 2 w 31"/>
                <a:gd name="T55" fmla="*/ 10 h 33"/>
                <a:gd name="T56" fmla="*/ 0 w 31"/>
                <a:gd name="T57" fmla="*/ 12 h 33"/>
                <a:gd name="T58" fmla="*/ 0 w 31"/>
                <a:gd name="T59" fmla="*/ 14 h 33"/>
                <a:gd name="T60" fmla="*/ 0 w 31"/>
                <a:gd name="T61" fmla="*/ 15 h 33"/>
                <a:gd name="T62" fmla="*/ 0 w 31"/>
                <a:gd name="T63" fmla="*/ 19 h 33"/>
                <a:gd name="T64" fmla="*/ 0 w 31"/>
                <a:gd name="T65" fmla="*/ 21 h 33"/>
                <a:gd name="T66" fmla="*/ 2 w 31"/>
                <a:gd name="T67" fmla="*/ 23 h 33"/>
                <a:gd name="T68" fmla="*/ 2 w 31"/>
                <a:gd name="T69" fmla="*/ 25 h 33"/>
                <a:gd name="T70" fmla="*/ 4 w 31"/>
                <a:gd name="T71" fmla="*/ 27 h 33"/>
                <a:gd name="T72" fmla="*/ 6 w 31"/>
                <a:gd name="T73" fmla="*/ 29 h 33"/>
                <a:gd name="T74" fmla="*/ 8 w 31"/>
                <a:gd name="T75" fmla="*/ 31 h 33"/>
                <a:gd name="T76" fmla="*/ 12 w 31"/>
                <a:gd name="T77" fmla="*/ 31 h 33"/>
                <a:gd name="T78" fmla="*/ 14 w 31"/>
                <a:gd name="T79" fmla="*/ 33 h 33"/>
                <a:gd name="T80" fmla="*/ 16 w 31"/>
                <a:gd name="T81" fmla="*/ 33 h 33"/>
                <a:gd name="T82" fmla="*/ 16 w 31"/>
                <a:gd name="T83" fmla="*/ 33 h 33"/>
                <a:gd name="T84" fmla="*/ 16 w 31"/>
                <a:gd name="T85" fmla="*/ 31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1"/>
                <a:gd name="T130" fmla="*/ 0 h 33"/>
                <a:gd name="T131" fmla="*/ 31 w 31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1" h="33">
                  <a:moveTo>
                    <a:pt x="16" y="31"/>
                  </a:moveTo>
                  <a:lnTo>
                    <a:pt x="18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9"/>
                  </a:lnTo>
                  <a:lnTo>
                    <a:pt x="8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723" y="2260"/>
              <a:ext cx="46" cy="46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0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46"/>
                <a:gd name="T20" fmla="*/ 46 w 46"/>
                <a:gd name="T21" fmla="*/ 46 h 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46">
                  <a:moveTo>
                    <a:pt x="23" y="0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3936" y="1584"/>
              <a:ext cx="260" cy="446"/>
              <a:chOff x="3343" y="2576"/>
              <a:chExt cx="260" cy="446"/>
            </a:xfrm>
          </p:grpSpPr>
          <p:sp>
            <p:nvSpPr>
              <p:cNvPr id="105" name="Freeform 88"/>
              <p:cNvSpPr>
                <a:spLocks/>
              </p:cNvSpPr>
              <p:nvPr/>
            </p:nvSpPr>
            <p:spPr bwMode="auto">
              <a:xfrm>
                <a:off x="3343" y="2966"/>
                <a:ext cx="56" cy="56"/>
              </a:xfrm>
              <a:custGeom>
                <a:avLst/>
                <a:gdLst>
                  <a:gd name="T0" fmla="*/ 56 w 56"/>
                  <a:gd name="T1" fmla="*/ 27 h 56"/>
                  <a:gd name="T2" fmla="*/ 27 w 56"/>
                  <a:gd name="T3" fmla="*/ 0 h 56"/>
                  <a:gd name="T4" fmla="*/ 0 w 56"/>
                  <a:gd name="T5" fmla="*/ 27 h 56"/>
                  <a:gd name="T6" fmla="*/ 27 w 56"/>
                  <a:gd name="T7" fmla="*/ 56 h 56"/>
                  <a:gd name="T8" fmla="*/ 56 w 56"/>
                  <a:gd name="T9" fmla="*/ 27 h 56"/>
                  <a:gd name="T10" fmla="*/ 56 w 56"/>
                  <a:gd name="T11" fmla="*/ 27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56"/>
                  <a:gd name="T20" fmla="*/ 56 w 56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56">
                    <a:moveTo>
                      <a:pt x="56" y="27"/>
                    </a:moveTo>
                    <a:lnTo>
                      <a:pt x="27" y="0"/>
                    </a:lnTo>
                    <a:lnTo>
                      <a:pt x="0" y="27"/>
                    </a:lnTo>
                    <a:lnTo>
                      <a:pt x="27" y="56"/>
                    </a:lnTo>
                    <a:lnTo>
                      <a:pt x="56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06" name="Freeform 89"/>
              <p:cNvSpPr>
                <a:spLocks/>
              </p:cNvSpPr>
              <p:nvPr/>
            </p:nvSpPr>
            <p:spPr bwMode="auto">
              <a:xfrm>
                <a:off x="3349" y="2786"/>
                <a:ext cx="40" cy="40"/>
              </a:xfrm>
              <a:custGeom>
                <a:avLst/>
                <a:gdLst>
                  <a:gd name="T0" fmla="*/ 19 w 40"/>
                  <a:gd name="T1" fmla="*/ 39 h 40"/>
                  <a:gd name="T2" fmla="*/ 23 w 40"/>
                  <a:gd name="T3" fmla="*/ 40 h 40"/>
                  <a:gd name="T4" fmla="*/ 27 w 40"/>
                  <a:gd name="T5" fmla="*/ 39 h 40"/>
                  <a:gd name="T6" fmla="*/ 29 w 40"/>
                  <a:gd name="T7" fmla="*/ 39 h 40"/>
                  <a:gd name="T8" fmla="*/ 33 w 40"/>
                  <a:gd name="T9" fmla="*/ 37 h 40"/>
                  <a:gd name="T10" fmla="*/ 35 w 40"/>
                  <a:gd name="T11" fmla="*/ 35 h 40"/>
                  <a:gd name="T12" fmla="*/ 36 w 40"/>
                  <a:gd name="T13" fmla="*/ 33 h 40"/>
                  <a:gd name="T14" fmla="*/ 38 w 40"/>
                  <a:gd name="T15" fmla="*/ 29 h 40"/>
                  <a:gd name="T16" fmla="*/ 38 w 40"/>
                  <a:gd name="T17" fmla="*/ 27 h 40"/>
                  <a:gd name="T18" fmla="*/ 40 w 40"/>
                  <a:gd name="T19" fmla="*/ 23 h 40"/>
                  <a:gd name="T20" fmla="*/ 40 w 40"/>
                  <a:gd name="T21" fmla="*/ 19 h 40"/>
                  <a:gd name="T22" fmla="*/ 40 w 40"/>
                  <a:gd name="T23" fmla="*/ 17 h 40"/>
                  <a:gd name="T24" fmla="*/ 38 w 40"/>
                  <a:gd name="T25" fmla="*/ 14 h 40"/>
                  <a:gd name="T26" fmla="*/ 38 w 40"/>
                  <a:gd name="T27" fmla="*/ 12 h 40"/>
                  <a:gd name="T28" fmla="*/ 36 w 40"/>
                  <a:gd name="T29" fmla="*/ 8 h 40"/>
                  <a:gd name="T30" fmla="*/ 35 w 40"/>
                  <a:gd name="T31" fmla="*/ 6 h 40"/>
                  <a:gd name="T32" fmla="*/ 33 w 40"/>
                  <a:gd name="T33" fmla="*/ 4 h 40"/>
                  <a:gd name="T34" fmla="*/ 29 w 40"/>
                  <a:gd name="T35" fmla="*/ 2 h 40"/>
                  <a:gd name="T36" fmla="*/ 27 w 40"/>
                  <a:gd name="T37" fmla="*/ 2 h 40"/>
                  <a:gd name="T38" fmla="*/ 23 w 40"/>
                  <a:gd name="T39" fmla="*/ 0 h 40"/>
                  <a:gd name="T40" fmla="*/ 19 w 40"/>
                  <a:gd name="T41" fmla="*/ 0 h 40"/>
                  <a:gd name="T42" fmla="*/ 17 w 40"/>
                  <a:gd name="T43" fmla="*/ 0 h 40"/>
                  <a:gd name="T44" fmla="*/ 13 w 40"/>
                  <a:gd name="T45" fmla="*/ 2 h 40"/>
                  <a:gd name="T46" fmla="*/ 12 w 40"/>
                  <a:gd name="T47" fmla="*/ 2 h 40"/>
                  <a:gd name="T48" fmla="*/ 8 w 40"/>
                  <a:gd name="T49" fmla="*/ 4 h 40"/>
                  <a:gd name="T50" fmla="*/ 6 w 40"/>
                  <a:gd name="T51" fmla="*/ 6 h 40"/>
                  <a:gd name="T52" fmla="*/ 4 w 40"/>
                  <a:gd name="T53" fmla="*/ 8 h 40"/>
                  <a:gd name="T54" fmla="*/ 2 w 40"/>
                  <a:gd name="T55" fmla="*/ 12 h 40"/>
                  <a:gd name="T56" fmla="*/ 2 w 40"/>
                  <a:gd name="T57" fmla="*/ 14 h 40"/>
                  <a:gd name="T58" fmla="*/ 0 w 40"/>
                  <a:gd name="T59" fmla="*/ 17 h 40"/>
                  <a:gd name="T60" fmla="*/ 0 w 40"/>
                  <a:gd name="T61" fmla="*/ 19 h 40"/>
                  <a:gd name="T62" fmla="*/ 0 w 40"/>
                  <a:gd name="T63" fmla="*/ 23 h 40"/>
                  <a:gd name="T64" fmla="*/ 2 w 40"/>
                  <a:gd name="T65" fmla="*/ 27 h 40"/>
                  <a:gd name="T66" fmla="*/ 2 w 40"/>
                  <a:gd name="T67" fmla="*/ 29 h 40"/>
                  <a:gd name="T68" fmla="*/ 4 w 40"/>
                  <a:gd name="T69" fmla="*/ 33 h 40"/>
                  <a:gd name="T70" fmla="*/ 6 w 40"/>
                  <a:gd name="T71" fmla="*/ 35 h 40"/>
                  <a:gd name="T72" fmla="*/ 8 w 40"/>
                  <a:gd name="T73" fmla="*/ 37 h 40"/>
                  <a:gd name="T74" fmla="*/ 12 w 40"/>
                  <a:gd name="T75" fmla="*/ 39 h 40"/>
                  <a:gd name="T76" fmla="*/ 13 w 40"/>
                  <a:gd name="T77" fmla="*/ 39 h 40"/>
                  <a:gd name="T78" fmla="*/ 17 w 40"/>
                  <a:gd name="T79" fmla="*/ 40 h 40"/>
                  <a:gd name="T80" fmla="*/ 19 w 40"/>
                  <a:gd name="T81" fmla="*/ 40 h 40"/>
                  <a:gd name="T82" fmla="*/ 19 w 40"/>
                  <a:gd name="T83" fmla="*/ 40 h 40"/>
                  <a:gd name="T84" fmla="*/ 19 w 40"/>
                  <a:gd name="T85" fmla="*/ 39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0"/>
                  <a:gd name="T130" fmla="*/ 0 h 40"/>
                  <a:gd name="T131" fmla="*/ 40 w 40"/>
                  <a:gd name="T132" fmla="*/ 40 h 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0" h="40">
                    <a:moveTo>
                      <a:pt x="19" y="39"/>
                    </a:moveTo>
                    <a:lnTo>
                      <a:pt x="23" y="40"/>
                    </a:lnTo>
                    <a:lnTo>
                      <a:pt x="27" y="39"/>
                    </a:lnTo>
                    <a:lnTo>
                      <a:pt x="29" y="39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6" y="33"/>
                    </a:lnTo>
                    <a:lnTo>
                      <a:pt x="38" y="29"/>
                    </a:lnTo>
                    <a:lnTo>
                      <a:pt x="38" y="27"/>
                    </a:lnTo>
                    <a:lnTo>
                      <a:pt x="40" y="23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38" y="14"/>
                    </a:lnTo>
                    <a:lnTo>
                      <a:pt x="38" y="12"/>
                    </a:lnTo>
                    <a:lnTo>
                      <a:pt x="36" y="8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29" y="2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33"/>
                    </a:lnTo>
                    <a:lnTo>
                      <a:pt x="6" y="35"/>
                    </a:lnTo>
                    <a:lnTo>
                      <a:pt x="8" y="37"/>
                    </a:lnTo>
                    <a:lnTo>
                      <a:pt x="12" y="39"/>
                    </a:lnTo>
                    <a:lnTo>
                      <a:pt x="13" y="39"/>
                    </a:lnTo>
                    <a:lnTo>
                      <a:pt x="17" y="40"/>
                    </a:lnTo>
                    <a:lnTo>
                      <a:pt x="19" y="40"/>
                    </a:lnTo>
                    <a:lnTo>
                      <a:pt x="19" y="3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07" name="Freeform 90"/>
              <p:cNvSpPr>
                <a:spLocks/>
              </p:cNvSpPr>
              <p:nvPr/>
            </p:nvSpPr>
            <p:spPr bwMode="auto">
              <a:xfrm>
                <a:off x="3347" y="2599"/>
                <a:ext cx="40" cy="38"/>
              </a:xfrm>
              <a:custGeom>
                <a:avLst/>
                <a:gdLst>
                  <a:gd name="T0" fmla="*/ 38 w 40"/>
                  <a:gd name="T1" fmla="*/ 38 h 38"/>
                  <a:gd name="T2" fmla="*/ 40 w 40"/>
                  <a:gd name="T3" fmla="*/ 0 h 38"/>
                  <a:gd name="T4" fmla="*/ 0 w 40"/>
                  <a:gd name="T5" fmla="*/ 0 h 38"/>
                  <a:gd name="T6" fmla="*/ 0 w 40"/>
                  <a:gd name="T7" fmla="*/ 38 h 38"/>
                  <a:gd name="T8" fmla="*/ 40 w 40"/>
                  <a:gd name="T9" fmla="*/ 38 h 38"/>
                  <a:gd name="T10" fmla="*/ 40 w 40"/>
                  <a:gd name="T11" fmla="*/ 38 h 38"/>
                  <a:gd name="T12" fmla="*/ 38 w 40"/>
                  <a:gd name="T13" fmla="*/ 38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38"/>
                  <a:gd name="T23" fmla="*/ 40 w 4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38">
                    <a:moveTo>
                      <a:pt x="38" y="38"/>
                    </a:moveTo>
                    <a:lnTo>
                      <a:pt x="40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40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08" name="Rectangle 91"/>
              <p:cNvSpPr>
                <a:spLocks noChangeArrowheads="1"/>
              </p:cNvSpPr>
              <p:nvPr/>
            </p:nvSpPr>
            <p:spPr bwMode="auto">
              <a:xfrm>
                <a:off x="3408" y="2576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1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09" name="Rectangle 92"/>
              <p:cNvSpPr>
                <a:spLocks noChangeArrowheads="1"/>
              </p:cNvSpPr>
              <p:nvPr/>
            </p:nvSpPr>
            <p:spPr bwMode="auto">
              <a:xfrm>
                <a:off x="3445" y="2576"/>
                <a:ext cx="11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 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0" name="Rectangle 93"/>
              <p:cNvSpPr>
                <a:spLocks noChangeArrowheads="1"/>
              </p:cNvSpPr>
              <p:nvPr/>
            </p:nvSpPr>
            <p:spPr bwMode="auto">
              <a:xfrm>
                <a:off x="3462" y="2576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K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1" name="Rectangle 94"/>
              <p:cNvSpPr>
                <a:spLocks noChangeArrowheads="1"/>
              </p:cNvSpPr>
              <p:nvPr/>
            </p:nvSpPr>
            <p:spPr bwMode="auto">
              <a:xfrm>
                <a:off x="3504" y="2576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B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2" name="Rectangle 95"/>
              <p:cNvSpPr>
                <a:spLocks noChangeArrowheads="1"/>
              </p:cNvSpPr>
              <p:nvPr/>
            </p:nvSpPr>
            <p:spPr bwMode="auto">
              <a:xfrm>
                <a:off x="3546" y="2576"/>
                <a:ext cx="1" cy="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3" name="Rectangle 96"/>
              <p:cNvSpPr>
                <a:spLocks noChangeArrowheads="1"/>
              </p:cNvSpPr>
              <p:nvPr/>
            </p:nvSpPr>
            <p:spPr bwMode="auto">
              <a:xfrm>
                <a:off x="3408" y="2672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8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4" name="Rectangle 97"/>
              <p:cNvSpPr>
                <a:spLocks noChangeArrowheads="1"/>
              </p:cNvSpPr>
              <p:nvPr/>
            </p:nvSpPr>
            <p:spPr bwMode="auto">
              <a:xfrm>
                <a:off x="3445" y="2672"/>
                <a:ext cx="11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 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5" name="Rectangle 98"/>
              <p:cNvSpPr>
                <a:spLocks noChangeArrowheads="1"/>
              </p:cNvSpPr>
              <p:nvPr/>
            </p:nvSpPr>
            <p:spPr bwMode="auto">
              <a:xfrm>
                <a:off x="3462" y="2672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K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6" name="Rectangle 99"/>
              <p:cNvSpPr>
                <a:spLocks noChangeArrowheads="1"/>
              </p:cNvSpPr>
              <p:nvPr/>
            </p:nvSpPr>
            <p:spPr bwMode="auto">
              <a:xfrm>
                <a:off x="3504" y="2672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B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7" name="Rectangle 100"/>
              <p:cNvSpPr>
                <a:spLocks noChangeArrowheads="1"/>
              </p:cNvSpPr>
              <p:nvPr/>
            </p:nvSpPr>
            <p:spPr bwMode="auto">
              <a:xfrm>
                <a:off x="3546" y="2672"/>
                <a:ext cx="1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8" name="Rectangle 101"/>
              <p:cNvSpPr>
                <a:spLocks noChangeArrowheads="1"/>
              </p:cNvSpPr>
              <p:nvPr/>
            </p:nvSpPr>
            <p:spPr bwMode="auto">
              <a:xfrm>
                <a:off x="3408" y="2767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1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19" name="Rectangle 102"/>
              <p:cNvSpPr>
                <a:spLocks noChangeArrowheads="1"/>
              </p:cNvSpPr>
              <p:nvPr/>
            </p:nvSpPr>
            <p:spPr bwMode="auto">
              <a:xfrm>
                <a:off x="3445" y="2767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6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0" name="Rectangle 103"/>
              <p:cNvSpPr>
                <a:spLocks noChangeArrowheads="1"/>
              </p:cNvSpPr>
              <p:nvPr/>
            </p:nvSpPr>
            <p:spPr bwMode="auto">
              <a:xfrm>
                <a:off x="3479" y="2767"/>
                <a:ext cx="11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 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1" name="Rectangle 104"/>
              <p:cNvSpPr>
                <a:spLocks noChangeArrowheads="1"/>
              </p:cNvSpPr>
              <p:nvPr/>
            </p:nvSpPr>
            <p:spPr bwMode="auto">
              <a:xfrm>
                <a:off x="3498" y="2767"/>
                <a:ext cx="27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K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2" name="Rectangle 105"/>
              <p:cNvSpPr>
                <a:spLocks noChangeArrowheads="1"/>
              </p:cNvSpPr>
              <p:nvPr/>
            </p:nvSpPr>
            <p:spPr bwMode="auto">
              <a:xfrm>
                <a:off x="3541" y="2767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B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3" name="Rectangle 106"/>
              <p:cNvSpPr>
                <a:spLocks noChangeArrowheads="1"/>
              </p:cNvSpPr>
              <p:nvPr/>
            </p:nvSpPr>
            <p:spPr bwMode="auto">
              <a:xfrm>
                <a:off x="3583" y="2767"/>
                <a:ext cx="1" cy="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4" name="Rectangle 107"/>
              <p:cNvSpPr>
                <a:spLocks noChangeArrowheads="1"/>
              </p:cNvSpPr>
              <p:nvPr/>
            </p:nvSpPr>
            <p:spPr bwMode="auto">
              <a:xfrm>
                <a:off x="3408" y="2863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6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5" name="Rectangle 108"/>
              <p:cNvSpPr>
                <a:spLocks noChangeArrowheads="1"/>
              </p:cNvSpPr>
              <p:nvPr/>
            </p:nvSpPr>
            <p:spPr bwMode="auto">
              <a:xfrm>
                <a:off x="3445" y="2863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4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6" name="Rectangle 109"/>
              <p:cNvSpPr>
                <a:spLocks noChangeArrowheads="1"/>
              </p:cNvSpPr>
              <p:nvPr/>
            </p:nvSpPr>
            <p:spPr bwMode="auto">
              <a:xfrm>
                <a:off x="3479" y="2863"/>
                <a:ext cx="11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 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7" name="Rectangle 110"/>
              <p:cNvSpPr>
                <a:spLocks noChangeArrowheads="1"/>
              </p:cNvSpPr>
              <p:nvPr/>
            </p:nvSpPr>
            <p:spPr bwMode="auto">
              <a:xfrm>
                <a:off x="3498" y="2863"/>
                <a:ext cx="27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K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8" name="Rectangle 111"/>
              <p:cNvSpPr>
                <a:spLocks noChangeArrowheads="1"/>
              </p:cNvSpPr>
              <p:nvPr/>
            </p:nvSpPr>
            <p:spPr bwMode="auto">
              <a:xfrm>
                <a:off x="3541" y="2863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B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29" name="Rectangle 112"/>
              <p:cNvSpPr>
                <a:spLocks noChangeArrowheads="1"/>
              </p:cNvSpPr>
              <p:nvPr/>
            </p:nvSpPr>
            <p:spPr bwMode="auto">
              <a:xfrm>
                <a:off x="3583" y="2863"/>
                <a:ext cx="1" cy="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0" name="Rectangle 113"/>
              <p:cNvSpPr>
                <a:spLocks noChangeArrowheads="1"/>
              </p:cNvSpPr>
              <p:nvPr/>
            </p:nvSpPr>
            <p:spPr bwMode="auto">
              <a:xfrm>
                <a:off x="3408" y="2959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2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1" name="Rectangle 114"/>
              <p:cNvSpPr>
                <a:spLocks noChangeArrowheads="1"/>
              </p:cNvSpPr>
              <p:nvPr/>
            </p:nvSpPr>
            <p:spPr bwMode="auto">
              <a:xfrm>
                <a:off x="3445" y="2959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5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2" name="Rectangle 115"/>
              <p:cNvSpPr>
                <a:spLocks noChangeArrowheads="1"/>
              </p:cNvSpPr>
              <p:nvPr/>
            </p:nvSpPr>
            <p:spPr bwMode="auto">
              <a:xfrm>
                <a:off x="3479" y="2959"/>
                <a:ext cx="23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6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3" name="Rectangle 116"/>
              <p:cNvSpPr>
                <a:spLocks noChangeArrowheads="1"/>
              </p:cNvSpPr>
              <p:nvPr/>
            </p:nvSpPr>
            <p:spPr bwMode="auto">
              <a:xfrm>
                <a:off x="3516" y="2959"/>
                <a:ext cx="11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 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4" name="Rectangle 117"/>
              <p:cNvSpPr>
                <a:spLocks noChangeArrowheads="1"/>
              </p:cNvSpPr>
              <p:nvPr/>
            </p:nvSpPr>
            <p:spPr bwMode="auto">
              <a:xfrm>
                <a:off x="3533" y="2959"/>
                <a:ext cx="27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K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5" name="Rectangle 118"/>
              <p:cNvSpPr>
                <a:spLocks noChangeArrowheads="1"/>
              </p:cNvSpPr>
              <p:nvPr/>
            </p:nvSpPr>
            <p:spPr bwMode="auto">
              <a:xfrm>
                <a:off x="3575" y="2959"/>
                <a:ext cx="28" cy="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TW" sz="800">
                    <a:solidFill>
                      <a:srgbClr val="000000"/>
                    </a:solidFill>
                    <a:latin typeface="Arial" pitchFamily="34" charset="0"/>
                    <a:ea typeface="新細明體" pitchFamily="18" charset="-120"/>
                    <a:cs typeface="Arial" pitchFamily="34" charset="0"/>
                  </a:rPr>
                  <a:t>B</a:t>
                </a:r>
                <a:endParaRPr lang="en-US" altLang="zh-TW" sz="1400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6" name="Freeform 119"/>
              <p:cNvSpPr>
                <a:spLocks/>
              </p:cNvSpPr>
              <p:nvPr/>
            </p:nvSpPr>
            <p:spPr bwMode="auto">
              <a:xfrm>
                <a:off x="3353" y="2696"/>
                <a:ext cx="31" cy="31"/>
              </a:xfrm>
              <a:custGeom>
                <a:avLst/>
                <a:gdLst>
                  <a:gd name="T0" fmla="*/ 13 w 31"/>
                  <a:gd name="T1" fmla="*/ 31 h 31"/>
                  <a:gd name="T2" fmla="*/ 17 w 31"/>
                  <a:gd name="T3" fmla="*/ 31 h 31"/>
                  <a:gd name="T4" fmla="*/ 19 w 31"/>
                  <a:gd name="T5" fmla="*/ 31 h 31"/>
                  <a:gd name="T6" fmla="*/ 23 w 31"/>
                  <a:gd name="T7" fmla="*/ 29 h 31"/>
                  <a:gd name="T8" fmla="*/ 25 w 31"/>
                  <a:gd name="T9" fmla="*/ 29 h 31"/>
                  <a:gd name="T10" fmla="*/ 27 w 31"/>
                  <a:gd name="T11" fmla="*/ 27 h 31"/>
                  <a:gd name="T12" fmla="*/ 29 w 31"/>
                  <a:gd name="T13" fmla="*/ 25 h 31"/>
                  <a:gd name="T14" fmla="*/ 29 w 31"/>
                  <a:gd name="T15" fmla="*/ 23 h 31"/>
                  <a:gd name="T16" fmla="*/ 31 w 31"/>
                  <a:gd name="T17" fmla="*/ 21 h 31"/>
                  <a:gd name="T18" fmla="*/ 31 w 31"/>
                  <a:gd name="T19" fmla="*/ 18 h 31"/>
                  <a:gd name="T20" fmla="*/ 31 w 31"/>
                  <a:gd name="T21" fmla="*/ 16 h 31"/>
                  <a:gd name="T22" fmla="*/ 31 w 31"/>
                  <a:gd name="T23" fmla="*/ 14 h 31"/>
                  <a:gd name="T24" fmla="*/ 31 w 31"/>
                  <a:gd name="T25" fmla="*/ 10 h 31"/>
                  <a:gd name="T26" fmla="*/ 29 w 31"/>
                  <a:gd name="T27" fmla="*/ 8 h 31"/>
                  <a:gd name="T28" fmla="*/ 29 w 31"/>
                  <a:gd name="T29" fmla="*/ 6 h 31"/>
                  <a:gd name="T30" fmla="*/ 27 w 31"/>
                  <a:gd name="T31" fmla="*/ 4 h 31"/>
                  <a:gd name="T32" fmla="*/ 25 w 31"/>
                  <a:gd name="T33" fmla="*/ 2 h 31"/>
                  <a:gd name="T34" fmla="*/ 23 w 31"/>
                  <a:gd name="T35" fmla="*/ 2 h 31"/>
                  <a:gd name="T36" fmla="*/ 19 w 31"/>
                  <a:gd name="T37" fmla="*/ 0 h 31"/>
                  <a:gd name="T38" fmla="*/ 17 w 31"/>
                  <a:gd name="T39" fmla="*/ 0 h 31"/>
                  <a:gd name="T40" fmla="*/ 15 w 31"/>
                  <a:gd name="T41" fmla="*/ 0 h 31"/>
                  <a:gd name="T42" fmla="*/ 11 w 31"/>
                  <a:gd name="T43" fmla="*/ 0 h 31"/>
                  <a:gd name="T44" fmla="*/ 9 w 31"/>
                  <a:gd name="T45" fmla="*/ 0 h 31"/>
                  <a:gd name="T46" fmla="*/ 8 w 31"/>
                  <a:gd name="T47" fmla="*/ 2 h 31"/>
                  <a:gd name="T48" fmla="*/ 6 w 31"/>
                  <a:gd name="T49" fmla="*/ 2 h 31"/>
                  <a:gd name="T50" fmla="*/ 4 w 31"/>
                  <a:gd name="T51" fmla="*/ 4 h 31"/>
                  <a:gd name="T52" fmla="*/ 2 w 31"/>
                  <a:gd name="T53" fmla="*/ 6 h 31"/>
                  <a:gd name="T54" fmla="*/ 0 w 31"/>
                  <a:gd name="T55" fmla="*/ 8 h 31"/>
                  <a:gd name="T56" fmla="*/ 0 w 31"/>
                  <a:gd name="T57" fmla="*/ 10 h 31"/>
                  <a:gd name="T58" fmla="*/ 0 w 31"/>
                  <a:gd name="T59" fmla="*/ 14 h 31"/>
                  <a:gd name="T60" fmla="*/ 0 w 31"/>
                  <a:gd name="T61" fmla="*/ 16 h 31"/>
                  <a:gd name="T62" fmla="*/ 0 w 31"/>
                  <a:gd name="T63" fmla="*/ 18 h 31"/>
                  <a:gd name="T64" fmla="*/ 0 w 31"/>
                  <a:gd name="T65" fmla="*/ 21 h 31"/>
                  <a:gd name="T66" fmla="*/ 0 w 31"/>
                  <a:gd name="T67" fmla="*/ 23 h 31"/>
                  <a:gd name="T68" fmla="*/ 2 w 31"/>
                  <a:gd name="T69" fmla="*/ 25 h 31"/>
                  <a:gd name="T70" fmla="*/ 4 w 31"/>
                  <a:gd name="T71" fmla="*/ 27 h 31"/>
                  <a:gd name="T72" fmla="*/ 6 w 31"/>
                  <a:gd name="T73" fmla="*/ 29 h 31"/>
                  <a:gd name="T74" fmla="*/ 8 w 31"/>
                  <a:gd name="T75" fmla="*/ 29 h 31"/>
                  <a:gd name="T76" fmla="*/ 9 w 31"/>
                  <a:gd name="T77" fmla="*/ 31 h 31"/>
                  <a:gd name="T78" fmla="*/ 11 w 31"/>
                  <a:gd name="T79" fmla="*/ 31 h 31"/>
                  <a:gd name="T80" fmla="*/ 15 w 31"/>
                  <a:gd name="T81" fmla="*/ 31 h 31"/>
                  <a:gd name="T82" fmla="*/ 15 w 31"/>
                  <a:gd name="T83" fmla="*/ 31 h 31"/>
                  <a:gd name="T84" fmla="*/ 13 w 31"/>
                  <a:gd name="T85" fmla="*/ 31 h 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1"/>
                  <a:gd name="T131" fmla="*/ 31 w 31"/>
                  <a:gd name="T132" fmla="*/ 31 h 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1">
                    <a:moveTo>
                      <a:pt x="13" y="31"/>
                    </a:moveTo>
                    <a:lnTo>
                      <a:pt x="17" y="31"/>
                    </a:lnTo>
                    <a:lnTo>
                      <a:pt x="19" y="31"/>
                    </a:lnTo>
                    <a:lnTo>
                      <a:pt x="23" y="29"/>
                    </a:lnTo>
                    <a:lnTo>
                      <a:pt x="25" y="29"/>
                    </a:lnTo>
                    <a:lnTo>
                      <a:pt x="27" y="27"/>
                    </a:lnTo>
                    <a:lnTo>
                      <a:pt x="29" y="25"/>
                    </a:lnTo>
                    <a:lnTo>
                      <a:pt x="29" y="23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1" y="14"/>
                    </a:lnTo>
                    <a:lnTo>
                      <a:pt x="31" y="10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6" y="29"/>
                    </a:lnTo>
                    <a:lnTo>
                      <a:pt x="8" y="29"/>
                    </a:lnTo>
                    <a:lnTo>
                      <a:pt x="9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  <p:sp>
            <p:nvSpPr>
              <p:cNvPr id="137" name="Freeform 120"/>
              <p:cNvSpPr>
                <a:spLocks/>
              </p:cNvSpPr>
              <p:nvPr/>
            </p:nvSpPr>
            <p:spPr bwMode="auto">
              <a:xfrm>
                <a:off x="3345" y="2874"/>
                <a:ext cx="46" cy="46"/>
              </a:xfrm>
              <a:custGeom>
                <a:avLst/>
                <a:gdLst>
                  <a:gd name="T0" fmla="*/ 21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2 h 46"/>
                  <a:gd name="T10" fmla="*/ 23 w 46"/>
                  <a:gd name="T11" fmla="*/ 2 h 46"/>
                  <a:gd name="T12" fmla="*/ 21 w 46"/>
                  <a:gd name="T13" fmla="*/ 0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6"/>
                  <a:gd name="T23" fmla="*/ 46 w 46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6">
                    <a:moveTo>
                      <a:pt x="21" y="0"/>
                    </a:moveTo>
                    <a:lnTo>
                      <a:pt x="0" y="23"/>
                    </a:lnTo>
                    <a:lnTo>
                      <a:pt x="23" y="46"/>
                    </a:lnTo>
                    <a:lnTo>
                      <a:pt x="46" y="23"/>
                    </a:lnTo>
                    <a:lnTo>
                      <a:pt x="23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400" b="1">
                  <a:solidFill>
                    <a:srgbClr val="000000"/>
                  </a:solidFill>
                  <a:latin typeface="Arial" pitchFamily="34" charset="0"/>
                  <a:ea typeface="新細明體" pitchFamily="18" charset="-120"/>
                  <a:cs typeface="Arial" pitchFamily="34" charset="0"/>
                </a:endParaRPr>
              </a:p>
            </p:txBody>
          </p:sp>
        </p:grpSp>
        <p:sp>
          <p:nvSpPr>
            <p:cNvPr id="89" name="Freeform 121"/>
            <p:cNvSpPr>
              <a:spLocks/>
            </p:cNvSpPr>
            <p:nvPr/>
          </p:nvSpPr>
          <p:spPr bwMode="auto">
            <a:xfrm>
              <a:off x="2380" y="2335"/>
              <a:ext cx="46" cy="46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2 h 46"/>
                <a:gd name="T10" fmla="*/ 23 w 46"/>
                <a:gd name="T11" fmla="*/ 2 h 46"/>
                <a:gd name="T12" fmla="*/ 23 w 46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46"/>
                <a:gd name="T23" fmla="*/ 46 w 46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46">
                  <a:moveTo>
                    <a:pt x="23" y="0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23"/>
                  </a:lnTo>
                  <a:lnTo>
                    <a:pt x="2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0" name="Freeform 122"/>
            <p:cNvSpPr>
              <a:spLocks/>
            </p:cNvSpPr>
            <p:nvPr/>
          </p:nvSpPr>
          <p:spPr bwMode="auto">
            <a:xfrm>
              <a:off x="3037" y="2358"/>
              <a:ext cx="46" cy="46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5 h 46"/>
                <a:gd name="T4" fmla="*/ 23 w 46"/>
                <a:gd name="T5" fmla="*/ 46 h 46"/>
                <a:gd name="T6" fmla="*/ 46 w 46"/>
                <a:gd name="T7" fmla="*/ 25 h 46"/>
                <a:gd name="T8" fmla="*/ 23 w 46"/>
                <a:gd name="T9" fmla="*/ 2 h 46"/>
                <a:gd name="T10" fmla="*/ 23 w 46"/>
                <a:gd name="T11" fmla="*/ 2 h 46"/>
                <a:gd name="T12" fmla="*/ 23 w 46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46"/>
                <a:gd name="T23" fmla="*/ 46 w 46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46">
                  <a:moveTo>
                    <a:pt x="23" y="0"/>
                  </a:moveTo>
                  <a:lnTo>
                    <a:pt x="0" y="25"/>
                  </a:lnTo>
                  <a:lnTo>
                    <a:pt x="23" y="46"/>
                  </a:lnTo>
                  <a:lnTo>
                    <a:pt x="46" y="25"/>
                  </a:lnTo>
                  <a:lnTo>
                    <a:pt x="2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1" name="Freeform 123"/>
            <p:cNvSpPr>
              <a:spLocks/>
            </p:cNvSpPr>
            <p:nvPr/>
          </p:nvSpPr>
          <p:spPr bwMode="auto">
            <a:xfrm>
              <a:off x="3694" y="2358"/>
              <a:ext cx="46" cy="46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2 h 46"/>
                <a:gd name="T10" fmla="*/ 23 w 46"/>
                <a:gd name="T11" fmla="*/ 2 h 46"/>
                <a:gd name="T12" fmla="*/ 23 w 46"/>
                <a:gd name="T13" fmla="*/ 0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46"/>
                <a:gd name="T23" fmla="*/ 46 w 46"/>
                <a:gd name="T24" fmla="*/ 46 h 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46">
                  <a:moveTo>
                    <a:pt x="23" y="0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23"/>
                  </a:lnTo>
                  <a:lnTo>
                    <a:pt x="23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2" name="Line 124"/>
            <p:cNvSpPr>
              <a:spLocks noChangeShapeType="1"/>
            </p:cNvSpPr>
            <p:nvPr/>
          </p:nvSpPr>
          <p:spPr bwMode="auto">
            <a:xfrm flipH="1">
              <a:off x="1627" y="1426"/>
              <a:ext cx="3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3" name="Line 125"/>
            <p:cNvSpPr>
              <a:spLocks noChangeShapeType="1"/>
            </p:cNvSpPr>
            <p:nvPr/>
          </p:nvSpPr>
          <p:spPr bwMode="auto">
            <a:xfrm flipH="1">
              <a:off x="1627" y="1715"/>
              <a:ext cx="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4" name="Line 126"/>
            <p:cNvSpPr>
              <a:spLocks noChangeShapeType="1"/>
            </p:cNvSpPr>
            <p:nvPr/>
          </p:nvSpPr>
          <p:spPr bwMode="auto">
            <a:xfrm flipH="1">
              <a:off x="1627" y="2002"/>
              <a:ext cx="3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5" name="Line 127"/>
            <p:cNvSpPr>
              <a:spLocks noChangeShapeType="1"/>
            </p:cNvSpPr>
            <p:nvPr/>
          </p:nvSpPr>
          <p:spPr bwMode="auto">
            <a:xfrm flipH="1">
              <a:off x="1627" y="2291"/>
              <a:ext cx="3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6" name="Line 128"/>
            <p:cNvSpPr>
              <a:spLocks noChangeShapeType="1"/>
            </p:cNvSpPr>
            <p:nvPr/>
          </p:nvSpPr>
          <p:spPr bwMode="auto">
            <a:xfrm>
              <a:off x="3060" y="2402"/>
              <a:ext cx="1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7" name="Line 129"/>
            <p:cNvSpPr>
              <a:spLocks noChangeShapeType="1"/>
            </p:cNvSpPr>
            <p:nvPr/>
          </p:nvSpPr>
          <p:spPr bwMode="auto">
            <a:xfrm>
              <a:off x="2403" y="2402"/>
              <a:ext cx="1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8" name="Freeform 130"/>
            <p:cNvSpPr>
              <a:spLocks/>
            </p:cNvSpPr>
            <p:nvPr/>
          </p:nvSpPr>
          <p:spPr bwMode="auto">
            <a:xfrm>
              <a:off x="1627" y="1282"/>
              <a:ext cx="2090" cy="1152"/>
            </a:xfrm>
            <a:custGeom>
              <a:avLst/>
              <a:gdLst>
                <a:gd name="T0" fmla="*/ 2090 w 2090"/>
                <a:gd name="T1" fmla="*/ 1120 h 1152"/>
                <a:gd name="T2" fmla="*/ 2090 w 2090"/>
                <a:gd name="T3" fmla="*/ 1152 h 1152"/>
                <a:gd name="T4" fmla="*/ 0 w 2090"/>
                <a:gd name="T5" fmla="*/ 1152 h 1152"/>
                <a:gd name="T6" fmla="*/ 0 w 2090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0"/>
                <a:gd name="T13" fmla="*/ 0 h 1152"/>
                <a:gd name="T14" fmla="*/ 2090 w 2090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0" h="1152">
                  <a:moveTo>
                    <a:pt x="2090" y="1120"/>
                  </a:moveTo>
                  <a:lnTo>
                    <a:pt x="2090" y="1152"/>
                  </a:ln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99" name="Line 131"/>
            <p:cNvSpPr>
              <a:spLocks noChangeShapeType="1"/>
            </p:cNvSpPr>
            <p:nvPr/>
          </p:nvSpPr>
          <p:spPr bwMode="auto">
            <a:xfrm>
              <a:off x="1746" y="2402"/>
              <a:ext cx="1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0" name="Line 132"/>
            <p:cNvSpPr>
              <a:spLocks noChangeShapeType="1"/>
            </p:cNvSpPr>
            <p:nvPr/>
          </p:nvSpPr>
          <p:spPr bwMode="auto">
            <a:xfrm>
              <a:off x="1626" y="1281"/>
              <a:ext cx="20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1" name="Line 133"/>
            <p:cNvSpPr>
              <a:spLocks noChangeShapeType="1"/>
            </p:cNvSpPr>
            <p:nvPr/>
          </p:nvSpPr>
          <p:spPr bwMode="auto">
            <a:xfrm>
              <a:off x="1626" y="1571"/>
              <a:ext cx="20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2" name="Line 134"/>
            <p:cNvSpPr>
              <a:spLocks noChangeShapeType="1"/>
            </p:cNvSpPr>
            <p:nvPr/>
          </p:nvSpPr>
          <p:spPr bwMode="auto">
            <a:xfrm>
              <a:off x="1626" y="1858"/>
              <a:ext cx="209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3" name="Line 135"/>
            <p:cNvSpPr>
              <a:spLocks noChangeShapeType="1"/>
            </p:cNvSpPr>
            <p:nvPr/>
          </p:nvSpPr>
          <p:spPr bwMode="auto">
            <a:xfrm>
              <a:off x="1626" y="2145"/>
              <a:ext cx="209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  <p:sp>
          <p:nvSpPr>
            <p:cNvPr id="104" name="Line 136"/>
            <p:cNvSpPr>
              <a:spLocks noChangeShapeType="1"/>
            </p:cNvSpPr>
            <p:nvPr/>
          </p:nvSpPr>
          <p:spPr bwMode="auto">
            <a:xfrm flipV="1">
              <a:off x="3060" y="2208"/>
              <a:ext cx="657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endParaRPr>
            </a:p>
          </p:txBody>
        </p:sp>
      </p:grpSp>
      <p:sp>
        <p:nvSpPr>
          <p:cNvPr id="141" name="AutoShape 138"/>
          <p:cNvSpPr>
            <a:spLocks noChangeArrowheads="1"/>
          </p:cNvSpPr>
          <p:nvPr/>
        </p:nvSpPr>
        <p:spPr bwMode="auto">
          <a:xfrm>
            <a:off x="4819650" y="2493963"/>
            <a:ext cx="3946525" cy="830262"/>
          </a:xfrm>
          <a:prstGeom prst="wedgeRoundRectCallout">
            <a:avLst>
              <a:gd name="adj1" fmla="val 1046"/>
              <a:gd name="adj2" fmla="val 153250"/>
              <a:gd name="adj3" fmla="val 16667"/>
            </a:avLst>
          </a:prstGeom>
          <a:solidFill>
            <a:srgbClr val="DC0A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新細明體" pitchFamily="18" charset="-120"/>
                <a:cs typeface="Arial" pitchFamily="34" charset="0"/>
              </a:rPr>
              <a:t>Increasing cache pollution</a:t>
            </a:r>
          </a:p>
        </p:txBody>
      </p:sp>
    </p:spTree>
    <p:extLst>
      <p:ext uri="{BB962C8B-B14F-4D97-AF65-F5344CB8AC3E}">
        <p14:creationId xmlns:p14="http://schemas.microsoft.com/office/powerpoint/2010/main" val="6365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990600" y="5586413"/>
            <a:ext cx="6705600" cy="304800"/>
            <a:chOff x="624" y="3840"/>
            <a:chExt cx="4224" cy="19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320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A[0]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792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A[1]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64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A[2]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36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A[3]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680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A[5]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152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A[6]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24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A[7]</a:t>
              </a: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208" y="384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A[4]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990600" y="2767013"/>
            <a:ext cx="6705600" cy="2819400"/>
            <a:chOff x="624" y="2064"/>
            <a:chExt cx="4224" cy="1776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20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A[96]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92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A[97]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264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A[98]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736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latin typeface="+mn-lt"/>
                </a:rPr>
                <a:t>A[99]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80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B[1]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152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B[2]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624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B[3]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08" y="331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B[0]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624" y="3504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 b="0">
                  <a:latin typeface="+mn-lt"/>
                </a:rPr>
                <a:t>. . . . . . . . . . . . . .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792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B[5]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264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B[6]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736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B[7]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320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B[4]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680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B[9]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152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B[10]</a:t>
              </a: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4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B[11]</a:t>
              </a:r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2208" y="3120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+mn-lt"/>
                </a:rPr>
                <a:t>B[8]</a:t>
              </a: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4320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C[0]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792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C[1]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264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C[2]</a:t>
              </a: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2736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C[3]</a:t>
              </a: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1680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C[5]</a:t>
              </a: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1152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C[6]</a:t>
              </a: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624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C[7]</a:t>
              </a:r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2208" y="2592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C[4]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624" y="2784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 b="0">
                  <a:latin typeface="+mn-lt"/>
                </a:rPr>
                <a:t>. . . . . . . . . . . . . .</a:t>
              </a: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>
              <a:off x="624" y="2256"/>
              <a:ext cx="422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 b="0">
                  <a:latin typeface="+mn-lt"/>
                </a:rPr>
                <a:t>. . . . . . . . . . . . . .</a:t>
              </a:r>
            </a:p>
          </p:txBody>
        </p:sp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4320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C[96]</a:t>
              </a:r>
            </a:p>
          </p:txBody>
        </p:sp>
        <p:sp>
          <p:nvSpPr>
            <p:cNvPr id="43" name="Rectangle 52"/>
            <p:cNvSpPr>
              <a:spLocks noChangeArrowheads="1"/>
            </p:cNvSpPr>
            <p:nvPr/>
          </p:nvSpPr>
          <p:spPr bwMode="auto">
            <a:xfrm>
              <a:off x="3792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C[97]</a:t>
              </a:r>
            </a:p>
          </p:txBody>
        </p:sp>
        <p:sp>
          <p:nvSpPr>
            <p:cNvPr id="44" name="Rectangle 53"/>
            <p:cNvSpPr>
              <a:spLocks noChangeArrowheads="1"/>
            </p:cNvSpPr>
            <p:nvPr/>
          </p:nvSpPr>
          <p:spPr bwMode="auto">
            <a:xfrm>
              <a:off x="3264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C[98]</a:t>
              </a: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2736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C[99]</a:t>
              </a: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1680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1152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624" y="2064"/>
              <a:ext cx="52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2208" y="2064"/>
              <a:ext cx="5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b="0">
                  <a:solidFill>
                    <a:srgbClr val="003300"/>
                  </a:solidFill>
                  <a:latin typeface="+mn-lt"/>
                </a:rPr>
                <a:t>D</a:t>
              </a:r>
            </a:p>
          </p:txBody>
        </p:sp>
      </p:grpSp>
      <p:sp>
        <p:nvSpPr>
          <p:cNvPr id="50" name="Line 62"/>
          <p:cNvSpPr>
            <a:spLocks noChangeShapeType="1"/>
          </p:cNvSpPr>
          <p:nvPr/>
        </p:nvSpPr>
        <p:spPr bwMode="auto">
          <a:xfrm flipV="1">
            <a:off x="985838" y="6015038"/>
            <a:ext cx="668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2967038" y="5989638"/>
            <a:ext cx="2762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A Cache Line (One fetch)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990600" y="1219200"/>
            <a:ext cx="592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marL="385763" marR="0" lvl="0" indent="-38576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int A[100],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B[100],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C[100],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D;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	</a:t>
            </a:r>
          </a:p>
          <a:p>
            <a:pPr marL="385763" marR="0" lvl="0" indent="-38576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(i=0; i&lt;100; i++) {	</a:t>
            </a:r>
          </a:p>
          <a:p>
            <a:pPr marL="385763" marR="0" lvl="0" indent="-38576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C[i] = A[i] * B[i] + D;</a:t>
            </a:r>
          </a:p>
          <a:p>
            <a:pPr marL="385763" marR="0" lvl="0" indent="-38576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9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Modern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taking advantage of the principle of locality:</a:t>
            </a:r>
          </a:p>
          <a:p>
            <a:pPr lvl="1"/>
            <a:r>
              <a:rPr lang="en-US" smtClean="0"/>
              <a:t>Present the user with as much memory as is available in the cheapest technology</a:t>
            </a:r>
          </a:p>
          <a:p>
            <a:pPr lvl="1"/>
            <a:r>
              <a:rPr lang="en-US" smtClean="0"/>
              <a:t>Provide access at the speed offered by the fastest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4067175"/>
            <a:ext cx="1455738" cy="596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4338" y="4160838"/>
            <a:ext cx="8588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latin typeface="+mn-lt"/>
              </a:rPr>
              <a:t>Control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4918075"/>
            <a:ext cx="846138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5400000">
            <a:off x="14166" y="5262843"/>
            <a:ext cx="100989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Datapath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8800" y="3365500"/>
            <a:ext cx="1608138" cy="2835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67400" y="4283075"/>
            <a:ext cx="112248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Secondary</a:t>
            </a:r>
          </a:p>
          <a:p>
            <a:pPr eaLnBrk="0" hangingPunct="0"/>
            <a:r>
              <a:rPr lang="en-US" sz="1600">
                <a:latin typeface="+mn-lt"/>
              </a:rPr>
              <a:t>Storage</a:t>
            </a:r>
          </a:p>
          <a:p>
            <a:pPr eaLnBrk="0" hangingPunct="0"/>
            <a:r>
              <a:rPr lang="en-US" sz="1600">
                <a:latin typeface="+mn-lt"/>
              </a:rPr>
              <a:t>(Disk)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3762375"/>
            <a:ext cx="3733800" cy="2425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3733800"/>
            <a:ext cx="105214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Processor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1600200" y="2743200"/>
            <a:ext cx="6019800" cy="229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676400" y="5791200"/>
            <a:ext cx="7010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9138" y="499427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5400000">
            <a:off x="397026" y="5310468"/>
            <a:ext cx="1006174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Registers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44600" y="5438775"/>
            <a:ext cx="431800" cy="520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19275" y="4892675"/>
            <a:ext cx="812800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3810000"/>
            <a:ext cx="1524000" cy="2378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43400" y="4648200"/>
            <a:ext cx="910507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Main</a:t>
            </a:r>
          </a:p>
          <a:p>
            <a:pPr eaLnBrk="0" hangingPunct="0"/>
            <a:r>
              <a:rPr lang="en-US" sz="1600">
                <a:latin typeface="+mn-lt"/>
              </a:rPr>
              <a:t>Memory</a:t>
            </a:r>
          </a:p>
          <a:p>
            <a:pPr eaLnBrk="0" hangingPunct="0"/>
            <a:r>
              <a:rPr lang="en-US" sz="1600">
                <a:latin typeface="+mn-lt"/>
              </a:rPr>
              <a:t>(DRAM)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52600" y="4856163"/>
            <a:ext cx="862417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Second</a:t>
            </a:r>
          </a:p>
          <a:p>
            <a:pPr eaLnBrk="0" hangingPunct="0"/>
            <a:r>
              <a:rPr lang="en-US" sz="1600">
                <a:latin typeface="+mn-lt"/>
              </a:rPr>
              <a:t>Level</a:t>
            </a:r>
          </a:p>
          <a:p>
            <a:pPr eaLnBrk="0" hangingPunct="0"/>
            <a:r>
              <a:rPr lang="en-US" sz="1600">
                <a:latin typeface="+mn-lt"/>
              </a:rPr>
              <a:t>Cache</a:t>
            </a:r>
          </a:p>
          <a:p>
            <a:pPr eaLnBrk="0" hangingPunct="0"/>
            <a:r>
              <a:rPr lang="en-US" sz="1600">
                <a:latin typeface="+mn-lt"/>
              </a:rPr>
              <a:t>(SRAM)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1147763" y="5507675"/>
            <a:ext cx="5969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>
                <a:latin typeface="+mn-lt"/>
              </a:rPr>
              <a:t>L1 D</a:t>
            </a:r>
          </a:p>
          <a:p>
            <a:pPr eaLnBrk="0" hangingPunct="0"/>
            <a:r>
              <a:rPr lang="en-US" sz="1200">
                <a:latin typeface="+mn-lt"/>
              </a:rPr>
              <a:t>Cache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48538" y="2819400"/>
            <a:ext cx="1566862" cy="3368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543800" y="4432300"/>
            <a:ext cx="122437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Tertiary</a:t>
            </a:r>
          </a:p>
          <a:p>
            <a:pPr eaLnBrk="0" hangingPunct="0"/>
            <a:r>
              <a:rPr lang="en-US" sz="1600">
                <a:latin typeface="+mn-lt"/>
              </a:rPr>
              <a:t>Storage</a:t>
            </a:r>
          </a:p>
          <a:p>
            <a:pPr eaLnBrk="0" hangingPunct="0"/>
            <a:r>
              <a:rPr lang="en-US" sz="1600">
                <a:latin typeface="+mn-lt"/>
              </a:rPr>
              <a:t>(Disk/Tape)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19400" y="4359275"/>
            <a:ext cx="862417" cy="10746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Third</a:t>
            </a:r>
          </a:p>
          <a:p>
            <a:pPr eaLnBrk="0" hangingPunct="0"/>
            <a:r>
              <a:rPr lang="en-US" sz="1600">
                <a:latin typeface="+mn-lt"/>
              </a:rPr>
              <a:t>Level</a:t>
            </a:r>
          </a:p>
          <a:p>
            <a:pPr eaLnBrk="0" hangingPunct="0"/>
            <a:r>
              <a:rPr lang="en-US" sz="1600">
                <a:latin typeface="+mn-lt"/>
              </a:rPr>
              <a:t>Cache</a:t>
            </a:r>
          </a:p>
          <a:p>
            <a:pPr eaLnBrk="0" hangingPunct="0"/>
            <a:r>
              <a:rPr lang="en-US" sz="1600">
                <a:latin typeface="+mn-lt"/>
              </a:rPr>
              <a:t>(SRAM)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133600" y="406717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133600" y="4067175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133600" y="4511675"/>
            <a:ext cx="7620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895600" y="452437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3733800" y="4067175"/>
            <a:ext cx="0" cy="196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895600" y="60483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244600" y="4829175"/>
            <a:ext cx="431800" cy="520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 rot="5400000">
            <a:off x="1147763" y="4898075"/>
            <a:ext cx="5969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>
                <a:latin typeface="+mn-lt"/>
              </a:rPr>
              <a:t>L1 I</a:t>
            </a:r>
          </a:p>
          <a:p>
            <a:pPr eaLnBrk="0" hangingPunct="0"/>
            <a:r>
              <a:rPr lang="en-US" sz="1200">
                <a:latin typeface="+mn-lt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3021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Nehalem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7" descr="intel_xeon_7500_die_sh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1195388"/>
            <a:ext cx="7285038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24188" y="1630363"/>
            <a:ext cx="3589337" cy="1801812"/>
            <a:chOff x="1905" y="1099"/>
            <a:chExt cx="2261" cy="1135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905" y="1667"/>
              <a:ext cx="1126" cy="567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013" y="1667"/>
              <a:ext cx="1126" cy="567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914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031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905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040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230" y="1230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356" y="1237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353" y="1801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39" y="1831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3024188" y="4081463"/>
            <a:ext cx="3589337" cy="1801812"/>
            <a:chOff x="1905" y="1099"/>
            <a:chExt cx="2261" cy="1135"/>
          </a:xfrm>
        </p:grpSpPr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905" y="1667"/>
              <a:ext cx="1126" cy="567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013" y="1667"/>
              <a:ext cx="1126" cy="567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914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031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905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040" y="1099"/>
              <a:ext cx="1126" cy="585"/>
            </a:xfrm>
            <a:prstGeom prst="rect">
              <a:avLst/>
            </a:prstGeom>
            <a:solidFill>
              <a:schemeClr val="folHlink">
                <a:alpha val="18823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230" y="1230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356" y="1237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3353" y="1801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2239" y="1831"/>
              <a:ext cx="4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3MB</a:t>
              </a:r>
            </a:p>
          </p:txBody>
        </p:sp>
      </p:grp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786188" y="6248400"/>
            <a:ext cx="1438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24MB L3</a:t>
            </a:r>
          </a:p>
        </p:txBody>
      </p: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6621463" y="1649413"/>
            <a:ext cx="1787525" cy="1812925"/>
            <a:chOff x="4171" y="1039"/>
            <a:chExt cx="1126" cy="1142"/>
          </a:xfrm>
        </p:grpSpPr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4180" y="1606"/>
              <a:ext cx="1117" cy="575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4180" y="1606"/>
              <a:ext cx="1117" cy="575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4171" y="1039"/>
              <a:ext cx="1117" cy="575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475" y="1193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Core 0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470" y="1761"/>
              <a:ext cx="64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Core</a:t>
              </a:r>
              <a:r>
                <a:rPr lang="en-US" altLang="zh-TW" sz="2000" b="0">
                  <a:solidFill>
                    <a:schemeClr val="bg1"/>
                  </a:solidFill>
                </a:rPr>
                <a:t>  1</a:t>
              </a:r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4475" y="1193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Core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1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Hit: data appears in some block</a:t>
            </a:r>
          </a:p>
          <a:p>
            <a:pPr lvl="1"/>
            <a:r>
              <a:rPr lang="en-US" smtClean="0"/>
              <a:t>Hit Rate: the fraction of accesses found in the level</a:t>
            </a:r>
          </a:p>
          <a:p>
            <a:pPr lvl="1"/>
            <a:r>
              <a:rPr lang="en-US" smtClean="0"/>
              <a:t>Hit Time: Time to access the level (consists of RAM access time + time to determine hit)</a:t>
            </a:r>
          </a:p>
          <a:p>
            <a:r>
              <a:rPr lang="en-US" smtClean="0"/>
              <a:t>Miss: data needs to be retrieved from a block in the lower level (e.g., Block Y)</a:t>
            </a:r>
          </a:p>
          <a:p>
            <a:pPr lvl="1"/>
            <a:r>
              <a:rPr lang="en-US" smtClean="0"/>
              <a:t>Miss Rate  = 1 - (Hit Rate)</a:t>
            </a:r>
          </a:p>
          <a:p>
            <a:pPr lvl="1"/>
            <a:r>
              <a:rPr lang="en-US" smtClean="0"/>
              <a:t>Miss Penalty: time to replace a block in the upper level  + time to deliver the block to the processor</a:t>
            </a:r>
          </a:p>
          <a:p>
            <a:r>
              <a:rPr lang="en-US" smtClean="0"/>
              <a:t>Hit Time &lt;&lt; Miss Penalty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716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06763" y="2844800"/>
            <a:ext cx="1270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16563" y="2286000"/>
            <a:ext cx="1722437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41717" y="2667000"/>
            <a:ext cx="136896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Lower Level</a:t>
            </a:r>
          </a:p>
          <a:p>
            <a:pPr eaLnBrk="0" hangingPunct="0"/>
            <a:r>
              <a:rPr lang="en-US" sz="1600"/>
              <a:t>Memory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53373" y="2859088"/>
            <a:ext cx="135614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Upper Level</a:t>
            </a:r>
          </a:p>
          <a:p>
            <a:pPr eaLnBrk="0" hangingPunct="0"/>
            <a:r>
              <a:rPr lang="en-US" sz="1600"/>
              <a:t>Memory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473200" y="403860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52600" y="4114800"/>
            <a:ext cx="14771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/>
              <a:t>To Processor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477963" y="33528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00200" y="3352800"/>
            <a:ext cx="175529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/>
              <a:t>From Processor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02163" y="35179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757613" y="375285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0">
              <a:solidFill>
                <a:srgbClr val="0000FF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60775" y="3465513"/>
            <a:ext cx="60273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/>
              <a:t>Blk X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92838" y="3868738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096000" y="3581400"/>
            <a:ext cx="59946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/>
              <a:t>Blk 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447800" y="3200400"/>
            <a:ext cx="236220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28956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505200" y="274320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572000" y="32004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733800" y="373380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0">
              <a:solidFill>
                <a:srgbClr val="0000FF"/>
              </a:solidFill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84900" y="38608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33800" y="33528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25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26667 -0.0777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-0.24653 0.06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26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3" grpId="0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Memory Access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Average memory-access time </a:t>
            </a:r>
            <a:br>
              <a:rPr lang="en-US" smtClean="0"/>
            </a:br>
            <a:r>
              <a:rPr lang="en-US" smtClean="0"/>
              <a:t>	= Hit time + Miss rate x Miss penalty </a:t>
            </a:r>
          </a:p>
          <a:p>
            <a:r>
              <a:rPr lang="en-US" smtClean="0"/>
              <a:t>Miss penalty: time to fetch a block from lower memory level</a:t>
            </a:r>
          </a:p>
          <a:p>
            <a:pPr lvl="1"/>
            <a:r>
              <a:rPr lang="en-US" smtClean="0"/>
              <a:t>access time:  function of latency</a:t>
            </a:r>
          </a:p>
          <a:p>
            <a:pPr lvl="1"/>
            <a:r>
              <a:rPr lang="en-US" smtClean="0"/>
              <a:t>transfer time: function of bandwidth b/w levels</a:t>
            </a:r>
          </a:p>
          <a:p>
            <a:pPr lvl="2"/>
            <a:r>
              <a:rPr lang="en-US" smtClean="0"/>
              <a:t>Transfer one “cache line/block” at a time</a:t>
            </a:r>
          </a:p>
          <a:p>
            <a:pPr lvl="2"/>
            <a:r>
              <a:rPr lang="en-US" smtClean="0"/>
              <a:t>Transfer at the size of the memory-bus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7771</TotalTime>
  <Words>2034</Words>
  <Application>Microsoft Office PowerPoint</Application>
  <PresentationFormat>On-screen Show (4:3)</PresentationFormat>
  <Paragraphs>690</Paragraphs>
  <Slides>36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新細明體</vt:lpstr>
      <vt:lpstr>Arial</vt:lpstr>
      <vt:lpstr>Courier New</vt:lpstr>
      <vt:lpstr>Tahoma</vt:lpstr>
      <vt:lpstr>Times New Roman</vt:lpstr>
      <vt:lpstr>Wingdings</vt:lpstr>
      <vt:lpstr>Blends</vt:lpstr>
      <vt:lpstr>blue-v</vt:lpstr>
      <vt:lpstr>1_blue-v</vt:lpstr>
      <vt:lpstr>2_blue-v</vt:lpstr>
      <vt:lpstr>Bitmap Image</vt:lpstr>
      <vt:lpstr>ECE 411  Spring 2016   Lecture 5</vt:lpstr>
      <vt:lpstr>Watch this</vt:lpstr>
      <vt:lpstr>Model of Memory Hierarchy</vt:lpstr>
      <vt:lpstr>Example of Locality</vt:lpstr>
      <vt:lpstr>Modern Memory Hierarchy</vt:lpstr>
      <vt:lpstr>Intel Nehalem</vt:lpstr>
      <vt:lpstr>Cache Terminology</vt:lpstr>
      <vt:lpstr>Basic Cache Operation</vt:lpstr>
      <vt:lpstr>Average Memory Access Time</vt:lpstr>
      <vt:lpstr>Memory Hierarchy Performance</vt:lpstr>
      <vt:lpstr>Reducing Penalty: Multi-Level Cache</vt:lpstr>
      <vt:lpstr>AMAT Example</vt:lpstr>
      <vt:lpstr>Types of Caches</vt:lpstr>
      <vt:lpstr>Direct Mapping</vt:lpstr>
      <vt:lpstr>Set Associative Mapping (2-Way)</vt:lpstr>
      <vt:lpstr>Fully Associative Mapping</vt:lpstr>
      <vt:lpstr>Direct Mapped Cache</vt:lpstr>
      <vt:lpstr>Three Cs (Cache Miss Terms)</vt:lpstr>
      <vt:lpstr>Three Cs (Cache Miss Terms)</vt:lpstr>
      <vt:lpstr>Three Cs (Cache Miss Terms)</vt:lpstr>
      <vt:lpstr>Four Central Questions in Designing a Cache</vt:lpstr>
      <vt:lpstr>Describing Caches: 7 Parameters</vt:lpstr>
      <vt:lpstr>Example: 1KB DM Cache, 32-byte Lines</vt:lpstr>
      <vt:lpstr>Example of Caches  </vt:lpstr>
      <vt:lpstr>Example: 1KB DM Cache, 32-byte Lines</vt:lpstr>
      <vt:lpstr>DM Cache Speed Advantage</vt:lpstr>
      <vt:lpstr>Ass. Caches Reduce Conflict Misses</vt:lpstr>
      <vt:lpstr>Set Associative Cache (2-way)</vt:lpstr>
      <vt:lpstr>Set-Associative Cache (2-way)</vt:lpstr>
      <vt:lpstr>Fully Associative Cache</vt:lpstr>
      <vt:lpstr>Fully Associative Cache</vt:lpstr>
      <vt:lpstr>Cache Write Policy</vt:lpstr>
      <vt:lpstr>Write-through Policy</vt:lpstr>
      <vt:lpstr>Write-back Policy</vt:lpstr>
      <vt:lpstr>On Write Miss </vt:lpstr>
      <vt:lpstr>Reducing Miss Rate</vt:lpstr>
    </vt:vector>
  </TitlesOfParts>
  <Company>Bytemobile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Constantine Polychronopoulos</dc:creator>
  <cp:lastModifiedBy>Kim, Nam Sung</cp:lastModifiedBy>
  <cp:revision>132</cp:revision>
  <dcterms:created xsi:type="dcterms:W3CDTF">2005-01-19T06:27:27Z</dcterms:created>
  <dcterms:modified xsi:type="dcterms:W3CDTF">2016-02-04T15:49:59Z</dcterms:modified>
</cp:coreProperties>
</file>