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693" r:id="rId2"/>
    <p:sldMasterId id="2147483710" r:id="rId3"/>
    <p:sldMasterId id="2147483727" r:id="rId4"/>
    <p:sldMasterId id="2147483744" r:id="rId5"/>
  </p:sldMasterIdLst>
  <p:notesMasterIdLst>
    <p:notesMasterId r:id="rId36"/>
  </p:notesMasterIdLst>
  <p:sldIdLst>
    <p:sldId id="444" r:id="rId6"/>
    <p:sldId id="475" r:id="rId7"/>
    <p:sldId id="476" r:id="rId8"/>
    <p:sldId id="478" r:id="rId9"/>
    <p:sldId id="477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61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9" r:id="rId31"/>
    <p:sldId id="500" r:id="rId32"/>
    <p:sldId id="501" r:id="rId33"/>
    <p:sldId id="502" r:id="rId34"/>
    <p:sldId id="503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 autoAdjust="0"/>
    <p:restoredTop sz="94660"/>
  </p:normalViewPr>
  <p:slideViewPr>
    <p:cSldViewPr>
      <p:cViewPr varScale="1">
        <p:scale>
          <a:sx n="138" d="100"/>
          <a:sy n="138" d="100"/>
        </p:scale>
        <p:origin x="810" y="126"/>
      </p:cViewPr>
      <p:guideLst>
        <p:guide orient="horz" pos="3840"/>
        <p:guide pos="9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2748B3-ED84-4652-A642-3C2455008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48B3-ED84-4652-A642-3C24550083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77788" y="2895600"/>
          <a:ext cx="976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name="Bitmap Image" r:id="rId3" imgW="2133898" imgH="2161905" progId="PBrush">
                  <p:embed/>
                </p:oleObj>
              </mc:Choice>
              <mc:Fallback>
                <p:oleObj name="Bitmap Image" r:id="rId3" imgW="2133898" imgH="2161905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895600"/>
                        <a:ext cx="976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2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520B99-70A7-49DA-A7E1-5A706FDE016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9F80C-FCF4-45DD-9E6F-25DA011146E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138113"/>
            <a:ext cx="2181225" cy="599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8113"/>
            <a:ext cx="6392863" cy="599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05540-2B3B-4E04-8910-F5AD219AD8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3388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652470" cy="2809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DF49-0F7A-42B4-964F-ED769FA0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3733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6294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C344E8C5-47BC-48DB-AC72-547F3E8AC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028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57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2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9503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7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94D28-5E5B-4FD7-92E2-392EF37B37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3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050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1344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88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7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7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3338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75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82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2645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772138B8-EB14-412C-99C2-E69C948B07C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008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215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9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3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8769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24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4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3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2884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4461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80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862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066800"/>
            <a:ext cx="4287838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0C37EBA0-BABD-4226-A3AE-6E8B3A4061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64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3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0880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63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204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7972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8335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84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96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6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A3892141-8466-4B55-AABD-E2B440794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98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42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8198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8703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409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7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83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052513"/>
            <a:ext cx="8347075" cy="547211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32C5854-17D7-4D32-8B07-EE3ABC86F6D5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6174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530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D83A6933-5E2F-49EF-B82F-DC0194CD7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478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9805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2557463"/>
            <a:ext cx="9067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552450" y="2695575"/>
            <a:ext cx="796131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969963" y="2833688"/>
            <a:ext cx="71262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281363"/>
            <a:ext cx="6400800" cy="175260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2088"/>
            <a:ext cx="7772400" cy="2398712"/>
          </a:xfrm>
          <a:effectLst>
            <a:outerShdw dist="45791" dir="2021404" algn="ctr" rotWithShape="0">
              <a:schemeClr val="bg2"/>
            </a:outerShdw>
          </a:effectLst>
        </p:spPr>
        <p:txBody>
          <a:bodyPr lIns="92065" tIns="46034" rIns="92065" bIns="4603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5371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261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75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25766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3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88" y="1133475"/>
            <a:ext cx="4076700" cy="5311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3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95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61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46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C84D-AD28-4F46-94C3-3D089947401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1059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8423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0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133350"/>
            <a:ext cx="2132012" cy="631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388" y="133350"/>
            <a:ext cx="6248400" cy="631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5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0BB5AC6-B30D-4506-A865-2752FA39E7F0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8540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052513"/>
            <a:ext cx="8347075" cy="2659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8463" y="3863975"/>
            <a:ext cx="8347075" cy="2660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72997DE-FE17-4FDA-98FD-F43BE8D16746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70412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8463" y="1052513"/>
            <a:ext cx="4097337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97338" cy="547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05B1CC07-17C6-40BE-B3EA-7D54D475925C}" type="slidenum">
              <a:rPr lang="en-US" altLang="zh-TW" sz="14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defRPr/>
              </a:pPr>
              <a:t>‹#›</a:t>
            </a:fld>
            <a:endParaRPr lang="en-US" altLang="zh-TW" sz="1400" b="1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577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FF948-C7CB-48D8-8075-E88368E7DAB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7540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A2AED1-77E0-4468-BDEA-5BA98DA706C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394450"/>
            <a:ext cx="175260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2286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138113"/>
            <a:ext cx="810577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726488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0252AE-3A6E-4307-8005-4B6CE728F01E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032" name="Object 15"/>
          <p:cNvGraphicFramePr>
            <a:graphicFrameLocks noChangeAspect="1"/>
          </p:cNvGraphicFramePr>
          <p:nvPr/>
        </p:nvGraphicFramePr>
        <p:xfrm>
          <a:off x="0" y="457200"/>
          <a:ext cx="6143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Bitmap Image" r:id="rId16" imgW="2133898" imgH="2161905" progId="PBrush">
                  <p:embed/>
                </p:oleObj>
              </mc:Choice>
              <mc:Fallback>
                <p:oleObj name="Bitmap Image" r:id="rId16" imgW="2133898" imgH="2161905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6143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3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638" y="960438"/>
            <a:ext cx="85947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79" tIns="44445" rIns="90479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33350"/>
            <a:ext cx="85947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81775"/>
            <a:ext cx="9144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srgbClr val="000000"/>
                </a:solidFill>
                <a:latin typeface="Arial"/>
                <a:ea typeface="新細明體" pitchFamily="18" charset="-120"/>
                <a:cs typeface="Arial" pitchFamily="34" charset="0"/>
              </a:rPr>
              <a:t>ECE 752: Advanced Computer Architecture I</a:t>
            </a:r>
            <a:endParaRPr lang="en-US" sz="1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626475" y="6608763"/>
            <a:ext cx="517525" cy="249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fld id="{1A6996F9-AC77-40AB-9D0B-95D83EF16C58}" type="slidenum">
              <a:rPr lang="en-US" sz="1200" b="1">
                <a:solidFill>
                  <a:srgbClr val="000000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pPr algn="ctr">
                <a:lnSpc>
                  <a:spcPct val="85000"/>
                </a:lnSpc>
                <a:spcBef>
                  <a:spcPct val="50000"/>
                </a:spcBef>
                <a:defRPr/>
              </a:pPr>
              <a:t>‹#›</a:t>
            </a:fld>
            <a:endParaRPr lang="en-US" sz="2000" b="1" dirty="0">
              <a:solidFill>
                <a:srgbClr val="000000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38138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¤"/>
        <a:defRPr sz="2000">
          <a:solidFill>
            <a:schemeClr val="tx1"/>
          </a:solidFill>
          <a:latin typeface="+mn-lt"/>
        </a:defRPr>
      </a:lvl2pPr>
      <a:lvl3pPr marL="12858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accent2"/>
        </a:buClr>
        <a:buSzPct val="68000"/>
        <a:buFont typeface="Wingdings" pitchFamily="2" charset="2"/>
        <a:buChar char="¢"/>
        <a:defRPr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13" Type="http://schemas.openxmlformats.org/officeDocument/2006/relationships/tags" Target="../tags/tag320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12" Type="http://schemas.openxmlformats.org/officeDocument/2006/relationships/tags" Target="../tags/tag319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11" Type="http://schemas.openxmlformats.org/officeDocument/2006/relationships/tags" Target="../tags/tag318.xml"/><Relationship Id="rId5" Type="http://schemas.openxmlformats.org/officeDocument/2006/relationships/tags" Target="../tags/tag312.xml"/><Relationship Id="rId10" Type="http://schemas.openxmlformats.org/officeDocument/2006/relationships/tags" Target="../tags/tag317.xml"/><Relationship Id="rId4" Type="http://schemas.openxmlformats.org/officeDocument/2006/relationships/tags" Target="../tags/tag311.xml"/><Relationship Id="rId9" Type="http://schemas.openxmlformats.org/officeDocument/2006/relationships/tags" Target="../tags/tag316.xml"/><Relationship Id="rId1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26" Type="http://schemas.openxmlformats.org/officeDocument/2006/relationships/tags" Target="../tags/tag346.xml"/><Relationship Id="rId39" Type="http://schemas.openxmlformats.org/officeDocument/2006/relationships/tags" Target="../tags/tag359.xml"/><Relationship Id="rId3" Type="http://schemas.openxmlformats.org/officeDocument/2006/relationships/tags" Target="../tags/tag323.xml"/><Relationship Id="rId21" Type="http://schemas.openxmlformats.org/officeDocument/2006/relationships/tags" Target="../tags/tag341.xml"/><Relationship Id="rId34" Type="http://schemas.openxmlformats.org/officeDocument/2006/relationships/tags" Target="../tags/tag354.xml"/><Relationship Id="rId42" Type="http://schemas.openxmlformats.org/officeDocument/2006/relationships/slideLayout" Target="../slideLayouts/slideLayout2.xml"/><Relationship Id="rId7" Type="http://schemas.openxmlformats.org/officeDocument/2006/relationships/tags" Target="../tags/tag327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5" Type="http://schemas.openxmlformats.org/officeDocument/2006/relationships/tags" Target="../tags/tag345.xml"/><Relationship Id="rId33" Type="http://schemas.openxmlformats.org/officeDocument/2006/relationships/tags" Target="../tags/tag353.xml"/><Relationship Id="rId38" Type="http://schemas.openxmlformats.org/officeDocument/2006/relationships/tags" Target="../tags/tag358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0" Type="http://schemas.openxmlformats.org/officeDocument/2006/relationships/tags" Target="../tags/tag340.xml"/><Relationship Id="rId29" Type="http://schemas.openxmlformats.org/officeDocument/2006/relationships/tags" Target="../tags/tag349.xml"/><Relationship Id="rId41" Type="http://schemas.openxmlformats.org/officeDocument/2006/relationships/tags" Target="../tags/tag361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tags" Target="../tags/tag331.xml"/><Relationship Id="rId24" Type="http://schemas.openxmlformats.org/officeDocument/2006/relationships/tags" Target="../tags/tag344.xml"/><Relationship Id="rId32" Type="http://schemas.openxmlformats.org/officeDocument/2006/relationships/tags" Target="../tags/tag352.xml"/><Relationship Id="rId37" Type="http://schemas.openxmlformats.org/officeDocument/2006/relationships/tags" Target="../tags/tag357.xml"/><Relationship Id="rId40" Type="http://schemas.openxmlformats.org/officeDocument/2006/relationships/tags" Target="../tags/tag360.xml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tags" Target="../tags/tag343.xml"/><Relationship Id="rId28" Type="http://schemas.openxmlformats.org/officeDocument/2006/relationships/tags" Target="../tags/tag348.xml"/><Relationship Id="rId36" Type="http://schemas.openxmlformats.org/officeDocument/2006/relationships/tags" Target="../tags/tag356.xml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31" Type="http://schemas.openxmlformats.org/officeDocument/2006/relationships/tags" Target="../tags/tag351.xml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Relationship Id="rId27" Type="http://schemas.openxmlformats.org/officeDocument/2006/relationships/tags" Target="../tags/tag347.xml"/><Relationship Id="rId30" Type="http://schemas.openxmlformats.org/officeDocument/2006/relationships/tags" Target="../tags/tag350.xml"/><Relationship Id="rId35" Type="http://schemas.openxmlformats.org/officeDocument/2006/relationships/tags" Target="../tags/tag355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374.xml"/><Relationship Id="rId18" Type="http://schemas.openxmlformats.org/officeDocument/2006/relationships/tags" Target="../tags/tag379.xml"/><Relationship Id="rId26" Type="http://schemas.openxmlformats.org/officeDocument/2006/relationships/tags" Target="../tags/tag387.xml"/><Relationship Id="rId39" Type="http://schemas.openxmlformats.org/officeDocument/2006/relationships/tags" Target="../tags/tag400.xml"/><Relationship Id="rId3" Type="http://schemas.openxmlformats.org/officeDocument/2006/relationships/tags" Target="../tags/tag364.xml"/><Relationship Id="rId21" Type="http://schemas.openxmlformats.org/officeDocument/2006/relationships/tags" Target="../tags/tag382.xml"/><Relationship Id="rId34" Type="http://schemas.openxmlformats.org/officeDocument/2006/relationships/tags" Target="../tags/tag395.xml"/><Relationship Id="rId42" Type="http://schemas.openxmlformats.org/officeDocument/2006/relationships/tags" Target="../tags/tag403.xml"/><Relationship Id="rId47" Type="http://schemas.openxmlformats.org/officeDocument/2006/relationships/tags" Target="../tags/tag408.xml"/><Relationship Id="rId50" Type="http://schemas.openxmlformats.org/officeDocument/2006/relationships/tags" Target="../tags/tag411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tags" Target="../tags/tag378.xml"/><Relationship Id="rId25" Type="http://schemas.openxmlformats.org/officeDocument/2006/relationships/tags" Target="../tags/tag386.xml"/><Relationship Id="rId33" Type="http://schemas.openxmlformats.org/officeDocument/2006/relationships/tags" Target="../tags/tag394.xml"/><Relationship Id="rId38" Type="http://schemas.openxmlformats.org/officeDocument/2006/relationships/tags" Target="../tags/tag399.xml"/><Relationship Id="rId46" Type="http://schemas.openxmlformats.org/officeDocument/2006/relationships/tags" Target="../tags/tag407.xml"/><Relationship Id="rId2" Type="http://schemas.openxmlformats.org/officeDocument/2006/relationships/tags" Target="../tags/tag363.xml"/><Relationship Id="rId16" Type="http://schemas.openxmlformats.org/officeDocument/2006/relationships/tags" Target="../tags/tag377.xml"/><Relationship Id="rId20" Type="http://schemas.openxmlformats.org/officeDocument/2006/relationships/tags" Target="../tags/tag381.xml"/><Relationship Id="rId29" Type="http://schemas.openxmlformats.org/officeDocument/2006/relationships/tags" Target="../tags/tag390.xml"/><Relationship Id="rId41" Type="http://schemas.openxmlformats.org/officeDocument/2006/relationships/tags" Target="../tags/tag402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24" Type="http://schemas.openxmlformats.org/officeDocument/2006/relationships/tags" Target="../tags/tag385.xml"/><Relationship Id="rId32" Type="http://schemas.openxmlformats.org/officeDocument/2006/relationships/tags" Target="../tags/tag393.xml"/><Relationship Id="rId37" Type="http://schemas.openxmlformats.org/officeDocument/2006/relationships/tags" Target="../tags/tag398.xml"/><Relationship Id="rId40" Type="http://schemas.openxmlformats.org/officeDocument/2006/relationships/tags" Target="../tags/tag401.xml"/><Relationship Id="rId45" Type="http://schemas.openxmlformats.org/officeDocument/2006/relationships/tags" Target="../tags/tag406.xml"/><Relationship Id="rId53" Type="http://schemas.openxmlformats.org/officeDocument/2006/relationships/tags" Target="../tags/tag414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23" Type="http://schemas.openxmlformats.org/officeDocument/2006/relationships/tags" Target="../tags/tag384.xml"/><Relationship Id="rId28" Type="http://schemas.openxmlformats.org/officeDocument/2006/relationships/tags" Target="../tags/tag389.xml"/><Relationship Id="rId36" Type="http://schemas.openxmlformats.org/officeDocument/2006/relationships/tags" Target="../tags/tag397.xml"/><Relationship Id="rId49" Type="http://schemas.openxmlformats.org/officeDocument/2006/relationships/tags" Target="../tags/tag410.xml"/><Relationship Id="rId10" Type="http://schemas.openxmlformats.org/officeDocument/2006/relationships/tags" Target="../tags/tag371.xml"/><Relationship Id="rId19" Type="http://schemas.openxmlformats.org/officeDocument/2006/relationships/tags" Target="../tags/tag380.xml"/><Relationship Id="rId31" Type="http://schemas.openxmlformats.org/officeDocument/2006/relationships/tags" Target="../tags/tag392.xml"/><Relationship Id="rId44" Type="http://schemas.openxmlformats.org/officeDocument/2006/relationships/tags" Target="../tags/tag405.xml"/><Relationship Id="rId52" Type="http://schemas.openxmlformats.org/officeDocument/2006/relationships/tags" Target="../tags/tag413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Relationship Id="rId22" Type="http://schemas.openxmlformats.org/officeDocument/2006/relationships/tags" Target="../tags/tag383.xml"/><Relationship Id="rId27" Type="http://schemas.openxmlformats.org/officeDocument/2006/relationships/tags" Target="../tags/tag388.xml"/><Relationship Id="rId30" Type="http://schemas.openxmlformats.org/officeDocument/2006/relationships/tags" Target="../tags/tag391.xml"/><Relationship Id="rId35" Type="http://schemas.openxmlformats.org/officeDocument/2006/relationships/tags" Target="../tags/tag396.xml"/><Relationship Id="rId43" Type="http://schemas.openxmlformats.org/officeDocument/2006/relationships/tags" Target="../tags/tag404.xml"/><Relationship Id="rId48" Type="http://schemas.openxmlformats.org/officeDocument/2006/relationships/tags" Target="../tags/tag409.xml"/><Relationship Id="rId8" Type="http://schemas.openxmlformats.org/officeDocument/2006/relationships/tags" Target="../tags/tag369.xml"/><Relationship Id="rId51" Type="http://schemas.openxmlformats.org/officeDocument/2006/relationships/tags" Target="../tags/tag41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440.xml"/><Relationship Id="rId117" Type="http://schemas.openxmlformats.org/officeDocument/2006/relationships/tags" Target="../tags/tag531.xml"/><Relationship Id="rId21" Type="http://schemas.openxmlformats.org/officeDocument/2006/relationships/tags" Target="../tags/tag435.xml"/><Relationship Id="rId42" Type="http://schemas.openxmlformats.org/officeDocument/2006/relationships/tags" Target="../tags/tag456.xml"/><Relationship Id="rId47" Type="http://schemas.openxmlformats.org/officeDocument/2006/relationships/tags" Target="../tags/tag461.xml"/><Relationship Id="rId63" Type="http://schemas.openxmlformats.org/officeDocument/2006/relationships/tags" Target="../tags/tag477.xml"/><Relationship Id="rId68" Type="http://schemas.openxmlformats.org/officeDocument/2006/relationships/tags" Target="../tags/tag482.xml"/><Relationship Id="rId84" Type="http://schemas.openxmlformats.org/officeDocument/2006/relationships/tags" Target="../tags/tag498.xml"/><Relationship Id="rId89" Type="http://schemas.openxmlformats.org/officeDocument/2006/relationships/tags" Target="../tags/tag503.xml"/><Relationship Id="rId112" Type="http://schemas.openxmlformats.org/officeDocument/2006/relationships/tags" Target="../tags/tag526.xml"/><Relationship Id="rId133" Type="http://schemas.openxmlformats.org/officeDocument/2006/relationships/tags" Target="../tags/tag547.xml"/><Relationship Id="rId16" Type="http://schemas.openxmlformats.org/officeDocument/2006/relationships/tags" Target="../tags/tag430.xml"/><Relationship Id="rId107" Type="http://schemas.openxmlformats.org/officeDocument/2006/relationships/tags" Target="../tags/tag521.xml"/><Relationship Id="rId11" Type="http://schemas.openxmlformats.org/officeDocument/2006/relationships/tags" Target="../tags/tag425.xml"/><Relationship Id="rId32" Type="http://schemas.openxmlformats.org/officeDocument/2006/relationships/tags" Target="../tags/tag446.xml"/><Relationship Id="rId37" Type="http://schemas.openxmlformats.org/officeDocument/2006/relationships/tags" Target="../tags/tag451.xml"/><Relationship Id="rId53" Type="http://schemas.openxmlformats.org/officeDocument/2006/relationships/tags" Target="../tags/tag467.xml"/><Relationship Id="rId58" Type="http://schemas.openxmlformats.org/officeDocument/2006/relationships/tags" Target="../tags/tag472.xml"/><Relationship Id="rId74" Type="http://schemas.openxmlformats.org/officeDocument/2006/relationships/tags" Target="../tags/tag488.xml"/><Relationship Id="rId79" Type="http://schemas.openxmlformats.org/officeDocument/2006/relationships/tags" Target="../tags/tag493.xml"/><Relationship Id="rId102" Type="http://schemas.openxmlformats.org/officeDocument/2006/relationships/tags" Target="../tags/tag516.xml"/><Relationship Id="rId123" Type="http://schemas.openxmlformats.org/officeDocument/2006/relationships/tags" Target="../tags/tag537.xml"/><Relationship Id="rId128" Type="http://schemas.openxmlformats.org/officeDocument/2006/relationships/tags" Target="../tags/tag542.xml"/><Relationship Id="rId5" Type="http://schemas.openxmlformats.org/officeDocument/2006/relationships/tags" Target="../tags/tag419.xml"/><Relationship Id="rId90" Type="http://schemas.openxmlformats.org/officeDocument/2006/relationships/tags" Target="../tags/tag504.xml"/><Relationship Id="rId95" Type="http://schemas.openxmlformats.org/officeDocument/2006/relationships/tags" Target="../tags/tag509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tags" Target="../tags/tag441.xml"/><Relationship Id="rId30" Type="http://schemas.openxmlformats.org/officeDocument/2006/relationships/tags" Target="../tags/tag444.xml"/><Relationship Id="rId35" Type="http://schemas.openxmlformats.org/officeDocument/2006/relationships/tags" Target="../tags/tag449.xml"/><Relationship Id="rId43" Type="http://schemas.openxmlformats.org/officeDocument/2006/relationships/tags" Target="../tags/tag457.xml"/><Relationship Id="rId48" Type="http://schemas.openxmlformats.org/officeDocument/2006/relationships/tags" Target="../tags/tag462.xml"/><Relationship Id="rId56" Type="http://schemas.openxmlformats.org/officeDocument/2006/relationships/tags" Target="../tags/tag470.xml"/><Relationship Id="rId64" Type="http://schemas.openxmlformats.org/officeDocument/2006/relationships/tags" Target="../tags/tag478.xml"/><Relationship Id="rId69" Type="http://schemas.openxmlformats.org/officeDocument/2006/relationships/tags" Target="../tags/tag483.xml"/><Relationship Id="rId77" Type="http://schemas.openxmlformats.org/officeDocument/2006/relationships/tags" Target="../tags/tag491.xml"/><Relationship Id="rId100" Type="http://schemas.openxmlformats.org/officeDocument/2006/relationships/tags" Target="../tags/tag514.xml"/><Relationship Id="rId105" Type="http://schemas.openxmlformats.org/officeDocument/2006/relationships/tags" Target="../tags/tag519.xml"/><Relationship Id="rId113" Type="http://schemas.openxmlformats.org/officeDocument/2006/relationships/tags" Target="../tags/tag527.xml"/><Relationship Id="rId118" Type="http://schemas.openxmlformats.org/officeDocument/2006/relationships/tags" Target="../tags/tag532.xml"/><Relationship Id="rId126" Type="http://schemas.openxmlformats.org/officeDocument/2006/relationships/tags" Target="../tags/tag540.xml"/><Relationship Id="rId134" Type="http://schemas.openxmlformats.org/officeDocument/2006/relationships/tags" Target="../tags/tag548.xml"/><Relationship Id="rId8" Type="http://schemas.openxmlformats.org/officeDocument/2006/relationships/tags" Target="../tags/tag422.xml"/><Relationship Id="rId51" Type="http://schemas.openxmlformats.org/officeDocument/2006/relationships/tags" Target="../tags/tag465.xml"/><Relationship Id="rId72" Type="http://schemas.openxmlformats.org/officeDocument/2006/relationships/tags" Target="../tags/tag486.xml"/><Relationship Id="rId80" Type="http://schemas.openxmlformats.org/officeDocument/2006/relationships/tags" Target="../tags/tag494.xml"/><Relationship Id="rId85" Type="http://schemas.openxmlformats.org/officeDocument/2006/relationships/tags" Target="../tags/tag499.xml"/><Relationship Id="rId93" Type="http://schemas.openxmlformats.org/officeDocument/2006/relationships/tags" Target="../tags/tag507.xml"/><Relationship Id="rId98" Type="http://schemas.openxmlformats.org/officeDocument/2006/relationships/tags" Target="../tags/tag512.xml"/><Relationship Id="rId121" Type="http://schemas.openxmlformats.org/officeDocument/2006/relationships/tags" Target="../tags/tag535.xml"/><Relationship Id="rId3" Type="http://schemas.openxmlformats.org/officeDocument/2006/relationships/tags" Target="../tags/tag417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33" Type="http://schemas.openxmlformats.org/officeDocument/2006/relationships/tags" Target="../tags/tag447.xml"/><Relationship Id="rId38" Type="http://schemas.openxmlformats.org/officeDocument/2006/relationships/tags" Target="../tags/tag452.xml"/><Relationship Id="rId46" Type="http://schemas.openxmlformats.org/officeDocument/2006/relationships/tags" Target="../tags/tag460.xml"/><Relationship Id="rId59" Type="http://schemas.openxmlformats.org/officeDocument/2006/relationships/tags" Target="../tags/tag473.xml"/><Relationship Id="rId67" Type="http://schemas.openxmlformats.org/officeDocument/2006/relationships/tags" Target="../tags/tag481.xml"/><Relationship Id="rId103" Type="http://schemas.openxmlformats.org/officeDocument/2006/relationships/tags" Target="../tags/tag517.xml"/><Relationship Id="rId108" Type="http://schemas.openxmlformats.org/officeDocument/2006/relationships/tags" Target="../tags/tag522.xml"/><Relationship Id="rId116" Type="http://schemas.openxmlformats.org/officeDocument/2006/relationships/tags" Target="../tags/tag530.xml"/><Relationship Id="rId124" Type="http://schemas.openxmlformats.org/officeDocument/2006/relationships/tags" Target="../tags/tag538.xml"/><Relationship Id="rId129" Type="http://schemas.openxmlformats.org/officeDocument/2006/relationships/tags" Target="../tags/tag543.xml"/><Relationship Id="rId20" Type="http://schemas.openxmlformats.org/officeDocument/2006/relationships/tags" Target="../tags/tag434.xml"/><Relationship Id="rId41" Type="http://schemas.openxmlformats.org/officeDocument/2006/relationships/tags" Target="../tags/tag455.xml"/><Relationship Id="rId54" Type="http://schemas.openxmlformats.org/officeDocument/2006/relationships/tags" Target="../tags/tag468.xml"/><Relationship Id="rId62" Type="http://schemas.openxmlformats.org/officeDocument/2006/relationships/tags" Target="../tags/tag476.xml"/><Relationship Id="rId70" Type="http://schemas.openxmlformats.org/officeDocument/2006/relationships/tags" Target="../tags/tag484.xml"/><Relationship Id="rId75" Type="http://schemas.openxmlformats.org/officeDocument/2006/relationships/tags" Target="../tags/tag489.xml"/><Relationship Id="rId83" Type="http://schemas.openxmlformats.org/officeDocument/2006/relationships/tags" Target="../tags/tag497.xml"/><Relationship Id="rId88" Type="http://schemas.openxmlformats.org/officeDocument/2006/relationships/tags" Target="../tags/tag502.xml"/><Relationship Id="rId91" Type="http://schemas.openxmlformats.org/officeDocument/2006/relationships/tags" Target="../tags/tag505.xml"/><Relationship Id="rId96" Type="http://schemas.openxmlformats.org/officeDocument/2006/relationships/tags" Target="../tags/tag510.xml"/><Relationship Id="rId111" Type="http://schemas.openxmlformats.org/officeDocument/2006/relationships/tags" Target="../tags/tag525.xml"/><Relationship Id="rId132" Type="http://schemas.openxmlformats.org/officeDocument/2006/relationships/tags" Target="../tags/tag54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tags" Target="../tags/tag442.xml"/><Relationship Id="rId36" Type="http://schemas.openxmlformats.org/officeDocument/2006/relationships/tags" Target="../tags/tag450.xml"/><Relationship Id="rId49" Type="http://schemas.openxmlformats.org/officeDocument/2006/relationships/tags" Target="../tags/tag463.xml"/><Relationship Id="rId57" Type="http://schemas.openxmlformats.org/officeDocument/2006/relationships/tags" Target="../tags/tag471.xml"/><Relationship Id="rId106" Type="http://schemas.openxmlformats.org/officeDocument/2006/relationships/tags" Target="../tags/tag520.xml"/><Relationship Id="rId114" Type="http://schemas.openxmlformats.org/officeDocument/2006/relationships/tags" Target="../tags/tag528.xml"/><Relationship Id="rId119" Type="http://schemas.openxmlformats.org/officeDocument/2006/relationships/tags" Target="../tags/tag533.xml"/><Relationship Id="rId127" Type="http://schemas.openxmlformats.org/officeDocument/2006/relationships/tags" Target="../tags/tag541.xml"/><Relationship Id="rId10" Type="http://schemas.openxmlformats.org/officeDocument/2006/relationships/tags" Target="../tags/tag424.xml"/><Relationship Id="rId31" Type="http://schemas.openxmlformats.org/officeDocument/2006/relationships/tags" Target="../tags/tag445.xml"/><Relationship Id="rId44" Type="http://schemas.openxmlformats.org/officeDocument/2006/relationships/tags" Target="../tags/tag458.xml"/><Relationship Id="rId52" Type="http://schemas.openxmlformats.org/officeDocument/2006/relationships/tags" Target="../tags/tag466.xml"/><Relationship Id="rId60" Type="http://schemas.openxmlformats.org/officeDocument/2006/relationships/tags" Target="../tags/tag474.xml"/><Relationship Id="rId65" Type="http://schemas.openxmlformats.org/officeDocument/2006/relationships/tags" Target="../tags/tag479.xml"/><Relationship Id="rId73" Type="http://schemas.openxmlformats.org/officeDocument/2006/relationships/tags" Target="../tags/tag487.xml"/><Relationship Id="rId78" Type="http://schemas.openxmlformats.org/officeDocument/2006/relationships/tags" Target="../tags/tag492.xml"/><Relationship Id="rId81" Type="http://schemas.openxmlformats.org/officeDocument/2006/relationships/tags" Target="../tags/tag495.xml"/><Relationship Id="rId86" Type="http://schemas.openxmlformats.org/officeDocument/2006/relationships/tags" Target="../tags/tag500.xml"/><Relationship Id="rId94" Type="http://schemas.openxmlformats.org/officeDocument/2006/relationships/tags" Target="../tags/tag508.xml"/><Relationship Id="rId99" Type="http://schemas.openxmlformats.org/officeDocument/2006/relationships/tags" Target="../tags/tag513.xml"/><Relationship Id="rId101" Type="http://schemas.openxmlformats.org/officeDocument/2006/relationships/tags" Target="../tags/tag515.xml"/><Relationship Id="rId122" Type="http://schemas.openxmlformats.org/officeDocument/2006/relationships/tags" Target="../tags/tag536.xml"/><Relationship Id="rId130" Type="http://schemas.openxmlformats.org/officeDocument/2006/relationships/tags" Target="../tags/tag544.xml"/><Relationship Id="rId135" Type="http://schemas.openxmlformats.org/officeDocument/2006/relationships/tags" Target="../tags/tag549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39" Type="http://schemas.openxmlformats.org/officeDocument/2006/relationships/tags" Target="../tags/tag453.xml"/><Relationship Id="rId109" Type="http://schemas.openxmlformats.org/officeDocument/2006/relationships/tags" Target="../tags/tag523.xml"/><Relationship Id="rId34" Type="http://schemas.openxmlformats.org/officeDocument/2006/relationships/tags" Target="../tags/tag448.xml"/><Relationship Id="rId50" Type="http://schemas.openxmlformats.org/officeDocument/2006/relationships/tags" Target="../tags/tag464.xml"/><Relationship Id="rId55" Type="http://schemas.openxmlformats.org/officeDocument/2006/relationships/tags" Target="../tags/tag469.xml"/><Relationship Id="rId76" Type="http://schemas.openxmlformats.org/officeDocument/2006/relationships/tags" Target="../tags/tag490.xml"/><Relationship Id="rId97" Type="http://schemas.openxmlformats.org/officeDocument/2006/relationships/tags" Target="../tags/tag511.xml"/><Relationship Id="rId104" Type="http://schemas.openxmlformats.org/officeDocument/2006/relationships/tags" Target="../tags/tag518.xml"/><Relationship Id="rId120" Type="http://schemas.openxmlformats.org/officeDocument/2006/relationships/tags" Target="../tags/tag534.xml"/><Relationship Id="rId125" Type="http://schemas.openxmlformats.org/officeDocument/2006/relationships/tags" Target="../tags/tag539.xml"/><Relationship Id="rId7" Type="http://schemas.openxmlformats.org/officeDocument/2006/relationships/tags" Target="../tags/tag421.xml"/><Relationship Id="rId71" Type="http://schemas.openxmlformats.org/officeDocument/2006/relationships/tags" Target="../tags/tag485.xml"/><Relationship Id="rId92" Type="http://schemas.openxmlformats.org/officeDocument/2006/relationships/tags" Target="../tags/tag506.xml"/><Relationship Id="rId2" Type="http://schemas.openxmlformats.org/officeDocument/2006/relationships/tags" Target="../tags/tag416.xml"/><Relationship Id="rId29" Type="http://schemas.openxmlformats.org/officeDocument/2006/relationships/tags" Target="../tags/tag443.xml"/><Relationship Id="rId24" Type="http://schemas.openxmlformats.org/officeDocument/2006/relationships/tags" Target="../tags/tag438.xml"/><Relationship Id="rId40" Type="http://schemas.openxmlformats.org/officeDocument/2006/relationships/tags" Target="../tags/tag454.xml"/><Relationship Id="rId45" Type="http://schemas.openxmlformats.org/officeDocument/2006/relationships/tags" Target="../tags/tag459.xml"/><Relationship Id="rId66" Type="http://schemas.openxmlformats.org/officeDocument/2006/relationships/tags" Target="../tags/tag480.xml"/><Relationship Id="rId87" Type="http://schemas.openxmlformats.org/officeDocument/2006/relationships/tags" Target="../tags/tag501.xml"/><Relationship Id="rId110" Type="http://schemas.openxmlformats.org/officeDocument/2006/relationships/tags" Target="../tags/tag524.xml"/><Relationship Id="rId115" Type="http://schemas.openxmlformats.org/officeDocument/2006/relationships/tags" Target="../tags/tag529.xml"/><Relationship Id="rId131" Type="http://schemas.openxmlformats.org/officeDocument/2006/relationships/tags" Target="../tags/tag545.xml"/><Relationship Id="rId136" Type="http://schemas.openxmlformats.org/officeDocument/2006/relationships/slideLayout" Target="../slideLayouts/slideLayout2.xml"/><Relationship Id="rId61" Type="http://schemas.openxmlformats.org/officeDocument/2006/relationships/tags" Target="../tags/tag475.xml"/><Relationship Id="rId82" Type="http://schemas.openxmlformats.org/officeDocument/2006/relationships/tags" Target="../tags/tag496.xml"/><Relationship Id="rId19" Type="http://schemas.openxmlformats.org/officeDocument/2006/relationships/tags" Target="../tags/tag4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86.xml"/><Relationship Id="rId117" Type="http://schemas.openxmlformats.org/officeDocument/2006/relationships/tags" Target="../tags/tag177.xml"/><Relationship Id="rId21" Type="http://schemas.openxmlformats.org/officeDocument/2006/relationships/tags" Target="../tags/tag81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63" Type="http://schemas.openxmlformats.org/officeDocument/2006/relationships/tags" Target="../tags/tag123.xml"/><Relationship Id="rId68" Type="http://schemas.openxmlformats.org/officeDocument/2006/relationships/tags" Target="../tags/tag128.xml"/><Relationship Id="rId84" Type="http://schemas.openxmlformats.org/officeDocument/2006/relationships/tags" Target="../tags/tag144.xml"/><Relationship Id="rId89" Type="http://schemas.openxmlformats.org/officeDocument/2006/relationships/tags" Target="../tags/tag149.xml"/><Relationship Id="rId112" Type="http://schemas.openxmlformats.org/officeDocument/2006/relationships/tags" Target="../tags/tag172.xml"/><Relationship Id="rId16" Type="http://schemas.openxmlformats.org/officeDocument/2006/relationships/tags" Target="../tags/tag76.xml"/><Relationship Id="rId107" Type="http://schemas.openxmlformats.org/officeDocument/2006/relationships/tags" Target="../tags/tag167.xml"/><Relationship Id="rId11" Type="http://schemas.openxmlformats.org/officeDocument/2006/relationships/tags" Target="../tags/tag71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53" Type="http://schemas.openxmlformats.org/officeDocument/2006/relationships/tags" Target="../tags/tag113.xml"/><Relationship Id="rId58" Type="http://schemas.openxmlformats.org/officeDocument/2006/relationships/tags" Target="../tags/tag118.xml"/><Relationship Id="rId74" Type="http://schemas.openxmlformats.org/officeDocument/2006/relationships/tags" Target="../tags/tag134.xml"/><Relationship Id="rId79" Type="http://schemas.openxmlformats.org/officeDocument/2006/relationships/tags" Target="../tags/tag139.xml"/><Relationship Id="rId102" Type="http://schemas.openxmlformats.org/officeDocument/2006/relationships/tags" Target="../tags/tag162.xml"/><Relationship Id="rId5" Type="http://schemas.openxmlformats.org/officeDocument/2006/relationships/tags" Target="../tags/tag65.xml"/><Relationship Id="rId61" Type="http://schemas.openxmlformats.org/officeDocument/2006/relationships/tags" Target="../tags/tag121.xml"/><Relationship Id="rId82" Type="http://schemas.openxmlformats.org/officeDocument/2006/relationships/tags" Target="../tags/tag142.xml"/><Relationship Id="rId90" Type="http://schemas.openxmlformats.org/officeDocument/2006/relationships/tags" Target="../tags/tag150.xml"/><Relationship Id="rId95" Type="http://schemas.openxmlformats.org/officeDocument/2006/relationships/tags" Target="../tags/tag155.xml"/><Relationship Id="rId19" Type="http://schemas.openxmlformats.org/officeDocument/2006/relationships/tags" Target="../tags/tag7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Relationship Id="rId48" Type="http://schemas.openxmlformats.org/officeDocument/2006/relationships/tags" Target="../tags/tag108.xml"/><Relationship Id="rId56" Type="http://schemas.openxmlformats.org/officeDocument/2006/relationships/tags" Target="../tags/tag116.xml"/><Relationship Id="rId64" Type="http://schemas.openxmlformats.org/officeDocument/2006/relationships/tags" Target="../tags/tag124.xml"/><Relationship Id="rId69" Type="http://schemas.openxmlformats.org/officeDocument/2006/relationships/tags" Target="../tags/tag129.xml"/><Relationship Id="rId77" Type="http://schemas.openxmlformats.org/officeDocument/2006/relationships/tags" Target="../tags/tag137.xml"/><Relationship Id="rId100" Type="http://schemas.openxmlformats.org/officeDocument/2006/relationships/tags" Target="../tags/tag160.xml"/><Relationship Id="rId105" Type="http://schemas.openxmlformats.org/officeDocument/2006/relationships/tags" Target="../tags/tag165.xml"/><Relationship Id="rId113" Type="http://schemas.openxmlformats.org/officeDocument/2006/relationships/tags" Target="../tags/tag173.xml"/><Relationship Id="rId118" Type="http://schemas.openxmlformats.org/officeDocument/2006/relationships/tags" Target="../tags/tag178.xml"/><Relationship Id="rId8" Type="http://schemas.openxmlformats.org/officeDocument/2006/relationships/tags" Target="../tags/tag68.xml"/><Relationship Id="rId51" Type="http://schemas.openxmlformats.org/officeDocument/2006/relationships/tags" Target="../tags/tag111.xml"/><Relationship Id="rId72" Type="http://schemas.openxmlformats.org/officeDocument/2006/relationships/tags" Target="../tags/tag132.xml"/><Relationship Id="rId80" Type="http://schemas.openxmlformats.org/officeDocument/2006/relationships/tags" Target="../tags/tag140.xml"/><Relationship Id="rId85" Type="http://schemas.openxmlformats.org/officeDocument/2006/relationships/tags" Target="../tags/tag145.xml"/><Relationship Id="rId93" Type="http://schemas.openxmlformats.org/officeDocument/2006/relationships/tags" Target="../tags/tag153.xml"/><Relationship Id="rId98" Type="http://schemas.openxmlformats.org/officeDocument/2006/relationships/tags" Target="../tags/tag158.xml"/><Relationship Id="rId121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46" Type="http://schemas.openxmlformats.org/officeDocument/2006/relationships/tags" Target="../tags/tag106.xml"/><Relationship Id="rId59" Type="http://schemas.openxmlformats.org/officeDocument/2006/relationships/tags" Target="../tags/tag119.xml"/><Relationship Id="rId67" Type="http://schemas.openxmlformats.org/officeDocument/2006/relationships/tags" Target="../tags/tag127.xml"/><Relationship Id="rId103" Type="http://schemas.openxmlformats.org/officeDocument/2006/relationships/tags" Target="../tags/tag163.xml"/><Relationship Id="rId108" Type="http://schemas.openxmlformats.org/officeDocument/2006/relationships/tags" Target="../tags/tag168.xml"/><Relationship Id="rId116" Type="http://schemas.openxmlformats.org/officeDocument/2006/relationships/tags" Target="../tags/tag176.xml"/><Relationship Id="rId20" Type="http://schemas.openxmlformats.org/officeDocument/2006/relationships/tags" Target="../tags/tag80.xml"/><Relationship Id="rId41" Type="http://schemas.openxmlformats.org/officeDocument/2006/relationships/tags" Target="../tags/tag101.xml"/><Relationship Id="rId54" Type="http://schemas.openxmlformats.org/officeDocument/2006/relationships/tags" Target="../tags/tag114.xml"/><Relationship Id="rId62" Type="http://schemas.openxmlformats.org/officeDocument/2006/relationships/tags" Target="../tags/tag122.xml"/><Relationship Id="rId70" Type="http://schemas.openxmlformats.org/officeDocument/2006/relationships/tags" Target="../tags/tag130.xml"/><Relationship Id="rId75" Type="http://schemas.openxmlformats.org/officeDocument/2006/relationships/tags" Target="../tags/tag135.xml"/><Relationship Id="rId83" Type="http://schemas.openxmlformats.org/officeDocument/2006/relationships/tags" Target="../tags/tag143.xml"/><Relationship Id="rId88" Type="http://schemas.openxmlformats.org/officeDocument/2006/relationships/tags" Target="../tags/tag148.xml"/><Relationship Id="rId91" Type="http://schemas.openxmlformats.org/officeDocument/2006/relationships/tags" Target="../tags/tag151.xml"/><Relationship Id="rId96" Type="http://schemas.openxmlformats.org/officeDocument/2006/relationships/tags" Target="../tags/tag156.xml"/><Relationship Id="rId111" Type="http://schemas.openxmlformats.org/officeDocument/2006/relationships/tags" Target="../tags/tag171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49" Type="http://schemas.openxmlformats.org/officeDocument/2006/relationships/tags" Target="../tags/tag109.xml"/><Relationship Id="rId57" Type="http://schemas.openxmlformats.org/officeDocument/2006/relationships/tags" Target="../tags/tag117.xml"/><Relationship Id="rId106" Type="http://schemas.openxmlformats.org/officeDocument/2006/relationships/tags" Target="../tags/tag166.xml"/><Relationship Id="rId114" Type="http://schemas.openxmlformats.org/officeDocument/2006/relationships/tags" Target="../tags/tag174.xml"/><Relationship Id="rId119" Type="http://schemas.openxmlformats.org/officeDocument/2006/relationships/tags" Target="../tags/tag179.xml"/><Relationship Id="rId10" Type="http://schemas.openxmlformats.org/officeDocument/2006/relationships/tags" Target="../tags/tag70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52" Type="http://schemas.openxmlformats.org/officeDocument/2006/relationships/tags" Target="../tags/tag112.xml"/><Relationship Id="rId60" Type="http://schemas.openxmlformats.org/officeDocument/2006/relationships/tags" Target="../tags/tag120.xml"/><Relationship Id="rId65" Type="http://schemas.openxmlformats.org/officeDocument/2006/relationships/tags" Target="../tags/tag125.xml"/><Relationship Id="rId73" Type="http://schemas.openxmlformats.org/officeDocument/2006/relationships/tags" Target="../tags/tag133.xml"/><Relationship Id="rId78" Type="http://schemas.openxmlformats.org/officeDocument/2006/relationships/tags" Target="../tags/tag138.xml"/><Relationship Id="rId81" Type="http://schemas.openxmlformats.org/officeDocument/2006/relationships/tags" Target="../tags/tag141.xml"/><Relationship Id="rId86" Type="http://schemas.openxmlformats.org/officeDocument/2006/relationships/tags" Target="../tags/tag146.xml"/><Relationship Id="rId94" Type="http://schemas.openxmlformats.org/officeDocument/2006/relationships/tags" Target="../tags/tag154.xml"/><Relationship Id="rId99" Type="http://schemas.openxmlformats.org/officeDocument/2006/relationships/tags" Target="../tags/tag159.xml"/><Relationship Id="rId101" Type="http://schemas.openxmlformats.org/officeDocument/2006/relationships/tags" Target="../tags/tag161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39" Type="http://schemas.openxmlformats.org/officeDocument/2006/relationships/tags" Target="../tags/tag99.xml"/><Relationship Id="rId109" Type="http://schemas.openxmlformats.org/officeDocument/2006/relationships/tags" Target="../tags/tag169.xml"/><Relationship Id="rId34" Type="http://schemas.openxmlformats.org/officeDocument/2006/relationships/tags" Target="../tags/tag94.xml"/><Relationship Id="rId50" Type="http://schemas.openxmlformats.org/officeDocument/2006/relationships/tags" Target="../tags/tag110.xml"/><Relationship Id="rId55" Type="http://schemas.openxmlformats.org/officeDocument/2006/relationships/tags" Target="../tags/tag115.xml"/><Relationship Id="rId76" Type="http://schemas.openxmlformats.org/officeDocument/2006/relationships/tags" Target="../tags/tag136.xml"/><Relationship Id="rId97" Type="http://schemas.openxmlformats.org/officeDocument/2006/relationships/tags" Target="../tags/tag157.xml"/><Relationship Id="rId104" Type="http://schemas.openxmlformats.org/officeDocument/2006/relationships/tags" Target="../tags/tag164.xml"/><Relationship Id="rId120" Type="http://schemas.openxmlformats.org/officeDocument/2006/relationships/tags" Target="../tags/tag180.xml"/><Relationship Id="rId7" Type="http://schemas.openxmlformats.org/officeDocument/2006/relationships/tags" Target="../tags/tag67.xml"/><Relationship Id="rId71" Type="http://schemas.openxmlformats.org/officeDocument/2006/relationships/tags" Target="../tags/tag131.xml"/><Relationship Id="rId92" Type="http://schemas.openxmlformats.org/officeDocument/2006/relationships/tags" Target="../tags/tag152.xml"/><Relationship Id="rId2" Type="http://schemas.openxmlformats.org/officeDocument/2006/relationships/tags" Target="../tags/tag62.xml"/><Relationship Id="rId29" Type="http://schemas.openxmlformats.org/officeDocument/2006/relationships/tags" Target="../tags/tag89.xml"/><Relationship Id="rId24" Type="http://schemas.openxmlformats.org/officeDocument/2006/relationships/tags" Target="../tags/tag84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66" Type="http://schemas.openxmlformats.org/officeDocument/2006/relationships/tags" Target="../tags/tag126.xml"/><Relationship Id="rId87" Type="http://schemas.openxmlformats.org/officeDocument/2006/relationships/tags" Target="../tags/tag147.xml"/><Relationship Id="rId110" Type="http://schemas.openxmlformats.org/officeDocument/2006/relationships/tags" Target="../tags/tag170.xml"/><Relationship Id="rId115" Type="http://schemas.openxmlformats.org/officeDocument/2006/relationships/tags" Target="../tags/tag17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cCt6HPlP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06.xml"/><Relationship Id="rId117" Type="http://schemas.openxmlformats.org/officeDocument/2006/relationships/tags" Target="../tags/tag297.xml"/><Relationship Id="rId21" Type="http://schemas.openxmlformats.org/officeDocument/2006/relationships/tags" Target="../tags/tag201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63" Type="http://schemas.openxmlformats.org/officeDocument/2006/relationships/tags" Target="../tags/tag243.xml"/><Relationship Id="rId68" Type="http://schemas.openxmlformats.org/officeDocument/2006/relationships/tags" Target="../tags/tag248.xml"/><Relationship Id="rId84" Type="http://schemas.openxmlformats.org/officeDocument/2006/relationships/tags" Target="../tags/tag264.xml"/><Relationship Id="rId89" Type="http://schemas.openxmlformats.org/officeDocument/2006/relationships/tags" Target="../tags/tag269.xml"/><Relationship Id="rId112" Type="http://schemas.openxmlformats.org/officeDocument/2006/relationships/tags" Target="../tags/tag292.xml"/><Relationship Id="rId16" Type="http://schemas.openxmlformats.org/officeDocument/2006/relationships/tags" Target="../tags/tag196.xml"/><Relationship Id="rId107" Type="http://schemas.openxmlformats.org/officeDocument/2006/relationships/tags" Target="../tags/tag287.xml"/><Relationship Id="rId11" Type="http://schemas.openxmlformats.org/officeDocument/2006/relationships/tags" Target="../tags/tag191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53" Type="http://schemas.openxmlformats.org/officeDocument/2006/relationships/tags" Target="../tags/tag233.xml"/><Relationship Id="rId58" Type="http://schemas.openxmlformats.org/officeDocument/2006/relationships/tags" Target="../tags/tag238.xml"/><Relationship Id="rId74" Type="http://schemas.openxmlformats.org/officeDocument/2006/relationships/tags" Target="../tags/tag254.xml"/><Relationship Id="rId79" Type="http://schemas.openxmlformats.org/officeDocument/2006/relationships/tags" Target="../tags/tag259.xml"/><Relationship Id="rId102" Type="http://schemas.openxmlformats.org/officeDocument/2006/relationships/tags" Target="../tags/tag282.xml"/><Relationship Id="rId5" Type="http://schemas.openxmlformats.org/officeDocument/2006/relationships/tags" Target="../tags/tag185.xml"/><Relationship Id="rId61" Type="http://schemas.openxmlformats.org/officeDocument/2006/relationships/tags" Target="../tags/tag241.xml"/><Relationship Id="rId82" Type="http://schemas.openxmlformats.org/officeDocument/2006/relationships/tags" Target="../tags/tag262.xml"/><Relationship Id="rId90" Type="http://schemas.openxmlformats.org/officeDocument/2006/relationships/tags" Target="../tags/tag270.xml"/><Relationship Id="rId95" Type="http://schemas.openxmlformats.org/officeDocument/2006/relationships/tags" Target="../tags/tag275.xml"/><Relationship Id="rId19" Type="http://schemas.openxmlformats.org/officeDocument/2006/relationships/tags" Target="../tags/tag19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56" Type="http://schemas.openxmlformats.org/officeDocument/2006/relationships/tags" Target="../tags/tag236.xml"/><Relationship Id="rId64" Type="http://schemas.openxmlformats.org/officeDocument/2006/relationships/tags" Target="../tags/tag244.xml"/><Relationship Id="rId69" Type="http://schemas.openxmlformats.org/officeDocument/2006/relationships/tags" Target="../tags/tag249.xml"/><Relationship Id="rId77" Type="http://schemas.openxmlformats.org/officeDocument/2006/relationships/tags" Target="../tags/tag257.xml"/><Relationship Id="rId100" Type="http://schemas.openxmlformats.org/officeDocument/2006/relationships/tags" Target="../tags/tag280.xml"/><Relationship Id="rId105" Type="http://schemas.openxmlformats.org/officeDocument/2006/relationships/tags" Target="../tags/tag285.xml"/><Relationship Id="rId113" Type="http://schemas.openxmlformats.org/officeDocument/2006/relationships/tags" Target="../tags/tag293.xml"/><Relationship Id="rId118" Type="http://schemas.openxmlformats.org/officeDocument/2006/relationships/tags" Target="../tags/tag29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72" Type="http://schemas.openxmlformats.org/officeDocument/2006/relationships/tags" Target="../tags/tag252.xml"/><Relationship Id="rId80" Type="http://schemas.openxmlformats.org/officeDocument/2006/relationships/tags" Target="../tags/tag260.xml"/><Relationship Id="rId85" Type="http://schemas.openxmlformats.org/officeDocument/2006/relationships/tags" Target="../tags/tag265.xml"/><Relationship Id="rId93" Type="http://schemas.openxmlformats.org/officeDocument/2006/relationships/tags" Target="../tags/tag273.xml"/><Relationship Id="rId98" Type="http://schemas.openxmlformats.org/officeDocument/2006/relationships/tags" Target="../tags/tag278.xml"/><Relationship Id="rId121" Type="http://schemas.openxmlformats.org/officeDocument/2006/relationships/tags" Target="../tags/tag30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59" Type="http://schemas.openxmlformats.org/officeDocument/2006/relationships/tags" Target="../tags/tag239.xml"/><Relationship Id="rId67" Type="http://schemas.openxmlformats.org/officeDocument/2006/relationships/tags" Target="../tags/tag247.xml"/><Relationship Id="rId103" Type="http://schemas.openxmlformats.org/officeDocument/2006/relationships/tags" Target="../tags/tag283.xml"/><Relationship Id="rId108" Type="http://schemas.openxmlformats.org/officeDocument/2006/relationships/tags" Target="../tags/tag288.xml"/><Relationship Id="rId116" Type="http://schemas.openxmlformats.org/officeDocument/2006/relationships/tags" Target="../tags/tag29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54" Type="http://schemas.openxmlformats.org/officeDocument/2006/relationships/tags" Target="../tags/tag234.xml"/><Relationship Id="rId62" Type="http://schemas.openxmlformats.org/officeDocument/2006/relationships/tags" Target="../tags/tag242.xml"/><Relationship Id="rId70" Type="http://schemas.openxmlformats.org/officeDocument/2006/relationships/tags" Target="../tags/tag250.xml"/><Relationship Id="rId75" Type="http://schemas.openxmlformats.org/officeDocument/2006/relationships/tags" Target="../tags/tag255.xml"/><Relationship Id="rId83" Type="http://schemas.openxmlformats.org/officeDocument/2006/relationships/tags" Target="../tags/tag263.xml"/><Relationship Id="rId88" Type="http://schemas.openxmlformats.org/officeDocument/2006/relationships/tags" Target="../tags/tag268.xml"/><Relationship Id="rId91" Type="http://schemas.openxmlformats.org/officeDocument/2006/relationships/tags" Target="../tags/tag271.xml"/><Relationship Id="rId96" Type="http://schemas.openxmlformats.org/officeDocument/2006/relationships/tags" Target="../tags/tag276.xml"/><Relationship Id="rId111" Type="http://schemas.openxmlformats.org/officeDocument/2006/relationships/tags" Target="../tags/tag291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57" Type="http://schemas.openxmlformats.org/officeDocument/2006/relationships/tags" Target="../tags/tag237.xml"/><Relationship Id="rId106" Type="http://schemas.openxmlformats.org/officeDocument/2006/relationships/tags" Target="../tags/tag286.xml"/><Relationship Id="rId114" Type="http://schemas.openxmlformats.org/officeDocument/2006/relationships/tags" Target="../tags/tag294.xml"/><Relationship Id="rId119" Type="http://schemas.openxmlformats.org/officeDocument/2006/relationships/tags" Target="../tags/tag299.xml"/><Relationship Id="rId10" Type="http://schemas.openxmlformats.org/officeDocument/2006/relationships/tags" Target="../tags/tag190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tags" Target="../tags/tag232.xml"/><Relationship Id="rId60" Type="http://schemas.openxmlformats.org/officeDocument/2006/relationships/tags" Target="../tags/tag240.xml"/><Relationship Id="rId65" Type="http://schemas.openxmlformats.org/officeDocument/2006/relationships/tags" Target="../tags/tag245.xml"/><Relationship Id="rId73" Type="http://schemas.openxmlformats.org/officeDocument/2006/relationships/tags" Target="../tags/tag253.xml"/><Relationship Id="rId78" Type="http://schemas.openxmlformats.org/officeDocument/2006/relationships/tags" Target="../tags/tag258.xml"/><Relationship Id="rId81" Type="http://schemas.openxmlformats.org/officeDocument/2006/relationships/tags" Target="../tags/tag261.xml"/><Relationship Id="rId86" Type="http://schemas.openxmlformats.org/officeDocument/2006/relationships/tags" Target="../tags/tag266.xml"/><Relationship Id="rId94" Type="http://schemas.openxmlformats.org/officeDocument/2006/relationships/tags" Target="../tags/tag274.xml"/><Relationship Id="rId99" Type="http://schemas.openxmlformats.org/officeDocument/2006/relationships/tags" Target="../tags/tag279.xml"/><Relationship Id="rId101" Type="http://schemas.openxmlformats.org/officeDocument/2006/relationships/tags" Target="../tags/tag281.xml"/><Relationship Id="rId122" Type="http://schemas.openxmlformats.org/officeDocument/2006/relationships/slideLayout" Target="../slideLayouts/slideLayout2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39" Type="http://schemas.openxmlformats.org/officeDocument/2006/relationships/tags" Target="../tags/tag219.xml"/><Relationship Id="rId109" Type="http://schemas.openxmlformats.org/officeDocument/2006/relationships/tags" Target="../tags/tag289.xml"/><Relationship Id="rId34" Type="http://schemas.openxmlformats.org/officeDocument/2006/relationships/tags" Target="../tags/tag214.xml"/><Relationship Id="rId50" Type="http://schemas.openxmlformats.org/officeDocument/2006/relationships/tags" Target="../tags/tag230.xml"/><Relationship Id="rId55" Type="http://schemas.openxmlformats.org/officeDocument/2006/relationships/tags" Target="../tags/tag235.xml"/><Relationship Id="rId76" Type="http://schemas.openxmlformats.org/officeDocument/2006/relationships/tags" Target="../tags/tag256.xml"/><Relationship Id="rId97" Type="http://schemas.openxmlformats.org/officeDocument/2006/relationships/tags" Target="../tags/tag277.xml"/><Relationship Id="rId104" Type="http://schemas.openxmlformats.org/officeDocument/2006/relationships/tags" Target="../tags/tag284.xml"/><Relationship Id="rId120" Type="http://schemas.openxmlformats.org/officeDocument/2006/relationships/tags" Target="../tags/tag300.xml"/><Relationship Id="rId7" Type="http://schemas.openxmlformats.org/officeDocument/2006/relationships/tags" Target="../tags/tag187.xml"/><Relationship Id="rId71" Type="http://schemas.openxmlformats.org/officeDocument/2006/relationships/tags" Target="../tags/tag251.xml"/><Relationship Id="rId92" Type="http://schemas.openxmlformats.org/officeDocument/2006/relationships/tags" Target="../tags/tag272.xml"/><Relationship Id="rId2" Type="http://schemas.openxmlformats.org/officeDocument/2006/relationships/tags" Target="../tags/tag182.xml"/><Relationship Id="rId29" Type="http://schemas.openxmlformats.org/officeDocument/2006/relationships/tags" Target="../tags/tag209.xml"/><Relationship Id="rId24" Type="http://schemas.openxmlformats.org/officeDocument/2006/relationships/tags" Target="../tags/tag204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66" Type="http://schemas.openxmlformats.org/officeDocument/2006/relationships/tags" Target="../tags/tag246.xml"/><Relationship Id="rId87" Type="http://schemas.openxmlformats.org/officeDocument/2006/relationships/tags" Target="../tags/tag267.xml"/><Relationship Id="rId110" Type="http://schemas.openxmlformats.org/officeDocument/2006/relationships/tags" Target="../tags/tag290.xml"/><Relationship Id="rId115" Type="http://schemas.openxmlformats.org/officeDocument/2006/relationships/tags" Target="../tags/tag29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tags" Target="../tags/tag3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30388"/>
            <a:ext cx="7772400" cy="113823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ECE 411	</a:t>
            </a:r>
            <a:br>
              <a:rPr lang="en-US" sz="2800" dirty="0" smtClean="0"/>
            </a:br>
            <a:r>
              <a:rPr lang="en-US" sz="2800" dirty="0" smtClean="0"/>
              <a:t>Spring 2016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Lecture </a:t>
            </a:r>
            <a:r>
              <a:rPr lang="en-US" sz="2800" dirty="0"/>
              <a:t>8</a:t>
            </a:r>
            <a:endParaRPr 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953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Situations that prevent starting the next instruction in the next cycle</a:t>
            </a:r>
          </a:p>
          <a:p>
            <a:pPr lvl="1"/>
            <a:r>
              <a:rPr lang="en-US" dirty="0" smtClean="0"/>
              <a:t>Structure hazards</a:t>
            </a:r>
          </a:p>
          <a:p>
            <a:pPr lvl="2"/>
            <a:r>
              <a:rPr lang="en-US" dirty="0" smtClean="0"/>
              <a:t>A required resource is busy</a:t>
            </a:r>
          </a:p>
          <a:p>
            <a:pPr lvl="1"/>
            <a:r>
              <a:rPr lang="en-US" dirty="0" smtClean="0"/>
              <a:t>Data hazard</a:t>
            </a:r>
          </a:p>
          <a:p>
            <a:pPr lvl="2"/>
            <a:r>
              <a:rPr lang="en-US" dirty="0" smtClean="0"/>
              <a:t>Need to wait for previous instruction to complete its data read/write</a:t>
            </a:r>
          </a:p>
          <a:p>
            <a:pPr lvl="1"/>
            <a:r>
              <a:rPr lang="en-US" dirty="0" smtClean="0"/>
              <a:t>Control hazard</a:t>
            </a:r>
          </a:p>
          <a:p>
            <a:pPr lvl="2"/>
            <a:r>
              <a:rPr lang="en-US" dirty="0" smtClean="0"/>
              <a:t>Deciding on control action depends on previous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result is needed in the pipeline before it is available, a </a:t>
            </a:r>
            <a:r>
              <a:rPr lang="en-US" sz="2800" dirty="0" smtClean="0">
                <a:solidFill>
                  <a:srgbClr val="C00000"/>
                </a:solidFill>
              </a:rPr>
              <a:t>data hazard</a:t>
            </a:r>
            <a:r>
              <a:rPr lang="en-US" sz="2800" dirty="0" smtClean="0"/>
              <a:t> occurs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0" y="4680080"/>
            <a:ext cx="228600" cy="533400"/>
          </a:xfrm>
          <a:prstGeom prst="rect">
            <a:avLst/>
          </a:prstGeom>
          <a:solidFill>
            <a:srgbClr val="DADAD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10200" y="2394080"/>
            <a:ext cx="228600" cy="533400"/>
          </a:xfrm>
          <a:prstGeom prst="rect">
            <a:avLst/>
          </a:prstGeom>
          <a:solidFill>
            <a:srgbClr val="DADAD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444750" y="3052894"/>
            <a:ext cx="4483100" cy="788988"/>
            <a:chOff x="1396" y="1759"/>
            <a:chExt cx="2824" cy="497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96" y="182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20" y="182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651" y="1759"/>
              <a:ext cx="275" cy="497"/>
              <a:chOff x="2651" y="1759"/>
              <a:chExt cx="275" cy="497"/>
            </a:xfrm>
          </p:grpSpPr>
          <p:grpSp>
            <p:nvGrpSpPr>
              <p:cNvPr id="18" name="Group 10"/>
              <p:cNvGrpSpPr>
                <a:grpSpLocks/>
              </p:cNvGrpSpPr>
              <p:nvPr/>
            </p:nvGrpSpPr>
            <p:grpSpPr bwMode="auto">
              <a:xfrm>
                <a:off x="2651" y="1776"/>
                <a:ext cx="275" cy="480"/>
                <a:chOff x="2651" y="1776"/>
                <a:chExt cx="275" cy="480"/>
              </a:xfrm>
            </p:grpSpPr>
            <p:sp>
              <p:nvSpPr>
                <p:cNvPr id="20" name="Line 11"/>
                <p:cNvSpPr>
                  <a:spLocks noChangeShapeType="1"/>
                </p:cNvSpPr>
                <p:nvPr/>
              </p:nvSpPr>
              <p:spPr bwMode="auto">
                <a:xfrm>
                  <a:off x="2651" y="177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" name="Line 12"/>
                <p:cNvSpPr>
                  <a:spLocks noChangeShapeType="1"/>
                </p:cNvSpPr>
                <p:nvPr/>
              </p:nvSpPr>
              <p:spPr bwMode="auto">
                <a:xfrm>
                  <a:off x="2651" y="177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2" name="Line 13"/>
                <p:cNvSpPr>
                  <a:spLocks noChangeShapeType="1"/>
                </p:cNvSpPr>
                <p:nvPr/>
              </p:nvSpPr>
              <p:spPr bwMode="auto">
                <a:xfrm>
                  <a:off x="2651" y="194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651" y="201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4" name="Line 15"/>
                <p:cNvSpPr>
                  <a:spLocks noChangeShapeType="1"/>
                </p:cNvSpPr>
                <p:nvPr/>
              </p:nvSpPr>
              <p:spPr bwMode="auto">
                <a:xfrm>
                  <a:off x="2651" y="208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651" y="208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>
                  <a:off x="2926" y="194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 rot="5400000">
                <a:off x="2590" y="187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3220" y="182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3892" y="182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728" y="201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352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352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927" y="201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3552" y="20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416550" y="552463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07150" y="552463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7408863" y="5415096"/>
            <a:ext cx="436562" cy="788988"/>
            <a:chOff x="4523" y="3247"/>
            <a:chExt cx="275" cy="497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4523" y="3264"/>
              <a:ext cx="275" cy="480"/>
              <a:chOff x="4523" y="3264"/>
              <a:chExt cx="275" cy="480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4523" y="3264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523" y="3264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4523" y="3435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 flipH="1">
                <a:off x="4523" y="3504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4523" y="3573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 flipV="1">
                <a:off x="4523" y="3573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4798" y="3435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 rot="5400000">
              <a:off x="4462" y="3358"/>
              <a:ext cx="41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  <a:r>
                <a:rPr lang="en-US" sz="1400">
                  <a:latin typeface="+mn-lt"/>
                </a:rPr>
                <a:t>ALU</a:t>
              </a:r>
            </a:p>
          </p:txBody>
        </p: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312150" y="552463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5943600" y="582308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6934200" y="559448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6934200" y="597548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7847013" y="5827843"/>
            <a:ext cx="461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425950" y="4576895"/>
            <a:ext cx="4483100" cy="788988"/>
            <a:chOff x="2644" y="2719"/>
            <a:chExt cx="2824" cy="497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644" y="27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268" y="27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47" name="Group 46"/>
            <p:cNvGrpSpPr>
              <a:grpSpLocks/>
            </p:cNvGrpSpPr>
            <p:nvPr/>
          </p:nvGrpSpPr>
          <p:grpSpPr bwMode="auto">
            <a:xfrm>
              <a:off x="3899" y="2719"/>
              <a:ext cx="275" cy="497"/>
              <a:chOff x="3899" y="2719"/>
              <a:chExt cx="275" cy="497"/>
            </a:xfrm>
          </p:grpSpPr>
          <p:grpSp>
            <p:nvGrpSpPr>
              <p:cNvPr id="55" name="Group 47"/>
              <p:cNvGrpSpPr>
                <a:grpSpLocks/>
              </p:cNvGrpSpPr>
              <p:nvPr/>
            </p:nvGrpSpPr>
            <p:grpSpPr bwMode="auto">
              <a:xfrm>
                <a:off x="3899" y="2736"/>
                <a:ext cx="275" cy="480"/>
                <a:chOff x="3899" y="2736"/>
                <a:chExt cx="275" cy="480"/>
              </a:xfrm>
            </p:grpSpPr>
            <p:sp>
              <p:nvSpPr>
                <p:cNvPr id="57" name="Line 48"/>
                <p:cNvSpPr>
                  <a:spLocks noChangeShapeType="1"/>
                </p:cNvSpPr>
                <p:nvPr/>
              </p:nvSpPr>
              <p:spPr bwMode="auto">
                <a:xfrm>
                  <a:off x="3899" y="273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8" name="Line 49"/>
                <p:cNvSpPr>
                  <a:spLocks noChangeShapeType="1"/>
                </p:cNvSpPr>
                <p:nvPr/>
              </p:nvSpPr>
              <p:spPr bwMode="auto">
                <a:xfrm>
                  <a:off x="3899" y="273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Line 50"/>
                <p:cNvSpPr>
                  <a:spLocks noChangeShapeType="1"/>
                </p:cNvSpPr>
                <p:nvPr/>
              </p:nvSpPr>
              <p:spPr bwMode="auto">
                <a:xfrm>
                  <a:off x="3899" y="290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899" y="297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" name="Line 52"/>
                <p:cNvSpPr>
                  <a:spLocks noChangeShapeType="1"/>
                </p:cNvSpPr>
                <p:nvPr/>
              </p:nvSpPr>
              <p:spPr bwMode="auto">
                <a:xfrm>
                  <a:off x="3899" y="304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899" y="304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" name="Line 54"/>
                <p:cNvSpPr>
                  <a:spLocks noChangeShapeType="1"/>
                </p:cNvSpPr>
                <p:nvPr/>
              </p:nvSpPr>
              <p:spPr bwMode="auto">
                <a:xfrm>
                  <a:off x="4174" y="290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 rot="5400000">
                <a:off x="3838" y="283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4468" y="27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49" name="Rectangle 57"/>
            <p:cNvSpPr>
              <a:spLocks noChangeArrowheads="1"/>
            </p:cNvSpPr>
            <p:nvPr/>
          </p:nvSpPr>
          <p:spPr bwMode="auto">
            <a:xfrm>
              <a:off x="5140" y="27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>
              <a:off x="2976" y="29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60"/>
            <p:cNvSpPr>
              <a:spLocks noChangeShapeType="1"/>
            </p:cNvSpPr>
            <p:nvPr/>
          </p:nvSpPr>
          <p:spPr bwMode="auto">
            <a:xfrm>
              <a:off x="3600" y="30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61"/>
            <p:cNvSpPr>
              <a:spLocks noChangeShapeType="1"/>
            </p:cNvSpPr>
            <p:nvPr/>
          </p:nvSpPr>
          <p:spPr bwMode="auto">
            <a:xfrm>
              <a:off x="4175" y="297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62"/>
            <p:cNvSpPr>
              <a:spLocks noChangeShapeType="1"/>
            </p:cNvSpPr>
            <p:nvPr/>
          </p:nvSpPr>
          <p:spPr bwMode="auto">
            <a:xfrm>
              <a:off x="480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3435350" y="3814895"/>
            <a:ext cx="4483100" cy="788988"/>
            <a:chOff x="2020" y="2239"/>
            <a:chExt cx="2824" cy="497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2020" y="23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644" y="23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3275" y="2239"/>
              <a:ext cx="275" cy="497"/>
              <a:chOff x="3275" y="2239"/>
              <a:chExt cx="275" cy="497"/>
            </a:xfrm>
          </p:grpSpPr>
          <p:grpSp>
            <p:nvGrpSpPr>
              <p:cNvPr id="75" name="Group 67"/>
              <p:cNvGrpSpPr>
                <a:grpSpLocks/>
              </p:cNvGrpSpPr>
              <p:nvPr/>
            </p:nvGrpSpPr>
            <p:grpSpPr bwMode="auto">
              <a:xfrm>
                <a:off x="3275" y="2256"/>
                <a:ext cx="275" cy="480"/>
                <a:chOff x="3275" y="2256"/>
                <a:chExt cx="275" cy="480"/>
              </a:xfrm>
            </p:grpSpPr>
            <p:sp>
              <p:nvSpPr>
                <p:cNvPr id="77" name="Line 68"/>
                <p:cNvSpPr>
                  <a:spLocks noChangeShapeType="1"/>
                </p:cNvSpPr>
                <p:nvPr/>
              </p:nvSpPr>
              <p:spPr bwMode="auto">
                <a:xfrm>
                  <a:off x="3275" y="22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8" name="Line 69"/>
                <p:cNvSpPr>
                  <a:spLocks noChangeShapeType="1"/>
                </p:cNvSpPr>
                <p:nvPr/>
              </p:nvSpPr>
              <p:spPr bwMode="auto">
                <a:xfrm>
                  <a:off x="3275" y="22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9" name="Line 70"/>
                <p:cNvSpPr>
                  <a:spLocks noChangeShapeType="1"/>
                </p:cNvSpPr>
                <p:nvPr/>
              </p:nvSpPr>
              <p:spPr bwMode="auto">
                <a:xfrm>
                  <a:off x="3275" y="24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0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275" y="24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1" name="Line 72"/>
                <p:cNvSpPr>
                  <a:spLocks noChangeShapeType="1"/>
                </p:cNvSpPr>
                <p:nvPr/>
              </p:nvSpPr>
              <p:spPr bwMode="auto">
                <a:xfrm>
                  <a:off x="3275" y="25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275" y="25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3" name="Line 74"/>
                <p:cNvSpPr>
                  <a:spLocks noChangeShapeType="1"/>
                </p:cNvSpPr>
                <p:nvPr/>
              </p:nvSpPr>
              <p:spPr bwMode="auto">
                <a:xfrm>
                  <a:off x="3550" y="24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 rot="5400000">
                <a:off x="3214" y="23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3844" y="23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69" name="Rectangle 77"/>
            <p:cNvSpPr>
              <a:spLocks noChangeArrowheads="1"/>
            </p:cNvSpPr>
            <p:nvPr/>
          </p:nvSpPr>
          <p:spPr bwMode="auto">
            <a:xfrm>
              <a:off x="4516" y="23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2352" y="24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2976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2976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3551" y="24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4176" y="24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1454150" y="2290894"/>
            <a:ext cx="4483100" cy="788988"/>
            <a:chOff x="772" y="1279"/>
            <a:chExt cx="2824" cy="497"/>
          </a:xfrm>
        </p:grpSpPr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72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396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87" name="Group 86"/>
            <p:cNvGrpSpPr>
              <a:grpSpLocks/>
            </p:cNvGrpSpPr>
            <p:nvPr/>
          </p:nvGrpSpPr>
          <p:grpSpPr bwMode="auto">
            <a:xfrm>
              <a:off x="2027" y="1279"/>
              <a:ext cx="275" cy="497"/>
              <a:chOff x="2027" y="1279"/>
              <a:chExt cx="275" cy="497"/>
            </a:xfrm>
          </p:grpSpPr>
          <p:grpSp>
            <p:nvGrpSpPr>
              <p:cNvPr id="95" name="Group 87"/>
              <p:cNvGrpSpPr>
                <a:grpSpLocks/>
              </p:cNvGrpSpPr>
              <p:nvPr/>
            </p:nvGrpSpPr>
            <p:grpSpPr bwMode="auto">
              <a:xfrm>
                <a:off x="2027" y="1296"/>
                <a:ext cx="275" cy="480"/>
                <a:chOff x="2027" y="1296"/>
                <a:chExt cx="275" cy="480"/>
              </a:xfrm>
            </p:grpSpPr>
            <p:sp>
              <p:nvSpPr>
                <p:cNvPr id="97" name="Line 88"/>
                <p:cNvSpPr>
                  <a:spLocks noChangeShapeType="1"/>
                </p:cNvSpPr>
                <p:nvPr/>
              </p:nvSpPr>
              <p:spPr bwMode="auto">
                <a:xfrm>
                  <a:off x="2027" y="12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8" name="Line 89"/>
                <p:cNvSpPr>
                  <a:spLocks noChangeShapeType="1"/>
                </p:cNvSpPr>
                <p:nvPr/>
              </p:nvSpPr>
              <p:spPr bwMode="auto">
                <a:xfrm>
                  <a:off x="2027" y="12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9" name="Line 90"/>
                <p:cNvSpPr>
                  <a:spLocks noChangeShapeType="1"/>
                </p:cNvSpPr>
                <p:nvPr/>
              </p:nvSpPr>
              <p:spPr bwMode="auto">
                <a:xfrm>
                  <a:off x="2027" y="14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027" y="15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1" name="Line 92"/>
                <p:cNvSpPr>
                  <a:spLocks noChangeShapeType="1"/>
                </p:cNvSpPr>
                <p:nvPr/>
              </p:nvSpPr>
              <p:spPr bwMode="auto">
                <a:xfrm>
                  <a:off x="2027" y="16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2027" y="16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3" name="Line 94"/>
                <p:cNvSpPr>
                  <a:spLocks noChangeShapeType="1"/>
                </p:cNvSpPr>
                <p:nvPr/>
              </p:nvSpPr>
              <p:spPr bwMode="auto">
                <a:xfrm>
                  <a:off x="2302" y="14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 rot="5400000">
                <a:off x="1966" y="13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2596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89" name="Rectangle 97"/>
            <p:cNvSpPr>
              <a:spLocks noChangeArrowheads="1"/>
            </p:cNvSpPr>
            <p:nvPr/>
          </p:nvSpPr>
          <p:spPr bwMode="auto">
            <a:xfrm>
              <a:off x="3268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>
              <a:off x="1104" y="15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Line 99"/>
            <p:cNvSpPr>
              <a:spLocks noChangeShapeType="1"/>
            </p:cNvSpPr>
            <p:nvPr/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Line 100"/>
            <p:cNvSpPr>
              <a:spLocks noChangeShapeType="1"/>
            </p:cNvSpPr>
            <p:nvPr/>
          </p:nvSpPr>
          <p:spPr bwMode="auto">
            <a:xfrm>
              <a:off x="1728" y="16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Line 101"/>
            <p:cNvSpPr>
              <a:spLocks noChangeShapeType="1"/>
            </p:cNvSpPr>
            <p:nvPr/>
          </p:nvSpPr>
          <p:spPr bwMode="auto">
            <a:xfrm>
              <a:off x="2303" y="15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Line 102"/>
            <p:cNvSpPr>
              <a:spLocks noChangeShapeType="1"/>
            </p:cNvSpPr>
            <p:nvPr/>
          </p:nvSpPr>
          <p:spPr bwMode="auto">
            <a:xfrm>
              <a:off x="2928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5097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24241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34909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44815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53959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4627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74533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8367713" y="196069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8839200" y="582308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0" y="2494093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$1, $3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0" y="3332293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0" y="4094293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0" y="4932493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0" y="5770693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588125" y="2371855"/>
            <a:ext cx="1054100" cy="2921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C00000"/>
                </a:solidFill>
                <a:latin typeface="+mn-lt"/>
                <a:cs typeface="+mn-cs"/>
              </a:rPr>
              <a:t>R2 Available</a:t>
            </a: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 flipH="1">
            <a:off x="3429000" y="2622680"/>
            <a:ext cx="2590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 flipH="1">
            <a:off x="4419600" y="262268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 flipH="1">
            <a:off x="5410200" y="2622680"/>
            <a:ext cx="60960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6019800" y="2622680"/>
            <a:ext cx="38100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911350" y="4076830"/>
            <a:ext cx="1054100" cy="2921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C00000"/>
                </a:solidFill>
                <a:latin typeface="+mn-lt"/>
                <a:cs typeface="+mn-cs"/>
              </a:rPr>
              <a:t>R2 Needed</a:t>
            </a: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 flipV="1">
            <a:off x="2743200" y="3537080"/>
            <a:ext cx="609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 flipH="1">
            <a:off x="6019800" y="2470280"/>
            <a:ext cx="477838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6" name="Text Box 125"/>
          <p:cNvSpPr txBox="1">
            <a:spLocks noChangeArrowheads="1"/>
          </p:cNvSpPr>
          <p:nvPr/>
        </p:nvSpPr>
        <p:spPr bwMode="auto">
          <a:xfrm>
            <a:off x="795155" y="6156269"/>
            <a:ext cx="8130752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dirty="0" smtClean="0">
                <a:solidFill>
                  <a:srgbClr val="C00000"/>
                </a:solidFill>
                <a:latin typeface="+mn-lt"/>
              </a:rPr>
              <a:t>Time: 1             </a:t>
            </a:r>
            <a:r>
              <a:rPr kumimoji="1" lang="en-US" dirty="0">
                <a:solidFill>
                  <a:srgbClr val="C00000"/>
                </a:solidFill>
                <a:latin typeface="+mn-lt"/>
              </a:rPr>
              <a:t>2            3            4             5            6            7             </a:t>
            </a:r>
            <a:r>
              <a:rPr kumimoji="1" lang="en-US" dirty="0" smtClean="0">
                <a:solidFill>
                  <a:srgbClr val="C00000"/>
                </a:solidFill>
                <a:latin typeface="+mn-lt"/>
              </a:rPr>
              <a:t>8</a:t>
            </a:r>
          </a:p>
          <a:p>
            <a:pPr>
              <a:spcBef>
                <a:spcPct val="20000"/>
              </a:spcBef>
            </a:pPr>
            <a:r>
              <a:rPr kumimoji="1" lang="en-US" dirty="0" smtClean="0">
                <a:solidFill>
                  <a:srgbClr val="C00000"/>
                </a:solidFill>
                <a:latin typeface="+mn-lt"/>
              </a:rPr>
              <a:t>Clock cycles </a:t>
            </a:r>
            <a:endParaRPr kumimoji="1"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7" name="Text Box 126"/>
          <p:cNvSpPr txBox="1">
            <a:spLocks noChangeArrowheads="1"/>
          </p:cNvSpPr>
          <p:nvPr/>
        </p:nvSpPr>
        <p:spPr bwMode="auto">
          <a:xfrm>
            <a:off x="7154389" y="5189668"/>
            <a:ext cx="13979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400" dirty="0">
                <a:solidFill>
                  <a:srgbClr val="C00000"/>
                </a:solidFill>
                <a:latin typeface="+mn-lt"/>
              </a:rPr>
              <a:t>No hazard here</a:t>
            </a: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 flipH="1">
            <a:off x="6799263" y="5365880"/>
            <a:ext cx="239712" cy="141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1930872" y="5299205"/>
            <a:ext cx="221361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kumimoji="1" lang="en-US" sz="1400" dirty="0">
                <a:solidFill>
                  <a:srgbClr val="C00000"/>
                </a:solidFill>
                <a:latin typeface="+mn-lt"/>
              </a:rPr>
              <a:t>Hazards! Value in register</a:t>
            </a:r>
          </a:p>
          <a:p>
            <a:pPr algn="ctr">
              <a:spcBef>
                <a:spcPct val="20000"/>
              </a:spcBef>
            </a:pPr>
            <a:r>
              <a:rPr kumimoji="1" lang="en-US" sz="1400" dirty="0">
                <a:solidFill>
                  <a:srgbClr val="C00000"/>
                </a:solidFill>
                <a:latin typeface="+mn-lt"/>
              </a:rPr>
              <a:t>hasn’t been updated </a:t>
            </a:r>
          </a:p>
        </p:txBody>
      </p:sp>
      <p:sp>
        <p:nvSpPr>
          <p:cNvPr id="130" name="Line 129"/>
          <p:cNvSpPr>
            <a:spLocks noChangeShapeType="1"/>
          </p:cNvSpPr>
          <p:nvPr/>
        </p:nvSpPr>
        <p:spPr bwMode="auto">
          <a:xfrm flipV="1">
            <a:off x="2932113" y="3803780"/>
            <a:ext cx="496887" cy="14097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 flipV="1">
            <a:off x="2965450" y="4332418"/>
            <a:ext cx="1381125" cy="8810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 flipV="1">
            <a:off x="2946400" y="4892805"/>
            <a:ext cx="2371725" cy="3381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>
            <a:off x="1509713" y="6575555"/>
            <a:ext cx="2016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0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– Data Path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356" y="1176338"/>
            <a:ext cx="179376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$10, $1, $2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44782" y="1176338"/>
            <a:ext cx="179376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$11, $8, $7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88441" y="1176338"/>
            <a:ext cx="157895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$8,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52($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86400" y="1176338"/>
            <a:ext cx="236282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$3, $10, $11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891457" y="1176338"/>
            <a:ext cx="103188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Write Back</a:t>
            </a:r>
          </a:p>
        </p:txBody>
      </p:sp>
      <p:pic>
        <p:nvPicPr>
          <p:cNvPr id="10" name="Picture 8" descr="f06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38325"/>
            <a:ext cx="8077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895850" y="4132263"/>
            <a:ext cx="364202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1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1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 dirty="0">
                <a:solidFill>
                  <a:srgbClr val="00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810000" y="4038600"/>
            <a:ext cx="361950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  <a:p>
            <a:pPr>
              <a:lnSpc>
                <a:spcPct val="80000"/>
              </a:lnSpc>
            </a:pPr>
            <a:endParaRPr lang="en-US" sz="14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62600" y="4429125"/>
            <a:ext cx="364202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</a:rPr>
              <a:t>66</a:t>
            </a:r>
            <a:endParaRPr lang="en-US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79650" y="1609725"/>
            <a:ext cx="2749550" cy="8382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And this should be value</a:t>
            </a:r>
          </a:p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from memory (which hasn’t</a:t>
            </a:r>
          </a:p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even been loaded yet).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657600" y="2447925"/>
            <a:ext cx="304800" cy="1600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575425" y="1838325"/>
            <a:ext cx="1606530" cy="584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his </a:t>
            </a:r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should</a:t>
            </a:r>
          </a:p>
          <a:p>
            <a:r>
              <a:rPr lang="en-US" sz="1600" dirty="0">
                <a:solidFill>
                  <a:srgbClr val="FF0000"/>
                </a:solidFill>
                <a:latin typeface="Comic Sans MS" pitchFamily="66" charset="0"/>
              </a:rPr>
              <a:t>have been “92”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5791200" y="2447925"/>
            <a:ext cx="1295400" cy="2057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334250" y="5267325"/>
            <a:ext cx="361950" cy="261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solidFill>
                  <a:srgbClr val="0000FF"/>
                </a:solidFill>
                <a:latin typeface="Times New Roman" pitchFamily="18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4745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Hazards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44750" y="2411414"/>
            <a:ext cx="4483100" cy="788988"/>
            <a:chOff x="1396" y="1519"/>
            <a:chExt cx="2824" cy="49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651" y="1519"/>
              <a:ext cx="275" cy="497"/>
              <a:chOff x="2651" y="1519"/>
              <a:chExt cx="275" cy="497"/>
            </a:xfrm>
          </p:grpSpPr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2651" y="1536"/>
                <a:ext cx="275" cy="480"/>
                <a:chOff x="2651" y="1536"/>
                <a:chExt cx="275" cy="480"/>
              </a:xfrm>
            </p:grpSpPr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2651" y="170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51" y="177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2651" y="184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651" y="184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2926" y="170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 rot="5400000">
                <a:off x="2590" y="163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2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892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352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2927" y="177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3552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54165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4071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408863" y="4773616"/>
            <a:ext cx="436562" cy="788988"/>
            <a:chOff x="4523" y="3007"/>
            <a:chExt cx="275" cy="497"/>
          </a:xfrm>
        </p:grpSpPr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4523" y="3024"/>
              <a:ext cx="275" cy="480"/>
              <a:chOff x="4523" y="3024"/>
              <a:chExt cx="275" cy="480"/>
            </a:xfrm>
          </p:grpSpPr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4523" y="3024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4523" y="3024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4523" y="3195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H="1">
                <a:off x="4523" y="3264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4523" y="3333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V="1">
                <a:off x="4523" y="3333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4798" y="3195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 rot="5400000">
              <a:off x="4462" y="3118"/>
              <a:ext cx="41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  <a:r>
                <a:rPr lang="en-US" sz="1400">
                  <a:latin typeface="+mn-lt"/>
                </a:rPr>
                <a:t>ALU</a:t>
              </a:r>
            </a:p>
          </p:txBody>
        </p:sp>
      </p:grp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3121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943600" y="518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9342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69342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847013" y="5186363"/>
            <a:ext cx="461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4425950" y="3935415"/>
            <a:ext cx="4483100" cy="788988"/>
            <a:chOff x="2644" y="2479"/>
            <a:chExt cx="2824" cy="497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644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2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45" name="Group 43"/>
            <p:cNvGrpSpPr>
              <a:grpSpLocks/>
            </p:cNvGrpSpPr>
            <p:nvPr/>
          </p:nvGrpSpPr>
          <p:grpSpPr bwMode="auto">
            <a:xfrm>
              <a:off x="3899" y="2479"/>
              <a:ext cx="275" cy="497"/>
              <a:chOff x="3899" y="2479"/>
              <a:chExt cx="275" cy="497"/>
            </a:xfrm>
          </p:grpSpPr>
          <p:grpSp>
            <p:nvGrpSpPr>
              <p:cNvPr id="53" name="Group 44"/>
              <p:cNvGrpSpPr>
                <a:grpSpLocks/>
              </p:cNvGrpSpPr>
              <p:nvPr/>
            </p:nvGrpSpPr>
            <p:grpSpPr bwMode="auto">
              <a:xfrm>
                <a:off x="3899" y="2496"/>
                <a:ext cx="275" cy="480"/>
                <a:chOff x="3899" y="2496"/>
                <a:chExt cx="275" cy="480"/>
              </a:xfrm>
            </p:grpSpPr>
            <p:sp>
              <p:nvSpPr>
                <p:cNvPr id="55" name="Line 45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6" name="Line 46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7" name="Line 47"/>
                <p:cNvSpPr>
                  <a:spLocks noChangeShapeType="1"/>
                </p:cNvSpPr>
                <p:nvPr/>
              </p:nvSpPr>
              <p:spPr bwMode="auto">
                <a:xfrm>
                  <a:off x="3899" y="26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99" y="27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Line 49"/>
                <p:cNvSpPr>
                  <a:spLocks noChangeShapeType="1"/>
                </p:cNvSpPr>
                <p:nvPr/>
              </p:nvSpPr>
              <p:spPr bwMode="auto">
                <a:xfrm>
                  <a:off x="3899" y="28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899" y="28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" name="Line 51"/>
                <p:cNvSpPr>
                  <a:spLocks noChangeShapeType="1"/>
                </p:cNvSpPr>
                <p:nvPr/>
              </p:nvSpPr>
              <p:spPr bwMode="auto">
                <a:xfrm>
                  <a:off x="4174" y="26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54" name="Rectangle 52"/>
              <p:cNvSpPr>
                <a:spLocks noChangeArrowheads="1"/>
              </p:cNvSpPr>
              <p:nvPr/>
            </p:nvSpPr>
            <p:spPr bwMode="auto">
              <a:xfrm rot="5400000">
                <a:off x="3838" y="25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44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5140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2976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3600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4175" y="27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800" y="27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3435350" y="3173415"/>
            <a:ext cx="4483100" cy="788988"/>
            <a:chOff x="2020" y="1999"/>
            <a:chExt cx="2824" cy="497"/>
          </a:xfrm>
        </p:grpSpPr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6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65" name="Group 63"/>
            <p:cNvGrpSpPr>
              <a:grpSpLocks/>
            </p:cNvGrpSpPr>
            <p:nvPr/>
          </p:nvGrpSpPr>
          <p:grpSpPr bwMode="auto">
            <a:xfrm>
              <a:off x="3275" y="1999"/>
              <a:ext cx="275" cy="497"/>
              <a:chOff x="3275" y="1999"/>
              <a:chExt cx="275" cy="497"/>
            </a:xfrm>
          </p:grpSpPr>
          <p:grpSp>
            <p:nvGrpSpPr>
              <p:cNvPr id="73" name="Group 64"/>
              <p:cNvGrpSpPr>
                <a:grpSpLocks/>
              </p:cNvGrpSpPr>
              <p:nvPr/>
            </p:nvGrpSpPr>
            <p:grpSpPr bwMode="auto">
              <a:xfrm>
                <a:off x="3275" y="2016"/>
                <a:ext cx="275" cy="480"/>
                <a:chOff x="3275" y="2016"/>
                <a:chExt cx="275" cy="480"/>
              </a:xfrm>
            </p:grpSpPr>
            <p:sp>
              <p:nvSpPr>
                <p:cNvPr id="75" name="Line 65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6" name="Line 66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7" name="Line 67"/>
                <p:cNvSpPr>
                  <a:spLocks noChangeShapeType="1"/>
                </p:cNvSpPr>
                <p:nvPr/>
              </p:nvSpPr>
              <p:spPr bwMode="auto">
                <a:xfrm>
                  <a:off x="3275" y="218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3275" y="225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3275" y="232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275" y="232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1" name="Line 71"/>
                <p:cNvSpPr>
                  <a:spLocks noChangeShapeType="1"/>
                </p:cNvSpPr>
                <p:nvPr/>
              </p:nvSpPr>
              <p:spPr bwMode="auto">
                <a:xfrm>
                  <a:off x="3550" y="218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4" name="Rectangle 72"/>
              <p:cNvSpPr>
                <a:spLocks noChangeArrowheads="1"/>
              </p:cNvSpPr>
              <p:nvPr/>
            </p:nvSpPr>
            <p:spPr bwMode="auto">
              <a:xfrm rot="5400000">
                <a:off x="3214" y="211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38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4516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2976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2976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3551" y="225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4176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82" name="Group 80"/>
          <p:cNvGrpSpPr>
            <a:grpSpLocks/>
          </p:cNvGrpSpPr>
          <p:nvPr/>
        </p:nvGrpSpPr>
        <p:grpSpPr bwMode="auto">
          <a:xfrm>
            <a:off x="1454150" y="1649414"/>
            <a:ext cx="4483100" cy="788988"/>
            <a:chOff x="772" y="1039"/>
            <a:chExt cx="2824" cy="497"/>
          </a:xfrm>
        </p:grpSpPr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85" name="Group 83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93" name="Group 84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95" name="Line 85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6" name="Line 86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7" name="Line 87"/>
                <p:cNvSpPr>
                  <a:spLocks noChangeShapeType="1"/>
                </p:cNvSpPr>
                <p:nvPr/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9" name="Line 89"/>
                <p:cNvSpPr>
                  <a:spLocks noChangeShapeType="1"/>
                </p:cNvSpPr>
                <p:nvPr/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1" name="Line 91"/>
                <p:cNvSpPr>
                  <a:spLocks noChangeShapeType="1"/>
                </p:cNvSpPr>
                <p:nvPr/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94" name="Rectangle 92"/>
              <p:cNvSpPr>
                <a:spLocks noChangeArrowheads="1"/>
              </p:cNvSpPr>
              <p:nvPr/>
            </p:nvSpPr>
            <p:spPr bwMode="auto">
              <a:xfrm rot="5400000">
                <a:off x="1966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86" name="Rectangle 93"/>
            <p:cNvSpPr>
              <a:spLocks noChangeArrowheads="1"/>
            </p:cNvSpPr>
            <p:nvPr/>
          </p:nvSpPr>
          <p:spPr bwMode="auto">
            <a:xfrm>
              <a:off x="25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87" name="Rectangle 94"/>
            <p:cNvSpPr>
              <a:spLocks noChangeArrowheads="1"/>
            </p:cNvSpPr>
            <p:nvPr/>
          </p:nvSpPr>
          <p:spPr bwMode="auto">
            <a:xfrm>
              <a:off x="3268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88" name="Line 95"/>
            <p:cNvSpPr>
              <a:spLocks noChangeShapeType="1"/>
            </p:cNvSpPr>
            <p:nvPr/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Line 96"/>
            <p:cNvSpPr>
              <a:spLocks noChangeShapeType="1"/>
            </p:cNvSpPr>
            <p:nvPr/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Line 97"/>
            <p:cNvSpPr>
              <a:spLocks noChangeShapeType="1"/>
            </p:cNvSpPr>
            <p:nvPr/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Line 98"/>
            <p:cNvSpPr>
              <a:spLocks noChangeShapeType="1"/>
            </p:cNvSpPr>
            <p:nvPr/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Line 99"/>
            <p:cNvSpPr>
              <a:spLocks noChangeShapeType="1"/>
            </p:cNvSpPr>
            <p:nvPr/>
          </p:nvSpPr>
          <p:spPr bwMode="auto">
            <a:xfrm>
              <a:off x="2928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1509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24241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104" name="Rectangle 102"/>
          <p:cNvSpPr>
            <a:spLocks noChangeArrowheads="1"/>
          </p:cNvSpPr>
          <p:nvPr/>
        </p:nvSpPr>
        <p:spPr bwMode="auto">
          <a:xfrm>
            <a:off x="34909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105" name="Rectangle 103"/>
          <p:cNvSpPr>
            <a:spLocks noChangeArrowheads="1"/>
          </p:cNvSpPr>
          <p:nvPr/>
        </p:nvSpPr>
        <p:spPr bwMode="auto">
          <a:xfrm>
            <a:off x="44815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106" name="Rectangle 104"/>
          <p:cNvSpPr>
            <a:spLocks noChangeArrowheads="1"/>
          </p:cNvSpPr>
          <p:nvPr/>
        </p:nvSpPr>
        <p:spPr bwMode="auto">
          <a:xfrm>
            <a:off x="53959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07" name="Rectangle 105"/>
          <p:cNvSpPr>
            <a:spLocks noChangeArrowheads="1"/>
          </p:cNvSpPr>
          <p:nvPr/>
        </p:nvSpPr>
        <p:spPr bwMode="auto">
          <a:xfrm>
            <a:off x="6462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08" name="Rectangle 106"/>
          <p:cNvSpPr>
            <a:spLocks noChangeArrowheads="1"/>
          </p:cNvSpPr>
          <p:nvPr/>
        </p:nvSpPr>
        <p:spPr bwMode="auto">
          <a:xfrm>
            <a:off x="74533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09" name="Rectangle 107"/>
          <p:cNvSpPr>
            <a:spLocks noChangeArrowheads="1"/>
          </p:cNvSpPr>
          <p:nvPr/>
        </p:nvSpPr>
        <p:spPr bwMode="auto">
          <a:xfrm>
            <a:off x="8367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110" name="Line 108"/>
          <p:cNvSpPr>
            <a:spLocks noChangeShapeType="1"/>
          </p:cNvSpPr>
          <p:nvPr/>
        </p:nvSpPr>
        <p:spPr bwMode="auto">
          <a:xfrm>
            <a:off x="8839200" y="518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0" y="1876425"/>
            <a:ext cx="167033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$2, $1, </a:t>
            </a:r>
            <a:r>
              <a:rPr lang="en-US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sz="12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0" y="5129213"/>
            <a:ext cx="129843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here: lw ...</a:t>
            </a:r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0" y="3452813"/>
            <a:ext cx="8335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...</a:t>
            </a:r>
          </a:p>
        </p:txBody>
      </p:sp>
      <p:sp>
        <p:nvSpPr>
          <p:cNvPr id="114" name="Rectangle 112"/>
          <p:cNvSpPr>
            <a:spLocks noChangeArrowheads="1"/>
          </p:cNvSpPr>
          <p:nvPr/>
        </p:nvSpPr>
        <p:spPr bwMode="auto">
          <a:xfrm>
            <a:off x="0" y="4291013"/>
            <a:ext cx="74058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...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0" y="2614613"/>
            <a:ext cx="83356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...</a:t>
            </a:r>
          </a:p>
        </p:txBody>
      </p:sp>
      <p:sp>
        <p:nvSpPr>
          <p:cNvPr id="116" name="Line 114"/>
          <p:cNvSpPr>
            <a:spLocks noChangeShapeType="1"/>
          </p:cNvSpPr>
          <p:nvPr/>
        </p:nvSpPr>
        <p:spPr bwMode="auto">
          <a:xfrm>
            <a:off x="4953000" y="2057400"/>
            <a:ext cx="45720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Text Box 115"/>
          <p:cNvSpPr txBox="1">
            <a:spLocks noChangeArrowheads="1"/>
          </p:cNvSpPr>
          <p:nvPr/>
        </p:nvSpPr>
        <p:spPr bwMode="auto">
          <a:xfrm>
            <a:off x="601663" y="4152900"/>
            <a:ext cx="2847975" cy="771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sz="2000">
                <a:solidFill>
                  <a:srgbClr val="FF0000"/>
                </a:solidFill>
                <a:latin typeface="+mn-lt"/>
              </a:rPr>
              <a:t>These instructions </a:t>
            </a:r>
          </a:p>
          <a:p>
            <a:pPr>
              <a:spcBef>
                <a:spcPct val="20000"/>
              </a:spcBef>
            </a:pPr>
            <a:r>
              <a:rPr kumimoji="1" lang="en-US" sz="2000">
                <a:solidFill>
                  <a:srgbClr val="FF0000"/>
                </a:solidFill>
                <a:latin typeface="+mn-lt"/>
              </a:rPr>
              <a:t>shouldn’t be executed!</a:t>
            </a:r>
          </a:p>
        </p:txBody>
      </p:sp>
      <p:sp>
        <p:nvSpPr>
          <p:cNvPr id="118" name="Line 116"/>
          <p:cNvSpPr>
            <a:spLocks noChangeShapeType="1"/>
          </p:cNvSpPr>
          <p:nvPr/>
        </p:nvSpPr>
        <p:spPr bwMode="auto">
          <a:xfrm flipV="1">
            <a:off x="2017713" y="3079750"/>
            <a:ext cx="603250" cy="1035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9" name="Line 117"/>
          <p:cNvSpPr>
            <a:spLocks noChangeShapeType="1"/>
          </p:cNvSpPr>
          <p:nvPr/>
        </p:nvSpPr>
        <p:spPr bwMode="auto">
          <a:xfrm flipV="1">
            <a:off x="2932113" y="3841750"/>
            <a:ext cx="496887" cy="311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0" name="Line 118"/>
          <p:cNvSpPr>
            <a:spLocks noChangeShapeType="1"/>
          </p:cNvSpPr>
          <p:nvPr/>
        </p:nvSpPr>
        <p:spPr bwMode="auto">
          <a:xfrm flipV="1">
            <a:off x="3678238" y="4348163"/>
            <a:ext cx="671512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1" name="Text Box 119"/>
          <p:cNvSpPr txBox="1">
            <a:spLocks noChangeArrowheads="1"/>
          </p:cNvSpPr>
          <p:nvPr/>
        </p:nvSpPr>
        <p:spPr bwMode="auto">
          <a:xfrm>
            <a:off x="2909888" y="5768975"/>
            <a:ext cx="326788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sz="2000">
                <a:solidFill>
                  <a:srgbClr val="000000"/>
                </a:solidFill>
                <a:latin typeface="+mn-lt"/>
              </a:rPr>
              <a:t>Finally, the right instruction</a:t>
            </a:r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 flipV="1">
            <a:off x="4614863" y="5291138"/>
            <a:ext cx="722312" cy="271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5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Data Hazards in Software</a:t>
            </a:r>
            <a:endParaRPr lang="en-US" dirty="0"/>
          </a:p>
        </p:txBody>
      </p:sp>
      <p:sp>
        <p:nvSpPr>
          <p:cNvPr id="103" name="Content Placeholder 1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r>
              <a:rPr lang="en-US" dirty="0" err="1" smtClean="0"/>
              <a:t>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51100" y="2860010"/>
            <a:ext cx="4483100" cy="788988"/>
            <a:chOff x="1396" y="1519"/>
            <a:chExt cx="2824" cy="49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651" y="1519"/>
              <a:ext cx="275" cy="497"/>
              <a:chOff x="2651" y="1519"/>
              <a:chExt cx="275" cy="497"/>
            </a:xfrm>
          </p:grpSpPr>
          <p:grpSp>
            <p:nvGrpSpPr>
              <p:cNvPr id="16" name="Group 7"/>
              <p:cNvGrpSpPr>
                <a:grpSpLocks/>
              </p:cNvGrpSpPr>
              <p:nvPr/>
            </p:nvGrpSpPr>
            <p:grpSpPr bwMode="auto">
              <a:xfrm>
                <a:off x="2651" y="1536"/>
                <a:ext cx="275" cy="480"/>
                <a:chOff x="2651" y="1536"/>
                <a:chExt cx="275" cy="480"/>
              </a:xfrm>
            </p:grpSpPr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auto">
                <a:xfrm>
                  <a:off x="2651" y="170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51" y="177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2651" y="184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651" y="184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>
                  <a:off x="2926" y="170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 rot="5400000">
                <a:off x="2590" y="163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2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3892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2352" y="16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352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2927" y="177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3552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4432300" y="4384011"/>
            <a:ext cx="4483100" cy="788988"/>
            <a:chOff x="2644" y="2479"/>
            <a:chExt cx="2824" cy="497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644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2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3899" y="2479"/>
              <a:ext cx="275" cy="497"/>
              <a:chOff x="3899" y="2479"/>
              <a:chExt cx="275" cy="497"/>
            </a:xfrm>
          </p:grpSpPr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3899" y="2496"/>
                <a:ext cx="275" cy="480"/>
                <a:chOff x="3899" y="2496"/>
                <a:chExt cx="275" cy="480"/>
              </a:xfrm>
            </p:grpSpPr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0" name="Line 30"/>
                <p:cNvSpPr>
                  <a:spLocks noChangeShapeType="1"/>
                </p:cNvSpPr>
                <p:nvPr/>
              </p:nvSpPr>
              <p:spPr bwMode="auto">
                <a:xfrm>
                  <a:off x="3899" y="26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899" y="27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3899" y="28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899" y="28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auto">
                <a:xfrm>
                  <a:off x="4174" y="26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 rot="5400000">
                <a:off x="3838" y="25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44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5140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976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3600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4175" y="27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4800" y="27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3441700" y="3622011"/>
            <a:ext cx="4483100" cy="788988"/>
            <a:chOff x="2020" y="1999"/>
            <a:chExt cx="2824" cy="49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6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48" name="Group 46"/>
            <p:cNvGrpSpPr>
              <a:grpSpLocks/>
            </p:cNvGrpSpPr>
            <p:nvPr/>
          </p:nvGrpSpPr>
          <p:grpSpPr bwMode="auto">
            <a:xfrm>
              <a:off x="3275" y="1999"/>
              <a:ext cx="275" cy="497"/>
              <a:chOff x="3275" y="1999"/>
              <a:chExt cx="275" cy="497"/>
            </a:xfrm>
          </p:grpSpPr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3275" y="2016"/>
                <a:ext cx="275" cy="480"/>
                <a:chOff x="3275" y="2016"/>
                <a:chExt cx="275" cy="480"/>
              </a:xfrm>
            </p:grpSpPr>
            <p:sp>
              <p:nvSpPr>
                <p:cNvPr id="58" name="Line 48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Line 49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Line 50"/>
                <p:cNvSpPr>
                  <a:spLocks noChangeShapeType="1"/>
                </p:cNvSpPr>
                <p:nvPr/>
              </p:nvSpPr>
              <p:spPr bwMode="auto">
                <a:xfrm>
                  <a:off x="3275" y="218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1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3275" y="225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2" name="Line 52"/>
                <p:cNvSpPr>
                  <a:spLocks noChangeShapeType="1"/>
                </p:cNvSpPr>
                <p:nvPr/>
              </p:nvSpPr>
              <p:spPr bwMode="auto">
                <a:xfrm>
                  <a:off x="3275" y="232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275" y="232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4" name="Line 54"/>
                <p:cNvSpPr>
                  <a:spLocks noChangeShapeType="1"/>
                </p:cNvSpPr>
                <p:nvPr/>
              </p:nvSpPr>
              <p:spPr bwMode="auto">
                <a:xfrm>
                  <a:off x="3550" y="218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57" name="Rectangle 55"/>
              <p:cNvSpPr>
                <a:spLocks noChangeArrowheads="1"/>
              </p:cNvSpPr>
              <p:nvPr/>
            </p:nvSpPr>
            <p:spPr bwMode="auto">
              <a:xfrm rot="5400000">
                <a:off x="3214" y="211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38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4516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2976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2976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3551" y="225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4176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1460500" y="2098010"/>
            <a:ext cx="4483100" cy="788988"/>
            <a:chOff x="772" y="1039"/>
            <a:chExt cx="2824" cy="497"/>
          </a:xfrm>
        </p:grpSpPr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68" name="Group 66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76" name="Group 67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78" name="Line 68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0" name="Line 70"/>
                <p:cNvSpPr>
                  <a:spLocks noChangeShapeType="1"/>
                </p:cNvSpPr>
                <p:nvPr/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2" name="Line 72"/>
                <p:cNvSpPr>
                  <a:spLocks noChangeShapeType="1"/>
                </p:cNvSpPr>
                <p:nvPr/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7" name="Rectangle 75"/>
              <p:cNvSpPr>
                <a:spLocks noChangeArrowheads="1"/>
              </p:cNvSpPr>
              <p:nvPr/>
            </p:nvSpPr>
            <p:spPr bwMode="auto">
              <a:xfrm rot="5400000">
                <a:off x="1966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25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3268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2928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15160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24304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34972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44878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54022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64690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74596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8374063" y="1767809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93" name="Rectangle 91"/>
          <p:cNvSpPr>
            <a:spLocks noChangeArrowheads="1"/>
          </p:cNvSpPr>
          <p:nvPr/>
        </p:nvSpPr>
        <p:spPr bwMode="auto">
          <a:xfrm>
            <a:off x="0" y="2301209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$2, $1, $3</a:t>
            </a:r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0" y="3901409"/>
            <a:ext cx="46166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0" y="4739609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add $12, $2, $5</a:t>
            </a: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0" y="3063209"/>
            <a:ext cx="46166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 flipH="1">
            <a:off x="5416550" y="2531396"/>
            <a:ext cx="493713" cy="22225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8" name="Text Box 96"/>
          <p:cNvSpPr txBox="1">
            <a:spLocks noChangeArrowheads="1"/>
          </p:cNvSpPr>
          <p:nvPr/>
        </p:nvSpPr>
        <p:spPr bwMode="auto">
          <a:xfrm>
            <a:off x="2484438" y="5442871"/>
            <a:ext cx="5650971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sz="1800">
                <a:solidFill>
                  <a:srgbClr val="000000"/>
                </a:solidFill>
                <a:latin typeface="+mn-lt"/>
              </a:rPr>
              <a:t>Insert enough no-ops (or other instructions that don’t</a:t>
            </a:r>
          </a:p>
          <a:p>
            <a:pPr>
              <a:spcBef>
                <a:spcPct val="20000"/>
              </a:spcBef>
            </a:pPr>
            <a:r>
              <a:rPr kumimoji="1" lang="en-US" sz="1800">
                <a:solidFill>
                  <a:srgbClr val="000000"/>
                </a:solidFill>
                <a:latin typeface="+mn-lt"/>
              </a:rPr>
              <a:t>use register 2) so that data hazard doesn’t occur,</a:t>
            </a:r>
          </a:p>
          <a:p>
            <a:pPr>
              <a:spcBef>
                <a:spcPct val="20000"/>
              </a:spcBef>
            </a:pPr>
            <a:endParaRPr kumimoji="1" lang="en-US" sz="1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H="1" flipV="1">
            <a:off x="509588" y="3272759"/>
            <a:ext cx="1739900" cy="217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00" name="Line 98"/>
          <p:cNvSpPr>
            <a:spLocks noChangeShapeType="1"/>
          </p:cNvSpPr>
          <p:nvPr/>
        </p:nvSpPr>
        <p:spPr bwMode="auto">
          <a:xfrm flipH="1" flipV="1">
            <a:off x="395287" y="4029996"/>
            <a:ext cx="823913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6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Hazards in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Stall the </a:t>
            </a:r>
            <a:r>
              <a:rPr lang="en-US" dirty="0"/>
              <a:t>fetch and insert bubbles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19313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$1, $3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828925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1846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00275" y="2713038"/>
            <a:ext cx="396875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456113" y="2713038"/>
            <a:ext cx="393700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119694" y="2640013"/>
            <a:ext cx="433388" cy="657225"/>
            <a:chOff x="3601" y="1663"/>
            <a:chExt cx="273" cy="414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3663" y="1663"/>
              <a:ext cx="211" cy="414"/>
              <a:chOff x="3663" y="1663"/>
              <a:chExt cx="211" cy="414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663" y="1663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663" y="1663"/>
                <a:ext cx="211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663" y="1811"/>
                <a:ext cx="86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H="1">
                <a:off x="3663" y="1870"/>
                <a:ext cx="86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663" y="1929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 flipV="1">
                <a:off x="3663" y="1929"/>
                <a:ext cx="211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874" y="1811"/>
                <a:ext cx="0" cy="1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 rot="5400000">
              <a:off x="3589" y="1740"/>
              <a:ext cx="21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</a:p>
          </p:txBody>
        </p:sp>
      </p:grp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910263" y="2713038"/>
            <a:ext cx="395287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723063" y="2713038"/>
            <a:ext cx="395287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603500" y="2968625"/>
            <a:ext cx="254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856163" y="2771775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856163" y="3100388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554663" y="2974975"/>
            <a:ext cx="35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6311900" y="2968625"/>
            <a:ext cx="404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213350" y="4027488"/>
            <a:ext cx="393700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967413" y="4027488"/>
            <a:ext cx="393700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6630996" y="3954463"/>
            <a:ext cx="433388" cy="657225"/>
            <a:chOff x="4553" y="2491"/>
            <a:chExt cx="273" cy="414"/>
          </a:xfrm>
        </p:grpSpPr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4615" y="2491"/>
              <a:ext cx="211" cy="414"/>
              <a:chOff x="4615" y="2491"/>
              <a:chExt cx="211" cy="414"/>
            </a:xfrm>
          </p:grpSpPr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4615" y="2491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4615" y="2491"/>
                <a:ext cx="211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4615" y="2638"/>
                <a:ext cx="86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4615" y="2698"/>
                <a:ext cx="86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4615" y="2757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V="1">
                <a:off x="4615" y="2757"/>
                <a:ext cx="211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4826" y="2638"/>
                <a:ext cx="0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 rot="5400000">
              <a:off x="4541" y="2568"/>
              <a:ext cx="21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</a:p>
          </p:txBody>
        </p:sp>
      </p:grp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7423150" y="4027488"/>
            <a:ext cx="395288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613400" y="4283075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367463" y="4086225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6367463" y="4413250"/>
            <a:ext cx="34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065963" y="4287838"/>
            <a:ext cx="35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7824788" y="4283075"/>
            <a:ext cx="404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4456113" y="3368675"/>
            <a:ext cx="393700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5213350" y="3368675"/>
            <a:ext cx="393700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48" name="Group 46"/>
          <p:cNvGrpSpPr>
            <a:grpSpLocks/>
          </p:cNvGrpSpPr>
          <p:nvPr/>
        </p:nvGrpSpPr>
        <p:grpSpPr bwMode="auto">
          <a:xfrm>
            <a:off x="5876933" y="3297238"/>
            <a:ext cx="433388" cy="657225"/>
            <a:chOff x="4078" y="2077"/>
            <a:chExt cx="273" cy="414"/>
          </a:xfrm>
        </p:grpSpPr>
        <p:grpSp>
          <p:nvGrpSpPr>
            <p:cNvPr id="49" name="Group 47"/>
            <p:cNvGrpSpPr>
              <a:grpSpLocks/>
            </p:cNvGrpSpPr>
            <p:nvPr/>
          </p:nvGrpSpPr>
          <p:grpSpPr bwMode="auto">
            <a:xfrm>
              <a:off x="4140" y="2077"/>
              <a:ext cx="211" cy="414"/>
              <a:chOff x="4140" y="2077"/>
              <a:chExt cx="211" cy="414"/>
            </a:xfrm>
          </p:grpSpPr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>
                <a:off x="4140" y="2077"/>
                <a:ext cx="0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4140" y="2077"/>
                <a:ext cx="211" cy="1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>
                <a:off x="4140" y="2225"/>
                <a:ext cx="86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flipH="1">
                <a:off x="4140" y="2285"/>
                <a:ext cx="86" cy="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4140" y="2344"/>
                <a:ext cx="0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V="1">
                <a:off x="4140" y="2344"/>
                <a:ext cx="211" cy="1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>
                <a:off x="4351" y="2225"/>
                <a:ext cx="0" cy="1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 rot="5400000">
              <a:off x="4066" y="2153"/>
              <a:ext cx="21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</a:p>
          </p:txBody>
        </p:sp>
      </p:grp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6664325" y="3368675"/>
            <a:ext cx="396875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7480300" y="3368675"/>
            <a:ext cx="392113" cy="447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4856163" y="3627438"/>
            <a:ext cx="350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5613400" y="3429000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5613400" y="3757613"/>
            <a:ext cx="347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6310313" y="3629025"/>
            <a:ext cx="352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7067550" y="3627438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" name="Group 63"/>
          <p:cNvGrpSpPr>
            <a:grpSpLocks/>
          </p:cNvGrpSpPr>
          <p:nvPr/>
        </p:nvGrpSpPr>
        <p:grpSpPr bwMode="auto">
          <a:xfrm>
            <a:off x="1446213" y="1984375"/>
            <a:ext cx="3416300" cy="655638"/>
            <a:chOff x="743" y="1250"/>
            <a:chExt cx="2152" cy="413"/>
          </a:xfrm>
        </p:grpSpPr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43" y="1295"/>
              <a:ext cx="248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218" y="1295"/>
              <a:ext cx="250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68" name="Group 66"/>
            <p:cNvGrpSpPr>
              <a:grpSpLocks/>
            </p:cNvGrpSpPr>
            <p:nvPr/>
          </p:nvGrpSpPr>
          <p:grpSpPr bwMode="auto">
            <a:xfrm>
              <a:off x="1638" y="1250"/>
              <a:ext cx="270" cy="413"/>
              <a:chOff x="1638" y="1250"/>
              <a:chExt cx="270" cy="413"/>
            </a:xfrm>
          </p:grpSpPr>
          <p:grpSp>
            <p:nvGrpSpPr>
              <p:cNvPr id="76" name="Group 67"/>
              <p:cNvGrpSpPr>
                <a:grpSpLocks/>
              </p:cNvGrpSpPr>
              <p:nvPr/>
            </p:nvGrpSpPr>
            <p:grpSpPr bwMode="auto">
              <a:xfrm>
                <a:off x="1699" y="1250"/>
                <a:ext cx="209" cy="413"/>
                <a:chOff x="1699" y="1250"/>
                <a:chExt cx="209" cy="413"/>
              </a:xfrm>
            </p:grpSpPr>
            <p:sp>
              <p:nvSpPr>
                <p:cNvPr id="78" name="Line 68"/>
                <p:cNvSpPr>
                  <a:spLocks noChangeShapeType="1"/>
                </p:cNvSpPr>
                <p:nvPr/>
              </p:nvSpPr>
              <p:spPr bwMode="auto">
                <a:xfrm>
                  <a:off x="1699" y="1250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1699" y="1250"/>
                  <a:ext cx="209" cy="14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0" name="Line 70"/>
                <p:cNvSpPr>
                  <a:spLocks noChangeShapeType="1"/>
                </p:cNvSpPr>
                <p:nvPr/>
              </p:nvSpPr>
              <p:spPr bwMode="auto">
                <a:xfrm>
                  <a:off x="1699" y="1396"/>
                  <a:ext cx="86" cy="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1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699" y="1457"/>
                  <a:ext cx="86" cy="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2" name="Line 72"/>
                <p:cNvSpPr>
                  <a:spLocks noChangeShapeType="1"/>
                </p:cNvSpPr>
                <p:nvPr/>
              </p:nvSpPr>
              <p:spPr bwMode="auto">
                <a:xfrm>
                  <a:off x="1699" y="1516"/>
                  <a:ext cx="0" cy="1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699" y="1516"/>
                  <a:ext cx="209" cy="1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1908" y="1396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77" name="Rectangle 75"/>
              <p:cNvSpPr>
                <a:spLocks noChangeArrowheads="1"/>
              </p:cNvSpPr>
              <p:nvPr/>
            </p:nvSpPr>
            <p:spPr bwMode="auto">
              <a:xfrm rot="5400000">
                <a:off x="1626" y="1326"/>
                <a:ext cx="215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</a:p>
            </p:txBody>
          </p:sp>
        </p:grp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2134" y="1295"/>
              <a:ext cx="249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2647" y="1295"/>
              <a:ext cx="248" cy="2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995" y="1457"/>
              <a:ext cx="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1472" y="1333"/>
              <a:ext cx="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1472" y="1540"/>
              <a:ext cx="2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1911" y="1459"/>
              <a:ext cx="2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2387" y="1457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1463675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2163763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2976563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3733800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4432300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5245100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6000750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92" name="Rectangle 90"/>
          <p:cNvSpPr>
            <a:spLocks noChangeArrowheads="1"/>
          </p:cNvSpPr>
          <p:nvPr/>
        </p:nvSpPr>
        <p:spPr bwMode="auto">
          <a:xfrm>
            <a:off x="6699250" y="166846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178300" y="2968625"/>
            <a:ext cx="254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94" name="Group 92"/>
          <p:cNvGrpSpPr>
            <a:grpSpLocks/>
          </p:cNvGrpSpPr>
          <p:nvPr/>
        </p:nvGrpSpPr>
        <p:grpSpPr bwMode="auto">
          <a:xfrm>
            <a:off x="2767013" y="2703513"/>
            <a:ext cx="647700" cy="422275"/>
            <a:chOff x="1575" y="1703"/>
            <a:chExt cx="408" cy="266"/>
          </a:xfrm>
        </p:grpSpPr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586" y="1703"/>
              <a:ext cx="335" cy="266"/>
            </a:xfrm>
            <a:custGeom>
              <a:avLst/>
              <a:gdLst/>
              <a:ahLst/>
              <a:cxnLst>
                <a:cxn ang="0">
                  <a:pos x="47" y="179"/>
                </a:cxn>
                <a:cxn ang="0">
                  <a:pos x="34" y="177"/>
                </a:cxn>
                <a:cxn ang="0">
                  <a:pos x="21" y="171"/>
                </a:cxn>
                <a:cxn ang="0">
                  <a:pos x="6" y="160"/>
                </a:cxn>
                <a:cxn ang="0">
                  <a:pos x="1" y="147"/>
                </a:cxn>
                <a:cxn ang="0">
                  <a:pos x="1" y="132"/>
                </a:cxn>
                <a:cxn ang="0">
                  <a:pos x="4" y="119"/>
                </a:cxn>
                <a:cxn ang="0">
                  <a:pos x="20" y="115"/>
                </a:cxn>
                <a:cxn ang="0">
                  <a:pos x="32" y="113"/>
                </a:cxn>
                <a:cxn ang="0">
                  <a:pos x="45" y="114"/>
                </a:cxn>
                <a:cxn ang="0">
                  <a:pos x="50" y="107"/>
                </a:cxn>
                <a:cxn ang="0">
                  <a:pos x="45" y="92"/>
                </a:cxn>
                <a:cxn ang="0">
                  <a:pos x="44" y="71"/>
                </a:cxn>
                <a:cxn ang="0">
                  <a:pos x="46" y="47"/>
                </a:cxn>
                <a:cxn ang="0">
                  <a:pos x="57" y="28"/>
                </a:cxn>
                <a:cxn ang="0">
                  <a:pos x="73" y="9"/>
                </a:cxn>
                <a:cxn ang="0">
                  <a:pos x="89" y="1"/>
                </a:cxn>
                <a:cxn ang="0">
                  <a:pos x="104" y="1"/>
                </a:cxn>
                <a:cxn ang="0">
                  <a:pos x="116" y="9"/>
                </a:cxn>
                <a:cxn ang="0">
                  <a:pos x="124" y="21"/>
                </a:cxn>
                <a:cxn ang="0">
                  <a:pos x="129" y="38"/>
                </a:cxn>
                <a:cxn ang="0">
                  <a:pos x="136" y="50"/>
                </a:cxn>
                <a:cxn ang="0">
                  <a:pos x="150" y="42"/>
                </a:cxn>
                <a:cxn ang="0">
                  <a:pos x="172" y="33"/>
                </a:cxn>
                <a:cxn ang="0">
                  <a:pos x="191" y="33"/>
                </a:cxn>
                <a:cxn ang="0">
                  <a:pos x="204" y="38"/>
                </a:cxn>
                <a:cxn ang="0">
                  <a:pos x="218" y="54"/>
                </a:cxn>
                <a:cxn ang="0">
                  <a:pos x="227" y="70"/>
                </a:cxn>
                <a:cxn ang="0">
                  <a:pos x="230" y="88"/>
                </a:cxn>
                <a:cxn ang="0">
                  <a:pos x="230" y="104"/>
                </a:cxn>
                <a:cxn ang="0">
                  <a:pos x="247" y="99"/>
                </a:cxn>
                <a:cxn ang="0">
                  <a:pos x="275" y="88"/>
                </a:cxn>
                <a:cxn ang="0">
                  <a:pos x="298" y="78"/>
                </a:cxn>
                <a:cxn ang="0">
                  <a:pos x="313" y="81"/>
                </a:cxn>
                <a:cxn ang="0">
                  <a:pos x="322" y="98"/>
                </a:cxn>
                <a:cxn ang="0">
                  <a:pos x="332" y="122"/>
                </a:cxn>
                <a:cxn ang="0">
                  <a:pos x="334" y="144"/>
                </a:cxn>
                <a:cxn ang="0">
                  <a:pos x="329" y="160"/>
                </a:cxn>
                <a:cxn ang="0">
                  <a:pos x="315" y="174"/>
                </a:cxn>
                <a:cxn ang="0">
                  <a:pos x="299" y="184"/>
                </a:cxn>
                <a:cxn ang="0">
                  <a:pos x="283" y="189"/>
                </a:cxn>
                <a:cxn ang="0">
                  <a:pos x="274" y="195"/>
                </a:cxn>
                <a:cxn ang="0">
                  <a:pos x="274" y="210"/>
                </a:cxn>
                <a:cxn ang="0">
                  <a:pos x="275" y="223"/>
                </a:cxn>
                <a:cxn ang="0">
                  <a:pos x="274" y="240"/>
                </a:cxn>
                <a:cxn ang="0">
                  <a:pos x="268" y="255"/>
                </a:cxn>
                <a:cxn ang="0">
                  <a:pos x="259" y="263"/>
                </a:cxn>
                <a:cxn ang="0">
                  <a:pos x="241" y="265"/>
                </a:cxn>
                <a:cxn ang="0">
                  <a:pos x="215" y="264"/>
                </a:cxn>
                <a:cxn ang="0">
                  <a:pos x="202" y="260"/>
                </a:cxn>
                <a:cxn ang="0">
                  <a:pos x="191" y="250"/>
                </a:cxn>
                <a:cxn ang="0">
                  <a:pos x="181" y="240"/>
                </a:cxn>
                <a:cxn ang="0">
                  <a:pos x="171" y="246"/>
                </a:cxn>
                <a:cxn ang="0">
                  <a:pos x="158" y="253"/>
                </a:cxn>
                <a:cxn ang="0">
                  <a:pos x="138" y="255"/>
                </a:cxn>
                <a:cxn ang="0">
                  <a:pos x="121" y="256"/>
                </a:cxn>
                <a:cxn ang="0">
                  <a:pos x="104" y="251"/>
                </a:cxn>
                <a:cxn ang="0">
                  <a:pos x="92" y="241"/>
                </a:cxn>
                <a:cxn ang="0">
                  <a:pos x="86" y="227"/>
                </a:cxn>
                <a:cxn ang="0">
                  <a:pos x="79" y="214"/>
                </a:cxn>
                <a:cxn ang="0">
                  <a:pos x="71" y="204"/>
                </a:cxn>
                <a:cxn ang="0">
                  <a:pos x="63" y="192"/>
                </a:cxn>
                <a:cxn ang="0">
                  <a:pos x="57" y="180"/>
                </a:cxn>
              </a:cxnLst>
              <a:rect l="0" t="0" r="r" b="b"/>
              <a:pathLst>
                <a:path w="335" h="266">
                  <a:moveTo>
                    <a:pt x="56" y="180"/>
                  </a:moveTo>
                  <a:lnTo>
                    <a:pt x="54" y="178"/>
                  </a:lnTo>
                  <a:lnTo>
                    <a:pt x="52" y="179"/>
                  </a:lnTo>
                  <a:lnTo>
                    <a:pt x="50" y="179"/>
                  </a:lnTo>
                  <a:lnTo>
                    <a:pt x="47" y="179"/>
                  </a:lnTo>
                  <a:lnTo>
                    <a:pt x="44" y="179"/>
                  </a:lnTo>
                  <a:lnTo>
                    <a:pt x="41" y="179"/>
                  </a:lnTo>
                  <a:lnTo>
                    <a:pt x="39" y="178"/>
                  </a:lnTo>
                  <a:lnTo>
                    <a:pt x="37" y="178"/>
                  </a:lnTo>
                  <a:lnTo>
                    <a:pt x="34" y="177"/>
                  </a:lnTo>
                  <a:lnTo>
                    <a:pt x="32" y="176"/>
                  </a:lnTo>
                  <a:lnTo>
                    <a:pt x="28" y="175"/>
                  </a:lnTo>
                  <a:lnTo>
                    <a:pt x="26" y="174"/>
                  </a:lnTo>
                  <a:lnTo>
                    <a:pt x="23" y="172"/>
                  </a:lnTo>
                  <a:lnTo>
                    <a:pt x="21" y="171"/>
                  </a:lnTo>
                  <a:lnTo>
                    <a:pt x="17" y="170"/>
                  </a:lnTo>
                  <a:lnTo>
                    <a:pt x="14" y="167"/>
                  </a:lnTo>
                  <a:lnTo>
                    <a:pt x="12" y="166"/>
                  </a:lnTo>
                  <a:lnTo>
                    <a:pt x="10" y="163"/>
                  </a:lnTo>
                  <a:lnTo>
                    <a:pt x="6" y="160"/>
                  </a:lnTo>
                  <a:lnTo>
                    <a:pt x="5" y="157"/>
                  </a:lnTo>
                  <a:lnTo>
                    <a:pt x="4" y="154"/>
                  </a:lnTo>
                  <a:lnTo>
                    <a:pt x="3" y="152"/>
                  </a:lnTo>
                  <a:lnTo>
                    <a:pt x="1" y="149"/>
                  </a:lnTo>
                  <a:lnTo>
                    <a:pt x="1" y="147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9" y="116"/>
                  </a:lnTo>
                  <a:lnTo>
                    <a:pt x="12" y="115"/>
                  </a:lnTo>
                  <a:lnTo>
                    <a:pt x="15" y="115"/>
                  </a:lnTo>
                  <a:lnTo>
                    <a:pt x="20" y="115"/>
                  </a:lnTo>
                  <a:lnTo>
                    <a:pt x="24" y="114"/>
                  </a:lnTo>
                  <a:lnTo>
                    <a:pt x="26" y="114"/>
                  </a:lnTo>
                  <a:lnTo>
                    <a:pt x="28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0" y="114"/>
                  </a:lnTo>
                  <a:lnTo>
                    <a:pt x="50" y="112"/>
                  </a:lnTo>
                  <a:lnTo>
                    <a:pt x="50" y="109"/>
                  </a:lnTo>
                  <a:lnTo>
                    <a:pt x="50" y="107"/>
                  </a:lnTo>
                  <a:lnTo>
                    <a:pt x="48" y="104"/>
                  </a:lnTo>
                  <a:lnTo>
                    <a:pt x="47" y="100"/>
                  </a:lnTo>
                  <a:lnTo>
                    <a:pt x="47" y="98"/>
                  </a:lnTo>
                  <a:lnTo>
                    <a:pt x="46" y="95"/>
                  </a:lnTo>
                  <a:lnTo>
                    <a:pt x="45" y="92"/>
                  </a:lnTo>
                  <a:lnTo>
                    <a:pt x="45" y="89"/>
                  </a:lnTo>
                  <a:lnTo>
                    <a:pt x="44" y="85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4" y="71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5" y="52"/>
                  </a:lnTo>
                  <a:lnTo>
                    <a:pt x="46" y="47"/>
                  </a:lnTo>
                  <a:lnTo>
                    <a:pt x="47" y="44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60" y="24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2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7" y="1"/>
                  </a:lnTo>
                  <a:lnTo>
                    <a:pt x="109" y="2"/>
                  </a:lnTo>
                  <a:lnTo>
                    <a:pt x="111" y="4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16" y="11"/>
                  </a:lnTo>
                  <a:lnTo>
                    <a:pt x="120" y="15"/>
                  </a:lnTo>
                  <a:lnTo>
                    <a:pt x="121" y="18"/>
                  </a:lnTo>
                  <a:lnTo>
                    <a:pt x="122" y="20"/>
                  </a:lnTo>
                  <a:lnTo>
                    <a:pt x="124" y="21"/>
                  </a:lnTo>
                  <a:lnTo>
                    <a:pt x="124" y="25"/>
                  </a:lnTo>
                  <a:lnTo>
                    <a:pt x="125" y="27"/>
                  </a:lnTo>
                  <a:lnTo>
                    <a:pt x="127" y="32"/>
                  </a:lnTo>
                  <a:lnTo>
                    <a:pt x="128" y="35"/>
                  </a:lnTo>
                  <a:lnTo>
                    <a:pt x="129" y="38"/>
                  </a:lnTo>
                  <a:lnTo>
                    <a:pt x="130" y="42"/>
                  </a:lnTo>
                  <a:lnTo>
                    <a:pt x="132" y="44"/>
                  </a:lnTo>
                  <a:lnTo>
                    <a:pt x="132" y="47"/>
                  </a:lnTo>
                  <a:lnTo>
                    <a:pt x="134" y="50"/>
                  </a:lnTo>
                  <a:lnTo>
                    <a:pt x="136" y="50"/>
                  </a:lnTo>
                  <a:lnTo>
                    <a:pt x="138" y="48"/>
                  </a:lnTo>
                  <a:lnTo>
                    <a:pt x="140" y="47"/>
                  </a:lnTo>
                  <a:lnTo>
                    <a:pt x="143" y="45"/>
                  </a:lnTo>
                  <a:lnTo>
                    <a:pt x="146" y="44"/>
                  </a:lnTo>
                  <a:lnTo>
                    <a:pt x="150" y="42"/>
                  </a:lnTo>
                  <a:lnTo>
                    <a:pt x="154" y="39"/>
                  </a:lnTo>
                  <a:lnTo>
                    <a:pt x="157" y="37"/>
                  </a:lnTo>
                  <a:lnTo>
                    <a:pt x="163" y="36"/>
                  </a:lnTo>
                  <a:lnTo>
                    <a:pt x="168" y="34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9" y="33"/>
                  </a:lnTo>
                  <a:lnTo>
                    <a:pt x="183" y="33"/>
                  </a:lnTo>
                  <a:lnTo>
                    <a:pt x="187" y="33"/>
                  </a:lnTo>
                  <a:lnTo>
                    <a:pt x="191" y="33"/>
                  </a:lnTo>
                  <a:lnTo>
                    <a:pt x="194" y="33"/>
                  </a:lnTo>
                  <a:lnTo>
                    <a:pt x="197" y="35"/>
                  </a:lnTo>
                  <a:lnTo>
                    <a:pt x="199" y="36"/>
                  </a:lnTo>
                  <a:lnTo>
                    <a:pt x="202" y="37"/>
                  </a:lnTo>
                  <a:lnTo>
                    <a:pt x="204" y="38"/>
                  </a:lnTo>
                  <a:lnTo>
                    <a:pt x="206" y="42"/>
                  </a:lnTo>
                  <a:lnTo>
                    <a:pt x="209" y="44"/>
                  </a:lnTo>
                  <a:lnTo>
                    <a:pt x="212" y="47"/>
                  </a:lnTo>
                  <a:lnTo>
                    <a:pt x="215" y="51"/>
                  </a:lnTo>
                  <a:lnTo>
                    <a:pt x="218" y="54"/>
                  </a:lnTo>
                  <a:lnTo>
                    <a:pt x="221" y="56"/>
                  </a:lnTo>
                  <a:lnTo>
                    <a:pt x="223" y="60"/>
                  </a:lnTo>
                  <a:lnTo>
                    <a:pt x="225" y="63"/>
                  </a:lnTo>
                  <a:lnTo>
                    <a:pt x="227" y="66"/>
                  </a:lnTo>
                  <a:lnTo>
                    <a:pt x="227" y="70"/>
                  </a:lnTo>
                  <a:lnTo>
                    <a:pt x="228" y="73"/>
                  </a:lnTo>
                  <a:lnTo>
                    <a:pt x="229" y="77"/>
                  </a:lnTo>
                  <a:lnTo>
                    <a:pt x="230" y="80"/>
                  </a:lnTo>
                  <a:lnTo>
                    <a:pt x="230" y="85"/>
                  </a:lnTo>
                  <a:lnTo>
                    <a:pt x="230" y="88"/>
                  </a:lnTo>
                  <a:lnTo>
                    <a:pt x="230" y="92"/>
                  </a:lnTo>
                  <a:lnTo>
                    <a:pt x="230" y="95"/>
                  </a:lnTo>
                  <a:lnTo>
                    <a:pt x="230" y="99"/>
                  </a:lnTo>
                  <a:lnTo>
                    <a:pt x="230" y="101"/>
                  </a:lnTo>
                  <a:lnTo>
                    <a:pt x="230" y="104"/>
                  </a:lnTo>
                  <a:lnTo>
                    <a:pt x="232" y="104"/>
                  </a:lnTo>
                  <a:lnTo>
                    <a:pt x="236" y="103"/>
                  </a:lnTo>
                  <a:lnTo>
                    <a:pt x="239" y="101"/>
                  </a:lnTo>
                  <a:lnTo>
                    <a:pt x="243" y="100"/>
                  </a:lnTo>
                  <a:lnTo>
                    <a:pt x="247" y="99"/>
                  </a:lnTo>
                  <a:lnTo>
                    <a:pt x="252" y="97"/>
                  </a:lnTo>
                  <a:lnTo>
                    <a:pt x="258" y="95"/>
                  </a:lnTo>
                  <a:lnTo>
                    <a:pt x="264" y="92"/>
                  </a:lnTo>
                  <a:lnTo>
                    <a:pt x="269" y="90"/>
                  </a:lnTo>
                  <a:lnTo>
                    <a:pt x="275" y="88"/>
                  </a:lnTo>
                  <a:lnTo>
                    <a:pt x="280" y="86"/>
                  </a:lnTo>
                  <a:lnTo>
                    <a:pt x="286" y="82"/>
                  </a:lnTo>
                  <a:lnTo>
                    <a:pt x="290" y="81"/>
                  </a:lnTo>
                  <a:lnTo>
                    <a:pt x="294" y="79"/>
                  </a:lnTo>
                  <a:lnTo>
                    <a:pt x="298" y="78"/>
                  </a:lnTo>
                  <a:lnTo>
                    <a:pt x="301" y="77"/>
                  </a:lnTo>
                  <a:lnTo>
                    <a:pt x="304" y="77"/>
                  </a:lnTo>
                  <a:lnTo>
                    <a:pt x="307" y="77"/>
                  </a:lnTo>
                  <a:lnTo>
                    <a:pt x="310" y="78"/>
                  </a:lnTo>
                  <a:lnTo>
                    <a:pt x="313" y="81"/>
                  </a:lnTo>
                  <a:lnTo>
                    <a:pt x="314" y="83"/>
                  </a:lnTo>
                  <a:lnTo>
                    <a:pt x="316" y="87"/>
                  </a:lnTo>
                  <a:lnTo>
                    <a:pt x="319" y="90"/>
                  </a:lnTo>
                  <a:lnTo>
                    <a:pt x="321" y="95"/>
                  </a:lnTo>
                  <a:lnTo>
                    <a:pt x="322" y="98"/>
                  </a:lnTo>
                  <a:lnTo>
                    <a:pt x="325" y="103"/>
                  </a:lnTo>
                  <a:lnTo>
                    <a:pt x="326" y="107"/>
                  </a:lnTo>
                  <a:lnTo>
                    <a:pt x="329" y="112"/>
                  </a:lnTo>
                  <a:lnTo>
                    <a:pt x="331" y="117"/>
                  </a:lnTo>
                  <a:lnTo>
                    <a:pt x="332" y="122"/>
                  </a:lnTo>
                  <a:lnTo>
                    <a:pt x="333" y="127"/>
                  </a:lnTo>
                  <a:lnTo>
                    <a:pt x="334" y="131"/>
                  </a:lnTo>
                  <a:lnTo>
                    <a:pt x="334" y="136"/>
                  </a:lnTo>
                  <a:lnTo>
                    <a:pt x="334" y="140"/>
                  </a:lnTo>
                  <a:lnTo>
                    <a:pt x="334" y="144"/>
                  </a:lnTo>
                  <a:lnTo>
                    <a:pt x="334" y="148"/>
                  </a:lnTo>
                  <a:lnTo>
                    <a:pt x="333" y="152"/>
                  </a:lnTo>
                  <a:lnTo>
                    <a:pt x="331" y="156"/>
                  </a:lnTo>
                  <a:lnTo>
                    <a:pt x="331" y="158"/>
                  </a:lnTo>
                  <a:lnTo>
                    <a:pt x="329" y="160"/>
                  </a:lnTo>
                  <a:lnTo>
                    <a:pt x="327" y="162"/>
                  </a:lnTo>
                  <a:lnTo>
                    <a:pt x="325" y="166"/>
                  </a:lnTo>
                  <a:lnTo>
                    <a:pt x="322" y="168"/>
                  </a:lnTo>
                  <a:lnTo>
                    <a:pt x="319" y="171"/>
                  </a:lnTo>
                  <a:lnTo>
                    <a:pt x="315" y="174"/>
                  </a:lnTo>
                  <a:lnTo>
                    <a:pt x="312" y="177"/>
                  </a:lnTo>
                  <a:lnTo>
                    <a:pt x="308" y="178"/>
                  </a:lnTo>
                  <a:lnTo>
                    <a:pt x="305" y="180"/>
                  </a:lnTo>
                  <a:lnTo>
                    <a:pt x="302" y="183"/>
                  </a:lnTo>
                  <a:lnTo>
                    <a:pt x="299" y="184"/>
                  </a:lnTo>
                  <a:lnTo>
                    <a:pt x="295" y="186"/>
                  </a:lnTo>
                  <a:lnTo>
                    <a:pt x="292" y="186"/>
                  </a:lnTo>
                  <a:lnTo>
                    <a:pt x="290" y="187"/>
                  </a:lnTo>
                  <a:lnTo>
                    <a:pt x="287" y="188"/>
                  </a:lnTo>
                  <a:lnTo>
                    <a:pt x="283" y="189"/>
                  </a:lnTo>
                  <a:lnTo>
                    <a:pt x="281" y="190"/>
                  </a:lnTo>
                  <a:lnTo>
                    <a:pt x="278" y="190"/>
                  </a:lnTo>
                  <a:lnTo>
                    <a:pt x="276" y="190"/>
                  </a:lnTo>
                  <a:lnTo>
                    <a:pt x="274" y="193"/>
                  </a:lnTo>
                  <a:lnTo>
                    <a:pt x="274" y="195"/>
                  </a:lnTo>
                  <a:lnTo>
                    <a:pt x="274" y="198"/>
                  </a:lnTo>
                  <a:lnTo>
                    <a:pt x="274" y="201"/>
                  </a:lnTo>
                  <a:lnTo>
                    <a:pt x="274" y="204"/>
                  </a:lnTo>
                  <a:lnTo>
                    <a:pt x="274" y="206"/>
                  </a:lnTo>
                  <a:lnTo>
                    <a:pt x="274" y="210"/>
                  </a:lnTo>
                  <a:lnTo>
                    <a:pt x="274" y="212"/>
                  </a:lnTo>
                  <a:lnTo>
                    <a:pt x="274" y="214"/>
                  </a:lnTo>
                  <a:lnTo>
                    <a:pt x="274" y="219"/>
                  </a:lnTo>
                  <a:lnTo>
                    <a:pt x="274" y="221"/>
                  </a:lnTo>
                  <a:lnTo>
                    <a:pt x="275" y="223"/>
                  </a:lnTo>
                  <a:lnTo>
                    <a:pt x="275" y="226"/>
                  </a:lnTo>
                  <a:lnTo>
                    <a:pt x="275" y="228"/>
                  </a:lnTo>
                  <a:lnTo>
                    <a:pt x="275" y="232"/>
                  </a:lnTo>
                  <a:lnTo>
                    <a:pt x="274" y="237"/>
                  </a:lnTo>
                  <a:lnTo>
                    <a:pt x="274" y="240"/>
                  </a:lnTo>
                  <a:lnTo>
                    <a:pt x="273" y="245"/>
                  </a:lnTo>
                  <a:lnTo>
                    <a:pt x="272" y="247"/>
                  </a:lnTo>
                  <a:lnTo>
                    <a:pt x="271" y="249"/>
                  </a:lnTo>
                  <a:lnTo>
                    <a:pt x="270" y="253"/>
                  </a:lnTo>
                  <a:lnTo>
                    <a:pt x="268" y="255"/>
                  </a:lnTo>
                  <a:lnTo>
                    <a:pt x="265" y="257"/>
                  </a:lnTo>
                  <a:lnTo>
                    <a:pt x="265" y="259"/>
                  </a:lnTo>
                  <a:lnTo>
                    <a:pt x="263" y="259"/>
                  </a:lnTo>
                  <a:lnTo>
                    <a:pt x="261" y="261"/>
                  </a:lnTo>
                  <a:lnTo>
                    <a:pt x="259" y="263"/>
                  </a:lnTo>
                  <a:lnTo>
                    <a:pt x="256" y="263"/>
                  </a:lnTo>
                  <a:lnTo>
                    <a:pt x="254" y="263"/>
                  </a:lnTo>
                  <a:lnTo>
                    <a:pt x="250" y="264"/>
                  </a:lnTo>
                  <a:lnTo>
                    <a:pt x="245" y="264"/>
                  </a:lnTo>
                  <a:lnTo>
                    <a:pt x="241" y="265"/>
                  </a:lnTo>
                  <a:lnTo>
                    <a:pt x="236" y="265"/>
                  </a:lnTo>
                  <a:lnTo>
                    <a:pt x="232" y="265"/>
                  </a:lnTo>
                  <a:lnTo>
                    <a:pt x="227" y="265"/>
                  </a:lnTo>
                  <a:lnTo>
                    <a:pt x="220" y="265"/>
                  </a:lnTo>
                  <a:lnTo>
                    <a:pt x="215" y="264"/>
                  </a:lnTo>
                  <a:lnTo>
                    <a:pt x="211" y="263"/>
                  </a:lnTo>
                  <a:lnTo>
                    <a:pt x="208" y="263"/>
                  </a:lnTo>
                  <a:lnTo>
                    <a:pt x="206" y="261"/>
                  </a:lnTo>
                  <a:lnTo>
                    <a:pt x="204" y="261"/>
                  </a:lnTo>
                  <a:lnTo>
                    <a:pt x="202" y="260"/>
                  </a:lnTo>
                  <a:lnTo>
                    <a:pt x="199" y="258"/>
                  </a:lnTo>
                  <a:lnTo>
                    <a:pt x="197" y="257"/>
                  </a:lnTo>
                  <a:lnTo>
                    <a:pt x="195" y="256"/>
                  </a:lnTo>
                  <a:lnTo>
                    <a:pt x="193" y="253"/>
                  </a:lnTo>
                  <a:lnTo>
                    <a:pt x="191" y="250"/>
                  </a:lnTo>
                  <a:lnTo>
                    <a:pt x="189" y="248"/>
                  </a:lnTo>
                  <a:lnTo>
                    <a:pt x="188" y="246"/>
                  </a:lnTo>
                  <a:lnTo>
                    <a:pt x="185" y="245"/>
                  </a:lnTo>
                  <a:lnTo>
                    <a:pt x="183" y="242"/>
                  </a:lnTo>
                  <a:lnTo>
                    <a:pt x="181" y="240"/>
                  </a:lnTo>
                  <a:lnTo>
                    <a:pt x="179" y="238"/>
                  </a:lnTo>
                  <a:lnTo>
                    <a:pt x="177" y="239"/>
                  </a:lnTo>
                  <a:lnTo>
                    <a:pt x="175" y="241"/>
                  </a:lnTo>
                  <a:lnTo>
                    <a:pt x="173" y="244"/>
                  </a:lnTo>
                  <a:lnTo>
                    <a:pt x="171" y="246"/>
                  </a:lnTo>
                  <a:lnTo>
                    <a:pt x="169" y="247"/>
                  </a:lnTo>
                  <a:lnTo>
                    <a:pt x="165" y="249"/>
                  </a:lnTo>
                  <a:lnTo>
                    <a:pt x="163" y="250"/>
                  </a:lnTo>
                  <a:lnTo>
                    <a:pt x="161" y="251"/>
                  </a:lnTo>
                  <a:lnTo>
                    <a:pt x="158" y="253"/>
                  </a:lnTo>
                  <a:lnTo>
                    <a:pt x="155" y="253"/>
                  </a:lnTo>
                  <a:lnTo>
                    <a:pt x="150" y="254"/>
                  </a:lnTo>
                  <a:lnTo>
                    <a:pt x="146" y="254"/>
                  </a:lnTo>
                  <a:lnTo>
                    <a:pt x="142" y="255"/>
                  </a:lnTo>
                  <a:lnTo>
                    <a:pt x="138" y="255"/>
                  </a:lnTo>
                  <a:lnTo>
                    <a:pt x="135" y="255"/>
                  </a:lnTo>
                  <a:lnTo>
                    <a:pt x="131" y="256"/>
                  </a:lnTo>
                  <a:lnTo>
                    <a:pt x="128" y="256"/>
                  </a:lnTo>
                  <a:lnTo>
                    <a:pt x="124" y="256"/>
                  </a:lnTo>
                  <a:lnTo>
                    <a:pt x="121" y="256"/>
                  </a:lnTo>
                  <a:lnTo>
                    <a:pt x="116" y="256"/>
                  </a:lnTo>
                  <a:lnTo>
                    <a:pt x="113" y="255"/>
                  </a:lnTo>
                  <a:lnTo>
                    <a:pt x="110" y="254"/>
                  </a:lnTo>
                  <a:lnTo>
                    <a:pt x="107" y="253"/>
                  </a:lnTo>
                  <a:lnTo>
                    <a:pt x="104" y="251"/>
                  </a:lnTo>
                  <a:lnTo>
                    <a:pt x="102" y="250"/>
                  </a:lnTo>
                  <a:lnTo>
                    <a:pt x="99" y="249"/>
                  </a:lnTo>
                  <a:lnTo>
                    <a:pt x="96" y="247"/>
                  </a:lnTo>
                  <a:lnTo>
                    <a:pt x="94" y="245"/>
                  </a:lnTo>
                  <a:lnTo>
                    <a:pt x="92" y="241"/>
                  </a:lnTo>
                  <a:lnTo>
                    <a:pt x="90" y="238"/>
                  </a:lnTo>
                  <a:lnTo>
                    <a:pt x="89" y="236"/>
                  </a:lnTo>
                  <a:lnTo>
                    <a:pt x="89" y="233"/>
                  </a:lnTo>
                  <a:lnTo>
                    <a:pt x="87" y="230"/>
                  </a:lnTo>
                  <a:lnTo>
                    <a:pt x="86" y="227"/>
                  </a:lnTo>
                  <a:lnTo>
                    <a:pt x="83" y="224"/>
                  </a:lnTo>
                  <a:lnTo>
                    <a:pt x="82" y="222"/>
                  </a:lnTo>
                  <a:lnTo>
                    <a:pt x="81" y="219"/>
                  </a:lnTo>
                  <a:lnTo>
                    <a:pt x="80" y="216"/>
                  </a:lnTo>
                  <a:lnTo>
                    <a:pt x="79" y="214"/>
                  </a:lnTo>
                  <a:lnTo>
                    <a:pt x="77" y="213"/>
                  </a:lnTo>
                  <a:lnTo>
                    <a:pt x="76" y="211"/>
                  </a:lnTo>
                  <a:lnTo>
                    <a:pt x="74" y="209"/>
                  </a:lnTo>
                  <a:lnTo>
                    <a:pt x="72" y="206"/>
                  </a:lnTo>
                  <a:lnTo>
                    <a:pt x="71" y="204"/>
                  </a:lnTo>
                  <a:lnTo>
                    <a:pt x="69" y="202"/>
                  </a:lnTo>
                  <a:lnTo>
                    <a:pt x="68" y="200"/>
                  </a:lnTo>
                  <a:lnTo>
                    <a:pt x="65" y="196"/>
                  </a:lnTo>
                  <a:lnTo>
                    <a:pt x="64" y="194"/>
                  </a:lnTo>
                  <a:lnTo>
                    <a:pt x="63" y="192"/>
                  </a:lnTo>
                  <a:lnTo>
                    <a:pt x="61" y="189"/>
                  </a:lnTo>
                  <a:lnTo>
                    <a:pt x="61" y="187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0"/>
                  </a:lnTo>
                  <a:lnTo>
                    <a:pt x="56" y="18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575" y="1758"/>
              <a:ext cx="40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  <a:latin typeface="+mn-lt"/>
                </a:rPr>
                <a:t>Bubble</a:t>
              </a:r>
            </a:p>
          </p:txBody>
        </p:sp>
      </p:grpSp>
      <p:grpSp>
        <p:nvGrpSpPr>
          <p:cNvPr id="97" name="Group 95"/>
          <p:cNvGrpSpPr>
            <a:grpSpLocks/>
          </p:cNvGrpSpPr>
          <p:nvPr/>
        </p:nvGrpSpPr>
        <p:grpSpPr bwMode="auto">
          <a:xfrm>
            <a:off x="3605213" y="2703513"/>
            <a:ext cx="647700" cy="422275"/>
            <a:chOff x="2103" y="1703"/>
            <a:chExt cx="408" cy="266"/>
          </a:xfrm>
        </p:grpSpPr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114" y="1703"/>
              <a:ext cx="335" cy="266"/>
            </a:xfrm>
            <a:custGeom>
              <a:avLst/>
              <a:gdLst/>
              <a:ahLst/>
              <a:cxnLst>
                <a:cxn ang="0">
                  <a:pos x="47" y="179"/>
                </a:cxn>
                <a:cxn ang="0">
                  <a:pos x="34" y="177"/>
                </a:cxn>
                <a:cxn ang="0">
                  <a:pos x="21" y="171"/>
                </a:cxn>
                <a:cxn ang="0">
                  <a:pos x="6" y="160"/>
                </a:cxn>
                <a:cxn ang="0">
                  <a:pos x="1" y="147"/>
                </a:cxn>
                <a:cxn ang="0">
                  <a:pos x="1" y="132"/>
                </a:cxn>
                <a:cxn ang="0">
                  <a:pos x="4" y="119"/>
                </a:cxn>
                <a:cxn ang="0">
                  <a:pos x="20" y="115"/>
                </a:cxn>
                <a:cxn ang="0">
                  <a:pos x="32" y="113"/>
                </a:cxn>
                <a:cxn ang="0">
                  <a:pos x="45" y="114"/>
                </a:cxn>
                <a:cxn ang="0">
                  <a:pos x="50" y="107"/>
                </a:cxn>
                <a:cxn ang="0">
                  <a:pos x="45" y="92"/>
                </a:cxn>
                <a:cxn ang="0">
                  <a:pos x="44" y="71"/>
                </a:cxn>
                <a:cxn ang="0">
                  <a:pos x="46" y="47"/>
                </a:cxn>
                <a:cxn ang="0">
                  <a:pos x="57" y="28"/>
                </a:cxn>
                <a:cxn ang="0">
                  <a:pos x="73" y="9"/>
                </a:cxn>
                <a:cxn ang="0">
                  <a:pos x="89" y="1"/>
                </a:cxn>
                <a:cxn ang="0">
                  <a:pos x="104" y="1"/>
                </a:cxn>
                <a:cxn ang="0">
                  <a:pos x="116" y="9"/>
                </a:cxn>
                <a:cxn ang="0">
                  <a:pos x="124" y="21"/>
                </a:cxn>
                <a:cxn ang="0">
                  <a:pos x="129" y="38"/>
                </a:cxn>
                <a:cxn ang="0">
                  <a:pos x="136" y="50"/>
                </a:cxn>
                <a:cxn ang="0">
                  <a:pos x="150" y="42"/>
                </a:cxn>
                <a:cxn ang="0">
                  <a:pos x="172" y="33"/>
                </a:cxn>
                <a:cxn ang="0">
                  <a:pos x="191" y="33"/>
                </a:cxn>
                <a:cxn ang="0">
                  <a:pos x="204" y="38"/>
                </a:cxn>
                <a:cxn ang="0">
                  <a:pos x="218" y="54"/>
                </a:cxn>
                <a:cxn ang="0">
                  <a:pos x="227" y="70"/>
                </a:cxn>
                <a:cxn ang="0">
                  <a:pos x="230" y="88"/>
                </a:cxn>
                <a:cxn ang="0">
                  <a:pos x="230" y="104"/>
                </a:cxn>
                <a:cxn ang="0">
                  <a:pos x="247" y="99"/>
                </a:cxn>
                <a:cxn ang="0">
                  <a:pos x="275" y="88"/>
                </a:cxn>
                <a:cxn ang="0">
                  <a:pos x="298" y="78"/>
                </a:cxn>
                <a:cxn ang="0">
                  <a:pos x="313" y="81"/>
                </a:cxn>
                <a:cxn ang="0">
                  <a:pos x="322" y="98"/>
                </a:cxn>
                <a:cxn ang="0">
                  <a:pos x="332" y="122"/>
                </a:cxn>
                <a:cxn ang="0">
                  <a:pos x="334" y="144"/>
                </a:cxn>
                <a:cxn ang="0">
                  <a:pos x="329" y="160"/>
                </a:cxn>
                <a:cxn ang="0">
                  <a:pos x="315" y="174"/>
                </a:cxn>
                <a:cxn ang="0">
                  <a:pos x="299" y="184"/>
                </a:cxn>
                <a:cxn ang="0">
                  <a:pos x="283" y="189"/>
                </a:cxn>
                <a:cxn ang="0">
                  <a:pos x="274" y="195"/>
                </a:cxn>
                <a:cxn ang="0">
                  <a:pos x="274" y="210"/>
                </a:cxn>
                <a:cxn ang="0">
                  <a:pos x="275" y="223"/>
                </a:cxn>
                <a:cxn ang="0">
                  <a:pos x="274" y="240"/>
                </a:cxn>
                <a:cxn ang="0">
                  <a:pos x="268" y="255"/>
                </a:cxn>
                <a:cxn ang="0">
                  <a:pos x="259" y="263"/>
                </a:cxn>
                <a:cxn ang="0">
                  <a:pos x="241" y="265"/>
                </a:cxn>
                <a:cxn ang="0">
                  <a:pos x="215" y="264"/>
                </a:cxn>
                <a:cxn ang="0">
                  <a:pos x="202" y="260"/>
                </a:cxn>
                <a:cxn ang="0">
                  <a:pos x="191" y="250"/>
                </a:cxn>
                <a:cxn ang="0">
                  <a:pos x="181" y="240"/>
                </a:cxn>
                <a:cxn ang="0">
                  <a:pos x="171" y="246"/>
                </a:cxn>
                <a:cxn ang="0">
                  <a:pos x="158" y="253"/>
                </a:cxn>
                <a:cxn ang="0">
                  <a:pos x="138" y="255"/>
                </a:cxn>
                <a:cxn ang="0">
                  <a:pos x="121" y="256"/>
                </a:cxn>
                <a:cxn ang="0">
                  <a:pos x="104" y="251"/>
                </a:cxn>
                <a:cxn ang="0">
                  <a:pos x="92" y="241"/>
                </a:cxn>
                <a:cxn ang="0">
                  <a:pos x="86" y="227"/>
                </a:cxn>
                <a:cxn ang="0">
                  <a:pos x="79" y="214"/>
                </a:cxn>
                <a:cxn ang="0">
                  <a:pos x="71" y="204"/>
                </a:cxn>
                <a:cxn ang="0">
                  <a:pos x="63" y="192"/>
                </a:cxn>
                <a:cxn ang="0">
                  <a:pos x="57" y="180"/>
                </a:cxn>
              </a:cxnLst>
              <a:rect l="0" t="0" r="r" b="b"/>
              <a:pathLst>
                <a:path w="335" h="266">
                  <a:moveTo>
                    <a:pt x="56" y="180"/>
                  </a:moveTo>
                  <a:lnTo>
                    <a:pt x="54" y="178"/>
                  </a:lnTo>
                  <a:lnTo>
                    <a:pt x="52" y="179"/>
                  </a:lnTo>
                  <a:lnTo>
                    <a:pt x="50" y="179"/>
                  </a:lnTo>
                  <a:lnTo>
                    <a:pt x="47" y="179"/>
                  </a:lnTo>
                  <a:lnTo>
                    <a:pt x="44" y="179"/>
                  </a:lnTo>
                  <a:lnTo>
                    <a:pt x="41" y="179"/>
                  </a:lnTo>
                  <a:lnTo>
                    <a:pt x="39" y="178"/>
                  </a:lnTo>
                  <a:lnTo>
                    <a:pt x="37" y="178"/>
                  </a:lnTo>
                  <a:lnTo>
                    <a:pt x="34" y="177"/>
                  </a:lnTo>
                  <a:lnTo>
                    <a:pt x="32" y="176"/>
                  </a:lnTo>
                  <a:lnTo>
                    <a:pt x="28" y="175"/>
                  </a:lnTo>
                  <a:lnTo>
                    <a:pt x="26" y="174"/>
                  </a:lnTo>
                  <a:lnTo>
                    <a:pt x="23" y="172"/>
                  </a:lnTo>
                  <a:lnTo>
                    <a:pt x="21" y="171"/>
                  </a:lnTo>
                  <a:lnTo>
                    <a:pt x="17" y="170"/>
                  </a:lnTo>
                  <a:lnTo>
                    <a:pt x="14" y="167"/>
                  </a:lnTo>
                  <a:lnTo>
                    <a:pt x="12" y="166"/>
                  </a:lnTo>
                  <a:lnTo>
                    <a:pt x="10" y="163"/>
                  </a:lnTo>
                  <a:lnTo>
                    <a:pt x="6" y="160"/>
                  </a:lnTo>
                  <a:lnTo>
                    <a:pt x="5" y="157"/>
                  </a:lnTo>
                  <a:lnTo>
                    <a:pt x="4" y="154"/>
                  </a:lnTo>
                  <a:lnTo>
                    <a:pt x="3" y="152"/>
                  </a:lnTo>
                  <a:lnTo>
                    <a:pt x="1" y="149"/>
                  </a:lnTo>
                  <a:lnTo>
                    <a:pt x="1" y="147"/>
                  </a:lnTo>
                  <a:lnTo>
                    <a:pt x="1" y="143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4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1" y="126"/>
                  </a:lnTo>
                  <a:lnTo>
                    <a:pt x="3" y="124"/>
                  </a:lnTo>
                  <a:lnTo>
                    <a:pt x="3" y="122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9" y="116"/>
                  </a:lnTo>
                  <a:lnTo>
                    <a:pt x="12" y="115"/>
                  </a:lnTo>
                  <a:lnTo>
                    <a:pt x="15" y="115"/>
                  </a:lnTo>
                  <a:lnTo>
                    <a:pt x="20" y="115"/>
                  </a:lnTo>
                  <a:lnTo>
                    <a:pt x="24" y="114"/>
                  </a:lnTo>
                  <a:lnTo>
                    <a:pt x="26" y="114"/>
                  </a:lnTo>
                  <a:lnTo>
                    <a:pt x="28" y="113"/>
                  </a:lnTo>
                  <a:lnTo>
                    <a:pt x="30" y="113"/>
                  </a:lnTo>
                  <a:lnTo>
                    <a:pt x="32" y="113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41" y="114"/>
                  </a:lnTo>
                  <a:lnTo>
                    <a:pt x="43" y="114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0" y="114"/>
                  </a:lnTo>
                  <a:lnTo>
                    <a:pt x="50" y="112"/>
                  </a:lnTo>
                  <a:lnTo>
                    <a:pt x="50" y="109"/>
                  </a:lnTo>
                  <a:lnTo>
                    <a:pt x="50" y="107"/>
                  </a:lnTo>
                  <a:lnTo>
                    <a:pt x="48" y="104"/>
                  </a:lnTo>
                  <a:lnTo>
                    <a:pt x="47" y="100"/>
                  </a:lnTo>
                  <a:lnTo>
                    <a:pt x="47" y="98"/>
                  </a:lnTo>
                  <a:lnTo>
                    <a:pt x="46" y="95"/>
                  </a:lnTo>
                  <a:lnTo>
                    <a:pt x="45" y="92"/>
                  </a:lnTo>
                  <a:lnTo>
                    <a:pt x="45" y="89"/>
                  </a:lnTo>
                  <a:lnTo>
                    <a:pt x="44" y="85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4" y="71"/>
                  </a:lnTo>
                  <a:lnTo>
                    <a:pt x="44" y="66"/>
                  </a:lnTo>
                  <a:lnTo>
                    <a:pt x="44" y="61"/>
                  </a:lnTo>
                  <a:lnTo>
                    <a:pt x="44" y="57"/>
                  </a:lnTo>
                  <a:lnTo>
                    <a:pt x="45" y="52"/>
                  </a:lnTo>
                  <a:lnTo>
                    <a:pt x="46" y="47"/>
                  </a:lnTo>
                  <a:lnTo>
                    <a:pt x="47" y="44"/>
                  </a:lnTo>
                  <a:lnTo>
                    <a:pt x="51" y="39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7" y="28"/>
                  </a:lnTo>
                  <a:lnTo>
                    <a:pt x="60" y="24"/>
                  </a:lnTo>
                  <a:lnTo>
                    <a:pt x="64" y="19"/>
                  </a:lnTo>
                  <a:lnTo>
                    <a:pt x="66" y="16"/>
                  </a:lnTo>
                  <a:lnTo>
                    <a:pt x="70" y="12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9" y="6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6" y="0"/>
                  </a:lnTo>
                  <a:lnTo>
                    <a:pt x="99" y="0"/>
                  </a:lnTo>
                  <a:lnTo>
                    <a:pt x="102" y="0"/>
                  </a:lnTo>
                  <a:lnTo>
                    <a:pt x="104" y="1"/>
                  </a:lnTo>
                  <a:lnTo>
                    <a:pt x="107" y="1"/>
                  </a:lnTo>
                  <a:lnTo>
                    <a:pt x="109" y="2"/>
                  </a:lnTo>
                  <a:lnTo>
                    <a:pt x="111" y="4"/>
                  </a:lnTo>
                  <a:lnTo>
                    <a:pt x="114" y="7"/>
                  </a:lnTo>
                  <a:lnTo>
                    <a:pt x="116" y="9"/>
                  </a:lnTo>
                  <a:lnTo>
                    <a:pt x="116" y="11"/>
                  </a:lnTo>
                  <a:lnTo>
                    <a:pt x="120" y="15"/>
                  </a:lnTo>
                  <a:lnTo>
                    <a:pt x="121" y="18"/>
                  </a:lnTo>
                  <a:lnTo>
                    <a:pt x="122" y="20"/>
                  </a:lnTo>
                  <a:lnTo>
                    <a:pt x="124" y="21"/>
                  </a:lnTo>
                  <a:lnTo>
                    <a:pt x="124" y="25"/>
                  </a:lnTo>
                  <a:lnTo>
                    <a:pt x="125" y="27"/>
                  </a:lnTo>
                  <a:lnTo>
                    <a:pt x="127" y="32"/>
                  </a:lnTo>
                  <a:lnTo>
                    <a:pt x="128" y="35"/>
                  </a:lnTo>
                  <a:lnTo>
                    <a:pt x="129" y="38"/>
                  </a:lnTo>
                  <a:lnTo>
                    <a:pt x="130" y="42"/>
                  </a:lnTo>
                  <a:lnTo>
                    <a:pt x="132" y="44"/>
                  </a:lnTo>
                  <a:lnTo>
                    <a:pt x="132" y="47"/>
                  </a:lnTo>
                  <a:lnTo>
                    <a:pt x="134" y="50"/>
                  </a:lnTo>
                  <a:lnTo>
                    <a:pt x="136" y="50"/>
                  </a:lnTo>
                  <a:lnTo>
                    <a:pt x="138" y="48"/>
                  </a:lnTo>
                  <a:lnTo>
                    <a:pt x="140" y="47"/>
                  </a:lnTo>
                  <a:lnTo>
                    <a:pt x="143" y="45"/>
                  </a:lnTo>
                  <a:lnTo>
                    <a:pt x="146" y="44"/>
                  </a:lnTo>
                  <a:lnTo>
                    <a:pt x="150" y="42"/>
                  </a:lnTo>
                  <a:lnTo>
                    <a:pt x="154" y="39"/>
                  </a:lnTo>
                  <a:lnTo>
                    <a:pt x="157" y="37"/>
                  </a:lnTo>
                  <a:lnTo>
                    <a:pt x="163" y="36"/>
                  </a:lnTo>
                  <a:lnTo>
                    <a:pt x="168" y="34"/>
                  </a:lnTo>
                  <a:lnTo>
                    <a:pt x="172" y="33"/>
                  </a:lnTo>
                  <a:lnTo>
                    <a:pt x="176" y="33"/>
                  </a:lnTo>
                  <a:lnTo>
                    <a:pt x="179" y="33"/>
                  </a:lnTo>
                  <a:lnTo>
                    <a:pt x="183" y="33"/>
                  </a:lnTo>
                  <a:lnTo>
                    <a:pt x="187" y="33"/>
                  </a:lnTo>
                  <a:lnTo>
                    <a:pt x="191" y="33"/>
                  </a:lnTo>
                  <a:lnTo>
                    <a:pt x="194" y="33"/>
                  </a:lnTo>
                  <a:lnTo>
                    <a:pt x="197" y="35"/>
                  </a:lnTo>
                  <a:lnTo>
                    <a:pt x="199" y="36"/>
                  </a:lnTo>
                  <a:lnTo>
                    <a:pt x="202" y="37"/>
                  </a:lnTo>
                  <a:lnTo>
                    <a:pt x="204" y="38"/>
                  </a:lnTo>
                  <a:lnTo>
                    <a:pt x="206" y="42"/>
                  </a:lnTo>
                  <a:lnTo>
                    <a:pt x="209" y="44"/>
                  </a:lnTo>
                  <a:lnTo>
                    <a:pt x="212" y="47"/>
                  </a:lnTo>
                  <a:lnTo>
                    <a:pt x="215" y="51"/>
                  </a:lnTo>
                  <a:lnTo>
                    <a:pt x="218" y="54"/>
                  </a:lnTo>
                  <a:lnTo>
                    <a:pt x="221" y="56"/>
                  </a:lnTo>
                  <a:lnTo>
                    <a:pt x="223" y="60"/>
                  </a:lnTo>
                  <a:lnTo>
                    <a:pt x="225" y="63"/>
                  </a:lnTo>
                  <a:lnTo>
                    <a:pt x="227" y="66"/>
                  </a:lnTo>
                  <a:lnTo>
                    <a:pt x="227" y="70"/>
                  </a:lnTo>
                  <a:lnTo>
                    <a:pt x="228" y="73"/>
                  </a:lnTo>
                  <a:lnTo>
                    <a:pt x="229" y="77"/>
                  </a:lnTo>
                  <a:lnTo>
                    <a:pt x="230" y="80"/>
                  </a:lnTo>
                  <a:lnTo>
                    <a:pt x="230" y="85"/>
                  </a:lnTo>
                  <a:lnTo>
                    <a:pt x="230" y="88"/>
                  </a:lnTo>
                  <a:lnTo>
                    <a:pt x="230" y="92"/>
                  </a:lnTo>
                  <a:lnTo>
                    <a:pt x="230" y="95"/>
                  </a:lnTo>
                  <a:lnTo>
                    <a:pt x="230" y="99"/>
                  </a:lnTo>
                  <a:lnTo>
                    <a:pt x="230" y="101"/>
                  </a:lnTo>
                  <a:lnTo>
                    <a:pt x="230" y="104"/>
                  </a:lnTo>
                  <a:lnTo>
                    <a:pt x="232" y="104"/>
                  </a:lnTo>
                  <a:lnTo>
                    <a:pt x="236" y="103"/>
                  </a:lnTo>
                  <a:lnTo>
                    <a:pt x="239" y="101"/>
                  </a:lnTo>
                  <a:lnTo>
                    <a:pt x="243" y="100"/>
                  </a:lnTo>
                  <a:lnTo>
                    <a:pt x="247" y="99"/>
                  </a:lnTo>
                  <a:lnTo>
                    <a:pt x="252" y="97"/>
                  </a:lnTo>
                  <a:lnTo>
                    <a:pt x="258" y="95"/>
                  </a:lnTo>
                  <a:lnTo>
                    <a:pt x="264" y="92"/>
                  </a:lnTo>
                  <a:lnTo>
                    <a:pt x="269" y="90"/>
                  </a:lnTo>
                  <a:lnTo>
                    <a:pt x="275" y="88"/>
                  </a:lnTo>
                  <a:lnTo>
                    <a:pt x="280" y="86"/>
                  </a:lnTo>
                  <a:lnTo>
                    <a:pt x="286" y="82"/>
                  </a:lnTo>
                  <a:lnTo>
                    <a:pt x="290" y="81"/>
                  </a:lnTo>
                  <a:lnTo>
                    <a:pt x="294" y="79"/>
                  </a:lnTo>
                  <a:lnTo>
                    <a:pt x="298" y="78"/>
                  </a:lnTo>
                  <a:lnTo>
                    <a:pt x="301" y="77"/>
                  </a:lnTo>
                  <a:lnTo>
                    <a:pt x="304" y="77"/>
                  </a:lnTo>
                  <a:lnTo>
                    <a:pt x="307" y="77"/>
                  </a:lnTo>
                  <a:lnTo>
                    <a:pt x="310" y="78"/>
                  </a:lnTo>
                  <a:lnTo>
                    <a:pt x="313" y="81"/>
                  </a:lnTo>
                  <a:lnTo>
                    <a:pt x="314" y="83"/>
                  </a:lnTo>
                  <a:lnTo>
                    <a:pt x="316" y="87"/>
                  </a:lnTo>
                  <a:lnTo>
                    <a:pt x="319" y="90"/>
                  </a:lnTo>
                  <a:lnTo>
                    <a:pt x="321" y="95"/>
                  </a:lnTo>
                  <a:lnTo>
                    <a:pt x="322" y="98"/>
                  </a:lnTo>
                  <a:lnTo>
                    <a:pt x="325" y="103"/>
                  </a:lnTo>
                  <a:lnTo>
                    <a:pt x="326" y="107"/>
                  </a:lnTo>
                  <a:lnTo>
                    <a:pt x="329" y="112"/>
                  </a:lnTo>
                  <a:lnTo>
                    <a:pt x="331" y="117"/>
                  </a:lnTo>
                  <a:lnTo>
                    <a:pt x="332" y="122"/>
                  </a:lnTo>
                  <a:lnTo>
                    <a:pt x="333" y="127"/>
                  </a:lnTo>
                  <a:lnTo>
                    <a:pt x="334" y="131"/>
                  </a:lnTo>
                  <a:lnTo>
                    <a:pt x="334" y="136"/>
                  </a:lnTo>
                  <a:lnTo>
                    <a:pt x="334" y="140"/>
                  </a:lnTo>
                  <a:lnTo>
                    <a:pt x="334" y="144"/>
                  </a:lnTo>
                  <a:lnTo>
                    <a:pt x="334" y="148"/>
                  </a:lnTo>
                  <a:lnTo>
                    <a:pt x="333" y="152"/>
                  </a:lnTo>
                  <a:lnTo>
                    <a:pt x="331" y="156"/>
                  </a:lnTo>
                  <a:lnTo>
                    <a:pt x="331" y="158"/>
                  </a:lnTo>
                  <a:lnTo>
                    <a:pt x="329" y="160"/>
                  </a:lnTo>
                  <a:lnTo>
                    <a:pt x="327" y="162"/>
                  </a:lnTo>
                  <a:lnTo>
                    <a:pt x="325" y="166"/>
                  </a:lnTo>
                  <a:lnTo>
                    <a:pt x="322" y="168"/>
                  </a:lnTo>
                  <a:lnTo>
                    <a:pt x="319" y="171"/>
                  </a:lnTo>
                  <a:lnTo>
                    <a:pt x="315" y="174"/>
                  </a:lnTo>
                  <a:lnTo>
                    <a:pt x="312" y="177"/>
                  </a:lnTo>
                  <a:lnTo>
                    <a:pt x="308" y="178"/>
                  </a:lnTo>
                  <a:lnTo>
                    <a:pt x="305" y="180"/>
                  </a:lnTo>
                  <a:lnTo>
                    <a:pt x="302" y="183"/>
                  </a:lnTo>
                  <a:lnTo>
                    <a:pt x="299" y="184"/>
                  </a:lnTo>
                  <a:lnTo>
                    <a:pt x="295" y="186"/>
                  </a:lnTo>
                  <a:lnTo>
                    <a:pt x="292" y="186"/>
                  </a:lnTo>
                  <a:lnTo>
                    <a:pt x="290" y="187"/>
                  </a:lnTo>
                  <a:lnTo>
                    <a:pt x="287" y="188"/>
                  </a:lnTo>
                  <a:lnTo>
                    <a:pt x="283" y="189"/>
                  </a:lnTo>
                  <a:lnTo>
                    <a:pt x="281" y="190"/>
                  </a:lnTo>
                  <a:lnTo>
                    <a:pt x="278" y="190"/>
                  </a:lnTo>
                  <a:lnTo>
                    <a:pt x="276" y="190"/>
                  </a:lnTo>
                  <a:lnTo>
                    <a:pt x="274" y="193"/>
                  </a:lnTo>
                  <a:lnTo>
                    <a:pt x="274" y="195"/>
                  </a:lnTo>
                  <a:lnTo>
                    <a:pt x="274" y="198"/>
                  </a:lnTo>
                  <a:lnTo>
                    <a:pt x="274" y="201"/>
                  </a:lnTo>
                  <a:lnTo>
                    <a:pt x="274" y="204"/>
                  </a:lnTo>
                  <a:lnTo>
                    <a:pt x="274" y="206"/>
                  </a:lnTo>
                  <a:lnTo>
                    <a:pt x="274" y="210"/>
                  </a:lnTo>
                  <a:lnTo>
                    <a:pt x="274" y="212"/>
                  </a:lnTo>
                  <a:lnTo>
                    <a:pt x="274" y="214"/>
                  </a:lnTo>
                  <a:lnTo>
                    <a:pt x="274" y="219"/>
                  </a:lnTo>
                  <a:lnTo>
                    <a:pt x="274" y="221"/>
                  </a:lnTo>
                  <a:lnTo>
                    <a:pt x="275" y="223"/>
                  </a:lnTo>
                  <a:lnTo>
                    <a:pt x="275" y="226"/>
                  </a:lnTo>
                  <a:lnTo>
                    <a:pt x="275" y="228"/>
                  </a:lnTo>
                  <a:lnTo>
                    <a:pt x="275" y="232"/>
                  </a:lnTo>
                  <a:lnTo>
                    <a:pt x="274" y="237"/>
                  </a:lnTo>
                  <a:lnTo>
                    <a:pt x="274" y="240"/>
                  </a:lnTo>
                  <a:lnTo>
                    <a:pt x="273" y="245"/>
                  </a:lnTo>
                  <a:lnTo>
                    <a:pt x="272" y="247"/>
                  </a:lnTo>
                  <a:lnTo>
                    <a:pt x="271" y="249"/>
                  </a:lnTo>
                  <a:lnTo>
                    <a:pt x="270" y="253"/>
                  </a:lnTo>
                  <a:lnTo>
                    <a:pt x="268" y="255"/>
                  </a:lnTo>
                  <a:lnTo>
                    <a:pt x="265" y="257"/>
                  </a:lnTo>
                  <a:lnTo>
                    <a:pt x="265" y="259"/>
                  </a:lnTo>
                  <a:lnTo>
                    <a:pt x="263" y="259"/>
                  </a:lnTo>
                  <a:lnTo>
                    <a:pt x="261" y="261"/>
                  </a:lnTo>
                  <a:lnTo>
                    <a:pt x="259" y="263"/>
                  </a:lnTo>
                  <a:lnTo>
                    <a:pt x="256" y="263"/>
                  </a:lnTo>
                  <a:lnTo>
                    <a:pt x="254" y="263"/>
                  </a:lnTo>
                  <a:lnTo>
                    <a:pt x="250" y="264"/>
                  </a:lnTo>
                  <a:lnTo>
                    <a:pt x="245" y="264"/>
                  </a:lnTo>
                  <a:lnTo>
                    <a:pt x="241" y="265"/>
                  </a:lnTo>
                  <a:lnTo>
                    <a:pt x="236" y="265"/>
                  </a:lnTo>
                  <a:lnTo>
                    <a:pt x="232" y="265"/>
                  </a:lnTo>
                  <a:lnTo>
                    <a:pt x="227" y="265"/>
                  </a:lnTo>
                  <a:lnTo>
                    <a:pt x="220" y="265"/>
                  </a:lnTo>
                  <a:lnTo>
                    <a:pt x="215" y="264"/>
                  </a:lnTo>
                  <a:lnTo>
                    <a:pt x="211" y="263"/>
                  </a:lnTo>
                  <a:lnTo>
                    <a:pt x="208" y="263"/>
                  </a:lnTo>
                  <a:lnTo>
                    <a:pt x="206" y="261"/>
                  </a:lnTo>
                  <a:lnTo>
                    <a:pt x="204" y="261"/>
                  </a:lnTo>
                  <a:lnTo>
                    <a:pt x="202" y="260"/>
                  </a:lnTo>
                  <a:lnTo>
                    <a:pt x="199" y="258"/>
                  </a:lnTo>
                  <a:lnTo>
                    <a:pt x="197" y="257"/>
                  </a:lnTo>
                  <a:lnTo>
                    <a:pt x="195" y="256"/>
                  </a:lnTo>
                  <a:lnTo>
                    <a:pt x="193" y="253"/>
                  </a:lnTo>
                  <a:lnTo>
                    <a:pt x="191" y="250"/>
                  </a:lnTo>
                  <a:lnTo>
                    <a:pt x="189" y="248"/>
                  </a:lnTo>
                  <a:lnTo>
                    <a:pt x="188" y="246"/>
                  </a:lnTo>
                  <a:lnTo>
                    <a:pt x="185" y="245"/>
                  </a:lnTo>
                  <a:lnTo>
                    <a:pt x="183" y="242"/>
                  </a:lnTo>
                  <a:lnTo>
                    <a:pt x="181" y="240"/>
                  </a:lnTo>
                  <a:lnTo>
                    <a:pt x="179" y="238"/>
                  </a:lnTo>
                  <a:lnTo>
                    <a:pt x="177" y="239"/>
                  </a:lnTo>
                  <a:lnTo>
                    <a:pt x="175" y="241"/>
                  </a:lnTo>
                  <a:lnTo>
                    <a:pt x="173" y="244"/>
                  </a:lnTo>
                  <a:lnTo>
                    <a:pt x="171" y="246"/>
                  </a:lnTo>
                  <a:lnTo>
                    <a:pt x="169" y="247"/>
                  </a:lnTo>
                  <a:lnTo>
                    <a:pt x="165" y="249"/>
                  </a:lnTo>
                  <a:lnTo>
                    <a:pt x="163" y="250"/>
                  </a:lnTo>
                  <a:lnTo>
                    <a:pt x="161" y="251"/>
                  </a:lnTo>
                  <a:lnTo>
                    <a:pt x="158" y="253"/>
                  </a:lnTo>
                  <a:lnTo>
                    <a:pt x="155" y="253"/>
                  </a:lnTo>
                  <a:lnTo>
                    <a:pt x="150" y="254"/>
                  </a:lnTo>
                  <a:lnTo>
                    <a:pt x="146" y="254"/>
                  </a:lnTo>
                  <a:lnTo>
                    <a:pt x="142" y="255"/>
                  </a:lnTo>
                  <a:lnTo>
                    <a:pt x="138" y="255"/>
                  </a:lnTo>
                  <a:lnTo>
                    <a:pt x="135" y="255"/>
                  </a:lnTo>
                  <a:lnTo>
                    <a:pt x="131" y="256"/>
                  </a:lnTo>
                  <a:lnTo>
                    <a:pt x="128" y="256"/>
                  </a:lnTo>
                  <a:lnTo>
                    <a:pt x="124" y="256"/>
                  </a:lnTo>
                  <a:lnTo>
                    <a:pt x="121" y="256"/>
                  </a:lnTo>
                  <a:lnTo>
                    <a:pt x="116" y="256"/>
                  </a:lnTo>
                  <a:lnTo>
                    <a:pt x="113" y="255"/>
                  </a:lnTo>
                  <a:lnTo>
                    <a:pt x="110" y="254"/>
                  </a:lnTo>
                  <a:lnTo>
                    <a:pt x="107" y="253"/>
                  </a:lnTo>
                  <a:lnTo>
                    <a:pt x="104" y="251"/>
                  </a:lnTo>
                  <a:lnTo>
                    <a:pt x="102" y="250"/>
                  </a:lnTo>
                  <a:lnTo>
                    <a:pt x="99" y="249"/>
                  </a:lnTo>
                  <a:lnTo>
                    <a:pt x="96" y="247"/>
                  </a:lnTo>
                  <a:lnTo>
                    <a:pt x="94" y="245"/>
                  </a:lnTo>
                  <a:lnTo>
                    <a:pt x="92" y="241"/>
                  </a:lnTo>
                  <a:lnTo>
                    <a:pt x="90" y="238"/>
                  </a:lnTo>
                  <a:lnTo>
                    <a:pt x="89" y="236"/>
                  </a:lnTo>
                  <a:lnTo>
                    <a:pt x="89" y="233"/>
                  </a:lnTo>
                  <a:lnTo>
                    <a:pt x="87" y="230"/>
                  </a:lnTo>
                  <a:lnTo>
                    <a:pt x="86" y="227"/>
                  </a:lnTo>
                  <a:lnTo>
                    <a:pt x="83" y="224"/>
                  </a:lnTo>
                  <a:lnTo>
                    <a:pt x="82" y="222"/>
                  </a:lnTo>
                  <a:lnTo>
                    <a:pt x="81" y="219"/>
                  </a:lnTo>
                  <a:lnTo>
                    <a:pt x="80" y="216"/>
                  </a:lnTo>
                  <a:lnTo>
                    <a:pt x="79" y="214"/>
                  </a:lnTo>
                  <a:lnTo>
                    <a:pt x="77" y="213"/>
                  </a:lnTo>
                  <a:lnTo>
                    <a:pt x="76" y="211"/>
                  </a:lnTo>
                  <a:lnTo>
                    <a:pt x="74" y="209"/>
                  </a:lnTo>
                  <a:lnTo>
                    <a:pt x="72" y="206"/>
                  </a:lnTo>
                  <a:lnTo>
                    <a:pt x="71" y="204"/>
                  </a:lnTo>
                  <a:lnTo>
                    <a:pt x="69" y="202"/>
                  </a:lnTo>
                  <a:lnTo>
                    <a:pt x="68" y="200"/>
                  </a:lnTo>
                  <a:lnTo>
                    <a:pt x="65" y="196"/>
                  </a:lnTo>
                  <a:lnTo>
                    <a:pt x="64" y="194"/>
                  </a:lnTo>
                  <a:lnTo>
                    <a:pt x="63" y="192"/>
                  </a:lnTo>
                  <a:lnTo>
                    <a:pt x="61" y="189"/>
                  </a:lnTo>
                  <a:lnTo>
                    <a:pt x="61" y="187"/>
                  </a:lnTo>
                  <a:lnTo>
                    <a:pt x="59" y="185"/>
                  </a:lnTo>
                  <a:lnTo>
                    <a:pt x="58" y="183"/>
                  </a:lnTo>
                  <a:lnTo>
                    <a:pt x="57" y="180"/>
                  </a:lnTo>
                  <a:lnTo>
                    <a:pt x="56" y="18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2103" y="1758"/>
              <a:ext cx="40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  <a:latin typeface="+mn-lt"/>
                </a:rPr>
                <a:t>Bubble</a:t>
              </a:r>
            </a:p>
          </p:txBody>
        </p:sp>
      </p:grpSp>
      <p:sp>
        <p:nvSpPr>
          <p:cNvPr id="100" name="Line 98"/>
          <p:cNvSpPr>
            <a:spLocks noChangeShapeType="1"/>
          </p:cNvSpPr>
          <p:nvPr/>
        </p:nvSpPr>
        <p:spPr bwMode="auto">
          <a:xfrm flipH="1">
            <a:off x="4468813" y="2286000"/>
            <a:ext cx="446087" cy="68262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4914900" y="2286000"/>
            <a:ext cx="330200" cy="12461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>
            <a:off x="4914900" y="2286000"/>
            <a:ext cx="1085850" cy="1981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0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Stalls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insure proper pipeline execution in light of register dependences, we must:</a:t>
            </a:r>
          </a:p>
          <a:p>
            <a:pPr lvl="1"/>
            <a:r>
              <a:rPr lang="en-US" dirty="0" smtClean="0"/>
              <a:t>Detect the hazard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Stall</a:t>
            </a:r>
            <a:r>
              <a:rPr lang="en-US" dirty="0" smtClean="0"/>
              <a:t> the pipeline</a:t>
            </a:r>
          </a:p>
          <a:p>
            <a:pPr lvl="2"/>
            <a:r>
              <a:rPr lang="en-US" dirty="0" smtClean="0"/>
              <a:t>Prevent the IF and ID stages from making progress</a:t>
            </a:r>
          </a:p>
          <a:p>
            <a:pPr lvl="2"/>
            <a:r>
              <a:rPr lang="en-US" dirty="0" smtClean="0"/>
              <a:t>Insert “no-ops” into later stages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4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operand availability</a:t>
            </a:r>
          </a:p>
          <a:p>
            <a:pPr lvl="1"/>
            <a:r>
              <a:rPr lang="en-US" dirty="0"/>
              <a:t>Add valid bit to each register in the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pPr lvl="1"/>
            <a:r>
              <a:rPr lang="en-US" dirty="0" smtClean="0"/>
              <a:t>HW clears </a:t>
            </a:r>
            <a:r>
              <a:rPr lang="en-US" dirty="0"/>
              <a:t>valid bit when an </a:t>
            </a:r>
            <a:r>
              <a:rPr lang="en-US" dirty="0" err="1" smtClean="0"/>
              <a:t>instr</a:t>
            </a:r>
            <a:r>
              <a:rPr lang="en-US" dirty="0" smtClean="0"/>
              <a:t> writing </a:t>
            </a:r>
            <a:r>
              <a:rPr lang="en-US" dirty="0"/>
              <a:t>the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issues (leaves </a:t>
            </a:r>
            <a:r>
              <a:rPr lang="en-US" dirty="0" smtClean="0"/>
              <a:t>decode/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read stage)</a:t>
            </a:r>
          </a:p>
          <a:p>
            <a:pPr lvl="1"/>
            <a:r>
              <a:rPr lang="en-US" dirty="0" smtClean="0"/>
              <a:t>HW </a:t>
            </a:r>
            <a:r>
              <a:rPr lang="en-US" dirty="0"/>
              <a:t>sets valid bit when an </a:t>
            </a:r>
            <a:r>
              <a:rPr lang="en-US" dirty="0" err="1" smtClean="0"/>
              <a:t>instr</a:t>
            </a:r>
            <a:r>
              <a:rPr lang="en-US" dirty="0" smtClean="0"/>
              <a:t> writing </a:t>
            </a:r>
            <a:r>
              <a:rPr lang="en-US" dirty="0"/>
              <a:t>the </a:t>
            </a:r>
            <a:r>
              <a:rPr lang="en-US" dirty="0" err="1" smtClean="0"/>
              <a:t>reg</a:t>
            </a:r>
            <a:r>
              <a:rPr lang="en-US" dirty="0" smtClean="0"/>
              <a:t> </a:t>
            </a:r>
            <a:r>
              <a:rPr lang="en-US" dirty="0"/>
              <a:t>completes</a:t>
            </a:r>
          </a:p>
          <a:p>
            <a:pPr lvl="1"/>
            <a:r>
              <a:rPr lang="en-US" dirty="0" err="1" smtClean="0"/>
              <a:t>Instrs</a:t>
            </a:r>
            <a:r>
              <a:rPr lang="en-US" dirty="0" smtClean="0"/>
              <a:t> are not </a:t>
            </a:r>
            <a:r>
              <a:rPr lang="en-US" dirty="0"/>
              <a:t>allowed to issue if any of their source </a:t>
            </a:r>
            <a:r>
              <a:rPr lang="en-US" dirty="0" err="1" smtClean="0"/>
              <a:t>regs</a:t>
            </a:r>
            <a:r>
              <a:rPr lang="en-US" dirty="0" smtClean="0"/>
              <a:t> </a:t>
            </a:r>
            <a:r>
              <a:rPr lang="en-US" dirty="0"/>
              <a:t>are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04005"/>
              </p:ext>
            </p:extLst>
          </p:nvPr>
        </p:nvGraphicFramePr>
        <p:xfrm>
          <a:off x="2819400" y="3581400"/>
          <a:ext cx="35433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Visio" r:id="rId3" imgW="7087552" imgH="5739289" progId="">
                  <p:embed/>
                </p:oleObj>
              </mc:Choice>
              <mc:Fallback>
                <p:oleObj name="Visio" r:id="rId3" imgW="7087552" imgH="573928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35433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597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Stalling the Pipeline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400" dirty="0"/>
              <a:t>Prevent the IF and ID stages from proceeding</a:t>
            </a:r>
          </a:p>
          <a:p>
            <a:pPr lvl="1"/>
            <a:r>
              <a:rPr lang="en-US" sz="2400" dirty="0" smtClean="0"/>
              <a:t>Don’t </a:t>
            </a:r>
            <a:r>
              <a:rPr lang="en-US" sz="2400" dirty="0"/>
              <a:t>write the PC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smtClean="0"/>
              <a:t>Don’t </a:t>
            </a:r>
            <a:r>
              <a:rPr lang="en-US" sz="2400" dirty="0"/>
              <a:t>rewrite IF/ID register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IDWrite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dirty="0"/>
              <a:t>)</a:t>
            </a:r>
          </a:p>
          <a:p>
            <a:r>
              <a:rPr lang="en-US" sz="2400" dirty="0"/>
              <a:t>Insert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2400" dirty="0"/>
          </a:p>
          <a:p>
            <a:pPr lvl="1"/>
            <a:r>
              <a:rPr lang="en-US" sz="2400" dirty="0" smtClean="0"/>
              <a:t>Set </a:t>
            </a:r>
            <a:r>
              <a:rPr lang="en-US" sz="2400" dirty="0"/>
              <a:t>all control signals propagating to EX/MEM/WB to zero</a:t>
            </a:r>
          </a:p>
        </p:txBody>
      </p:sp>
    </p:spTree>
    <p:extLst>
      <p:ext uri="{BB962C8B-B14F-4D97-AF65-F5344CB8AC3E}">
        <p14:creationId xmlns:p14="http://schemas.microsoft.com/office/powerpoint/2010/main" val="3745017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 </a:t>
            </a:r>
            <a:r>
              <a:rPr lang="en-US" dirty="0" smtClean="0"/>
              <a:t>Hazards: </a:t>
            </a:r>
            <a:r>
              <a:rPr lang="en-US" u="sng" dirty="0"/>
              <a:t>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71600" y="3671888"/>
            <a:ext cx="5794375" cy="3033712"/>
            <a:chOff x="912" y="1977"/>
            <a:chExt cx="3650" cy="191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326" y="3437"/>
              <a:ext cx="9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297" y="3136"/>
              <a:ext cx="1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45" y="2948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74" y="2351"/>
              <a:ext cx="467" cy="7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Registers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07" y="1977"/>
              <a:ext cx="36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  <a:latin typeface="+mn-lt"/>
                </a:rPr>
                <a:t>ID/EX</a:t>
              </a:r>
            </a:p>
          </p:txBody>
        </p:sp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2419" y="2460"/>
              <a:ext cx="304" cy="601"/>
              <a:chOff x="2419" y="2460"/>
              <a:chExt cx="304" cy="601"/>
            </a:xfrm>
          </p:grpSpPr>
          <p:sp>
            <p:nvSpPr>
              <p:cNvPr id="42" name="Line 10"/>
              <p:cNvSpPr>
                <a:spLocks noChangeShapeType="1"/>
              </p:cNvSpPr>
              <p:nvPr/>
            </p:nvSpPr>
            <p:spPr bwMode="auto">
              <a:xfrm>
                <a:off x="2419" y="2460"/>
                <a:ext cx="0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Line 11"/>
              <p:cNvSpPr>
                <a:spLocks noChangeShapeType="1"/>
              </p:cNvSpPr>
              <p:nvPr/>
            </p:nvSpPr>
            <p:spPr bwMode="auto">
              <a:xfrm>
                <a:off x="2419" y="2460"/>
                <a:ext cx="274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2419" y="2674"/>
                <a:ext cx="110" cy="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H="1">
                <a:off x="2419" y="2760"/>
                <a:ext cx="11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>
                <a:off x="2419" y="2847"/>
                <a:ext cx="0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 flipV="1">
                <a:off x="2419" y="2847"/>
                <a:ext cx="274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>
                <a:off x="2693" y="2674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 rot="5400000">
                <a:off x="2440" y="2647"/>
                <a:ext cx="394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200" b="1">
                    <a:latin typeface="+mn-lt"/>
                  </a:rPr>
                  <a:t>   ALU</a:t>
                </a:r>
              </a:p>
            </p:txBody>
          </p:sp>
        </p:grp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913" y="1977"/>
              <a:ext cx="46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  <a:latin typeface="+mn-lt"/>
                </a:rPr>
                <a:t>EX/MEM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4060" y="1977"/>
              <a:ext cx="50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  <a:latin typeface="+mn-lt"/>
                </a:rPr>
                <a:t>MEM/WB</a:t>
              </a: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449" y="2614"/>
              <a:ext cx="506" cy="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Data</a:t>
              </a:r>
            </a:p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Memory</a:t>
              </a: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 rot="5400000" flipV="1">
              <a:off x="4287" y="2763"/>
              <a:ext cx="292" cy="70"/>
            </a:xfrm>
            <a:custGeom>
              <a:avLst/>
              <a:gdLst>
                <a:gd name="G0" fmla="+- 4274 0 0"/>
                <a:gd name="G1" fmla="+- 21600 0 4274"/>
                <a:gd name="G2" fmla="*/ 4274 1 2"/>
                <a:gd name="G3" fmla="+- 21600 0 G2"/>
                <a:gd name="G4" fmla="+/ 4274 21600 2"/>
                <a:gd name="G5" fmla="+/ G1 0 2"/>
                <a:gd name="G6" fmla="*/ 21600 21600 4274"/>
                <a:gd name="G7" fmla="*/ G6 1 2"/>
                <a:gd name="G8" fmla="+- 21600 0 G7"/>
                <a:gd name="G9" fmla="*/ 21600 1 2"/>
                <a:gd name="G10" fmla="+- 4274 0 G9"/>
                <a:gd name="G11" fmla="?: G10 G8 0"/>
                <a:gd name="G12" fmla="?: G10 G7 21600"/>
                <a:gd name="T0" fmla="*/ 19463 w 21600"/>
                <a:gd name="T1" fmla="*/ 10800 h 21600"/>
                <a:gd name="T2" fmla="*/ 10800 w 21600"/>
                <a:gd name="T3" fmla="*/ 21600 h 21600"/>
                <a:gd name="T4" fmla="*/ 2137 w 21600"/>
                <a:gd name="T5" fmla="*/ 10800 h 21600"/>
                <a:gd name="T6" fmla="*/ 10800 w 21600"/>
                <a:gd name="T7" fmla="*/ 0 h 21600"/>
                <a:gd name="T8" fmla="*/ 3937 w 21600"/>
                <a:gd name="T9" fmla="*/ 3937 h 21600"/>
                <a:gd name="T10" fmla="*/ 17663 w 21600"/>
                <a:gd name="T11" fmla="*/ 1766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74" y="21600"/>
                  </a:lnTo>
                  <a:lnTo>
                    <a:pt x="17326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lIns="90488" tIns="44450" rIns="90488" bIns="4445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  <a:latin typeface="+mn-lt"/>
                </a:rPr>
                <a:t>0</a:t>
              </a:r>
            </a:p>
            <a:p>
              <a:pPr algn="ctr"/>
              <a:endParaRPr lang="en-US" sz="900">
                <a:solidFill>
                  <a:schemeClr val="tx2"/>
                </a:solidFill>
                <a:latin typeface="+mn-lt"/>
              </a:endParaRPr>
            </a:p>
            <a:p>
              <a:pPr algn="ctr"/>
              <a:r>
                <a:rPr lang="en-US" sz="9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 rot="5400000">
              <a:off x="2376" y="2555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 rot="5400000">
              <a:off x="1663" y="2930"/>
              <a:ext cx="34" cy="38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8" name="AutoShape 24"/>
            <p:cNvSpPr>
              <a:spLocks noChangeArrowheads="1"/>
            </p:cNvSpPr>
            <p:nvPr/>
          </p:nvSpPr>
          <p:spPr bwMode="auto">
            <a:xfrm rot="5400000">
              <a:off x="2376" y="2931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9" name="AutoShape 25"/>
            <p:cNvSpPr>
              <a:spLocks noChangeArrowheads="1"/>
            </p:cNvSpPr>
            <p:nvPr/>
          </p:nvSpPr>
          <p:spPr bwMode="auto">
            <a:xfrm rot="5400000">
              <a:off x="3404" y="2742"/>
              <a:ext cx="34" cy="38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0" name="AutoShape 26"/>
            <p:cNvSpPr>
              <a:spLocks noChangeArrowheads="1"/>
            </p:cNvSpPr>
            <p:nvPr/>
          </p:nvSpPr>
          <p:spPr bwMode="auto">
            <a:xfrm rot="5400000">
              <a:off x="2968" y="2743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1" name="AutoShape 27"/>
            <p:cNvSpPr>
              <a:spLocks noChangeArrowheads="1"/>
            </p:cNvSpPr>
            <p:nvPr/>
          </p:nvSpPr>
          <p:spPr bwMode="auto">
            <a:xfrm rot="5400000">
              <a:off x="1663" y="2554"/>
              <a:ext cx="34" cy="38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1545" y="2572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1707" y="2125"/>
              <a:ext cx="111" cy="14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4" name="AutoShape 30"/>
            <p:cNvSpPr>
              <a:spLocks noChangeArrowheads="1"/>
            </p:cNvSpPr>
            <p:nvPr/>
          </p:nvSpPr>
          <p:spPr bwMode="auto">
            <a:xfrm rot="5400000">
              <a:off x="4353" y="2705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" name="AutoShape 31"/>
            <p:cNvSpPr>
              <a:spLocks noChangeArrowheads="1"/>
            </p:cNvSpPr>
            <p:nvPr/>
          </p:nvSpPr>
          <p:spPr bwMode="auto">
            <a:xfrm rot="5400000">
              <a:off x="1030" y="3006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6" name="AutoShape 32"/>
            <p:cNvSpPr>
              <a:spLocks noChangeArrowheads="1"/>
            </p:cNvSpPr>
            <p:nvPr/>
          </p:nvSpPr>
          <p:spPr bwMode="auto">
            <a:xfrm rot="5400000">
              <a:off x="3404" y="3118"/>
              <a:ext cx="34" cy="38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7" name="AutoShape 33"/>
            <p:cNvSpPr>
              <a:spLocks noChangeArrowheads="1"/>
            </p:cNvSpPr>
            <p:nvPr/>
          </p:nvSpPr>
          <p:spPr bwMode="auto">
            <a:xfrm rot="5400000">
              <a:off x="4116" y="3420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/>
          </p:nvSpPr>
          <p:spPr bwMode="auto">
            <a:xfrm rot="5400000">
              <a:off x="4353" y="2856"/>
              <a:ext cx="34" cy="36"/>
            </a:xfrm>
            <a:prstGeom prst="triangle">
              <a:avLst>
                <a:gd name="adj" fmla="val 49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2693" y="2760"/>
              <a:ext cx="7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3013" y="2125"/>
              <a:ext cx="111" cy="14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297" y="2948"/>
              <a:ext cx="0" cy="1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3959" y="2723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4161" y="2125"/>
              <a:ext cx="111" cy="14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3326" y="2760"/>
              <a:ext cx="0" cy="6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4315" y="2873"/>
              <a:ext cx="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4315" y="2873"/>
              <a:ext cx="0" cy="5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4473" y="2798"/>
              <a:ext cx="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4553" y="2798"/>
              <a:ext cx="0" cy="10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H="1">
              <a:off x="912" y="3888"/>
              <a:ext cx="36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912" y="3023"/>
              <a:ext cx="0" cy="8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912" y="3023"/>
              <a:ext cx="1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600">
                <a:latin typeface="+mn-lt"/>
              </a:endParaRPr>
            </a:p>
          </p:txBody>
        </p:sp>
      </p:grpSp>
      <p:grpSp>
        <p:nvGrpSpPr>
          <p:cNvPr id="50" name="Group 48"/>
          <p:cNvGrpSpPr>
            <a:grpSpLocks/>
          </p:cNvGrpSpPr>
          <p:nvPr/>
        </p:nvGrpSpPr>
        <p:grpSpPr bwMode="auto">
          <a:xfrm>
            <a:off x="1454150" y="1192213"/>
            <a:ext cx="4483100" cy="788988"/>
            <a:chOff x="964" y="751"/>
            <a:chExt cx="2824" cy="497"/>
          </a:xfrm>
        </p:grpSpPr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964" y="82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588" y="82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2219" y="751"/>
              <a:ext cx="275" cy="497"/>
              <a:chOff x="2219" y="751"/>
              <a:chExt cx="275" cy="497"/>
            </a:xfrm>
          </p:grpSpPr>
          <p:grpSp>
            <p:nvGrpSpPr>
              <p:cNvPr id="61" name="Group 52"/>
              <p:cNvGrpSpPr>
                <a:grpSpLocks/>
              </p:cNvGrpSpPr>
              <p:nvPr/>
            </p:nvGrpSpPr>
            <p:grpSpPr bwMode="auto">
              <a:xfrm>
                <a:off x="2219" y="768"/>
                <a:ext cx="275" cy="480"/>
                <a:chOff x="2219" y="768"/>
                <a:chExt cx="275" cy="480"/>
              </a:xfrm>
            </p:grpSpPr>
            <p:sp>
              <p:nvSpPr>
                <p:cNvPr id="63" name="Line 53"/>
                <p:cNvSpPr>
                  <a:spLocks noChangeShapeType="1"/>
                </p:cNvSpPr>
                <p:nvPr/>
              </p:nvSpPr>
              <p:spPr bwMode="auto">
                <a:xfrm>
                  <a:off x="2219" y="768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4" name="Line 54"/>
                <p:cNvSpPr>
                  <a:spLocks noChangeShapeType="1"/>
                </p:cNvSpPr>
                <p:nvPr/>
              </p:nvSpPr>
              <p:spPr bwMode="auto">
                <a:xfrm>
                  <a:off x="2219" y="768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Line 55"/>
                <p:cNvSpPr>
                  <a:spLocks noChangeShapeType="1"/>
                </p:cNvSpPr>
                <p:nvPr/>
              </p:nvSpPr>
              <p:spPr bwMode="auto">
                <a:xfrm>
                  <a:off x="2219" y="939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219" y="1008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" name="Line 57"/>
                <p:cNvSpPr>
                  <a:spLocks noChangeShapeType="1"/>
                </p:cNvSpPr>
                <p:nvPr/>
              </p:nvSpPr>
              <p:spPr bwMode="auto">
                <a:xfrm>
                  <a:off x="2219" y="1077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19" y="1077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" name="Line 59"/>
                <p:cNvSpPr>
                  <a:spLocks noChangeShapeType="1"/>
                </p:cNvSpPr>
                <p:nvPr/>
              </p:nvSpPr>
              <p:spPr bwMode="auto">
                <a:xfrm>
                  <a:off x="2494" y="939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2" name="Rectangle 60"/>
              <p:cNvSpPr>
                <a:spLocks noChangeArrowheads="1"/>
              </p:cNvSpPr>
              <p:nvPr/>
            </p:nvSpPr>
            <p:spPr bwMode="auto">
              <a:xfrm rot="5400000">
                <a:off x="2158" y="862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2788" y="82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3460" y="82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1296" y="100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1920" y="8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1920" y="11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2495" y="1011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3120" y="10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2444750" y="2030414"/>
            <a:ext cx="4483100" cy="788988"/>
            <a:chOff x="1588" y="1279"/>
            <a:chExt cx="2824" cy="497"/>
          </a:xfrm>
        </p:grpSpPr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1588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2212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73" name="Group 71"/>
            <p:cNvGrpSpPr>
              <a:grpSpLocks/>
            </p:cNvGrpSpPr>
            <p:nvPr/>
          </p:nvGrpSpPr>
          <p:grpSpPr bwMode="auto">
            <a:xfrm>
              <a:off x="2843" y="1279"/>
              <a:ext cx="275" cy="497"/>
              <a:chOff x="2843" y="1279"/>
              <a:chExt cx="275" cy="497"/>
            </a:xfrm>
          </p:grpSpPr>
          <p:grpSp>
            <p:nvGrpSpPr>
              <p:cNvPr id="81" name="Group 72"/>
              <p:cNvGrpSpPr>
                <a:grpSpLocks/>
              </p:cNvGrpSpPr>
              <p:nvPr/>
            </p:nvGrpSpPr>
            <p:grpSpPr bwMode="auto">
              <a:xfrm>
                <a:off x="2843" y="1296"/>
                <a:ext cx="275" cy="480"/>
                <a:chOff x="2843" y="1296"/>
                <a:chExt cx="275" cy="480"/>
              </a:xfrm>
            </p:grpSpPr>
            <p:sp>
              <p:nvSpPr>
                <p:cNvPr id="83" name="Line 73"/>
                <p:cNvSpPr>
                  <a:spLocks noChangeShapeType="1"/>
                </p:cNvSpPr>
                <p:nvPr/>
              </p:nvSpPr>
              <p:spPr bwMode="auto">
                <a:xfrm>
                  <a:off x="2843" y="12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2843" y="12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5" name="Line 75"/>
                <p:cNvSpPr>
                  <a:spLocks noChangeShapeType="1"/>
                </p:cNvSpPr>
                <p:nvPr/>
              </p:nvSpPr>
              <p:spPr bwMode="auto">
                <a:xfrm>
                  <a:off x="2843" y="14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2843" y="15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7" name="Line 77"/>
                <p:cNvSpPr>
                  <a:spLocks noChangeShapeType="1"/>
                </p:cNvSpPr>
                <p:nvPr/>
              </p:nvSpPr>
              <p:spPr bwMode="auto">
                <a:xfrm>
                  <a:off x="2843" y="16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843" y="16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Line 79"/>
                <p:cNvSpPr>
                  <a:spLocks noChangeShapeType="1"/>
                </p:cNvSpPr>
                <p:nvPr/>
              </p:nvSpPr>
              <p:spPr bwMode="auto">
                <a:xfrm>
                  <a:off x="3118" y="14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82" name="Rectangle 80"/>
              <p:cNvSpPr>
                <a:spLocks noChangeArrowheads="1"/>
              </p:cNvSpPr>
              <p:nvPr/>
            </p:nvSpPr>
            <p:spPr bwMode="auto">
              <a:xfrm rot="5400000">
                <a:off x="2782" y="13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74" name="Rectangle 81"/>
            <p:cNvSpPr>
              <a:spLocks noChangeArrowheads="1"/>
            </p:cNvSpPr>
            <p:nvPr/>
          </p:nvSpPr>
          <p:spPr bwMode="auto">
            <a:xfrm>
              <a:off x="3412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5" name="Rectangle 82"/>
            <p:cNvSpPr>
              <a:spLocks noChangeArrowheads="1"/>
            </p:cNvSpPr>
            <p:nvPr/>
          </p:nvSpPr>
          <p:spPr bwMode="auto">
            <a:xfrm>
              <a:off x="4084" y="13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6" name="Line 83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>
              <a:off x="2544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>
              <a:off x="2544" y="16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3119" y="15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3744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0" y="1371600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$2, $3, $4</a:t>
            </a:r>
          </a:p>
        </p:txBody>
      </p:sp>
      <p:sp>
        <p:nvSpPr>
          <p:cNvPr id="91" name="Rectangle 89"/>
          <p:cNvSpPr>
            <a:spLocks noChangeArrowheads="1"/>
          </p:cNvSpPr>
          <p:nvPr/>
        </p:nvSpPr>
        <p:spPr bwMode="auto">
          <a:xfrm>
            <a:off x="0" y="2209800"/>
            <a:ext cx="13914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>
                <a:latin typeface="Courier New" panose="02070309020205020404" pitchFamily="49" charset="0"/>
                <a:cs typeface="Courier New" panose="02070309020205020404" pitchFamily="49" charset="0"/>
              </a:rPr>
              <a:t>or $5, $3, $2</a:t>
            </a:r>
          </a:p>
        </p:txBody>
      </p: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204788" y="2946400"/>
            <a:ext cx="864235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sz="1800">
                <a:solidFill>
                  <a:srgbClr val="C00000"/>
                </a:solidFill>
                <a:latin typeface="Comic Sans MS" pitchFamily="66" charset="0"/>
              </a:rPr>
              <a:t>We could avoid stalling if we could get the ALU output from “add” to ALU input</a:t>
            </a:r>
          </a:p>
          <a:p>
            <a:pPr>
              <a:spcBef>
                <a:spcPct val="20000"/>
              </a:spcBef>
            </a:pPr>
            <a:r>
              <a:rPr kumimoji="1" lang="en-US" sz="1800">
                <a:solidFill>
                  <a:srgbClr val="C00000"/>
                </a:solidFill>
                <a:latin typeface="Comic Sans MS" pitchFamily="66" charset="0"/>
              </a:rPr>
              <a:t>for the “or”</a:t>
            </a:r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3230563" y="5485090"/>
            <a:ext cx="184731" cy="369332"/>
          </a:xfrm>
          <a:custGeom>
            <a:avLst/>
            <a:gdLst/>
            <a:ahLst/>
            <a:cxnLst>
              <a:cxn ang="0">
                <a:pos x="1136" y="0"/>
              </a:cxn>
              <a:cxn ang="0">
                <a:pos x="1136" y="931"/>
              </a:cxn>
              <a:cxn ang="0">
                <a:pos x="0" y="931"/>
              </a:cxn>
              <a:cxn ang="0">
                <a:pos x="0" y="205"/>
              </a:cxn>
            </a:cxnLst>
            <a:rect l="0" t="0" r="r" b="b"/>
            <a:pathLst>
              <a:path w="1136" h="931">
                <a:moveTo>
                  <a:pt x="1136" y="0"/>
                </a:moveTo>
                <a:lnTo>
                  <a:pt x="1136" y="931"/>
                </a:lnTo>
                <a:lnTo>
                  <a:pt x="0" y="931"/>
                </a:lnTo>
                <a:lnTo>
                  <a:pt x="0" y="205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668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-- Instruction Latencies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15925" y="2559134"/>
            <a:ext cx="5029200" cy="228600"/>
            <a:chOff x="1248" y="2832"/>
            <a:chExt cx="3168" cy="14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488" y="2832"/>
              <a:ext cx="528" cy="144"/>
              <a:chOff x="1488" y="2832"/>
              <a:chExt cx="528" cy="144"/>
            </a:xfrm>
          </p:grpSpPr>
          <p:sp>
            <p:nvSpPr>
              <p:cNvPr id="30" name="Line 5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488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Line 6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 flipV="1">
                <a:off x="1488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7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776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776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016" y="2832"/>
              <a:ext cx="528" cy="144"/>
              <a:chOff x="2016" y="2832"/>
              <a:chExt cx="528" cy="144"/>
            </a:xfrm>
          </p:grpSpPr>
          <p:sp>
            <p:nvSpPr>
              <p:cNvPr id="26" name="Line 10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2016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 flipV="1">
                <a:off x="2016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2304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2304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544" y="2832"/>
              <a:ext cx="528" cy="144"/>
              <a:chOff x="2544" y="2832"/>
              <a:chExt cx="528" cy="144"/>
            </a:xfrm>
          </p:grpSpPr>
          <p:sp>
            <p:nvSpPr>
              <p:cNvPr id="22" name="Line 15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544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V="1">
                <a:off x="2544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832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Line 18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832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3072" y="2832"/>
              <a:ext cx="528" cy="144"/>
              <a:chOff x="3072" y="2832"/>
              <a:chExt cx="528" cy="144"/>
            </a:xfrm>
          </p:grpSpPr>
          <p:sp>
            <p:nvSpPr>
              <p:cNvPr id="18" name="Line 2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072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2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 flipV="1">
                <a:off x="3072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22"/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360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23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360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3600" y="2832"/>
              <a:ext cx="528" cy="144"/>
              <a:chOff x="3600" y="2832"/>
              <a:chExt cx="528" cy="144"/>
            </a:xfrm>
          </p:grpSpPr>
          <p:sp>
            <p:nvSpPr>
              <p:cNvPr id="14" name="Line 25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600" y="283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26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3600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27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888" y="283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28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888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1" name="Line 2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128" y="28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flipV="1">
              <a:off x="4128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31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248" y="297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4" name="Line 3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7969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5" name="Line 3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16351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6" name="Rectangle 3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8838" y="2178134"/>
            <a:ext cx="8319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Cycle 1</a:t>
            </a:r>
          </a:p>
        </p:txBody>
      </p:sp>
      <p:sp>
        <p:nvSpPr>
          <p:cNvPr id="37" name="Rectangle 3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20838" y="2178134"/>
            <a:ext cx="8319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Cycle 2</a:t>
            </a:r>
          </a:p>
        </p:txBody>
      </p:sp>
      <p:sp>
        <p:nvSpPr>
          <p:cNvPr id="38" name="Line 3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24733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39" name="Line 3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3115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0" name="Line 3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41497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1" name="Line 3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987925" y="2178134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2" name="Rectangle 4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35238" y="2178134"/>
            <a:ext cx="8319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Cycle 3</a:t>
            </a:r>
          </a:p>
        </p:txBody>
      </p:sp>
      <p:sp>
        <p:nvSpPr>
          <p:cNvPr id="43" name="Rectangle 4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97238" y="2178134"/>
            <a:ext cx="8319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Cycle 4</a:t>
            </a:r>
          </a:p>
        </p:txBody>
      </p:sp>
      <p:sp>
        <p:nvSpPr>
          <p:cNvPr id="44" name="Rectangle 4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35438" y="2178134"/>
            <a:ext cx="8319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Cycle 5</a:t>
            </a:r>
          </a:p>
        </p:txBody>
      </p:sp>
      <p:grpSp>
        <p:nvGrpSpPr>
          <p:cNvPr id="45" name="Group 43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809625" y="3016334"/>
            <a:ext cx="4165600" cy="336550"/>
            <a:chOff x="1496" y="3120"/>
            <a:chExt cx="2624" cy="212"/>
          </a:xfrm>
        </p:grpSpPr>
        <p:grpSp>
          <p:nvGrpSpPr>
            <p:cNvPr id="46" name="Group 44"/>
            <p:cNvGrpSpPr>
              <a:grpSpLocks/>
            </p:cNvGrpSpPr>
            <p:nvPr/>
          </p:nvGrpSpPr>
          <p:grpSpPr bwMode="auto">
            <a:xfrm>
              <a:off x="1496" y="3120"/>
              <a:ext cx="528" cy="212"/>
              <a:chOff x="1496" y="3120"/>
              <a:chExt cx="528" cy="212"/>
            </a:xfrm>
          </p:grpSpPr>
          <p:sp>
            <p:nvSpPr>
              <p:cNvPr id="59" name="Rectangle 4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496" y="3128"/>
                <a:ext cx="5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0" name="Rectangle 46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537" y="3120"/>
                <a:ext cx="44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>
                    <a:latin typeface="+mn-lt"/>
                  </a:rPr>
                  <a:t>Ifetch</a:t>
                </a:r>
              </a:p>
            </p:txBody>
          </p:sp>
        </p:grpSp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2007" y="3120"/>
              <a:ext cx="551" cy="192"/>
              <a:chOff x="2007" y="3120"/>
              <a:chExt cx="551" cy="192"/>
            </a:xfrm>
          </p:grpSpPr>
          <p:sp>
            <p:nvSpPr>
              <p:cNvPr id="57" name="Rectangle 48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024" y="312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8" name="Rectangle 49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2007" y="3120"/>
                <a:ext cx="551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sz="1400" dirty="0" err="1">
                    <a:latin typeface="+mn-lt"/>
                  </a:rPr>
                  <a:t>Reg</a:t>
                </a:r>
                <a:r>
                  <a:rPr lang="en-US" sz="1400" dirty="0">
                    <a:latin typeface="+mn-lt"/>
                  </a:rPr>
                  <a:t>/Dec</a:t>
                </a:r>
              </a:p>
            </p:txBody>
          </p:sp>
        </p:grpSp>
        <p:grpSp>
          <p:nvGrpSpPr>
            <p:cNvPr id="48" name="Group 50"/>
            <p:cNvGrpSpPr>
              <a:grpSpLocks/>
            </p:cNvGrpSpPr>
            <p:nvPr/>
          </p:nvGrpSpPr>
          <p:grpSpPr bwMode="auto">
            <a:xfrm>
              <a:off x="2552" y="3120"/>
              <a:ext cx="511" cy="212"/>
              <a:chOff x="2552" y="3120"/>
              <a:chExt cx="511" cy="212"/>
            </a:xfrm>
          </p:grpSpPr>
          <p:sp>
            <p:nvSpPr>
              <p:cNvPr id="55" name="Rectangle 51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552" y="3128"/>
                <a:ext cx="511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631" y="3120"/>
                <a:ext cx="377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dirty="0">
                    <a:latin typeface="+mn-lt"/>
                  </a:rPr>
                  <a:t>Exec</a:t>
                </a:r>
              </a:p>
            </p:txBody>
          </p:sp>
        </p:grpSp>
        <p:grpSp>
          <p:nvGrpSpPr>
            <p:cNvPr id="49" name="Group 53"/>
            <p:cNvGrpSpPr>
              <a:grpSpLocks/>
            </p:cNvGrpSpPr>
            <p:nvPr/>
          </p:nvGrpSpPr>
          <p:grpSpPr bwMode="auto">
            <a:xfrm>
              <a:off x="3080" y="3120"/>
              <a:ext cx="531" cy="212"/>
              <a:chOff x="3080" y="3120"/>
              <a:chExt cx="531" cy="212"/>
            </a:xfrm>
          </p:grpSpPr>
          <p:sp>
            <p:nvSpPr>
              <p:cNvPr id="53" name="Rectangle 54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080" y="3128"/>
                <a:ext cx="531" cy="1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4" name="Rectangle 5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159" y="3120"/>
                <a:ext cx="39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dirty="0">
                    <a:latin typeface="+mn-lt"/>
                  </a:rPr>
                  <a:t>Mem</a:t>
                </a:r>
              </a:p>
            </p:txBody>
          </p:sp>
        </p:grp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3608" y="3120"/>
              <a:ext cx="512" cy="210"/>
              <a:chOff x="3608" y="3120"/>
              <a:chExt cx="512" cy="210"/>
            </a:xfrm>
          </p:grpSpPr>
          <p:sp>
            <p:nvSpPr>
              <p:cNvPr id="51" name="Rectangle 57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608" y="312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Rectangle 58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687" y="3120"/>
                <a:ext cx="27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>
                    <a:latin typeface="+mn-lt"/>
                  </a:rPr>
                  <a:t>Wr</a:t>
                </a:r>
              </a:p>
            </p:txBody>
          </p:sp>
        </p:grpSp>
      </p:grpSp>
      <p:sp>
        <p:nvSpPr>
          <p:cNvPr id="61" name="Rectangle 5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04081" y="3411620"/>
            <a:ext cx="61876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dirty="0">
                <a:latin typeface="+mn-lt"/>
              </a:rPr>
              <a:t>Load</a:t>
            </a:r>
          </a:p>
        </p:txBody>
      </p:sp>
      <p:grpSp>
        <p:nvGrpSpPr>
          <p:cNvPr id="62" name="Group 8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975225" y="3016333"/>
            <a:ext cx="812800" cy="336550"/>
            <a:chOff x="1496" y="3456"/>
            <a:chExt cx="512" cy="212"/>
          </a:xfrm>
        </p:grpSpPr>
        <p:sp>
          <p:nvSpPr>
            <p:cNvPr id="63" name="Rectangle 8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96" y="346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Rectangle 9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537" y="3456"/>
              <a:ext cx="44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n-lt"/>
                </a:rPr>
                <a:t>Ifetch</a:t>
              </a:r>
            </a:p>
          </p:txBody>
        </p:sp>
      </p:grpSp>
      <p:grpSp>
        <p:nvGrpSpPr>
          <p:cNvPr id="65" name="Group 9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5786438" y="3016333"/>
            <a:ext cx="946150" cy="336550"/>
            <a:chOff x="2007" y="3456"/>
            <a:chExt cx="596" cy="212"/>
          </a:xfrm>
        </p:grpSpPr>
        <p:sp>
          <p:nvSpPr>
            <p:cNvPr id="66" name="Rectangle 92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024" y="346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Rectangle 93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007" y="3456"/>
              <a:ext cx="59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n-lt"/>
                </a:rPr>
                <a:t>Reg/Dec</a:t>
              </a:r>
            </a:p>
          </p:txBody>
        </p:sp>
      </p:grpSp>
      <p:grpSp>
        <p:nvGrpSpPr>
          <p:cNvPr id="68" name="Group 94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6651625" y="3016333"/>
            <a:ext cx="812800" cy="336550"/>
            <a:chOff x="2552" y="3456"/>
            <a:chExt cx="512" cy="212"/>
          </a:xfrm>
        </p:grpSpPr>
        <p:sp>
          <p:nvSpPr>
            <p:cNvPr id="69" name="Rectangle 9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552" y="346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Rectangle 9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631" y="3456"/>
              <a:ext cx="37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n-lt"/>
                </a:rPr>
                <a:t>Exec</a:t>
              </a:r>
            </a:p>
          </p:txBody>
        </p:sp>
      </p:grpSp>
      <p:grpSp>
        <p:nvGrpSpPr>
          <p:cNvPr id="71" name="Group 97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7489825" y="3016333"/>
            <a:ext cx="812800" cy="333375"/>
            <a:chOff x="3080" y="3456"/>
            <a:chExt cx="512" cy="210"/>
          </a:xfrm>
        </p:grpSpPr>
        <p:sp>
          <p:nvSpPr>
            <p:cNvPr id="72" name="Rectangle 9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080" y="346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Rectangle 9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59" y="3456"/>
              <a:ext cx="2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latin typeface="+mn-lt"/>
                </a:rPr>
                <a:t>Wr</a:t>
              </a:r>
            </a:p>
          </p:txBody>
        </p:sp>
      </p:grpSp>
      <p:sp>
        <p:nvSpPr>
          <p:cNvPr id="74" name="Rectangle 10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116512" y="3473531"/>
            <a:ext cx="530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latin typeface="+mn-lt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57425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Data Hazards: </a:t>
            </a:r>
            <a:r>
              <a:rPr lang="en-US" dirty="0">
                <a:solidFill>
                  <a:srgbClr val="C00000"/>
                </a:solidFill>
              </a:rPr>
              <a:t>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00800" y="2514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391400" y="3276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0" y="4038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10200" y="1752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05600" y="48768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15000" y="4038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24400" y="3276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33800" y="2514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743200" y="1752600"/>
            <a:ext cx="228600" cy="533400"/>
          </a:xfrm>
          <a:prstGeom prst="rect">
            <a:avLst/>
          </a:prstGeom>
          <a:solidFill>
            <a:srgbClr val="92D05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444750" y="2411414"/>
            <a:ext cx="4483100" cy="788988"/>
            <a:chOff x="1396" y="1519"/>
            <a:chExt cx="2824" cy="497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651" y="1519"/>
              <a:ext cx="275" cy="497"/>
              <a:chOff x="2651" y="1519"/>
              <a:chExt cx="275" cy="497"/>
            </a:xfrm>
          </p:grpSpPr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2651" y="1536"/>
                <a:ext cx="275" cy="480"/>
                <a:chOff x="2651" y="1536"/>
                <a:chExt cx="275" cy="480"/>
              </a:xfrm>
            </p:grpSpPr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8" name="Line 18"/>
                <p:cNvSpPr>
                  <a:spLocks noChangeShapeType="1"/>
                </p:cNvSpPr>
                <p:nvPr/>
              </p:nvSpPr>
              <p:spPr bwMode="auto">
                <a:xfrm>
                  <a:off x="2651" y="153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" name="Line 19"/>
                <p:cNvSpPr>
                  <a:spLocks noChangeShapeType="1"/>
                </p:cNvSpPr>
                <p:nvPr/>
              </p:nvSpPr>
              <p:spPr bwMode="auto">
                <a:xfrm>
                  <a:off x="2651" y="170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651" y="177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auto">
                <a:xfrm>
                  <a:off x="2651" y="184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651" y="184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3" name="Line 23"/>
                <p:cNvSpPr>
                  <a:spLocks noChangeShapeType="1"/>
                </p:cNvSpPr>
                <p:nvPr/>
              </p:nvSpPr>
              <p:spPr bwMode="auto">
                <a:xfrm>
                  <a:off x="2926" y="170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 rot="5400000">
                <a:off x="2590" y="163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2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3892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352" y="16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2352" y="18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2927" y="177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552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54165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IM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4071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Reg</a:t>
            </a:r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7408863" y="4773616"/>
            <a:ext cx="436562" cy="788988"/>
            <a:chOff x="4523" y="3007"/>
            <a:chExt cx="275" cy="497"/>
          </a:xfrm>
        </p:grpSpPr>
        <p:grpSp>
          <p:nvGrpSpPr>
            <p:cNvPr id="37" name="Group 35"/>
            <p:cNvGrpSpPr>
              <a:grpSpLocks/>
            </p:cNvGrpSpPr>
            <p:nvPr/>
          </p:nvGrpSpPr>
          <p:grpSpPr bwMode="auto">
            <a:xfrm>
              <a:off x="4523" y="3024"/>
              <a:ext cx="275" cy="480"/>
              <a:chOff x="4523" y="3024"/>
              <a:chExt cx="275" cy="480"/>
            </a:xfrm>
          </p:grpSpPr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4523" y="3024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4523" y="3024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4523" y="3195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H="1">
                <a:off x="4523" y="3264"/>
                <a:ext cx="112" cy="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4523" y="3333"/>
                <a:ext cx="0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4523" y="3333"/>
                <a:ext cx="275" cy="1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4798" y="3195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 rot="5400000">
              <a:off x="4462" y="3118"/>
              <a:ext cx="413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latin typeface="+mn-lt"/>
                </a:rPr>
                <a:t>   </a:t>
              </a:r>
              <a:r>
                <a:rPr lang="en-US" sz="1400">
                  <a:latin typeface="+mn-lt"/>
                </a:rPr>
                <a:t>ALU</a:t>
              </a:r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312150" y="4883150"/>
            <a:ext cx="520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DM</a:t>
            </a: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5943600" y="518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9342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6934200" y="5334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7847013" y="5186363"/>
            <a:ext cx="461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4425950" y="3935415"/>
            <a:ext cx="4483100" cy="788988"/>
            <a:chOff x="2644" y="2479"/>
            <a:chExt cx="2824" cy="49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644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2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54" name="Group 52"/>
            <p:cNvGrpSpPr>
              <a:grpSpLocks/>
            </p:cNvGrpSpPr>
            <p:nvPr/>
          </p:nvGrpSpPr>
          <p:grpSpPr bwMode="auto">
            <a:xfrm>
              <a:off x="3899" y="2479"/>
              <a:ext cx="275" cy="497"/>
              <a:chOff x="3899" y="2479"/>
              <a:chExt cx="275" cy="497"/>
            </a:xfrm>
          </p:grpSpPr>
          <p:grpSp>
            <p:nvGrpSpPr>
              <p:cNvPr id="62" name="Group 53"/>
              <p:cNvGrpSpPr>
                <a:grpSpLocks/>
              </p:cNvGrpSpPr>
              <p:nvPr/>
            </p:nvGrpSpPr>
            <p:grpSpPr bwMode="auto">
              <a:xfrm>
                <a:off x="3899" y="2496"/>
                <a:ext cx="275" cy="480"/>
                <a:chOff x="3899" y="2496"/>
                <a:chExt cx="275" cy="480"/>
              </a:xfrm>
            </p:grpSpPr>
            <p:sp>
              <p:nvSpPr>
                <p:cNvPr id="64" name="Line 54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Line 55"/>
                <p:cNvSpPr>
                  <a:spLocks noChangeShapeType="1"/>
                </p:cNvSpPr>
                <p:nvPr/>
              </p:nvSpPr>
              <p:spPr bwMode="auto">
                <a:xfrm>
                  <a:off x="3899" y="24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Line 56"/>
                <p:cNvSpPr>
                  <a:spLocks noChangeShapeType="1"/>
                </p:cNvSpPr>
                <p:nvPr/>
              </p:nvSpPr>
              <p:spPr bwMode="auto">
                <a:xfrm>
                  <a:off x="3899" y="26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899" y="27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Line 58"/>
                <p:cNvSpPr>
                  <a:spLocks noChangeShapeType="1"/>
                </p:cNvSpPr>
                <p:nvPr/>
              </p:nvSpPr>
              <p:spPr bwMode="auto">
                <a:xfrm>
                  <a:off x="3899" y="28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3899" y="28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0" name="Line 60"/>
                <p:cNvSpPr>
                  <a:spLocks noChangeShapeType="1"/>
                </p:cNvSpPr>
                <p:nvPr/>
              </p:nvSpPr>
              <p:spPr bwMode="auto">
                <a:xfrm>
                  <a:off x="4174" y="26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3" name="Rectangle 61"/>
              <p:cNvSpPr>
                <a:spLocks noChangeArrowheads="1"/>
              </p:cNvSpPr>
              <p:nvPr/>
            </p:nvSpPr>
            <p:spPr bwMode="auto">
              <a:xfrm rot="5400000">
                <a:off x="3838" y="25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55" name="Rectangle 62"/>
            <p:cNvSpPr>
              <a:spLocks noChangeArrowheads="1"/>
            </p:cNvSpPr>
            <p:nvPr/>
          </p:nvSpPr>
          <p:spPr bwMode="auto">
            <a:xfrm>
              <a:off x="44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56" name="Rectangle 63"/>
            <p:cNvSpPr>
              <a:spLocks noChangeArrowheads="1"/>
            </p:cNvSpPr>
            <p:nvPr/>
          </p:nvSpPr>
          <p:spPr bwMode="auto">
            <a:xfrm>
              <a:off x="5140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2976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600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3600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175" y="27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4800" y="27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3435350" y="3173415"/>
            <a:ext cx="4483100" cy="788988"/>
            <a:chOff x="2020" y="1999"/>
            <a:chExt cx="2824" cy="497"/>
          </a:xfrm>
        </p:grpSpPr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26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74" name="Group 72"/>
            <p:cNvGrpSpPr>
              <a:grpSpLocks/>
            </p:cNvGrpSpPr>
            <p:nvPr/>
          </p:nvGrpSpPr>
          <p:grpSpPr bwMode="auto">
            <a:xfrm>
              <a:off x="3275" y="1999"/>
              <a:ext cx="275" cy="497"/>
              <a:chOff x="3275" y="1999"/>
              <a:chExt cx="275" cy="497"/>
            </a:xfrm>
          </p:grpSpPr>
          <p:grpSp>
            <p:nvGrpSpPr>
              <p:cNvPr id="82" name="Group 73"/>
              <p:cNvGrpSpPr>
                <a:grpSpLocks/>
              </p:cNvGrpSpPr>
              <p:nvPr/>
            </p:nvGrpSpPr>
            <p:grpSpPr bwMode="auto">
              <a:xfrm>
                <a:off x="3275" y="2016"/>
                <a:ext cx="275" cy="480"/>
                <a:chOff x="3275" y="2016"/>
                <a:chExt cx="275" cy="480"/>
              </a:xfrm>
            </p:grpSpPr>
            <p:sp>
              <p:nvSpPr>
                <p:cNvPr id="84" name="Line 74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5" name="Line 75"/>
                <p:cNvSpPr>
                  <a:spLocks noChangeShapeType="1"/>
                </p:cNvSpPr>
                <p:nvPr/>
              </p:nvSpPr>
              <p:spPr bwMode="auto">
                <a:xfrm>
                  <a:off x="3275" y="201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6" name="Line 76"/>
                <p:cNvSpPr>
                  <a:spLocks noChangeShapeType="1"/>
                </p:cNvSpPr>
                <p:nvPr/>
              </p:nvSpPr>
              <p:spPr bwMode="auto">
                <a:xfrm>
                  <a:off x="3275" y="218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275" y="225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78"/>
                <p:cNvSpPr>
                  <a:spLocks noChangeShapeType="1"/>
                </p:cNvSpPr>
                <p:nvPr/>
              </p:nvSpPr>
              <p:spPr bwMode="auto">
                <a:xfrm>
                  <a:off x="3275" y="232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275" y="232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Line 80"/>
                <p:cNvSpPr>
                  <a:spLocks noChangeShapeType="1"/>
                </p:cNvSpPr>
                <p:nvPr/>
              </p:nvSpPr>
              <p:spPr bwMode="auto">
                <a:xfrm>
                  <a:off x="3550" y="218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83" name="Rectangle 81"/>
              <p:cNvSpPr>
                <a:spLocks noChangeArrowheads="1"/>
              </p:cNvSpPr>
              <p:nvPr/>
            </p:nvSpPr>
            <p:spPr bwMode="auto">
              <a:xfrm rot="5400000">
                <a:off x="3214" y="211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75" name="Rectangle 82"/>
            <p:cNvSpPr>
              <a:spLocks noChangeArrowheads="1"/>
            </p:cNvSpPr>
            <p:nvPr/>
          </p:nvSpPr>
          <p:spPr bwMode="auto">
            <a:xfrm>
              <a:off x="3844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4516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>
              <a:off x="2976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2976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3551" y="225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4176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1" name="Group 89"/>
          <p:cNvGrpSpPr>
            <a:grpSpLocks/>
          </p:cNvGrpSpPr>
          <p:nvPr/>
        </p:nvGrpSpPr>
        <p:grpSpPr bwMode="auto">
          <a:xfrm>
            <a:off x="1454150" y="1649414"/>
            <a:ext cx="4483100" cy="788988"/>
            <a:chOff x="772" y="1039"/>
            <a:chExt cx="2824" cy="497"/>
          </a:xfrm>
        </p:grpSpPr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94" name="Group 92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102" name="Group 93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104" name="Line 94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95"/>
                <p:cNvSpPr>
                  <a:spLocks noChangeShapeType="1"/>
                </p:cNvSpPr>
                <p:nvPr/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Line 96"/>
                <p:cNvSpPr>
                  <a:spLocks noChangeShapeType="1"/>
                </p:cNvSpPr>
                <p:nvPr/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Line 98"/>
                <p:cNvSpPr>
                  <a:spLocks noChangeShapeType="1"/>
                </p:cNvSpPr>
                <p:nvPr/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0" name="Line 100"/>
                <p:cNvSpPr>
                  <a:spLocks noChangeShapeType="1"/>
                </p:cNvSpPr>
                <p:nvPr/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03" name="Rectangle 101"/>
              <p:cNvSpPr>
                <a:spLocks noChangeArrowheads="1"/>
              </p:cNvSpPr>
              <p:nvPr/>
            </p:nvSpPr>
            <p:spPr bwMode="auto">
              <a:xfrm rot="5400000">
                <a:off x="1966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95" name="Rectangle 102"/>
            <p:cNvSpPr>
              <a:spLocks noChangeArrowheads="1"/>
            </p:cNvSpPr>
            <p:nvPr/>
          </p:nvSpPr>
          <p:spPr bwMode="auto">
            <a:xfrm>
              <a:off x="25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96" name="Rectangle 103"/>
            <p:cNvSpPr>
              <a:spLocks noChangeArrowheads="1"/>
            </p:cNvSpPr>
            <p:nvPr/>
          </p:nvSpPr>
          <p:spPr bwMode="auto">
            <a:xfrm>
              <a:off x="3268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97" name="Line 104"/>
            <p:cNvSpPr>
              <a:spLocks noChangeShapeType="1"/>
            </p:cNvSpPr>
            <p:nvPr/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Line 105"/>
            <p:cNvSpPr>
              <a:spLocks noChangeShapeType="1"/>
            </p:cNvSpPr>
            <p:nvPr/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Line 106"/>
            <p:cNvSpPr>
              <a:spLocks noChangeShapeType="1"/>
            </p:cNvSpPr>
            <p:nvPr/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Line 108"/>
            <p:cNvSpPr>
              <a:spLocks noChangeShapeType="1"/>
            </p:cNvSpPr>
            <p:nvPr/>
          </p:nvSpPr>
          <p:spPr bwMode="auto">
            <a:xfrm>
              <a:off x="2928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1509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24241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113" name="Rectangle 111"/>
          <p:cNvSpPr>
            <a:spLocks noChangeArrowheads="1"/>
          </p:cNvSpPr>
          <p:nvPr/>
        </p:nvSpPr>
        <p:spPr bwMode="auto">
          <a:xfrm>
            <a:off x="34909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114" name="Rectangle 112"/>
          <p:cNvSpPr>
            <a:spLocks noChangeArrowheads="1"/>
          </p:cNvSpPr>
          <p:nvPr/>
        </p:nvSpPr>
        <p:spPr bwMode="auto">
          <a:xfrm>
            <a:off x="44815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115" name="Rectangle 113"/>
          <p:cNvSpPr>
            <a:spLocks noChangeArrowheads="1"/>
          </p:cNvSpPr>
          <p:nvPr/>
        </p:nvSpPr>
        <p:spPr bwMode="auto">
          <a:xfrm>
            <a:off x="53959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16" name="Rectangle 114"/>
          <p:cNvSpPr>
            <a:spLocks noChangeArrowheads="1"/>
          </p:cNvSpPr>
          <p:nvPr/>
        </p:nvSpPr>
        <p:spPr bwMode="auto">
          <a:xfrm>
            <a:off x="6462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17" name="Rectangle 115"/>
          <p:cNvSpPr>
            <a:spLocks noChangeArrowheads="1"/>
          </p:cNvSpPr>
          <p:nvPr/>
        </p:nvSpPr>
        <p:spPr bwMode="auto">
          <a:xfrm>
            <a:off x="74533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18" name="Rectangle 116"/>
          <p:cNvSpPr>
            <a:spLocks noChangeArrowheads="1"/>
          </p:cNvSpPr>
          <p:nvPr/>
        </p:nvSpPr>
        <p:spPr bwMode="auto">
          <a:xfrm>
            <a:off x="836771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119" name="Line 117"/>
          <p:cNvSpPr>
            <a:spLocks noChangeShapeType="1"/>
          </p:cNvSpPr>
          <p:nvPr/>
        </p:nvSpPr>
        <p:spPr bwMode="auto">
          <a:xfrm>
            <a:off x="8763000" y="518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0" name="Rectangle 118"/>
          <p:cNvSpPr>
            <a:spLocks noChangeArrowheads="1"/>
          </p:cNvSpPr>
          <p:nvPr/>
        </p:nvSpPr>
        <p:spPr bwMode="auto">
          <a:xfrm>
            <a:off x="0" y="1890713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$1, $3</a:t>
            </a:r>
          </a:p>
        </p:txBody>
      </p:sp>
      <p:sp>
        <p:nvSpPr>
          <p:cNvPr id="121" name="Rectangle 119"/>
          <p:cNvSpPr>
            <a:spLocks noChangeArrowheads="1"/>
          </p:cNvSpPr>
          <p:nvPr/>
        </p:nvSpPr>
        <p:spPr bwMode="auto">
          <a:xfrm>
            <a:off x="0" y="2676525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$2, $5</a:t>
            </a: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$13,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0" y="42608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0" y="50482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2139950" y="1682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6" name="Rectangle 124"/>
          <p:cNvSpPr>
            <a:spLocks noChangeArrowheads="1"/>
          </p:cNvSpPr>
          <p:nvPr/>
        </p:nvSpPr>
        <p:spPr bwMode="auto">
          <a:xfrm>
            <a:off x="3130550" y="1682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7" name="Rectangle 125"/>
          <p:cNvSpPr>
            <a:spLocks noChangeArrowheads="1"/>
          </p:cNvSpPr>
          <p:nvPr/>
        </p:nvSpPr>
        <p:spPr bwMode="auto">
          <a:xfrm>
            <a:off x="4121150" y="1682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8" name="Rectangle 126"/>
          <p:cNvSpPr>
            <a:spLocks noChangeArrowheads="1"/>
          </p:cNvSpPr>
          <p:nvPr/>
        </p:nvSpPr>
        <p:spPr bwMode="auto">
          <a:xfrm>
            <a:off x="5111750" y="1682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29" name="Rectangle 127"/>
          <p:cNvSpPr>
            <a:spLocks noChangeArrowheads="1"/>
          </p:cNvSpPr>
          <p:nvPr/>
        </p:nvSpPr>
        <p:spPr bwMode="auto">
          <a:xfrm>
            <a:off x="4121150" y="3206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0" name="Rectangle 128"/>
          <p:cNvSpPr>
            <a:spLocks noChangeArrowheads="1"/>
          </p:cNvSpPr>
          <p:nvPr/>
        </p:nvSpPr>
        <p:spPr bwMode="auto">
          <a:xfrm>
            <a:off x="5111750" y="3206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6102350" y="3206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2" name="Rectangle 130"/>
          <p:cNvSpPr>
            <a:spLocks noChangeArrowheads="1"/>
          </p:cNvSpPr>
          <p:nvPr/>
        </p:nvSpPr>
        <p:spPr bwMode="auto">
          <a:xfrm>
            <a:off x="7092950" y="3206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3" name="Rectangle 131"/>
          <p:cNvSpPr>
            <a:spLocks noChangeArrowheads="1"/>
          </p:cNvSpPr>
          <p:nvPr/>
        </p:nvSpPr>
        <p:spPr bwMode="auto">
          <a:xfrm>
            <a:off x="3130550" y="2444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4" name="Rectangle 132"/>
          <p:cNvSpPr>
            <a:spLocks noChangeArrowheads="1"/>
          </p:cNvSpPr>
          <p:nvPr/>
        </p:nvSpPr>
        <p:spPr bwMode="auto">
          <a:xfrm>
            <a:off x="4121150" y="2444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5" name="Rectangle 133"/>
          <p:cNvSpPr>
            <a:spLocks noChangeArrowheads="1"/>
          </p:cNvSpPr>
          <p:nvPr/>
        </p:nvSpPr>
        <p:spPr bwMode="auto">
          <a:xfrm>
            <a:off x="5111750" y="2444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6" name="Rectangle 134"/>
          <p:cNvSpPr>
            <a:spLocks noChangeArrowheads="1"/>
          </p:cNvSpPr>
          <p:nvPr/>
        </p:nvSpPr>
        <p:spPr bwMode="auto">
          <a:xfrm>
            <a:off x="6102350" y="2444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5111750" y="3968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6102350" y="3968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7092950" y="3968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8007350" y="39687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1" name="Rectangle 139"/>
          <p:cNvSpPr>
            <a:spLocks noChangeArrowheads="1"/>
          </p:cNvSpPr>
          <p:nvPr/>
        </p:nvSpPr>
        <p:spPr bwMode="auto">
          <a:xfrm>
            <a:off x="6102350" y="48069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7092950" y="48069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8007350" y="48069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8997950" y="4806950"/>
            <a:ext cx="139700" cy="6731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94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6" descr="f04-54-P374493-bott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628775"/>
            <a:ext cx="6618287" cy="4410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172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 hazard</a:t>
            </a:r>
            <a:endParaRPr lang="en-AU" dirty="0" smtClean="0"/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EX.RegisterRs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ForwardA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(EX/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EX.RegisterRt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ForwardB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US" dirty="0" smtClean="0"/>
              <a:t>MEM hazard</a:t>
            </a:r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EX.RegisterRs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ForwardA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01</a:t>
            </a:r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EX.RegisterRt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ForwardB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01</a:t>
            </a:r>
            <a:endParaRPr lang="en-AU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sequence: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$1,$1,$2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$1,$1,$3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$1,$1,$4</a:t>
            </a:r>
          </a:p>
          <a:p>
            <a:r>
              <a:rPr lang="en-US" dirty="0" smtClean="0"/>
              <a:t>Both hazards occur</a:t>
            </a:r>
          </a:p>
          <a:p>
            <a:pPr lvl="1"/>
            <a:r>
              <a:rPr lang="en-US" dirty="0" smtClean="0"/>
              <a:t>Want to use the most recent</a:t>
            </a:r>
          </a:p>
          <a:p>
            <a:r>
              <a:rPr lang="en-US" dirty="0" smtClean="0"/>
              <a:t>Revise MEM hazard condition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fwd</a:t>
            </a:r>
            <a:r>
              <a:rPr lang="en-US" dirty="0" smtClean="0"/>
              <a:t> if EX hazard condition isn’t true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Revised Forwarding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 hazard</a:t>
            </a:r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!(EX/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MEM.RegWrite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 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EX.RegisterRs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EX.RegisterRs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ForwardA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01</a:t>
            </a:r>
          </a:p>
          <a:p>
            <a:pPr lvl="1"/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WB.RegWrite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!(EX/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MEM.RegWrite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≠ 0)</a:t>
            </a:r>
            <a:b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 (EX/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MEM.RegisterRd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EX.RegisterRt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(MEM/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WB.RegisterRd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ID/</a:t>
            </a:r>
            <a:r>
              <a:rPr lang="en-A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EX.RegisterRt</a:t>
            </a: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AU" sz="20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ForwardB</a:t>
            </a:r>
            <a:r>
              <a:rPr lang="en-AU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01</a:t>
            </a:r>
            <a:endParaRPr lang="en-US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Eliminate All Data </a:t>
            </a:r>
            <a:r>
              <a:rPr lang="en-US" dirty="0" smtClean="0"/>
              <a:t>Hazards?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890713"/>
            <a:ext cx="13914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10($1)</a:t>
            </a:r>
          </a:p>
        </p:txBody>
      </p:sp>
      <p:sp>
        <p:nvSpPr>
          <p:cNvPr id="14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676525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1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6" name="Rectangle 1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42608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7" name="Rectangle 1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50482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03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CC1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4177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CC2</a:t>
            </a:r>
          </a:p>
        </p:txBody>
      </p:sp>
      <p:sp>
        <p:nvSpPr>
          <p:cNvPr id="20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4845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CC3</a:t>
            </a:r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751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CC4</a:t>
            </a:r>
          </a:p>
        </p:txBody>
      </p:sp>
      <p:sp>
        <p:nvSpPr>
          <p:cNvPr id="22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895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CC5</a:t>
            </a:r>
          </a:p>
        </p:txBody>
      </p:sp>
      <p:sp>
        <p:nvSpPr>
          <p:cNvPr id="23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56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CC6</a:t>
            </a:r>
          </a:p>
        </p:txBody>
      </p:sp>
      <p:sp>
        <p:nvSpPr>
          <p:cNvPr id="24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469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CC7</a:t>
            </a:r>
          </a:p>
        </p:txBody>
      </p:sp>
      <p:sp>
        <p:nvSpPr>
          <p:cNvPr id="25" name="Rectangle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361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CC8</a:t>
            </a:r>
          </a:p>
        </p:txBody>
      </p:sp>
    </p:spTree>
    <p:extLst>
      <p:ext uri="{BB962C8B-B14F-4D97-AF65-F5344CB8AC3E}">
        <p14:creationId xmlns:p14="http://schemas.microsoft.com/office/powerpoint/2010/main" val="3444032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Eliminate All Data </a:t>
            </a:r>
            <a:r>
              <a:rPr lang="en-US" dirty="0" smtClean="0"/>
              <a:t>Hazards?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3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CC1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77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CC2</a:t>
            </a: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45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CC3</a:t>
            </a: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51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CC4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895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CC5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56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CC6</a:t>
            </a:r>
          </a:p>
        </p:txBody>
      </p:sp>
      <p:sp>
        <p:nvSpPr>
          <p:cNvPr id="1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469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CC7</a:t>
            </a:r>
          </a:p>
        </p:txBody>
      </p:sp>
      <p:sp>
        <p:nvSpPr>
          <p:cNvPr id="12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61363" y="1319213"/>
            <a:ext cx="50494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  <a:cs typeface="Courier New" panose="02070309020205020404" pitchFamily="49" charset="0"/>
              </a:rPr>
              <a:t>CC8</a:t>
            </a:r>
          </a:p>
        </p:txBody>
      </p:sp>
      <p:grpSp>
        <p:nvGrpSpPr>
          <p:cNvPr id="18" name="Group 1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447800" y="1649413"/>
            <a:ext cx="2965450" cy="2230438"/>
            <a:chOff x="772" y="1039"/>
            <a:chExt cx="1868" cy="1405"/>
          </a:xfrm>
        </p:grpSpPr>
        <p:sp>
          <p:nvSpPr>
            <p:cNvPr id="19" name="Rectangle 1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208" y="158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84" y="110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grpSp>
          <p:nvGrpSpPr>
            <p:cNvPr id="28" name="Group 26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41" name="Line 28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2" name="Line 29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Line 30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4" name="Line 31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Rectangle 35"/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 rot="5400000">
                <a:off x="1965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  <a:cs typeface="Courier New" panose="02070309020205020404" pitchFamily="49" charset="0"/>
                  </a:rPr>
                  <a:t>   </a:t>
                </a:r>
                <a:r>
                  <a:rPr lang="en-US" sz="1400">
                    <a:latin typeface="+mn-lt"/>
                    <a:cs typeface="Courier New" panose="02070309020205020404" pitchFamily="49" charset="0"/>
                  </a:rPr>
                  <a:t>ALU</a:t>
                </a:r>
              </a:p>
            </p:txBody>
          </p:sp>
        </p:grpSp>
        <p:sp>
          <p:nvSpPr>
            <p:cNvPr id="29" name="Line 3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3" name="Rectangle 4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204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8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5" name="Rectangle 4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52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6" name="Rectangle 4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452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828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452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</p:grpSp>
      <p:sp>
        <p:nvSpPr>
          <p:cNvPr id="48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1890713"/>
            <a:ext cx="13914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10($1)</a:t>
            </a:r>
          </a:p>
        </p:txBody>
      </p:sp>
      <p:sp>
        <p:nvSpPr>
          <p:cNvPr id="49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2676525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50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51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42608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52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50482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033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Eliminate All Data </a:t>
            </a:r>
            <a:r>
              <a:rPr lang="en-US" dirty="0" smtClean="0"/>
              <a:t>Hazards?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33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77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45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51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895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563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469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2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61363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grpSp>
        <p:nvGrpSpPr>
          <p:cNvPr id="48" name="Group 4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956050" y="1758950"/>
            <a:ext cx="1447800" cy="2052638"/>
            <a:chOff x="2352" y="1108"/>
            <a:chExt cx="912" cy="1293"/>
          </a:xfrm>
        </p:grpSpPr>
        <p:sp>
          <p:nvSpPr>
            <p:cNvPr id="49" name="Line 4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2928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2976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1" name="Group 49"/>
            <p:cNvGrpSpPr>
              <a:grpSpLocks/>
            </p:cNvGrpSpPr>
            <p:nvPr/>
          </p:nvGrpSpPr>
          <p:grpSpPr bwMode="auto">
            <a:xfrm>
              <a:off x="2352" y="1108"/>
              <a:ext cx="912" cy="1293"/>
              <a:chOff x="2352" y="1108"/>
              <a:chExt cx="912" cy="1293"/>
            </a:xfrm>
          </p:grpSpPr>
          <p:sp>
            <p:nvSpPr>
              <p:cNvPr id="52" name="Line 50"/>
              <p:cNvSpPr>
                <a:spLocks noChangeShapeType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976" y="16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2976" y="187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2352" y="1108"/>
                <a:ext cx="687" cy="1293"/>
                <a:chOff x="2352" y="1108"/>
                <a:chExt cx="687" cy="1293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2352" y="163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2352" y="187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7" name="Rectangle 55"/>
                <p:cNvSpPr>
                  <a:spLocks noChangeArrowheads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2596" y="1108"/>
                  <a:ext cx="328" cy="3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sz="1400">
                      <a:solidFill>
                        <a:schemeClr val="tx2"/>
                      </a:solidFill>
                      <a:latin typeface="+mn-lt"/>
                    </a:rPr>
                    <a:t>DM</a:t>
                  </a:r>
                </a:p>
              </p:txBody>
            </p:sp>
            <p:grpSp>
              <p:nvGrpSpPr>
                <p:cNvPr id="58" name="Group 56"/>
                <p:cNvGrpSpPr>
                  <a:grpSpLocks/>
                </p:cNvGrpSpPr>
                <p:nvPr/>
              </p:nvGrpSpPr>
              <p:grpSpPr bwMode="auto">
                <a:xfrm>
                  <a:off x="2631" y="2135"/>
                  <a:ext cx="408" cy="266"/>
                  <a:chOff x="2631" y="2135"/>
                  <a:chExt cx="408" cy="266"/>
                </a:xfrm>
              </p:grpSpPr>
              <p:sp>
                <p:nvSpPr>
                  <p:cNvPr id="62" name="Freeform 57"/>
                  <p:cNvSpPr>
                    <a:spLocks/>
                  </p:cNvSpPr>
                  <p:nvPr>
                    <p:custDataLst>
                      <p:tags r:id="rId52"/>
                    </p:custDataLst>
                  </p:nvPr>
                </p:nvSpPr>
                <p:spPr bwMode="auto">
                  <a:xfrm>
                    <a:off x="2642" y="2135"/>
                    <a:ext cx="335" cy="266"/>
                  </a:xfrm>
                  <a:custGeom>
                    <a:avLst/>
                    <a:gdLst>
                      <a:gd name="T0" fmla="*/ 47 w 335"/>
                      <a:gd name="T1" fmla="*/ 179 h 266"/>
                      <a:gd name="T2" fmla="*/ 34 w 335"/>
                      <a:gd name="T3" fmla="*/ 177 h 266"/>
                      <a:gd name="T4" fmla="*/ 21 w 335"/>
                      <a:gd name="T5" fmla="*/ 171 h 266"/>
                      <a:gd name="T6" fmla="*/ 6 w 335"/>
                      <a:gd name="T7" fmla="*/ 160 h 266"/>
                      <a:gd name="T8" fmla="*/ 1 w 335"/>
                      <a:gd name="T9" fmla="*/ 147 h 266"/>
                      <a:gd name="T10" fmla="*/ 1 w 335"/>
                      <a:gd name="T11" fmla="*/ 132 h 266"/>
                      <a:gd name="T12" fmla="*/ 4 w 335"/>
                      <a:gd name="T13" fmla="*/ 119 h 266"/>
                      <a:gd name="T14" fmla="*/ 20 w 335"/>
                      <a:gd name="T15" fmla="*/ 115 h 266"/>
                      <a:gd name="T16" fmla="*/ 32 w 335"/>
                      <a:gd name="T17" fmla="*/ 113 h 266"/>
                      <a:gd name="T18" fmla="*/ 45 w 335"/>
                      <a:gd name="T19" fmla="*/ 114 h 266"/>
                      <a:gd name="T20" fmla="*/ 50 w 335"/>
                      <a:gd name="T21" fmla="*/ 107 h 266"/>
                      <a:gd name="T22" fmla="*/ 45 w 335"/>
                      <a:gd name="T23" fmla="*/ 92 h 266"/>
                      <a:gd name="T24" fmla="*/ 44 w 335"/>
                      <a:gd name="T25" fmla="*/ 71 h 266"/>
                      <a:gd name="T26" fmla="*/ 46 w 335"/>
                      <a:gd name="T27" fmla="*/ 47 h 266"/>
                      <a:gd name="T28" fmla="*/ 57 w 335"/>
                      <a:gd name="T29" fmla="*/ 28 h 266"/>
                      <a:gd name="T30" fmla="*/ 73 w 335"/>
                      <a:gd name="T31" fmla="*/ 9 h 266"/>
                      <a:gd name="T32" fmla="*/ 89 w 335"/>
                      <a:gd name="T33" fmla="*/ 1 h 266"/>
                      <a:gd name="T34" fmla="*/ 104 w 335"/>
                      <a:gd name="T35" fmla="*/ 1 h 266"/>
                      <a:gd name="T36" fmla="*/ 116 w 335"/>
                      <a:gd name="T37" fmla="*/ 9 h 266"/>
                      <a:gd name="T38" fmla="*/ 124 w 335"/>
                      <a:gd name="T39" fmla="*/ 21 h 266"/>
                      <a:gd name="T40" fmla="*/ 129 w 335"/>
                      <a:gd name="T41" fmla="*/ 38 h 266"/>
                      <a:gd name="T42" fmla="*/ 136 w 335"/>
                      <a:gd name="T43" fmla="*/ 50 h 266"/>
                      <a:gd name="T44" fmla="*/ 150 w 335"/>
                      <a:gd name="T45" fmla="*/ 42 h 266"/>
                      <a:gd name="T46" fmla="*/ 172 w 335"/>
                      <a:gd name="T47" fmla="*/ 33 h 266"/>
                      <a:gd name="T48" fmla="*/ 191 w 335"/>
                      <a:gd name="T49" fmla="*/ 33 h 266"/>
                      <a:gd name="T50" fmla="*/ 204 w 335"/>
                      <a:gd name="T51" fmla="*/ 38 h 266"/>
                      <a:gd name="T52" fmla="*/ 218 w 335"/>
                      <a:gd name="T53" fmla="*/ 54 h 266"/>
                      <a:gd name="T54" fmla="*/ 227 w 335"/>
                      <a:gd name="T55" fmla="*/ 70 h 266"/>
                      <a:gd name="T56" fmla="*/ 230 w 335"/>
                      <a:gd name="T57" fmla="*/ 88 h 266"/>
                      <a:gd name="T58" fmla="*/ 230 w 335"/>
                      <a:gd name="T59" fmla="*/ 104 h 266"/>
                      <a:gd name="T60" fmla="*/ 247 w 335"/>
                      <a:gd name="T61" fmla="*/ 99 h 266"/>
                      <a:gd name="T62" fmla="*/ 275 w 335"/>
                      <a:gd name="T63" fmla="*/ 88 h 266"/>
                      <a:gd name="T64" fmla="*/ 298 w 335"/>
                      <a:gd name="T65" fmla="*/ 78 h 266"/>
                      <a:gd name="T66" fmla="*/ 313 w 335"/>
                      <a:gd name="T67" fmla="*/ 81 h 266"/>
                      <a:gd name="T68" fmla="*/ 322 w 335"/>
                      <a:gd name="T69" fmla="*/ 98 h 266"/>
                      <a:gd name="T70" fmla="*/ 332 w 335"/>
                      <a:gd name="T71" fmla="*/ 122 h 266"/>
                      <a:gd name="T72" fmla="*/ 334 w 335"/>
                      <a:gd name="T73" fmla="*/ 144 h 266"/>
                      <a:gd name="T74" fmla="*/ 329 w 335"/>
                      <a:gd name="T75" fmla="*/ 160 h 266"/>
                      <a:gd name="T76" fmla="*/ 315 w 335"/>
                      <a:gd name="T77" fmla="*/ 174 h 266"/>
                      <a:gd name="T78" fmla="*/ 299 w 335"/>
                      <a:gd name="T79" fmla="*/ 184 h 266"/>
                      <a:gd name="T80" fmla="*/ 283 w 335"/>
                      <a:gd name="T81" fmla="*/ 189 h 266"/>
                      <a:gd name="T82" fmla="*/ 274 w 335"/>
                      <a:gd name="T83" fmla="*/ 195 h 266"/>
                      <a:gd name="T84" fmla="*/ 274 w 335"/>
                      <a:gd name="T85" fmla="*/ 210 h 266"/>
                      <a:gd name="T86" fmla="*/ 275 w 335"/>
                      <a:gd name="T87" fmla="*/ 223 h 266"/>
                      <a:gd name="T88" fmla="*/ 274 w 335"/>
                      <a:gd name="T89" fmla="*/ 240 h 266"/>
                      <a:gd name="T90" fmla="*/ 268 w 335"/>
                      <a:gd name="T91" fmla="*/ 255 h 266"/>
                      <a:gd name="T92" fmla="*/ 259 w 335"/>
                      <a:gd name="T93" fmla="*/ 263 h 266"/>
                      <a:gd name="T94" fmla="*/ 241 w 335"/>
                      <a:gd name="T95" fmla="*/ 265 h 266"/>
                      <a:gd name="T96" fmla="*/ 215 w 335"/>
                      <a:gd name="T97" fmla="*/ 264 h 266"/>
                      <a:gd name="T98" fmla="*/ 202 w 335"/>
                      <a:gd name="T99" fmla="*/ 260 h 266"/>
                      <a:gd name="T100" fmla="*/ 191 w 335"/>
                      <a:gd name="T101" fmla="*/ 250 h 266"/>
                      <a:gd name="T102" fmla="*/ 181 w 335"/>
                      <a:gd name="T103" fmla="*/ 240 h 266"/>
                      <a:gd name="T104" fmla="*/ 171 w 335"/>
                      <a:gd name="T105" fmla="*/ 246 h 266"/>
                      <a:gd name="T106" fmla="*/ 158 w 335"/>
                      <a:gd name="T107" fmla="*/ 253 h 266"/>
                      <a:gd name="T108" fmla="*/ 138 w 335"/>
                      <a:gd name="T109" fmla="*/ 255 h 266"/>
                      <a:gd name="T110" fmla="*/ 121 w 335"/>
                      <a:gd name="T111" fmla="*/ 256 h 266"/>
                      <a:gd name="T112" fmla="*/ 104 w 335"/>
                      <a:gd name="T113" fmla="*/ 251 h 266"/>
                      <a:gd name="T114" fmla="*/ 92 w 335"/>
                      <a:gd name="T115" fmla="*/ 241 h 266"/>
                      <a:gd name="T116" fmla="*/ 86 w 335"/>
                      <a:gd name="T117" fmla="*/ 227 h 266"/>
                      <a:gd name="T118" fmla="*/ 79 w 335"/>
                      <a:gd name="T119" fmla="*/ 214 h 266"/>
                      <a:gd name="T120" fmla="*/ 71 w 335"/>
                      <a:gd name="T121" fmla="*/ 204 h 266"/>
                      <a:gd name="T122" fmla="*/ 63 w 335"/>
                      <a:gd name="T123" fmla="*/ 192 h 266"/>
                      <a:gd name="T124" fmla="*/ 57 w 335"/>
                      <a:gd name="T125" fmla="*/ 180 h 26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335"/>
                      <a:gd name="T190" fmla="*/ 0 h 266"/>
                      <a:gd name="T191" fmla="*/ 335 w 335"/>
                      <a:gd name="T192" fmla="*/ 266 h 26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335" h="266">
                        <a:moveTo>
                          <a:pt x="56" y="180"/>
                        </a:moveTo>
                        <a:lnTo>
                          <a:pt x="54" y="178"/>
                        </a:lnTo>
                        <a:lnTo>
                          <a:pt x="52" y="179"/>
                        </a:lnTo>
                        <a:lnTo>
                          <a:pt x="50" y="179"/>
                        </a:lnTo>
                        <a:lnTo>
                          <a:pt x="47" y="179"/>
                        </a:lnTo>
                        <a:lnTo>
                          <a:pt x="44" y="179"/>
                        </a:lnTo>
                        <a:lnTo>
                          <a:pt x="41" y="179"/>
                        </a:lnTo>
                        <a:lnTo>
                          <a:pt x="39" y="178"/>
                        </a:lnTo>
                        <a:lnTo>
                          <a:pt x="37" y="178"/>
                        </a:lnTo>
                        <a:lnTo>
                          <a:pt x="34" y="177"/>
                        </a:lnTo>
                        <a:lnTo>
                          <a:pt x="32" y="176"/>
                        </a:lnTo>
                        <a:lnTo>
                          <a:pt x="28" y="175"/>
                        </a:lnTo>
                        <a:lnTo>
                          <a:pt x="26" y="174"/>
                        </a:lnTo>
                        <a:lnTo>
                          <a:pt x="23" y="172"/>
                        </a:lnTo>
                        <a:lnTo>
                          <a:pt x="21" y="171"/>
                        </a:lnTo>
                        <a:lnTo>
                          <a:pt x="17" y="170"/>
                        </a:lnTo>
                        <a:lnTo>
                          <a:pt x="14" y="167"/>
                        </a:lnTo>
                        <a:lnTo>
                          <a:pt x="12" y="166"/>
                        </a:lnTo>
                        <a:lnTo>
                          <a:pt x="10" y="163"/>
                        </a:lnTo>
                        <a:lnTo>
                          <a:pt x="6" y="160"/>
                        </a:lnTo>
                        <a:lnTo>
                          <a:pt x="5" y="157"/>
                        </a:lnTo>
                        <a:lnTo>
                          <a:pt x="4" y="154"/>
                        </a:lnTo>
                        <a:lnTo>
                          <a:pt x="3" y="152"/>
                        </a:lnTo>
                        <a:lnTo>
                          <a:pt x="1" y="149"/>
                        </a:lnTo>
                        <a:lnTo>
                          <a:pt x="1" y="147"/>
                        </a:lnTo>
                        <a:lnTo>
                          <a:pt x="1" y="143"/>
                        </a:lnTo>
                        <a:lnTo>
                          <a:pt x="0" y="140"/>
                        </a:lnTo>
                        <a:lnTo>
                          <a:pt x="0" y="138"/>
                        </a:lnTo>
                        <a:lnTo>
                          <a:pt x="0" y="134"/>
                        </a:lnTo>
                        <a:lnTo>
                          <a:pt x="1" y="132"/>
                        </a:lnTo>
                        <a:lnTo>
                          <a:pt x="1" y="129"/>
                        </a:lnTo>
                        <a:lnTo>
                          <a:pt x="1" y="126"/>
                        </a:lnTo>
                        <a:lnTo>
                          <a:pt x="3" y="124"/>
                        </a:lnTo>
                        <a:lnTo>
                          <a:pt x="3" y="122"/>
                        </a:lnTo>
                        <a:lnTo>
                          <a:pt x="4" y="119"/>
                        </a:lnTo>
                        <a:lnTo>
                          <a:pt x="6" y="117"/>
                        </a:lnTo>
                        <a:lnTo>
                          <a:pt x="9" y="116"/>
                        </a:lnTo>
                        <a:lnTo>
                          <a:pt x="12" y="115"/>
                        </a:lnTo>
                        <a:lnTo>
                          <a:pt x="15" y="115"/>
                        </a:lnTo>
                        <a:lnTo>
                          <a:pt x="20" y="115"/>
                        </a:lnTo>
                        <a:lnTo>
                          <a:pt x="24" y="114"/>
                        </a:lnTo>
                        <a:lnTo>
                          <a:pt x="26" y="114"/>
                        </a:lnTo>
                        <a:lnTo>
                          <a:pt x="28" y="113"/>
                        </a:lnTo>
                        <a:lnTo>
                          <a:pt x="30" y="113"/>
                        </a:lnTo>
                        <a:lnTo>
                          <a:pt x="32" y="113"/>
                        </a:lnTo>
                        <a:lnTo>
                          <a:pt x="36" y="114"/>
                        </a:lnTo>
                        <a:lnTo>
                          <a:pt x="38" y="114"/>
                        </a:lnTo>
                        <a:lnTo>
                          <a:pt x="41" y="114"/>
                        </a:lnTo>
                        <a:lnTo>
                          <a:pt x="43" y="114"/>
                        </a:lnTo>
                        <a:lnTo>
                          <a:pt x="45" y="114"/>
                        </a:lnTo>
                        <a:lnTo>
                          <a:pt x="47" y="114"/>
                        </a:lnTo>
                        <a:lnTo>
                          <a:pt x="50" y="114"/>
                        </a:lnTo>
                        <a:lnTo>
                          <a:pt x="50" y="112"/>
                        </a:lnTo>
                        <a:lnTo>
                          <a:pt x="50" y="109"/>
                        </a:lnTo>
                        <a:lnTo>
                          <a:pt x="50" y="107"/>
                        </a:lnTo>
                        <a:lnTo>
                          <a:pt x="48" y="104"/>
                        </a:lnTo>
                        <a:lnTo>
                          <a:pt x="47" y="100"/>
                        </a:lnTo>
                        <a:lnTo>
                          <a:pt x="47" y="98"/>
                        </a:lnTo>
                        <a:lnTo>
                          <a:pt x="46" y="95"/>
                        </a:lnTo>
                        <a:lnTo>
                          <a:pt x="45" y="92"/>
                        </a:lnTo>
                        <a:lnTo>
                          <a:pt x="45" y="89"/>
                        </a:lnTo>
                        <a:lnTo>
                          <a:pt x="44" y="85"/>
                        </a:lnTo>
                        <a:lnTo>
                          <a:pt x="44" y="80"/>
                        </a:lnTo>
                        <a:lnTo>
                          <a:pt x="44" y="77"/>
                        </a:lnTo>
                        <a:lnTo>
                          <a:pt x="44" y="71"/>
                        </a:lnTo>
                        <a:lnTo>
                          <a:pt x="44" y="66"/>
                        </a:lnTo>
                        <a:lnTo>
                          <a:pt x="44" y="61"/>
                        </a:lnTo>
                        <a:lnTo>
                          <a:pt x="44" y="57"/>
                        </a:lnTo>
                        <a:lnTo>
                          <a:pt x="45" y="52"/>
                        </a:lnTo>
                        <a:lnTo>
                          <a:pt x="46" y="47"/>
                        </a:lnTo>
                        <a:lnTo>
                          <a:pt x="47" y="44"/>
                        </a:lnTo>
                        <a:lnTo>
                          <a:pt x="51" y="39"/>
                        </a:lnTo>
                        <a:lnTo>
                          <a:pt x="53" y="35"/>
                        </a:lnTo>
                        <a:lnTo>
                          <a:pt x="55" y="30"/>
                        </a:lnTo>
                        <a:lnTo>
                          <a:pt x="57" y="28"/>
                        </a:lnTo>
                        <a:lnTo>
                          <a:pt x="60" y="24"/>
                        </a:lnTo>
                        <a:lnTo>
                          <a:pt x="64" y="19"/>
                        </a:lnTo>
                        <a:lnTo>
                          <a:pt x="66" y="16"/>
                        </a:lnTo>
                        <a:lnTo>
                          <a:pt x="70" y="12"/>
                        </a:lnTo>
                        <a:lnTo>
                          <a:pt x="73" y="9"/>
                        </a:lnTo>
                        <a:lnTo>
                          <a:pt x="75" y="8"/>
                        </a:lnTo>
                        <a:lnTo>
                          <a:pt x="79" y="6"/>
                        </a:lnTo>
                        <a:lnTo>
                          <a:pt x="81" y="4"/>
                        </a:lnTo>
                        <a:lnTo>
                          <a:pt x="85" y="2"/>
                        </a:lnTo>
                        <a:lnTo>
                          <a:pt x="89" y="1"/>
                        </a:lnTo>
                        <a:lnTo>
                          <a:pt x="92" y="1"/>
                        </a:lnTo>
                        <a:lnTo>
                          <a:pt x="96" y="0"/>
                        </a:lnTo>
                        <a:lnTo>
                          <a:pt x="99" y="0"/>
                        </a:lnTo>
                        <a:lnTo>
                          <a:pt x="102" y="0"/>
                        </a:lnTo>
                        <a:lnTo>
                          <a:pt x="104" y="1"/>
                        </a:lnTo>
                        <a:lnTo>
                          <a:pt x="107" y="1"/>
                        </a:lnTo>
                        <a:lnTo>
                          <a:pt x="109" y="2"/>
                        </a:lnTo>
                        <a:lnTo>
                          <a:pt x="111" y="4"/>
                        </a:lnTo>
                        <a:lnTo>
                          <a:pt x="114" y="7"/>
                        </a:lnTo>
                        <a:lnTo>
                          <a:pt x="116" y="9"/>
                        </a:lnTo>
                        <a:lnTo>
                          <a:pt x="116" y="11"/>
                        </a:lnTo>
                        <a:lnTo>
                          <a:pt x="120" y="15"/>
                        </a:lnTo>
                        <a:lnTo>
                          <a:pt x="121" y="18"/>
                        </a:lnTo>
                        <a:lnTo>
                          <a:pt x="122" y="20"/>
                        </a:lnTo>
                        <a:lnTo>
                          <a:pt x="124" y="21"/>
                        </a:lnTo>
                        <a:lnTo>
                          <a:pt x="124" y="25"/>
                        </a:lnTo>
                        <a:lnTo>
                          <a:pt x="125" y="27"/>
                        </a:lnTo>
                        <a:lnTo>
                          <a:pt x="127" y="32"/>
                        </a:lnTo>
                        <a:lnTo>
                          <a:pt x="128" y="35"/>
                        </a:lnTo>
                        <a:lnTo>
                          <a:pt x="129" y="38"/>
                        </a:lnTo>
                        <a:lnTo>
                          <a:pt x="130" y="42"/>
                        </a:lnTo>
                        <a:lnTo>
                          <a:pt x="132" y="44"/>
                        </a:lnTo>
                        <a:lnTo>
                          <a:pt x="132" y="47"/>
                        </a:lnTo>
                        <a:lnTo>
                          <a:pt x="134" y="50"/>
                        </a:lnTo>
                        <a:lnTo>
                          <a:pt x="136" y="50"/>
                        </a:lnTo>
                        <a:lnTo>
                          <a:pt x="138" y="48"/>
                        </a:lnTo>
                        <a:lnTo>
                          <a:pt x="140" y="47"/>
                        </a:lnTo>
                        <a:lnTo>
                          <a:pt x="143" y="45"/>
                        </a:lnTo>
                        <a:lnTo>
                          <a:pt x="146" y="44"/>
                        </a:lnTo>
                        <a:lnTo>
                          <a:pt x="150" y="42"/>
                        </a:lnTo>
                        <a:lnTo>
                          <a:pt x="154" y="39"/>
                        </a:lnTo>
                        <a:lnTo>
                          <a:pt x="157" y="37"/>
                        </a:lnTo>
                        <a:lnTo>
                          <a:pt x="163" y="36"/>
                        </a:lnTo>
                        <a:lnTo>
                          <a:pt x="168" y="34"/>
                        </a:lnTo>
                        <a:lnTo>
                          <a:pt x="172" y="33"/>
                        </a:lnTo>
                        <a:lnTo>
                          <a:pt x="176" y="33"/>
                        </a:lnTo>
                        <a:lnTo>
                          <a:pt x="179" y="33"/>
                        </a:lnTo>
                        <a:lnTo>
                          <a:pt x="183" y="33"/>
                        </a:lnTo>
                        <a:lnTo>
                          <a:pt x="187" y="33"/>
                        </a:lnTo>
                        <a:lnTo>
                          <a:pt x="191" y="33"/>
                        </a:lnTo>
                        <a:lnTo>
                          <a:pt x="194" y="33"/>
                        </a:lnTo>
                        <a:lnTo>
                          <a:pt x="197" y="35"/>
                        </a:lnTo>
                        <a:lnTo>
                          <a:pt x="199" y="36"/>
                        </a:lnTo>
                        <a:lnTo>
                          <a:pt x="202" y="37"/>
                        </a:lnTo>
                        <a:lnTo>
                          <a:pt x="204" y="38"/>
                        </a:lnTo>
                        <a:lnTo>
                          <a:pt x="206" y="42"/>
                        </a:lnTo>
                        <a:lnTo>
                          <a:pt x="209" y="44"/>
                        </a:lnTo>
                        <a:lnTo>
                          <a:pt x="212" y="47"/>
                        </a:lnTo>
                        <a:lnTo>
                          <a:pt x="215" y="51"/>
                        </a:lnTo>
                        <a:lnTo>
                          <a:pt x="218" y="54"/>
                        </a:lnTo>
                        <a:lnTo>
                          <a:pt x="221" y="56"/>
                        </a:lnTo>
                        <a:lnTo>
                          <a:pt x="223" y="60"/>
                        </a:lnTo>
                        <a:lnTo>
                          <a:pt x="225" y="63"/>
                        </a:lnTo>
                        <a:lnTo>
                          <a:pt x="227" y="66"/>
                        </a:lnTo>
                        <a:lnTo>
                          <a:pt x="227" y="70"/>
                        </a:lnTo>
                        <a:lnTo>
                          <a:pt x="228" y="73"/>
                        </a:lnTo>
                        <a:lnTo>
                          <a:pt x="229" y="77"/>
                        </a:lnTo>
                        <a:lnTo>
                          <a:pt x="230" y="80"/>
                        </a:lnTo>
                        <a:lnTo>
                          <a:pt x="230" y="85"/>
                        </a:lnTo>
                        <a:lnTo>
                          <a:pt x="230" y="88"/>
                        </a:lnTo>
                        <a:lnTo>
                          <a:pt x="230" y="92"/>
                        </a:lnTo>
                        <a:lnTo>
                          <a:pt x="230" y="95"/>
                        </a:lnTo>
                        <a:lnTo>
                          <a:pt x="230" y="99"/>
                        </a:lnTo>
                        <a:lnTo>
                          <a:pt x="230" y="101"/>
                        </a:lnTo>
                        <a:lnTo>
                          <a:pt x="230" y="104"/>
                        </a:lnTo>
                        <a:lnTo>
                          <a:pt x="232" y="104"/>
                        </a:lnTo>
                        <a:lnTo>
                          <a:pt x="236" y="103"/>
                        </a:lnTo>
                        <a:lnTo>
                          <a:pt x="239" y="101"/>
                        </a:lnTo>
                        <a:lnTo>
                          <a:pt x="243" y="100"/>
                        </a:lnTo>
                        <a:lnTo>
                          <a:pt x="247" y="99"/>
                        </a:lnTo>
                        <a:lnTo>
                          <a:pt x="252" y="97"/>
                        </a:lnTo>
                        <a:lnTo>
                          <a:pt x="258" y="95"/>
                        </a:lnTo>
                        <a:lnTo>
                          <a:pt x="264" y="92"/>
                        </a:lnTo>
                        <a:lnTo>
                          <a:pt x="269" y="90"/>
                        </a:lnTo>
                        <a:lnTo>
                          <a:pt x="275" y="88"/>
                        </a:lnTo>
                        <a:lnTo>
                          <a:pt x="280" y="86"/>
                        </a:lnTo>
                        <a:lnTo>
                          <a:pt x="286" y="82"/>
                        </a:lnTo>
                        <a:lnTo>
                          <a:pt x="290" y="81"/>
                        </a:lnTo>
                        <a:lnTo>
                          <a:pt x="294" y="79"/>
                        </a:lnTo>
                        <a:lnTo>
                          <a:pt x="298" y="78"/>
                        </a:lnTo>
                        <a:lnTo>
                          <a:pt x="301" y="77"/>
                        </a:lnTo>
                        <a:lnTo>
                          <a:pt x="304" y="77"/>
                        </a:lnTo>
                        <a:lnTo>
                          <a:pt x="307" y="77"/>
                        </a:lnTo>
                        <a:lnTo>
                          <a:pt x="310" y="78"/>
                        </a:lnTo>
                        <a:lnTo>
                          <a:pt x="313" y="81"/>
                        </a:lnTo>
                        <a:lnTo>
                          <a:pt x="314" y="83"/>
                        </a:lnTo>
                        <a:lnTo>
                          <a:pt x="316" y="87"/>
                        </a:lnTo>
                        <a:lnTo>
                          <a:pt x="319" y="90"/>
                        </a:lnTo>
                        <a:lnTo>
                          <a:pt x="321" y="95"/>
                        </a:lnTo>
                        <a:lnTo>
                          <a:pt x="322" y="98"/>
                        </a:lnTo>
                        <a:lnTo>
                          <a:pt x="325" y="103"/>
                        </a:lnTo>
                        <a:lnTo>
                          <a:pt x="326" y="107"/>
                        </a:lnTo>
                        <a:lnTo>
                          <a:pt x="329" y="112"/>
                        </a:lnTo>
                        <a:lnTo>
                          <a:pt x="331" y="117"/>
                        </a:lnTo>
                        <a:lnTo>
                          <a:pt x="332" y="122"/>
                        </a:lnTo>
                        <a:lnTo>
                          <a:pt x="333" y="127"/>
                        </a:lnTo>
                        <a:lnTo>
                          <a:pt x="334" y="131"/>
                        </a:lnTo>
                        <a:lnTo>
                          <a:pt x="334" y="136"/>
                        </a:lnTo>
                        <a:lnTo>
                          <a:pt x="334" y="140"/>
                        </a:lnTo>
                        <a:lnTo>
                          <a:pt x="334" y="144"/>
                        </a:lnTo>
                        <a:lnTo>
                          <a:pt x="334" y="148"/>
                        </a:lnTo>
                        <a:lnTo>
                          <a:pt x="333" y="152"/>
                        </a:lnTo>
                        <a:lnTo>
                          <a:pt x="331" y="156"/>
                        </a:lnTo>
                        <a:lnTo>
                          <a:pt x="331" y="158"/>
                        </a:lnTo>
                        <a:lnTo>
                          <a:pt x="329" y="160"/>
                        </a:lnTo>
                        <a:lnTo>
                          <a:pt x="327" y="162"/>
                        </a:lnTo>
                        <a:lnTo>
                          <a:pt x="325" y="166"/>
                        </a:lnTo>
                        <a:lnTo>
                          <a:pt x="322" y="168"/>
                        </a:lnTo>
                        <a:lnTo>
                          <a:pt x="319" y="171"/>
                        </a:lnTo>
                        <a:lnTo>
                          <a:pt x="315" y="174"/>
                        </a:lnTo>
                        <a:lnTo>
                          <a:pt x="312" y="177"/>
                        </a:lnTo>
                        <a:lnTo>
                          <a:pt x="308" y="178"/>
                        </a:lnTo>
                        <a:lnTo>
                          <a:pt x="305" y="180"/>
                        </a:lnTo>
                        <a:lnTo>
                          <a:pt x="302" y="183"/>
                        </a:lnTo>
                        <a:lnTo>
                          <a:pt x="299" y="184"/>
                        </a:lnTo>
                        <a:lnTo>
                          <a:pt x="295" y="186"/>
                        </a:lnTo>
                        <a:lnTo>
                          <a:pt x="292" y="186"/>
                        </a:lnTo>
                        <a:lnTo>
                          <a:pt x="290" y="187"/>
                        </a:lnTo>
                        <a:lnTo>
                          <a:pt x="287" y="188"/>
                        </a:lnTo>
                        <a:lnTo>
                          <a:pt x="283" y="189"/>
                        </a:lnTo>
                        <a:lnTo>
                          <a:pt x="281" y="190"/>
                        </a:lnTo>
                        <a:lnTo>
                          <a:pt x="278" y="190"/>
                        </a:lnTo>
                        <a:lnTo>
                          <a:pt x="276" y="190"/>
                        </a:lnTo>
                        <a:lnTo>
                          <a:pt x="274" y="193"/>
                        </a:lnTo>
                        <a:lnTo>
                          <a:pt x="274" y="195"/>
                        </a:lnTo>
                        <a:lnTo>
                          <a:pt x="274" y="198"/>
                        </a:lnTo>
                        <a:lnTo>
                          <a:pt x="274" y="201"/>
                        </a:lnTo>
                        <a:lnTo>
                          <a:pt x="274" y="204"/>
                        </a:lnTo>
                        <a:lnTo>
                          <a:pt x="274" y="206"/>
                        </a:lnTo>
                        <a:lnTo>
                          <a:pt x="274" y="210"/>
                        </a:lnTo>
                        <a:lnTo>
                          <a:pt x="274" y="212"/>
                        </a:lnTo>
                        <a:lnTo>
                          <a:pt x="274" y="214"/>
                        </a:lnTo>
                        <a:lnTo>
                          <a:pt x="274" y="219"/>
                        </a:lnTo>
                        <a:lnTo>
                          <a:pt x="274" y="221"/>
                        </a:lnTo>
                        <a:lnTo>
                          <a:pt x="275" y="223"/>
                        </a:lnTo>
                        <a:lnTo>
                          <a:pt x="275" y="226"/>
                        </a:lnTo>
                        <a:lnTo>
                          <a:pt x="275" y="228"/>
                        </a:lnTo>
                        <a:lnTo>
                          <a:pt x="275" y="232"/>
                        </a:lnTo>
                        <a:lnTo>
                          <a:pt x="274" y="237"/>
                        </a:lnTo>
                        <a:lnTo>
                          <a:pt x="274" y="240"/>
                        </a:lnTo>
                        <a:lnTo>
                          <a:pt x="273" y="245"/>
                        </a:lnTo>
                        <a:lnTo>
                          <a:pt x="272" y="247"/>
                        </a:lnTo>
                        <a:lnTo>
                          <a:pt x="271" y="249"/>
                        </a:lnTo>
                        <a:lnTo>
                          <a:pt x="270" y="253"/>
                        </a:lnTo>
                        <a:lnTo>
                          <a:pt x="268" y="255"/>
                        </a:lnTo>
                        <a:lnTo>
                          <a:pt x="265" y="257"/>
                        </a:lnTo>
                        <a:lnTo>
                          <a:pt x="265" y="259"/>
                        </a:lnTo>
                        <a:lnTo>
                          <a:pt x="263" y="259"/>
                        </a:lnTo>
                        <a:lnTo>
                          <a:pt x="261" y="261"/>
                        </a:lnTo>
                        <a:lnTo>
                          <a:pt x="259" y="263"/>
                        </a:lnTo>
                        <a:lnTo>
                          <a:pt x="256" y="263"/>
                        </a:lnTo>
                        <a:lnTo>
                          <a:pt x="254" y="263"/>
                        </a:lnTo>
                        <a:lnTo>
                          <a:pt x="250" y="264"/>
                        </a:lnTo>
                        <a:lnTo>
                          <a:pt x="245" y="264"/>
                        </a:lnTo>
                        <a:lnTo>
                          <a:pt x="241" y="265"/>
                        </a:lnTo>
                        <a:lnTo>
                          <a:pt x="236" y="265"/>
                        </a:lnTo>
                        <a:lnTo>
                          <a:pt x="232" y="265"/>
                        </a:lnTo>
                        <a:lnTo>
                          <a:pt x="227" y="265"/>
                        </a:lnTo>
                        <a:lnTo>
                          <a:pt x="220" y="265"/>
                        </a:lnTo>
                        <a:lnTo>
                          <a:pt x="215" y="264"/>
                        </a:lnTo>
                        <a:lnTo>
                          <a:pt x="211" y="263"/>
                        </a:lnTo>
                        <a:lnTo>
                          <a:pt x="208" y="263"/>
                        </a:lnTo>
                        <a:lnTo>
                          <a:pt x="206" y="261"/>
                        </a:lnTo>
                        <a:lnTo>
                          <a:pt x="204" y="261"/>
                        </a:lnTo>
                        <a:lnTo>
                          <a:pt x="202" y="260"/>
                        </a:lnTo>
                        <a:lnTo>
                          <a:pt x="199" y="258"/>
                        </a:lnTo>
                        <a:lnTo>
                          <a:pt x="197" y="257"/>
                        </a:lnTo>
                        <a:lnTo>
                          <a:pt x="195" y="256"/>
                        </a:lnTo>
                        <a:lnTo>
                          <a:pt x="193" y="253"/>
                        </a:lnTo>
                        <a:lnTo>
                          <a:pt x="191" y="250"/>
                        </a:lnTo>
                        <a:lnTo>
                          <a:pt x="189" y="248"/>
                        </a:lnTo>
                        <a:lnTo>
                          <a:pt x="188" y="246"/>
                        </a:lnTo>
                        <a:lnTo>
                          <a:pt x="185" y="245"/>
                        </a:lnTo>
                        <a:lnTo>
                          <a:pt x="183" y="242"/>
                        </a:lnTo>
                        <a:lnTo>
                          <a:pt x="181" y="240"/>
                        </a:lnTo>
                        <a:lnTo>
                          <a:pt x="179" y="238"/>
                        </a:lnTo>
                        <a:lnTo>
                          <a:pt x="177" y="239"/>
                        </a:lnTo>
                        <a:lnTo>
                          <a:pt x="175" y="241"/>
                        </a:lnTo>
                        <a:lnTo>
                          <a:pt x="173" y="244"/>
                        </a:lnTo>
                        <a:lnTo>
                          <a:pt x="171" y="246"/>
                        </a:lnTo>
                        <a:lnTo>
                          <a:pt x="169" y="247"/>
                        </a:lnTo>
                        <a:lnTo>
                          <a:pt x="165" y="249"/>
                        </a:lnTo>
                        <a:lnTo>
                          <a:pt x="163" y="250"/>
                        </a:lnTo>
                        <a:lnTo>
                          <a:pt x="161" y="251"/>
                        </a:lnTo>
                        <a:lnTo>
                          <a:pt x="158" y="253"/>
                        </a:lnTo>
                        <a:lnTo>
                          <a:pt x="155" y="253"/>
                        </a:lnTo>
                        <a:lnTo>
                          <a:pt x="150" y="254"/>
                        </a:lnTo>
                        <a:lnTo>
                          <a:pt x="146" y="254"/>
                        </a:lnTo>
                        <a:lnTo>
                          <a:pt x="142" y="255"/>
                        </a:lnTo>
                        <a:lnTo>
                          <a:pt x="138" y="255"/>
                        </a:lnTo>
                        <a:lnTo>
                          <a:pt x="135" y="255"/>
                        </a:lnTo>
                        <a:lnTo>
                          <a:pt x="131" y="256"/>
                        </a:lnTo>
                        <a:lnTo>
                          <a:pt x="128" y="256"/>
                        </a:lnTo>
                        <a:lnTo>
                          <a:pt x="124" y="256"/>
                        </a:lnTo>
                        <a:lnTo>
                          <a:pt x="121" y="256"/>
                        </a:lnTo>
                        <a:lnTo>
                          <a:pt x="116" y="256"/>
                        </a:lnTo>
                        <a:lnTo>
                          <a:pt x="113" y="255"/>
                        </a:lnTo>
                        <a:lnTo>
                          <a:pt x="110" y="254"/>
                        </a:lnTo>
                        <a:lnTo>
                          <a:pt x="107" y="253"/>
                        </a:lnTo>
                        <a:lnTo>
                          <a:pt x="104" y="251"/>
                        </a:lnTo>
                        <a:lnTo>
                          <a:pt x="102" y="250"/>
                        </a:lnTo>
                        <a:lnTo>
                          <a:pt x="99" y="249"/>
                        </a:lnTo>
                        <a:lnTo>
                          <a:pt x="96" y="247"/>
                        </a:lnTo>
                        <a:lnTo>
                          <a:pt x="94" y="245"/>
                        </a:lnTo>
                        <a:lnTo>
                          <a:pt x="92" y="241"/>
                        </a:lnTo>
                        <a:lnTo>
                          <a:pt x="90" y="238"/>
                        </a:lnTo>
                        <a:lnTo>
                          <a:pt x="89" y="236"/>
                        </a:lnTo>
                        <a:lnTo>
                          <a:pt x="89" y="233"/>
                        </a:lnTo>
                        <a:lnTo>
                          <a:pt x="87" y="230"/>
                        </a:lnTo>
                        <a:lnTo>
                          <a:pt x="86" y="227"/>
                        </a:lnTo>
                        <a:lnTo>
                          <a:pt x="83" y="224"/>
                        </a:lnTo>
                        <a:lnTo>
                          <a:pt x="82" y="222"/>
                        </a:lnTo>
                        <a:lnTo>
                          <a:pt x="81" y="219"/>
                        </a:lnTo>
                        <a:lnTo>
                          <a:pt x="80" y="216"/>
                        </a:lnTo>
                        <a:lnTo>
                          <a:pt x="79" y="214"/>
                        </a:lnTo>
                        <a:lnTo>
                          <a:pt x="77" y="213"/>
                        </a:lnTo>
                        <a:lnTo>
                          <a:pt x="76" y="211"/>
                        </a:lnTo>
                        <a:lnTo>
                          <a:pt x="74" y="209"/>
                        </a:lnTo>
                        <a:lnTo>
                          <a:pt x="72" y="206"/>
                        </a:lnTo>
                        <a:lnTo>
                          <a:pt x="71" y="204"/>
                        </a:lnTo>
                        <a:lnTo>
                          <a:pt x="69" y="202"/>
                        </a:lnTo>
                        <a:lnTo>
                          <a:pt x="68" y="200"/>
                        </a:lnTo>
                        <a:lnTo>
                          <a:pt x="65" y="196"/>
                        </a:lnTo>
                        <a:lnTo>
                          <a:pt x="64" y="194"/>
                        </a:lnTo>
                        <a:lnTo>
                          <a:pt x="63" y="192"/>
                        </a:lnTo>
                        <a:lnTo>
                          <a:pt x="61" y="189"/>
                        </a:lnTo>
                        <a:lnTo>
                          <a:pt x="61" y="187"/>
                        </a:lnTo>
                        <a:lnTo>
                          <a:pt x="59" y="185"/>
                        </a:lnTo>
                        <a:lnTo>
                          <a:pt x="58" y="183"/>
                        </a:lnTo>
                        <a:lnTo>
                          <a:pt x="57" y="180"/>
                        </a:lnTo>
                        <a:lnTo>
                          <a:pt x="56" y="18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3" name="Rectangle 58"/>
                  <p:cNvSpPr>
                    <a:spLocks noChangeArrowheads="1"/>
                  </p:cNvSpPr>
                  <p:nvPr>
                    <p:custDataLst>
                      <p:tags r:id="rId53"/>
                    </p:custDataLst>
                  </p:nvPr>
                </p:nvSpPr>
                <p:spPr bwMode="auto">
                  <a:xfrm>
                    <a:off x="2631" y="2190"/>
                    <a:ext cx="408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tx2"/>
                        </a:solidFill>
                        <a:latin typeface="+mn-lt"/>
                      </a:rPr>
                      <a:t>Bubble</a:t>
                    </a:r>
                  </a:p>
                </p:txBody>
              </p:sp>
            </p:grpSp>
            <p:grpSp>
              <p:nvGrpSpPr>
                <p:cNvPr id="59" name="Group 59"/>
                <p:cNvGrpSpPr>
                  <a:grpSpLocks/>
                </p:cNvGrpSpPr>
                <p:nvPr/>
              </p:nvGrpSpPr>
              <p:grpSpPr bwMode="auto">
                <a:xfrm>
                  <a:off x="2631" y="1607"/>
                  <a:ext cx="408" cy="266"/>
                  <a:chOff x="2631" y="1607"/>
                  <a:chExt cx="408" cy="266"/>
                </a:xfrm>
              </p:grpSpPr>
              <p:sp>
                <p:nvSpPr>
                  <p:cNvPr id="60" name="Freeform 60"/>
                  <p:cNvSpPr>
                    <a:spLocks/>
                  </p:cNvSpPr>
                  <p:nvPr>
                    <p:custDataLst>
                      <p:tags r:id="rId50"/>
                    </p:custDataLst>
                  </p:nvPr>
                </p:nvSpPr>
                <p:spPr bwMode="auto">
                  <a:xfrm>
                    <a:off x="2642" y="1607"/>
                    <a:ext cx="335" cy="266"/>
                  </a:xfrm>
                  <a:custGeom>
                    <a:avLst/>
                    <a:gdLst>
                      <a:gd name="T0" fmla="*/ 47 w 335"/>
                      <a:gd name="T1" fmla="*/ 179 h 266"/>
                      <a:gd name="T2" fmla="*/ 34 w 335"/>
                      <a:gd name="T3" fmla="*/ 177 h 266"/>
                      <a:gd name="T4" fmla="*/ 21 w 335"/>
                      <a:gd name="T5" fmla="*/ 171 h 266"/>
                      <a:gd name="T6" fmla="*/ 6 w 335"/>
                      <a:gd name="T7" fmla="*/ 160 h 266"/>
                      <a:gd name="T8" fmla="*/ 1 w 335"/>
                      <a:gd name="T9" fmla="*/ 147 h 266"/>
                      <a:gd name="T10" fmla="*/ 1 w 335"/>
                      <a:gd name="T11" fmla="*/ 132 h 266"/>
                      <a:gd name="T12" fmla="*/ 4 w 335"/>
                      <a:gd name="T13" fmla="*/ 119 h 266"/>
                      <a:gd name="T14" fmla="*/ 20 w 335"/>
                      <a:gd name="T15" fmla="*/ 115 h 266"/>
                      <a:gd name="T16" fmla="*/ 32 w 335"/>
                      <a:gd name="T17" fmla="*/ 113 h 266"/>
                      <a:gd name="T18" fmla="*/ 45 w 335"/>
                      <a:gd name="T19" fmla="*/ 114 h 266"/>
                      <a:gd name="T20" fmla="*/ 50 w 335"/>
                      <a:gd name="T21" fmla="*/ 107 h 266"/>
                      <a:gd name="T22" fmla="*/ 45 w 335"/>
                      <a:gd name="T23" fmla="*/ 92 h 266"/>
                      <a:gd name="T24" fmla="*/ 44 w 335"/>
                      <a:gd name="T25" fmla="*/ 71 h 266"/>
                      <a:gd name="T26" fmla="*/ 46 w 335"/>
                      <a:gd name="T27" fmla="*/ 47 h 266"/>
                      <a:gd name="T28" fmla="*/ 57 w 335"/>
                      <a:gd name="T29" fmla="*/ 28 h 266"/>
                      <a:gd name="T30" fmla="*/ 73 w 335"/>
                      <a:gd name="T31" fmla="*/ 9 h 266"/>
                      <a:gd name="T32" fmla="*/ 89 w 335"/>
                      <a:gd name="T33" fmla="*/ 1 h 266"/>
                      <a:gd name="T34" fmla="*/ 104 w 335"/>
                      <a:gd name="T35" fmla="*/ 1 h 266"/>
                      <a:gd name="T36" fmla="*/ 116 w 335"/>
                      <a:gd name="T37" fmla="*/ 9 h 266"/>
                      <a:gd name="T38" fmla="*/ 124 w 335"/>
                      <a:gd name="T39" fmla="*/ 21 h 266"/>
                      <a:gd name="T40" fmla="*/ 129 w 335"/>
                      <a:gd name="T41" fmla="*/ 38 h 266"/>
                      <a:gd name="T42" fmla="*/ 136 w 335"/>
                      <a:gd name="T43" fmla="*/ 50 h 266"/>
                      <a:gd name="T44" fmla="*/ 150 w 335"/>
                      <a:gd name="T45" fmla="*/ 42 h 266"/>
                      <a:gd name="T46" fmla="*/ 172 w 335"/>
                      <a:gd name="T47" fmla="*/ 33 h 266"/>
                      <a:gd name="T48" fmla="*/ 191 w 335"/>
                      <a:gd name="T49" fmla="*/ 33 h 266"/>
                      <a:gd name="T50" fmla="*/ 204 w 335"/>
                      <a:gd name="T51" fmla="*/ 38 h 266"/>
                      <a:gd name="T52" fmla="*/ 218 w 335"/>
                      <a:gd name="T53" fmla="*/ 54 h 266"/>
                      <a:gd name="T54" fmla="*/ 227 w 335"/>
                      <a:gd name="T55" fmla="*/ 70 h 266"/>
                      <a:gd name="T56" fmla="*/ 230 w 335"/>
                      <a:gd name="T57" fmla="*/ 88 h 266"/>
                      <a:gd name="T58" fmla="*/ 230 w 335"/>
                      <a:gd name="T59" fmla="*/ 104 h 266"/>
                      <a:gd name="T60" fmla="*/ 247 w 335"/>
                      <a:gd name="T61" fmla="*/ 99 h 266"/>
                      <a:gd name="T62" fmla="*/ 275 w 335"/>
                      <a:gd name="T63" fmla="*/ 88 h 266"/>
                      <a:gd name="T64" fmla="*/ 298 w 335"/>
                      <a:gd name="T65" fmla="*/ 78 h 266"/>
                      <a:gd name="T66" fmla="*/ 313 w 335"/>
                      <a:gd name="T67" fmla="*/ 81 h 266"/>
                      <a:gd name="T68" fmla="*/ 322 w 335"/>
                      <a:gd name="T69" fmla="*/ 98 h 266"/>
                      <a:gd name="T70" fmla="*/ 332 w 335"/>
                      <a:gd name="T71" fmla="*/ 122 h 266"/>
                      <a:gd name="T72" fmla="*/ 334 w 335"/>
                      <a:gd name="T73" fmla="*/ 144 h 266"/>
                      <a:gd name="T74" fmla="*/ 329 w 335"/>
                      <a:gd name="T75" fmla="*/ 160 h 266"/>
                      <a:gd name="T76" fmla="*/ 315 w 335"/>
                      <a:gd name="T77" fmla="*/ 174 h 266"/>
                      <a:gd name="T78" fmla="*/ 299 w 335"/>
                      <a:gd name="T79" fmla="*/ 184 h 266"/>
                      <a:gd name="T80" fmla="*/ 283 w 335"/>
                      <a:gd name="T81" fmla="*/ 189 h 266"/>
                      <a:gd name="T82" fmla="*/ 274 w 335"/>
                      <a:gd name="T83" fmla="*/ 195 h 266"/>
                      <a:gd name="T84" fmla="*/ 274 w 335"/>
                      <a:gd name="T85" fmla="*/ 210 h 266"/>
                      <a:gd name="T86" fmla="*/ 275 w 335"/>
                      <a:gd name="T87" fmla="*/ 223 h 266"/>
                      <a:gd name="T88" fmla="*/ 274 w 335"/>
                      <a:gd name="T89" fmla="*/ 240 h 266"/>
                      <a:gd name="T90" fmla="*/ 268 w 335"/>
                      <a:gd name="T91" fmla="*/ 255 h 266"/>
                      <a:gd name="T92" fmla="*/ 259 w 335"/>
                      <a:gd name="T93" fmla="*/ 263 h 266"/>
                      <a:gd name="T94" fmla="*/ 241 w 335"/>
                      <a:gd name="T95" fmla="*/ 265 h 266"/>
                      <a:gd name="T96" fmla="*/ 215 w 335"/>
                      <a:gd name="T97" fmla="*/ 264 h 266"/>
                      <a:gd name="T98" fmla="*/ 202 w 335"/>
                      <a:gd name="T99" fmla="*/ 260 h 266"/>
                      <a:gd name="T100" fmla="*/ 191 w 335"/>
                      <a:gd name="T101" fmla="*/ 250 h 266"/>
                      <a:gd name="T102" fmla="*/ 181 w 335"/>
                      <a:gd name="T103" fmla="*/ 240 h 266"/>
                      <a:gd name="T104" fmla="*/ 171 w 335"/>
                      <a:gd name="T105" fmla="*/ 246 h 266"/>
                      <a:gd name="T106" fmla="*/ 158 w 335"/>
                      <a:gd name="T107" fmla="*/ 253 h 266"/>
                      <a:gd name="T108" fmla="*/ 138 w 335"/>
                      <a:gd name="T109" fmla="*/ 255 h 266"/>
                      <a:gd name="T110" fmla="*/ 121 w 335"/>
                      <a:gd name="T111" fmla="*/ 256 h 266"/>
                      <a:gd name="T112" fmla="*/ 104 w 335"/>
                      <a:gd name="T113" fmla="*/ 251 h 266"/>
                      <a:gd name="T114" fmla="*/ 92 w 335"/>
                      <a:gd name="T115" fmla="*/ 241 h 266"/>
                      <a:gd name="T116" fmla="*/ 86 w 335"/>
                      <a:gd name="T117" fmla="*/ 227 h 266"/>
                      <a:gd name="T118" fmla="*/ 79 w 335"/>
                      <a:gd name="T119" fmla="*/ 214 h 266"/>
                      <a:gd name="T120" fmla="*/ 71 w 335"/>
                      <a:gd name="T121" fmla="*/ 204 h 266"/>
                      <a:gd name="T122" fmla="*/ 63 w 335"/>
                      <a:gd name="T123" fmla="*/ 192 h 266"/>
                      <a:gd name="T124" fmla="*/ 57 w 335"/>
                      <a:gd name="T125" fmla="*/ 180 h 26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335"/>
                      <a:gd name="T190" fmla="*/ 0 h 266"/>
                      <a:gd name="T191" fmla="*/ 335 w 335"/>
                      <a:gd name="T192" fmla="*/ 266 h 26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335" h="266">
                        <a:moveTo>
                          <a:pt x="56" y="180"/>
                        </a:moveTo>
                        <a:lnTo>
                          <a:pt x="54" y="178"/>
                        </a:lnTo>
                        <a:lnTo>
                          <a:pt x="52" y="179"/>
                        </a:lnTo>
                        <a:lnTo>
                          <a:pt x="50" y="179"/>
                        </a:lnTo>
                        <a:lnTo>
                          <a:pt x="47" y="179"/>
                        </a:lnTo>
                        <a:lnTo>
                          <a:pt x="44" y="179"/>
                        </a:lnTo>
                        <a:lnTo>
                          <a:pt x="41" y="179"/>
                        </a:lnTo>
                        <a:lnTo>
                          <a:pt x="39" y="178"/>
                        </a:lnTo>
                        <a:lnTo>
                          <a:pt x="37" y="178"/>
                        </a:lnTo>
                        <a:lnTo>
                          <a:pt x="34" y="177"/>
                        </a:lnTo>
                        <a:lnTo>
                          <a:pt x="32" y="176"/>
                        </a:lnTo>
                        <a:lnTo>
                          <a:pt x="28" y="175"/>
                        </a:lnTo>
                        <a:lnTo>
                          <a:pt x="26" y="174"/>
                        </a:lnTo>
                        <a:lnTo>
                          <a:pt x="23" y="172"/>
                        </a:lnTo>
                        <a:lnTo>
                          <a:pt x="21" y="171"/>
                        </a:lnTo>
                        <a:lnTo>
                          <a:pt x="17" y="170"/>
                        </a:lnTo>
                        <a:lnTo>
                          <a:pt x="14" y="167"/>
                        </a:lnTo>
                        <a:lnTo>
                          <a:pt x="12" y="166"/>
                        </a:lnTo>
                        <a:lnTo>
                          <a:pt x="10" y="163"/>
                        </a:lnTo>
                        <a:lnTo>
                          <a:pt x="6" y="160"/>
                        </a:lnTo>
                        <a:lnTo>
                          <a:pt x="5" y="157"/>
                        </a:lnTo>
                        <a:lnTo>
                          <a:pt x="4" y="154"/>
                        </a:lnTo>
                        <a:lnTo>
                          <a:pt x="3" y="152"/>
                        </a:lnTo>
                        <a:lnTo>
                          <a:pt x="1" y="149"/>
                        </a:lnTo>
                        <a:lnTo>
                          <a:pt x="1" y="147"/>
                        </a:lnTo>
                        <a:lnTo>
                          <a:pt x="1" y="143"/>
                        </a:lnTo>
                        <a:lnTo>
                          <a:pt x="0" y="140"/>
                        </a:lnTo>
                        <a:lnTo>
                          <a:pt x="0" y="138"/>
                        </a:lnTo>
                        <a:lnTo>
                          <a:pt x="0" y="134"/>
                        </a:lnTo>
                        <a:lnTo>
                          <a:pt x="1" y="132"/>
                        </a:lnTo>
                        <a:lnTo>
                          <a:pt x="1" y="129"/>
                        </a:lnTo>
                        <a:lnTo>
                          <a:pt x="1" y="126"/>
                        </a:lnTo>
                        <a:lnTo>
                          <a:pt x="3" y="124"/>
                        </a:lnTo>
                        <a:lnTo>
                          <a:pt x="3" y="122"/>
                        </a:lnTo>
                        <a:lnTo>
                          <a:pt x="4" y="119"/>
                        </a:lnTo>
                        <a:lnTo>
                          <a:pt x="6" y="117"/>
                        </a:lnTo>
                        <a:lnTo>
                          <a:pt x="9" y="116"/>
                        </a:lnTo>
                        <a:lnTo>
                          <a:pt x="12" y="115"/>
                        </a:lnTo>
                        <a:lnTo>
                          <a:pt x="15" y="115"/>
                        </a:lnTo>
                        <a:lnTo>
                          <a:pt x="20" y="115"/>
                        </a:lnTo>
                        <a:lnTo>
                          <a:pt x="24" y="114"/>
                        </a:lnTo>
                        <a:lnTo>
                          <a:pt x="26" y="114"/>
                        </a:lnTo>
                        <a:lnTo>
                          <a:pt x="28" y="113"/>
                        </a:lnTo>
                        <a:lnTo>
                          <a:pt x="30" y="113"/>
                        </a:lnTo>
                        <a:lnTo>
                          <a:pt x="32" y="113"/>
                        </a:lnTo>
                        <a:lnTo>
                          <a:pt x="36" y="114"/>
                        </a:lnTo>
                        <a:lnTo>
                          <a:pt x="38" y="114"/>
                        </a:lnTo>
                        <a:lnTo>
                          <a:pt x="41" y="114"/>
                        </a:lnTo>
                        <a:lnTo>
                          <a:pt x="43" y="114"/>
                        </a:lnTo>
                        <a:lnTo>
                          <a:pt x="45" y="114"/>
                        </a:lnTo>
                        <a:lnTo>
                          <a:pt x="47" y="114"/>
                        </a:lnTo>
                        <a:lnTo>
                          <a:pt x="50" y="114"/>
                        </a:lnTo>
                        <a:lnTo>
                          <a:pt x="50" y="112"/>
                        </a:lnTo>
                        <a:lnTo>
                          <a:pt x="50" y="109"/>
                        </a:lnTo>
                        <a:lnTo>
                          <a:pt x="50" y="107"/>
                        </a:lnTo>
                        <a:lnTo>
                          <a:pt x="48" y="104"/>
                        </a:lnTo>
                        <a:lnTo>
                          <a:pt x="47" y="100"/>
                        </a:lnTo>
                        <a:lnTo>
                          <a:pt x="47" y="98"/>
                        </a:lnTo>
                        <a:lnTo>
                          <a:pt x="46" y="95"/>
                        </a:lnTo>
                        <a:lnTo>
                          <a:pt x="45" y="92"/>
                        </a:lnTo>
                        <a:lnTo>
                          <a:pt x="45" y="89"/>
                        </a:lnTo>
                        <a:lnTo>
                          <a:pt x="44" y="85"/>
                        </a:lnTo>
                        <a:lnTo>
                          <a:pt x="44" y="80"/>
                        </a:lnTo>
                        <a:lnTo>
                          <a:pt x="44" y="77"/>
                        </a:lnTo>
                        <a:lnTo>
                          <a:pt x="44" y="71"/>
                        </a:lnTo>
                        <a:lnTo>
                          <a:pt x="44" y="66"/>
                        </a:lnTo>
                        <a:lnTo>
                          <a:pt x="44" y="61"/>
                        </a:lnTo>
                        <a:lnTo>
                          <a:pt x="44" y="57"/>
                        </a:lnTo>
                        <a:lnTo>
                          <a:pt x="45" y="52"/>
                        </a:lnTo>
                        <a:lnTo>
                          <a:pt x="46" y="47"/>
                        </a:lnTo>
                        <a:lnTo>
                          <a:pt x="47" y="44"/>
                        </a:lnTo>
                        <a:lnTo>
                          <a:pt x="51" y="39"/>
                        </a:lnTo>
                        <a:lnTo>
                          <a:pt x="53" y="35"/>
                        </a:lnTo>
                        <a:lnTo>
                          <a:pt x="55" y="30"/>
                        </a:lnTo>
                        <a:lnTo>
                          <a:pt x="57" y="28"/>
                        </a:lnTo>
                        <a:lnTo>
                          <a:pt x="60" y="24"/>
                        </a:lnTo>
                        <a:lnTo>
                          <a:pt x="64" y="19"/>
                        </a:lnTo>
                        <a:lnTo>
                          <a:pt x="66" y="16"/>
                        </a:lnTo>
                        <a:lnTo>
                          <a:pt x="70" y="12"/>
                        </a:lnTo>
                        <a:lnTo>
                          <a:pt x="73" y="9"/>
                        </a:lnTo>
                        <a:lnTo>
                          <a:pt x="75" y="8"/>
                        </a:lnTo>
                        <a:lnTo>
                          <a:pt x="79" y="6"/>
                        </a:lnTo>
                        <a:lnTo>
                          <a:pt x="81" y="4"/>
                        </a:lnTo>
                        <a:lnTo>
                          <a:pt x="85" y="2"/>
                        </a:lnTo>
                        <a:lnTo>
                          <a:pt x="89" y="1"/>
                        </a:lnTo>
                        <a:lnTo>
                          <a:pt x="92" y="1"/>
                        </a:lnTo>
                        <a:lnTo>
                          <a:pt x="96" y="0"/>
                        </a:lnTo>
                        <a:lnTo>
                          <a:pt x="99" y="0"/>
                        </a:lnTo>
                        <a:lnTo>
                          <a:pt x="102" y="0"/>
                        </a:lnTo>
                        <a:lnTo>
                          <a:pt x="104" y="1"/>
                        </a:lnTo>
                        <a:lnTo>
                          <a:pt x="107" y="1"/>
                        </a:lnTo>
                        <a:lnTo>
                          <a:pt x="109" y="2"/>
                        </a:lnTo>
                        <a:lnTo>
                          <a:pt x="111" y="4"/>
                        </a:lnTo>
                        <a:lnTo>
                          <a:pt x="114" y="7"/>
                        </a:lnTo>
                        <a:lnTo>
                          <a:pt x="116" y="9"/>
                        </a:lnTo>
                        <a:lnTo>
                          <a:pt x="116" y="11"/>
                        </a:lnTo>
                        <a:lnTo>
                          <a:pt x="120" y="15"/>
                        </a:lnTo>
                        <a:lnTo>
                          <a:pt x="121" y="18"/>
                        </a:lnTo>
                        <a:lnTo>
                          <a:pt x="122" y="20"/>
                        </a:lnTo>
                        <a:lnTo>
                          <a:pt x="124" y="21"/>
                        </a:lnTo>
                        <a:lnTo>
                          <a:pt x="124" y="25"/>
                        </a:lnTo>
                        <a:lnTo>
                          <a:pt x="125" y="27"/>
                        </a:lnTo>
                        <a:lnTo>
                          <a:pt x="127" y="32"/>
                        </a:lnTo>
                        <a:lnTo>
                          <a:pt x="128" y="35"/>
                        </a:lnTo>
                        <a:lnTo>
                          <a:pt x="129" y="38"/>
                        </a:lnTo>
                        <a:lnTo>
                          <a:pt x="130" y="42"/>
                        </a:lnTo>
                        <a:lnTo>
                          <a:pt x="132" y="44"/>
                        </a:lnTo>
                        <a:lnTo>
                          <a:pt x="132" y="47"/>
                        </a:lnTo>
                        <a:lnTo>
                          <a:pt x="134" y="50"/>
                        </a:lnTo>
                        <a:lnTo>
                          <a:pt x="136" y="50"/>
                        </a:lnTo>
                        <a:lnTo>
                          <a:pt x="138" y="48"/>
                        </a:lnTo>
                        <a:lnTo>
                          <a:pt x="140" y="47"/>
                        </a:lnTo>
                        <a:lnTo>
                          <a:pt x="143" y="45"/>
                        </a:lnTo>
                        <a:lnTo>
                          <a:pt x="146" y="44"/>
                        </a:lnTo>
                        <a:lnTo>
                          <a:pt x="150" y="42"/>
                        </a:lnTo>
                        <a:lnTo>
                          <a:pt x="154" y="39"/>
                        </a:lnTo>
                        <a:lnTo>
                          <a:pt x="157" y="37"/>
                        </a:lnTo>
                        <a:lnTo>
                          <a:pt x="163" y="36"/>
                        </a:lnTo>
                        <a:lnTo>
                          <a:pt x="168" y="34"/>
                        </a:lnTo>
                        <a:lnTo>
                          <a:pt x="172" y="33"/>
                        </a:lnTo>
                        <a:lnTo>
                          <a:pt x="176" y="33"/>
                        </a:lnTo>
                        <a:lnTo>
                          <a:pt x="179" y="33"/>
                        </a:lnTo>
                        <a:lnTo>
                          <a:pt x="183" y="33"/>
                        </a:lnTo>
                        <a:lnTo>
                          <a:pt x="187" y="33"/>
                        </a:lnTo>
                        <a:lnTo>
                          <a:pt x="191" y="33"/>
                        </a:lnTo>
                        <a:lnTo>
                          <a:pt x="194" y="33"/>
                        </a:lnTo>
                        <a:lnTo>
                          <a:pt x="197" y="35"/>
                        </a:lnTo>
                        <a:lnTo>
                          <a:pt x="199" y="36"/>
                        </a:lnTo>
                        <a:lnTo>
                          <a:pt x="202" y="37"/>
                        </a:lnTo>
                        <a:lnTo>
                          <a:pt x="204" y="38"/>
                        </a:lnTo>
                        <a:lnTo>
                          <a:pt x="206" y="42"/>
                        </a:lnTo>
                        <a:lnTo>
                          <a:pt x="209" y="44"/>
                        </a:lnTo>
                        <a:lnTo>
                          <a:pt x="212" y="47"/>
                        </a:lnTo>
                        <a:lnTo>
                          <a:pt x="215" y="51"/>
                        </a:lnTo>
                        <a:lnTo>
                          <a:pt x="218" y="54"/>
                        </a:lnTo>
                        <a:lnTo>
                          <a:pt x="221" y="56"/>
                        </a:lnTo>
                        <a:lnTo>
                          <a:pt x="223" y="60"/>
                        </a:lnTo>
                        <a:lnTo>
                          <a:pt x="225" y="63"/>
                        </a:lnTo>
                        <a:lnTo>
                          <a:pt x="227" y="66"/>
                        </a:lnTo>
                        <a:lnTo>
                          <a:pt x="227" y="70"/>
                        </a:lnTo>
                        <a:lnTo>
                          <a:pt x="228" y="73"/>
                        </a:lnTo>
                        <a:lnTo>
                          <a:pt x="229" y="77"/>
                        </a:lnTo>
                        <a:lnTo>
                          <a:pt x="230" y="80"/>
                        </a:lnTo>
                        <a:lnTo>
                          <a:pt x="230" y="85"/>
                        </a:lnTo>
                        <a:lnTo>
                          <a:pt x="230" y="88"/>
                        </a:lnTo>
                        <a:lnTo>
                          <a:pt x="230" y="92"/>
                        </a:lnTo>
                        <a:lnTo>
                          <a:pt x="230" y="95"/>
                        </a:lnTo>
                        <a:lnTo>
                          <a:pt x="230" y="99"/>
                        </a:lnTo>
                        <a:lnTo>
                          <a:pt x="230" y="101"/>
                        </a:lnTo>
                        <a:lnTo>
                          <a:pt x="230" y="104"/>
                        </a:lnTo>
                        <a:lnTo>
                          <a:pt x="232" y="104"/>
                        </a:lnTo>
                        <a:lnTo>
                          <a:pt x="236" y="103"/>
                        </a:lnTo>
                        <a:lnTo>
                          <a:pt x="239" y="101"/>
                        </a:lnTo>
                        <a:lnTo>
                          <a:pt x="243" y="100"/>
                        </a:lnTo>
                        <a:lnTo>
                          <a:pt x="247" y="99"/>
                        </a:lnTo>
                        <a:lnTo>
                          <a:pt x="252" y="97"/>
                        </a:lnTo>
                        <a:lnTo>
                          <a:pt x="258" y="95"/>
                        </a:lnTo>
                        <a:lnTo>
                          <a:pt x="264" y="92"/>
                        </a:lnTo>
                        <a:lnTo>
                          <a:pt x="269" y="90"/>
                        </a:lnTo>
                        <a:lnTo>
                          <a:pt x="275" y="88"/>
                        </a:lnTo>
                        <a:lnTo>
                          <a:pt x="280" y="86"/>
                        </a:lnTo>
                        <a:lnTo>
                          <a:pt x="286" y="82"/>
                        </a:lnTo>
                        <a:lnTo>
                          <a:pt x="290" y="81"/>
                        </a:lnTo>
                        <a:lnTo>
                          <a:pt x="294" y="79"/>
                        </a:lnTo>
                        <a:lnTo>
                          <a:pt x="298" y="78"/>
                        </a:lnTo>
                        <a:lnTo>
                          <a:pt x="301" y="77"/>
                        </a:lnTo>
                        <a:lnTo>
                          <a:pt x="304" y="77"/>
                        </a:lnTo>
                        <a:lnTo>
                          <a:pt x="307" y="77"/>
                        </a:lnTo>
                        <a:lnTo>
                          <a:pt x="310" y="78"/>
                        </a:lnTo>
                        <a:lnTo>
                          <a:pt x="313" y="81"/>
                        </a:lnTo>
                        <a:lnTo>
                          <a:pt x="314" y="83"/>
                        </a:lnTo>
                        <a:lnTo>
                          <a:pt x="316" y="87"/>
                        </a:lnTo>
                        <a:lnTo>
                          <a:pt x="319" y="90"/>
                        </a:lnTo>
                        <a:lnTo>
                          <a:pt x="321" y="95"/>
                        </a:lnTo>
                        <a:lnTo>
                          <a:pt x="322" y="98"/>
                        </a:lnTo>
                        <a:lnTo>
                          <a:pt x="325" y="103"/>
                        </a:lnTo>
                        <a:lnTo>
                          <a:pt x="326" y="107"/>
                        </a:lnTo>
                        <a:lnTo>
                          <a:pt x="329" y="112"/>
                        </a:lnTo>
                        <a:lnTo>
                          <a:pt x="331" y="117"/>
                        </a:lnTo>
                        <a:lnTo>
                          <a:pt x="332" y="122"/>
                        </a:lnTo>
                        <a:lnTo>
                          <a:pt x="333" y="127"/>
                        </a:lnTo>
                        <a:lnTo>
                          <a:pt x="334" y="131"/>
                        </a:lnTo>
                        <a:lnTo>
                          <a:pt x="334" y="136"/>
                        </a:lnTo>
                        <a:lnTo>
                          <a:pt x="334" y="140"/>
                        </a:lnTo>
                        <a:lnTo>
                          <a:pt x="334" y="144"/>
                        </a:lnTo>
                        <a:lnTo>
                          <a:pt x="334" y="148"/>
                        </a:lnTo>
                        <a:lnTo>
                          <a:pt x="333" y="152"/>
                        </a:lnTo>
                        <a:lnTo>
                          <a:pt x="331" y="156"/>
                        </a:lnTo>
                        <a:lnTo>
                          <a:pt x="331" y="158"/>
                        </a:lnTo>
                        <a:lnTo>
                          <a:pt x="329" y="160"/>
                        </a:lnTo>
                        <a:lnTo>
                          <a:pt x="327" y="162"/>
                        </a:lnTo>
                        <a:lnTo>
                          <a:pt x="325" y="166"/>
                        </a:lnTo>
                        <a:lnTo>
                          <a:pt x="322" y="168"/>
                        </a:lnTo>
                        <a:lnTo>
                          <a:pt x="319" y="171"/>
                        </a:lnTo>
                        <a:lnTo>
                          <a:pt x="315" y="174"/>
                        </a:lnTo>
                        <a:lnTo>
                          <a:pt x="312" y="177"/>
                        </a:lnTo>
                        <a:lnTo>
                          <a:pt x="308" y="178"/>
                        </a:lnTo>
                        <a:lnTo>
                          <a:pt x="305" y="180"/>
                        </a:lnTo>
                        <a:lnTo>
                          <a:pt x="302" y="183"/>
                        </a:lnTo>
                        <a:lnTo>
                          <a:pt x="299" y="184"/>
                        </a:lnTo>
                        <a:lnTo>
                          <a:pt x="295" y="186"/>
                        </a:lnTo>
                        <a:lnTo>
                          <a:pt x="292" y="186"/>
                        </a:lnTo>
                        <a:lnTo>
                          <a:pt x="290" y="187"/>
                        </a:lnTo>
                        <a:lnTo>
                          <a:pt x="287" y="188"/>
                        </a:lnTo>
                        <a:lnTo>
                          <a:pt x="283" y="189"/>
                        </a:lnTo>
                        <a:lnTo>
                          <a:pt x="281" y="190"/>
                        </a:lnTo>
                        <a:lnTo>
                          <a:pt x="278" y="190"/>
                        </a:lnTo>
                        <a:lnTo>
                          <a:pt x="276" y="190"/>
                        </a:lnTo>
                        <a:lnTo>
                          <a:pt x="274" y="193"/>
                        </a:lnTo>
                        <a:lnTo>
                          <a:pt x="274" y="195"/>
                        </a:lnTo>
                        <a:lnTo>
                          <a:pt x="274" y="198"/>
                        </a:lnTo>
                        <a:lnTo>
                          <a:pt x="274" y="201"/>
                        </a:lnTo>
                        <a:lnTo>
                          <a:pt x="274" y="204"/>
                        </a:lnTo>
                        <a:lnTo>
                          <a:pt x="274" y="206"/>
                        </a:lnTo>
                        <a:lnTo>
                          <a:pt x="274" y="210"/>
                        </a:lnTo>
                        <a:lnTo>
                          <a:pt x="274" y="212"/>
                        </a:lnTo>
                        <a:lnTo>
                          <a:pt x="274" y="214"/>
                        </a:lnTo>
                        <a:lnTo>
                          <a:pt x="274" y="219"/>
                        </a:lnTo>
                        <a:lnTo>
                          <a:pt x="274" y="221"/>
                        </a:lnTo>
                        <a:lnTo>
                          <a:pt x="275" y="223"/>
                        </a:lnTo>
                        <a:lnTo>
                          <a:pt x="275" y="226"/>
                        </a:lnTo>
                        <a:lnTo>
                          <a:pt x="275" y="228"/>
                        </a:lnTo>
                        <a:lnTo>
                          <a:pt x="275" y="232"/>
                        </a:lnTo>
                        <a:lnTo>
                          <a:pt x="274" y="237"/>
                        </a:lnTo>
                        <a:lnTo>
                          <a:pt x="274" y="240"/>
                        </a:lnTo>
                        <a:lnTo>
                          <a:pt x="273" y="245"/>
                        </a:lnTo>
                        <a:lnTo>
                          <a:pt x="272" y="247"/>
                        </a:lnTo>
                        <a:lnTo>
                          <a:pt x="271" y="249"/>
                        </a:lnTo>
                        <a:lnTo>
                          <a:pt x="270" y="253"/>
                        </a:lnTo>
                        <a:lnTo>
                          <a:pt x="268" y="255"/>
                        </a:lnTo>
                        <a:lnTo>
                          <a:pt x="265" y="257"/>
                        </a:lnTo>
                        <a:lnTo>
                          <a:pt x="265" y="259"/>
                        </a:lnTo>
                        <a:lnTo>
                          <a:pt x="263" y="259"/>
                        </a:lnTo>
                        <a:lnTo>
                          <a:pt x="261" y="261"/>
                        </a:lnTo>
                        <a:lnTo>
                          <a:pt x="259" y="263"/>
                        </a:lnTo>
                        <a:lnTo>
                          <a:pt x="256" y="263"/>
                        </a:lnTo>
                        <a:lnTo>
                          <a:pt x="254" y="263"/>
                        </a:lnTo>
                        <a:lnTo>
                          <a:pt x="250" y="264"/>
                        </a:lnTo>
                        <a:lnTo>
                          <a:pt x="245" y="264"/>
                        </a:lnTo>
                        <a:lnTo>
                          <a:pt x="241" y="265"/>
                        </a:lnTo>
                        <a:lnTo>
                          <a:pt x="236" y="265"/>
                        </a:lnTo>
                        <a:lnTo>
                          <a:pt x="232" y="265"/>
                        </a:lnTo>
                        <a:lnTo>
                          <a:pt x="227" y="265"/>
                        </a:lnTo>
                        <a:lnTo>
                          <a:pt x="220" y="265"/>
                        </a:lnTo>
                        <a:lnTo>
                          <a:pt x="215" y="264"/>
                        </a:lnTo>
                        <a:lnTo>
                          <a:pt x="211" y="263"/>
                        </a:lnTo>
                        <a:lnTo>
                          <a:pt x="208" y="263"/>
                        </a:lnTo>
                        <a:lnTo>
                          <a:pt x="206" y="261"/>
                        </a:lnTo>
                        <a:lnTo>
                          <a:pt x="204" y="261"/>
                        </a:lnTo>
                        <a:lnTo>
                          <a:pt x="202" y="260"/>
                        </a:lnTo>
                        <a:lnTo>
                          <a:pt x="199" y="258"/>
                        </a:lnTo>
                        <a:lnTo>
                          <a:pt x="197" y="257"/>
                        </a:lnTo>
                        <a:lnTo>
                          <a:pt x="195" y="256"/>
                        </a:lnTo>
                        <a:lnTo>
                          <a:pt x="193" y="253"/>
                        </a:lnTo>
                        <a:lnTo>
                          <a:pt x="191" y="250"/>
                        </a:lnTo>
                        <a:lnTo>
                          <a:pt x="189" y="248"/>
                        </a:lnTo>
                        <a:lnTo>
                          <a:pt x="188" y="246"/>
                        </a:lnTo>
                        <a:lnTo>
                          <a:pt x="185" y="245"/>
                        </a:lnTo>
                        <a:lnTo>
                          <a:pt x="183" y="242"/>
                        </a:lnTo>
                        <a:lnTo>
                          <a:pt x="181" y="240"/>
                        </a:lnTo>
                        <a:lnTo>
                          <a:pt x="179" y="238"/>
                        </a:lnTo>
                        <a:lnTo>
                          <a:pt x="177" y="239"/>
                        </a:lnTo>
                        <a:lnTo>
                          <a:pt x="175" y="241"/>
                        </a:lnTo>
                        <a:lnTo>
                          <a:pt x="173" y="244"/>
                        </a:lnTo>
                        <a:lnTo>
                          <a:pt x="171" y="246"/>
                        </a:lnTo>
                        <a:lnTo>
                          <a:pt x="169" y="247"/>
                        </a:lnTo>
                        <a:lnTo>
                          <a:pt x="165" y="249"/>
                        </a:lnTo>
                        <a:lnTo>
                          <a:pt x="163" y="250"/>
                        </a:lnTo>
                        <a:lnTo>
                          <a:pt x="161" y="251"/>
                        </a:lnTo>
                        <a:lnTo>
                          <a:pt x="158" y="253"/>
                        </a:lnTo>
                        <a:lnTo>
                          <a:pt x="155" y="253"/>
                        </a:lnTo>
                        <a:lnTo>
                          <a:pt x="150" y="254"/>
                        </a:lnTo>
                        <a:lnTo>
                          <a:pt x="146" y="254"/>
                        </a:lnTo>
                        <a:lnTo>
                          <a:pt x="142" y="255"/>
                        </a:lnTo>
                        <a:lnTo>
                          <a:pt x="138" y="255"/>
                        </a:lnTo>
                        <a:lnTo>
                          <a:pt x="135" y="255"/>
                        </a:lnTo>
                        <a:lnTo>
                          <a:pt x="131" y="256"/>
                        </a:lnTo>
                        <a:lnTo>
                          <a:pt x="128" y="256"/>
                        </a:lnTo>
                        <a:lnTo>
                          <a:pt x="124" y="256"/>
                        </a:lnTo>
                        <a:lnTo>
                          <a:pt x="121" y="256"/>
                        </a:lnTo>
                        <a:lnTo>
                          <a:pt x="116" y="256"/>
                        </a:lnTo>
                        <a:lnTo>
                          <a:pt x="113" y="255"/>
                        </a:lnTo>
                        <a:lnTo>
                          <a:pt x="110" y="254"/>
                        </a:lnTo>
                        <a:lnTo>
                          <a:pt x="107" y="253"/>
                        </a:lnTo>
                        <a:lnTo>
                          <a:pt x="104" y="251"/>
                        </a:lnTo>
                        <a:lnTo>
                          <a:pt x="102" y="250"/>
                        </a:lnTo>
                        <a:lnTo>
                          <a:pt x="99" y="249"/>
                        </a:lnTo>
                        <a:lnTo>
                          <a:pt x="96" y="247"/>
                        </a:lnTo>
                        <a:lnTo>
                          <a:pt x="94" y="245"/>
                        </a:lnTo>
                        <a:lnTo>
                          <a:pt x="92" y="241"/>
                        </a:lnTo>
                        <a:lnTo>
                          <a:pt x="90" y="238"/>
                        </a:lnTo>
                        <a:lnTo>
                          <a:pt x="89" y="236"/>
                        </a:lnTo>
                        <a:lnTo>
                          <a:pt x="89" y="233"/>
                        </a:lnTo>
                        <a:lnTo>
                          <a:pt x="87" y="230"/>
                        </a:lnTo>
                        <a:lnTo>
                          <a:pt x="86" y="227"/>
                        </a:lnTo>
                        <a:lnTo>
                          <a:pt x="83" y="224"/>
                        </a:lnTo>
                        <a:lnTo>
                          <a:pt x="82" y="222"/>
                        </a:lnTo>
                        <a:lnTo>
                          <a:pt x="81" y="219"/>
                        </a:lnTo>
                        <a:lnTo>
                          <a:pt x="80" y="216"/>
                        </a:lnTo>
                        <a:lnTo>
                          <a:pt x="79" y="214"/>
                        </a:lnTo>
                        <a:lnTo>
                          <a:pt x="77" y="213"/>
                        </a:lnTo>
                        <a:lnTo>
                          <a:pt x="76" y="211"/>
                        </a:lnTo>
                        <a:lnTo>
                          <a:pt x="74" y="209"/>
                        </a:lnTo>
                        <a:lnTo>
                          <a:pt x="72" y="206"/>
                        </a:lnTo>
                        <a:lnTo>
                          <a:pt x="71" y="204"/>
                        </a:lnTo>
                        <a:lnTo>
                          <a:pt x="69" y="202"/>
                        </a:lnTo>
                        <a:lnTo>
                          <a:pt x="68" y="200"/>
                        </a:lnTo>
                        <a:lnTo>
                          <a:pt x="65" y="196"/>
                        </a:lnTo>
                        <a:lnTo>
                          <a:pt x="64" y="194"/>
                        </a:lnTo>
                        <a:lnTo>
                          <a:pt x="63" y="192"/>
                        </a:lnTo>
                        <a:lnTo>
                          <a:pt x="61" y="189"/>
                        </a:lnTo>
                        <a:lnTo>
                          <a:pt x="61" y="187"/>
                        </a:lnTo>
                        <a:lnTo>
                          <a:pt x="59" y="185"/>
                        </a:lnTo>
                        <a:lnTo>
                          <a:pt x="58" y="183"/>
                        </a:lnTo>
                        <a:lnTo>
                          <a:pt x="57" y="180"/>
                        </a:lnTo>
                        <a:lnTo>
                          <a:pt x="56" y="18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1" name="Rectangle 61"/>
                  <p:cNvSpPr>
                    <a:spLocks noChangeArrowheads="1"/>
                  </p:cNvSpPr>
                  <p:nvPr>
                    <p:custDataLst>
                      <p:tags r:id="rId51"/>
                    </p:custDataLst>
                  </p:nvPr>
                </p:nvSpPr>
                <p:spPr bwMode="auto">
                  <a:xfrm>
                    <a:off x="2631" y="1662"/>
                    <a:ext cx="408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tx2"/>
                        </a:solidFill>
                        <a:latin typeface="+mn-lt"/>
                      </a:rPr>
                      <a:t>Bubble</a:t>
                    </a:r>
                  </a:p>
                </p:txBody>
              </p:sp>
            </p:grpSp>
          </p:grpSp>
        </p:grpSp>
      </p:grpSp>
      <p:sp>
        <p:nvSpPr>
          <p:cNvPr id="64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0" y="1890713"/>
            <a:ext cx="13914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10($1)</a:t>
            </a:r>
          </a:p>
        </p:txBody>
      </p:sp>
      <p:sp>
        <p:nvSpPr>
          <p:cNvPr id="65" name="Rectangle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2676525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66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67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42608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68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50482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69" name="Group 1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447800" y="1649413"/>
            <a:ext cx="2965450" cy="2230438"/>
            <a:chOff x="772" y="1039"/>
            <a:chExt cx="1868" cy="1405"/>
          </a:xfrm>
        </p:grpSpPr>
        <p:sp>
          <p:nvSpPr>
            <p:cNvPr id="70" name="Rectangle 1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08" y="158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71" name="Rectangle 1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84" y="110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72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73" name="Rectangle 2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sp>
          <p:nvSpPr>
            <p:cNvPr id="74" name="Line 2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75" name="Rectangle 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76" name="Line 2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77" name="Rectangle 2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grpSp>
          <p:nvGrpSpPr>
            <p:cNvPr id="79" name="Group 26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90" name="Group 27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92" name="Line 28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4" name="Line 30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5" name="Line 31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6" name="Line 32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7" name="Line 33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8" name="Line 34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91" name="Rectangle 35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 rot="5400000">
                <a:off x="1965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  <a:cs typeface="Courier New" panose="02070309020205020404" pitchFamily="49" charset="0"/>
                  </a:rPr>
                  <a:t>   </a:t>
                </a:r>
                <a:r>
                  <a:rPr lang="en-US" sz="1400">
                    <a:latin typeface="+mn-lt"/>
                    <a:cs typeface="Courier New" panose="02070309020205020404" pitchFamily="49" charset="0"/>
                  </a:rPr>
                  <a:t>ALU</a:t>
                </a:r>
              </a:p>
            </p:txBody>
          </p:sp>
        </p:grpSp>
        <p:sp>
          <p:nvSpPr>
            <p:cNvPr id="80" name="Line 3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3" name="Line 3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4" name="Rectangle 4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204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5" name="Rectangle 4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828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6" name="Rectangle 4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452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7" name="Rectangle 43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52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8" name="Rectangle 44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828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89" name="Rectangle 4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52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426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/>
              <a:t>Eliminate All Data </a:t>
            </a:r>
            <a:r>
              <a:rPr lang="en-US" dirty="0" smtClean="0"/>
              <a:t>Hazards?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065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09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877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83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927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595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501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2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64538" y="13192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grpSp>
        <p:nvGrpSpPr>
          <p:cNvPr id="48" name="Group 4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3959225" y="1758950"/>
            <a:ext cx="1447800" cy="2052638"/>
            <a:chOff x="2352" y="1108"/>
            <a:chExt cx="912" cy="1293"/>
          </a:xfrm>
        </p:grpSpPr>
        <p:sp>
          <p:nvSpPr>
            <p:cNvPr id="49" name="Line 47"/>
            <p:cNvSpPr>
              <a:spLocks noChangeShapeType="1"/>
            </p:cNvSpPr>
            <p:nvPr>
              <p:custDataLst>
                <p:tags r:id="rId125"/>
              </p:custDataLst>
            </p:nvPr>
          </p:nvSpPr>
          <p:spPr bwMode="auto">
            <a:xfrm>
              <a:off x="2928" y="12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>
              <p:custDataLst>
                <p:tags r:id="rId126"/>
              </p:custDataLst>
            </p:nvPr>
          </p:nvSpPr>
          <p:spPr bwMode="auto">
            <a:xfrm>
              <a:off x="2976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1" name="Group 49"/>
            <p:cNvGrpSpPr>
              <a:grpSpLocks/>
            </p:cNvGrpSpPr>
            <p:nvPr/>
          </p:nvGrpSpPr>
          <p:grpSpPr bwMode="auto">
            <a:xfrm>
              <a:off x="2352" y="1108"/>
              <a:ext cx="912" cy="1293"/>
              <a:chOff x="2352" y="1108"/>
              <a:chExt cx="912" cy="1293"/>
            </a:xfrm>
          </p:grpSpPr>
          <p:sp>
            <p:nvSpPr>
              <p:cNvPr id="52" name="Line 50"/>
              <p:cNvSpPr>
                <a:spLocks noChangeShapeType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2976" y="16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3" name="Line 51"/>
              <p:cNvSpPr>
                <a:spLocks noChangeShapeType="1"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2976" y="187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2352" y="1108"/>
                <a:ext cx="687" cy="1293"/>
                <a:chOff x="2352" y="1108"/>
                <a:chExt cx="687" cy="1293"/>
              </a:xfrm>
            </p:grpSpPr>
            <p:sp>
              <p:nvSpPr>
                <p:cNvPr id="55" name="Line 53"/>
                <p:cNvSpPr>
                  <a:spLocks noChangeShapeType="1"/>
                </p:cNvSpPr>
                <p:nvPr>
                  <p:custDataLst>
                    <p:tags r:id="rId129"/>
                  </p:custDataLst>
                </p:nvPr>
              </p:nvSpPr>
              <p:spPr bwMode="auto">
                <a:xfrm>
                  <a:off x="2352" y="163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6" name="Line 54"/>
                <p:cNvSpPr>
                  <a:spLocks noChangeShapeType="1"/>
                </p:cNvSpPr>
                <p:nvPr>
                  <p:custDataLst>
                    <p:tags r:id="rId130"/>
                  </p:custDataLst>
                </p:nvPr>
              </p:nvSpPr>
              <p:spPr bwMode="auto">
                <a:xfrm>
                  <a:off x="2352" y="1872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7" name="Rectangle 55"/>
                <p:cNvSpPr>
                  <a:spLocks noChangeArrowheads="1"/>
                </p:cNvSpPr>
                <p:nvPr>
                  <p:custDataLst>
                    <p:tags r:id="rId131"/>
                  </p:custDataLst>
                </p:nvPr>
              </p:nvSpPr>
              <p:spPr bwMode="auto">
                <a:xfrm>
                  <a:off x="2596" y="1108"/>
                  <a:ext cx="328" cy="32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sz="1400">
                      <a:solidFill>
                        <a:schemeClr val="tx2"/>
                      </a:solidFill>
                      <a:latin typeface="+mn-lt"/>
                    </a:rPr>
                    <a:t>DM</a:t>
                  </a:r>
                </a:p>
              </p:txBody>
            </p:sp>
            <p:grpSp>
              <p:nvGrpSpPr>
                <p:cNvPr id="58" name="Group 56"/>
                <p:cNvGrpSpPr>
                  <a:grpSpLocks/>
                </p:cNvGrpSpPr>
                <p:nvPr/>
              </p:nvGrpSpPr>
              <p:grpSpPr bwMode="auto">
                <a:xfrm>
                  <a:off x="2631" y="2135"/>
                  <a:ext cx="408" cy="266"/>
                  <a:chOff x="2631" y="2135"/>
                  <a:chExt cx="408" cy="266"/>
                </a:xfrm>
              </p:grpSpPr>
              <p:sp>
                <p:nvSpPr>
                  <p:cNvPr id="62" name="Freeform 57"/>
                  <p:cNvSpPr>
                    <a:spLocks/>
                  </p:cNvSpPr>
                  <p:nvPr>
                    <p:custDataLst>
                      <p:tags r:id="rId134"/>
                    </p:custDataLst>
                  </p:nvPr>
                </p:nvSpPr>
                <p:spPr bwMode="auto">
                  <a:xfrm>
                    <a:off x="2642" y="2135"/>
                    <a:ext cx="335" cy="266"/>
                  </a:xfrm>
                  <a:custGeom>
                    <a:avLst/>
                    <a:gdLst>
                      <a:gd name="T0" fmla="*/ 47 w 335"/>
                      <a:gd name="T1" fmla="*/ 179 h 266"/>
                      <a:gd name="T2" fmla="*/ 34 w 335"/>
                      <a:gd name="T3" fmla="*/ 177 h 266"/>
                      <a:gd name="T4" fmla="*/ 21 w 335"/>
                      <a:gd name="T5" fmla="*/ 171 h 266"/>
                      <a:gd name="T6" fmla="*/ 6 w 335"/>
                      <a:gd name="T7" fmla="*/ 160 h 266"/>
                      <a:gd name="T8" fmla="*/ 1 w 335"/>
                      <a:gd name="T9" fmla="*/ 147 h 266"/>
                      <a:gd name="T10" fmla="*/ 1 w 335"/>
                      <a:gd name="T11" fmla="*/ 132 h 266"/>
                      <a:gd name="T12" fmla="*/ 4 w 335"/>
                      <a:gd name="T13" fmla="*/ 119 h 266"/>
                      <a:gd name="T14" fmla="*/ 20 w 335"/>
                      <a:gd name="T15" fmla="*/ 115 h 266"/>
                      <a:gd name="T16" fmla="*/ 32 w 335"/>
                      <a:gd name="T17" fmla="*/ 113 h 266"/>
                      <a:gd name="T18" fmla="*/ 45 w 335"/>
                      <a:gd name="T19" fmla="*/ 114 h 266"/>
                      <a:gd name="T20" fmla="*/ 50 w 335"/>
                      <a:gd name="T21" fmla="*/ 107 h 266"/>
                      <a:gd name="T22" fmla="*/ 45 w 335"/>
                      <a:gd name="T23" fmla="*/ 92 h 266"/>
                      <a:gd name="T24" fmla="*/ 44 w 335"/>
                      <a:gd name="T25" fmla="*/ 71 h 266"/>
                      <a:gd name="T26" fmla="*/ 46 w 335"/>
                      <a:gd name="T27" fmla="*/ 47 h 266"/>
                      <a:gd name="T28" fmla="*/ 57 w 335"/>
                      <a:gd name="T29" fmla="*/ 28 h 266"/>
                      <a:gd name="T30" fmla="*/ 73 w 335"/>
                      <a:gd name="T31" fmla="*/ 9 h 266"/>
                      <a:gd name="T32" fmla="*/ 89 w 335"/>
                      <a:gd name="T33" fmla="*/ 1 h 266"/>
                      <a:gd name="T34" fmla="*/ 104 w 335"/>
                      <a:gd name="T35" fmla="*/ 1 h 266"/>
                      <a:gd name="T36" fmla="*/ 116 w 335"/>
                      <a:gd name="T37" fmla="*/ 9 h 266"/>
                      <a:gd name="T38" fmla="*/ 124 w 335"/>
                      <a:gd name="T39" fmla="*/ 21 h 266"/>
                      <a:gd name="T40" fmla="*/ 129 w 335"/>
                      <a:gd name="T41" fmla="*/ 38 h 266"/>
                      <a:gd name="T42" fmla="*/ 136 w 335"/>
                      <a:gd name="T43" fmla="*/ 50 h 266"/>
                      <a:gd name="T44" fmla="*/ 150 w 335"/>
                      <a:gd name="T45" fmla="*/ 42 h 266"/>
                      <a:gd name="T46" fmla="*/ 172 w 335"/>
                      <a:gd name="T47" fmla="*/ 33 h 266"/>
                      <a:gd name="T48" fmla="*/ 191 w 335"/>
                      <a:gd name="T49" fmla="*/ 33 h 266"/>
                      <a:gd name="T50" fmla="*/ 204 w 335"/>
                      <a:gd name="T51" fmla="*/ 38 h 266"/>
                      <a:gd name="T52" fmla="*/ 218 w 335"/>
                      <a:gd name="T53" fmla="*/ 54 h 266"/>
                      <a:gd name="T54" fmla="*/ 227 w 335"/>
                      <a:gd name="T55" fmla="*/ 70 h 266"/>
                      <a:gd name="T56" fmla="*/ 230 w 335"/>
                      <a:gd name="T57" fmla="*/ 88 h 266"/>
                      <a:gd name="T58" fmla="*/ 230 w 335"/>
                      <a:gd name="T59" fmla="*/ 104 h 266"/>
                      <a:gd name="T60" fmla="*/ 247 w 335"/>
                      <a:gd name="T61" fmla="*/ 99 h 266"/>
                      <a:gd name="T62" fmla="*/ 275 w 335"/>
                      <a:gd name="T63" fmla="*/ 88 h 266"/>
                      <a:gd name="T64" fmla="*/ 298 w 335"/>
                      <a:gd name="T65" fmla="*/ 78 h 266"/>
                      <a:gd name="T66" fmla="*/ 313 w 335"/>
                      <a:gd name="T67" fmla="*/ 81 h 266"/>
                      <a:gd name="T68" fmla="*/ 322 w 335"/>
                      <a:gd name="T69" fmla="*/ 98 h 266"/>
                      <a:gd name="T70" fmla="*/ 332 w 335"/>
                      <a:gd name="T71" fmla="*/ 122 h 266"/>
                      <a:gd name="T72" fmla="*/ 334 w 335"/>
                      <a:gd name="T73" fmla="*/ 144 h 266"/>
                      <a:gd name="T74" fmla="*/ 329 w 335"/>
                      <a:gd name="T75" fmla="*/ 160 h 266"/>
                      <a:gd name="T76" fmla="*/ 315 w 335"/>
                      <a:gd name="T77" fmla="*/ 174 h 266"/>
                      <a:gd name="T78" fmla="*/ 299 w 335"/>
                      <a:gd name="T79" fmla="*/ 184 h 266"/>
                      <a:gd name="T80" fmla="*/ 283 w 335"/>
                      <a:gd name="T81" fmla="*/ 189 h 266"/>
                      <a:gd name="T82" fmla="*/ 274 w 335"/>
                      <a:gd name="T83" fmla="*/ 195 h 266"/>
                      <a:gd name="T84" fmla="*/ 274 w 335"/>
                      <a:gd name="T85" fmla="*/ 210 h 266"/>
                      <a:gd name="T86" fmla="*/ 275 w 335"/>
                      <a:gd name="T87" fmla="*/ 223 h 266"/>
                      <a:gd name="T88" fmla="*/ 274 w 335"/>
                      <a:gd name="T89" fmla="*/ 240 h 266"/>
                      <a:gd name="T90" fmla="*/ 268 w 335"/>
                      <a:gd name="T91" fmla="*/ 255 h 266"/>
                      <a:gd name="T92" fmla="*/ 259 w 335"/>
                      <a:gd name="T93" fmla="*/ 263 h 266"/>
                      <a:gd name="T94" fmla="*/ 241 w 335"/>
                      <a:gd name="T95" fmla="*/ 265 h 266"/>
                      <a:gd name="T96" fmla="*/ 215 w 335"/>
                      <a:gd name="T97" fmla="*/ 264 h 266"/>
                      <a:gd name="T98" fmla="*/ 202 w 335"/>
                      <a:gd name="T99" fmla="*/ 260 h 266"/>
                      <a:gd name="T100" fmla="*/ 191 w 335"/>
                      <a:gd name="T101" fmla="*/ 250 h 266"/>
                      <a:gd name="T102" fmla="*/ 181 w 335"/>
                      <a:gd name="T103" fmla="*/ 240 h 266"/>
                      <a:gd name="T104" fmla="*/ 171 w 335"/>
                      <a:gd name="T105" fmla="*/ 246 h 266"/>
                      <a:gd name="T106" fmla="*/ 158 w 335"/>
                      <a:gd name="T107" fmla="*/ 253 h 266"/>
                      <a:gd name="T108" fmla="*/ 138 w 335"/>
                      <a:gd name="T109" fmla="*/ 255 h 266"/>
                      <a:gd name="T110" fmla="*/ 121 w 335"/>
                      <a:gd name="T111" fmla="*/ 256 h 266"/>
                      <a:gd name="T112" fmla="*/ 104 w 335"/>
                      <a:gd name="T113" fmla="*/ 251 h 266"/>
                      <a:gd name="T114" fmla="*/ 92 w 335"/>
                      <a:gd name="T115" fmla="*/ 241 h 266"/>
                      <a:gd name="T116" fmla="*/ 86 w 335"/>
                      <a:gd name="T117" fmla="*/ 227 h 266"/>
                      <a:gd name="T118" fmla="*/ 79 w 335"/>
                      <a:gd name="T119" fmla="*/ 214 h 266"/>
                      <a:gd name="T120" fmla="*/ 71 w 335"/>
                      <a:gd name="T121" fmla="*/ 204 h 266"/>
                      <a:gd name="T122" fmla="*/ 63 w 335"/>
                      <a:gd name="T123" fmla="*/ 192 h 266"/>
                      <a:gd name="T124" fmla="*/ 57 w 335"/>
                      <a:gd name="T125" fmla="*/ 180 h 26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335"/>
                      <a:gd name="T190" fmla="*/ 0 h 266"/>
                      <a:gd name="T191" fmla="*/ 335 w 335"/>
                      <a:gd name="T192" fmla="*/ 266 h 26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335" h="266">
                        <a:moveTo>
                          <a:pt x="56" y="180"/>
                        </a:moveTo>
                        <a:lnTo>
                          <a:pt x="54" y="178"/>
                        </a:lnTo>
                        <a:lnTo>
                          <a:pt x="52" y="179"/>
                        </a:lnTo>
                        <a:lnTo>
                          <a:pt x="50" y="179"/>
                        </a:lnTo>
                        <a:lnTo>
                          <a:pt x="47" y="179"/>
                        </a:lnTo>
                        <a:lnTo>
                          <a:pt x="44" y="179"/>
                        </a:lnTo>
                        <a:lnTo>
                          <a:pt x="41" y="179"/>
                        </a:lnTo>
                        <a:lnTo>
                          <a:pt x="39" y="178"/>
                        </a:lnTo>
                        <a:lnTo>
                          <a:pt x="37" y="178"/>
                        </a:lnTo>
                        <a:lnTo>
                          <a:pt x="34" y="177"/>
                        </a:lnTo>
                        <a:lnTo>
                          <a:pt x="32" y="176"/>
                        </a:lnTo>
                        <a:lnTo>
                          <a:pt x="28" y="175"/>
                        </a:lnTo>
                        <a:lnTo>
                          <a:pt x="26" y="174"/>
                        </a:lnTo>
                        <a:lnTo>
                          <a:pt x="23" y="172"/>
                        </a:lnTo>
                        <a:lnTo>
                          <a:pt x="21" y="171"/>
                        </a:lnTo>
                        <a:lnTo>
                          <a:pt x="17" y="170"/>
                        </a:lnTo>
                        <a:lnTo>
                          <a:pt x="14" y="167"/>
                        </a:lnTo>
                        <a:lnTo>
                          <a:pt x="12" y="166"/>
                        </a:lnTo>
                        <a:lnTo>
                          <a:pt x="10" y="163"/>
                        </a:lnTo>
                        <a:lnTo>
                          <a:pt x="6" y="160"/>
                        </a:lnTo>
                        <a:lnTo>
                          <a:pt x="5" y="157"/>
                        </a:lnTo>
                        <a:lnTo>
                          <a:pt x="4" y="154"/>
                        </a:lnTo>
                        <a:lnTo>
                          <a:pt x="3" y="152"/>
                        </a:lnTo>
                        <a:lnTo>
                          <a:pt x="1" y="149"/>
                        </a:lnTo>
                        <a:lnTo>
                          <a:pt x="1" y="147"/>
                        </a:lnTo>
                        <a:lnTo>
                          <a:pt x="1" y="143"/>
                        </a:lnTo>
                        <a:lnTo>
                          <a:pt x="0" y="140"/>
                        </a:lnTo>
                        <a:lnTo>
                          <a:pt x="0" y="138"/>
                        </a:lnTo>
                        <a:lnTo>
                          <a:pt x="0" y="134"/>
                        </a:lnTo>
                        <a:lnTo>
                          <a:pt x="1" y="132"/>
                        </a:lnTo>
                        <a:lnTo>
                          <a:pt x="1" y="129"/>
                        </a:lnTo>
                        <a:lnTo>
                          <a:pt x="1" y="126"/>
                        </a:lnTo>
                        <a:lnTo>
                          <a:pt x="3" y="124"/>
                        </a:lnTo>
                        <a:lnTo>
                          <a:pt x="3" y="122"/>
                        </a:lnTo>
                        <a:lnTo>
                          <a:pt x="4" y="119"/>
                        </a:lnTo>
                        <a:lnTo>
                          <a:pt x="6" y="117"/>
                        </a:lnTo>
                        <a:lnTo>
                          <a:pt x="9" y="116"/>
                        </a:lnTo>
                        <a:lnTo>
                          <a:pt x="12" y="115"/>
                        </a:lnTo>
                        <a:lnTo>
                          <a:pt x="15" y="115"/>
                        </a:lnTo>
                        <a:lnTo>
                          <a:pt x="20" y="115"/>
                        </a:lnTo>
                        <a:lnTo>
                          <a:pt x="24" y="114"/>
                        </a:lnTo>
                        <a:lnTo>
                          <a:pt x="26" y="114"/>
                        </a:lnTo>
                        <a:lnTo>
                          <a:pt x="28" y="113"/>
                        </a:lnTo>
                        <a:lnTo>
                          <a:pt x="30" y="113"/>
                        </a:lnTo>
                        <a:lnTo>
                          <a:pt x="32" y="113"/>
                        </a:lnTo>
                        <a:lnTo>
                          <a:pt x="36" y="114"/>
                        </a:lnTo>
                        <a:lnTo>
                          <a:pt x="38" y="114"/>
                        </a:lnTo>
                        <a:lnTo>
                          <a:pt x="41" y="114"/>
                        </a:lnTo>
                        <a:lnTo>
                          <a:pt x="43" y="114"/>
                        </a:lnTo>
                        <a:lnTo>
                          <a:pt x="45" y="114"/>
                        </a:lnTo>
                        <a:lnTo>
                          <a:pt x="47" y="114"/>
                        </a:lnTo>
                        <a:lnTo>
                          <a:pt x="50" y="114"/>
                        </a:lnTo>
                        <a:lnTo>
                          <a:pt x="50" y="112"/>
                        </a:lnTo>
                        <a:lnTo>
                          <a:pt x="50" y="109"/>
                        </a:lnTo>
                        <a:lnTo>
                          <a:pt x="50" y="107"/>
                        </a:lnTo>
                        <a:lnTo>
                          <a:pt x="48" y="104"/>
                        </a:lnTo>
                        <a:lnTo>
                          <a:pt x="47" y="100"/>
                        </a:lnTo>
                        <a:lnTo>
                          <a:pt x="47" y="98"/>
                        </a:lnTo>
                        <a:lnTo>
                          <a:pt x="46" y="95"/>
                        </a:lnTo>
                        <a:lnTo>
                          <a:pt x="45" y="92"/>
                        </a:lnTo>
                        <a:lnTo>
                          <a:pt x="45" y="89"/>
                        </a:lnTo>
                        <a:lnTo>
                          <a:pt x="44" y="85"/>
                        </a:lnTo>
                        <a:lnTo>
                          <a:pt x="44" y="80"/>
                        </a:lnTo>
                        <a:lnTo>
                          <a:pt x="44" y="77"/>
                        </a:lnTo>
                        <a:lnTo>
                          <a:pt x="44" y="71"/>
                        </a:lnTo>
                        <a:lnTo>
                          <a:pt x="44" y="66"/>
                        </a:lnTo>
                        <a:lnTo>
                          <a:pt x="44" y="61"/>
                        </a:lnTo>
                        <a:lnTo>
                          <a:pt x="44" y="57"/>
                        </a:lnTo>
                        <a:lnTo>
                          <a:pt x="45" y="52"/>
                        </a:lnTo>
                        <a:lnTo>
                          <a:pt x="46" y="47"/>
                        </a:lnTo>
                        <a:lnTo>
                          <a:pt x="47" y="44"/>
                        </a:lnTo>
                        <a:lnTo>
                          <a:pt x="51" y="39"/>
                        </a:lnTo>
                        <a:lnTo>
                          <a:pt x="53" y="35"/>
                        </a:lnTo>
                        <a:lnTo>
                          <a:pt x="55" y="30"/>
                        </a:lnTo>
                        <a:lnTo>
                          <a:pt x="57" y="28"/>
                        </a:lnTo>
                        <a:lnTo>
                          <a:pt x="60" y="24"/>
                        </a:lnTo>
                        <a:lnTo>
                          <a:pt x="64" y="19"/>
                        </a:lnTo>
                        <a:lnTo>
                          <a:pt x="66" y="16"/>
                        </a:lnTo>
                        <a:lnTo>
                          <a:pt x="70" y="12"/>
                        </a:lnTo>
                        <a:lnTo>
                          <a:pt x="73" y="9"/>
                        </a:lnTo>
                        <a:lnTo>
                          <a:pt x="75" y="8"/>
                        </a:lnTo>
                        <a:lnTo>
                          <a:pt x="79" y="6"/>
                        </a:lnTo>
                        <a:lnTo>
                          <a:pt x="81" y="4"/>
                        </a:lnTo>
                        <a:lnTo>
                          <a:pt x="85" y="2"/>
                        </a:lnTo>
                        <a:lnTo>
                          <a:pt x="89" y="1"/>
                        </a:lnTo>
                        <a:lnTo>
                          <a:pt x="92" y="1"/>
                        </a:lnTo>
                        <a:lnTo>
                          <a:pt x="96" y="0"/>
                        </a:lnTo>
                        <a:lnTo>
                          <a:pt x="99" y="0"/>
                        </a:lnTo>
                        <a:lnTo>
                          <a:pt x="102" y="0"/>
                        </a:lnTo>
                        <a:lnTo>
                          <a:pt x="104" y="1"/>
                        </a:lnTo>
                        <a:lnTo>
                          <a:pt x="107" y="1"/>
                        </a:lnTo>
                        <a:lnTo>
                          <a:pt x="109" y="2"/>
                        </a:lnTo>
                        <a:lnTo>
                          <a:pt x="111" y="4"/>
                        </a:lnTo>
                        <a:lnTo>
                          <a:pt x="114" y="7"/>
                        </a:lnTo>
                        <a:lnTo>
                          <a:pt x="116" y="9"/>
                        </a:lnTo>
                        <a:lnTo>
                          <a:pt x="116" y="11"/>
                        </a:lnTo>
                        <a:lnTo>
                          <a:pt x="120" y="15"/>
                        </a:lnTo>
                        <a:lnTo>
                          <a:pt x="121" y="18"/>
                        </a:lnTo>
                        <a:lnTo>
                          <a:pt x="122" y="20"/>
                        </a:lnTo>
                        <a:lnTo>
                          <a:pt x="124" y="21"/>
                        </a:lnTo>
                        <a:lnTo>
                          <a:pt x="124" y="25"/>
                        </a:lnTo>
                        <a:lnTo>
                          <a:pt x="125" y="27"/>
                        </a:lnTo>
                        <a:lnTo>
                          <a:pt x="127" y="32"/>
                        </a:lnTo>
                        <a:lnTo>
                          <a:pt x="128" y="35"/>
                        </a:lnTo>
                        <a:lnTo>
                          <a:pt x="129" y="38"/>
                        </a:lnTo>
                        <a:lnTo>
                          <a:pt x="130" y="42"/>
                        </a:lnTo>
                        <a:lnTo>
                          <a:pt x="132" y="44"/>
                        </a:lnTo>
                        <a:lnTo>
                          <a:pt x="132" y="47"/>
                        </a:lnTo>
                        <a:lnTo>
                          <a:pt x="134" y="50"/>
                        </a:lnTo>
                        <a:lnTo>
                          <a:pt x="136" y="50"/>
                        </a:lnTo>
                        <a:lnTo>
                          <a:pt x="138" y="48"/>
                        </a:lnTo>
                        <a:lnTo>
                          <a:pt x="140" y="47"/>
                        </a:lnTo>
                        <a:lnTo>
                          <a:pt x="143" y="45"/>
                        </a:lnTo>
                        <a:lnTo>
                          <a:pt x="146" y="44"/>
                        </a:lnTo>
                        <a:lnTo>
                          <a:pt x="150" y="42"/>
                        </a:lnTo>
                        <a:lnTo>
                          <a:pt x="154" y="39"/>
                        </a:lnTo>
                        <a:lnTo>
                          <a:pt x="157" y="37"/>
                        </a:lnTo>
                        <a:lnTo>
                          <a:pt x="163" y="36"/>
                        </a:lnTo>
                        <a:lnTo>
                          <a:pt x="168" y="34"/>
                        </a:lnTo>
                        <a:lnTo>
                          <a:pt x="172" y="33"/>
                        </a:lnTo>
                        <a:lnTo>
                          <a:pt x="176" y="33"/>
                        </a:lnTo>
                        <a:lnTo>
                          <a:pt x="179" y="33"/>
                        </a:lnTo>
                        <a:lnTo>
                          <a:pt x="183" y="33"/>
                        </a:lnTo>
                        <a:lnTo>
                          <a:pt x="187" y="33"/>
                        </a:lnTo>
                        <a:lnTo>
                          <a:pt x="191" y="33"/>
                        </a:lnTo>
                        <a:lnTo>
                          <a:pt x="194" y="33"/>
                        </a:lnTo>
                        <a:lnTo>
                          <a:pt x="197" y="35"/>
                        </a:lnTo>
                        <a:lnTo>
                          <a:pt x="199" y="36"/>
                        </a:lnTo>
                        <a:lnTo>
                          <a:pt x="202" y="37"/>
                        </a:lnTo>
                        <a:lnTo>
                          <a:pt x="204" y="38"/>
                        </a:lnTo>
                        <a:lnTo>
                          <a:pt x="206" y="42"/>
                        </a:lnTo>
                        <a:lnTo>
                          <a:pt x="209" y="44"/>
                        </a:lnTo>
                        <a:lnTo>
                          <a:pt x="212" y="47"/>
                        </a:lnTo>
                        <a:lnTo>
                          <a:pt x="215" y="51"/>
                        </a:lnTo>
                        <a:lnTo>
                          <a:pt x="218" y="54"/>
                        </a:lnTo>
                        <a:lnTo>
                          <a:pt x="221" y="56"/>
                        </a:lnTo>
                        <a:lnTo>
                          <a:pt x="223" y="60"/>
                        </a:lnTo>
                        <a:lnTo>
                          <a:pt x="225" y="63"/>
                        </a:lnTo>
                        <a:lnTo>
                          <a:pt x="227" y="66"/>
                        </a:lnTo>
                        <a:lnTo>
                          <a:pt x="227" y="70"/>
                        </a:lnTo>
                        <a:lnTo>
                          <a:pt x="228" y="73"/>
                        </a:lnTo>
                        <a:lnTo>
                          <a:pt x="229" y="77"/>
                        </a:lnTo>
                        <a:lnTo>
                          <a:pt x="230" y="80"/>
                        </a:lnTo>
                        <a:lnTo>
                          <a:pt x="230" y="85"/>
                        </a:lnTo>
                        <a:lnTo>
                          <a:pt x="230" y="88"/>
                        </a:lnTo>
                        <a:lnTo>
                          <a:pt x="230" y="92"/>
                        </a:lnTo>
                        <a:lnTo>
                          <a:pt x="230" y="95"/>
                        </a:lnTo>
                        <a:lnTo>
                          <a:pt x="230" y="99"/>
                        </a:lnTo>
                        <a:lnTo>
                          <a:pt x="230" y="101"/>
                        </a:lnTo>
                        <a:lnTo>
                          <a:pt x="230" y="104"/>
                        </a:lnTo>
                        <a:lnTo>
                          <a:pt x="232" y="104"/>
                        </a:lnTo>
                        <a:lnTo>
                          <a:pt x="236" y="103"/>
                        </a:lnTo>
                        <a:lnTo>
                          <a:pt x="239" y="101"/>
                        </a:lnTo>
                        <a:lnTo>
                          <a:pt x="243" y="100"/>
                        </a:lnTo>
                        <a:lnTo>
                          <a:pt x="247" y="99"/>
                        </a:lnTo>
                        <a:lnTo>
                          <a:pt x="252" y="97"/>
                        </a:lnTo>
                        <a:lnTo>
                          <a:pt x="258" y="95"/>
                        </a:lnTo>
                        <a:lnTo>
                          <a:pt x="264" y="92"/>
                        </a:lnTo>
                        <a:lnTo>
                          <a:pt x="269" y="90"/>
                        </a:lnTo>
                        <a:lnTo>
                          <a:pt x="275" y="88"/>
                        </a:lnTo>
                        <a:lnTo>
                          <a:pt x="280" y="86"/>
                        </a:lnTo>
                        <a:lnTo>
                          <a:pt x="286" y="82"/>
                        </a:lnTo>
                        <a:lnTo>
                          <a:pt x="290" y="81"/>
                        </a:lnTo>
                        <a:lnTo>
                          <a:pt x="294" y="79"/>
                        </a:lnTo>
                        <a:lnTo>
                          <a:pt x="298" y="78"/>
                        </a:lnTo>
                        <a:lnTo>
                          <a:pt x="301" y="77"/>
                        </a:lnTo>
                        <a:lnTo>
                          <a:pt x="304" y="77"/>
                        </a:lnTo>
                        <a:lnTo>
                          <a:pt x="307" y="77"/>
                        </a:lnTo>
                        <a:lnTo>
                          <a:pt x="310" y="78"/>
                        </a:lnTo>
                        <a:lnTo>
                          <a:pt x="313" y="81"/>
                        </a:lnTo>
                        <a:lnTo>
                          <a:pt x="314" y="83"/>
                        </a:lnTo>
                        <a:lnTo>
                          <a:pt x="316" y="87"/>
                        </a:lnTo>
                        <a:lnTo>
                          <a:pt x="319" y="90"/>
                        </a:lnTo>
                        <a:lnTo>
                          <a:pt x="321" y="95"/>
                        </a:lnTo>
                        <a:lnTo>
                          <a:pt x="322" y="98"/>
                        </a:lnTo>
                        <a:lnTo>
                          <a:pt x="325" y="103"/>
                        </a:lnTo>
                        <a:lnTo>
                          <a:pt x="326" y="107"/>
                        </a:lnTo>
                        <a:lnTo>
                          <a:pt x="329" y="112"/>
                        </a:lnTo>
                        <a:lnTo>
                          <a:pt x="331" y="117"/>
                        </a:lnTo>
                        <a:lnTo>
                          <a:pt x="332" y="122"/>
                        </a:lnTo>
                        <a:lnTo>
                          <a:pt x="333" y="127"/>
                        </a:lnTo>
                        <a:lnTo>
                          <a:pt x="334" y="131"/>
                        </a:lnTo>
                        <a:lnTo>
                          <a:pt x="334" y="136"/>
                        </a:lnTo>
                        <a:lnTo>
                          <a:pt x="334" y="140"/>
                        </a:lnTo>
                        <a:lnTo>
                          <a:pt x="334" y="144"/>
                        </a:lnTo>
                        <a:lnTo>
                          <a:pt x="334" y="148"/>
                        </a:lnTo>
                        <a:lnTo>
                          <a:pt x="333" y="152"/>
                        </a:lnTo>
                        <a:lnTo>
                          <a:pt x="331" y="156"/>
                        </a:lnTo>
                        <a:lnTo>
                          <a:pt x="331" y="158"/>
                        </a:lnTo>
                        <a:lnTo>
                          <a:pt x="329" y="160"/>
                        </a:lnTo>
                        <a:lnTo>
                          <a:pt x="327" y="162"/>
                        </a:lnTo>
                        <a:lnTo>
                          <a:pt x="325" y="166"/>
                        </a:lnTo>
                        <a:lnTo>
                          <a:pt x="322" y="168"/>
                        </a:lnTo>
                        <a:lnTo>
                          <a:pt x="319" y="171"/>
                        </a:lnTo>
                        <a:lnTo>
                          <a:pt x="315" y="174"/>
                        </a:lnTo>
                        <a:lnTo>
                          <a:pt x="312" y="177"/>
                        </a:lnTo>
                        <a:lnTo>
                          <a:pt x="308" y="178"/>
                        </a:lnTo>
                        <a:lnTo>
                          <a:pt x="305" y="180"/>
                        </a:lnTo>
                        <a:lnTo>
                          <a:pt x="302" y="183"/>
                        </a:lnTo>
                        <a:lnTo>
                          <a:pt x="299" y="184"/>
                        </a:lnTo>
                        <a:lnTo>
                          <a:pt x="295" y="186"/>
                        </a:lnTo>
                        <a:lnTo>
                          <a:pt x="292" y="186"/>
                        </a:lnTo>
                        <a:lnTo>
                          <a:pt x="290" y="187"/>
                        </a:lnTo>
                        <a:lnTo>
                          <a:pt x="287" y="188"/>
                        </a:lnTo>
                        <a:lnTo>
                          <a:pt x="283" y="189"/>
                        </a:lnTo>
                        <a:lnTo>
                          <a:pt x="281" y="190"/>
                        </a:lnTo>
                        <a:lnTo>
                          <a:pt x="278" y="190"/>
                        </a:lnTo>
                        <a:lnTo>
                          <a:pt x="276" y="190"/>
                        </a:lnTo>
                        <a:lnTo>
                          <a:pt x="274" y="193"/>
                        </a:lnTo>
                        <a:lnTo>
                          <a:pt x="274" y="195"/>
                        </a:lnTo>
                        <a:lnTo>
                          <a:pt x="274" y="198"/>
                        </a:lnTo>
                        <a:lnTo>
                          <a:pt x="274" y="201"/>
                        </a:lnTo>
                        <a:lnTo>
                          <a:pt x="274" y="204"/>
                        </a:lnTo>
                        <a:lnTo>
                          <a:pt x="274" y="206"/>
                        </a:lnTo>
                        <a:lnTo>
                          <a:pt x="274" y="210"/>
                        </a:lnTo>
                        <a:lnTo>
                          <a:pt x="274" y="212"/>
                        </a:lnTo>
                        <a:lnTo>
                          <a:pt x="274" y="214"/>
                        </a:lnTo>
                        <a:lnTo>
                          <a:pt x="274" y="219"/>
                        </a:lnTo>
                        <a:lnTo>
                          <a:pt x="274" y="221"/>
                        </a:lnTo>
                        <a:lnTo>
                          <a:pt x="275" y="223"/>
                        </a:lnTo>
                        <a:lnTo>
                          <a:pt x="275" y="226"/>
                        </a:lnTo>
                        <a:lnTo>
                          <a:pt x="275" y="228"/>
                        </a:lnTo>
                        <a:lnTo>
                          <a:pt x="275" y="232"/>
                        </a:lnTo>
                        <a:lnTo>
                          <a:pt x="274" y="237"/>
                        </a:lnTo>
                        <a:lnTo>
                          <a:pt x="274" y="240"/>
                        </a:lnTo>
                        <a:lnTo>
                          <a:pt x="273" y="245"/>
                        </a:lnTo>
                        <a:lnTo>
                          <a:pt x="272" y="247"/>
                        </a:lnTo>
                        <a:lnTo>
                          <a:pt x="271" y="249"/>
                        </a:lnTo>
                        <a:lnTo>
                          <a:pt x="270" y="253"/>
                        </a:lnTo>
                        <a:lnTo>
                          <a:pt x="268" y="255"/>
                        </a:lnTo>
                        <a:lnTo>
                          <a:pt x="265" y="257"/>
                        </a:lnTo>
                        <a:lnTo>
                          <a:pt x="265" y="259"/>
                        </a:lnTo>
                        <a:lnTo>
                          <a:pt x="263" y="259"/>
                        </a:lnTo>
                        <a:lnTo>
                          <a:pt x="261" y="261"/>
                        </a:lnTo>
                        <a:lnTo>
                          <a:pt x="259" y="263"/>
                        </a:lnTo>
                        <a:lnTo>
                          <a:pt x="256" y="263"/>
                        </a:lnTo>
                        <a:lnTo>
                          <a:pt x="254" y="263"/>
                        </a:lnTo>
                        <a:lnTo>
                          <a:pt x="250" y="264"/>
                        </a:lnTo>
                        <a:lnTo>
                          <a:pt x="245" y="264"/>
                        </a:lnTo>
                        <a:lnTo>
                          <a:pt x="241" y="265"/>
                        </a:lnTo>
                        <a:lnTo>
                          <a:pt x="236" y="265"/>
                        </a:lnTo>
                        <a:lnTo>
                          <a:pt x="232" y="265"/>
                        </a:lnTo>
                        <a:lnTo>
                          <a:pt x="227" y="265"/>
                        </a:lnTo>
                        <a:lnTo>
                          <a:pt x="220" y="265"/>
                        </a:lnTo>
                        <a:lnTo>
                          <a:pt x="215" y="264"/>
                        </a:lnTo>
                        <a:lnTo>
                          <a:pt x="211" y="263"/>
                        </a:lnTo>
                        <a:lnTo>
                          <a:pt x="208" y="263"/>
                        </a:lnTo>
                        <a:lnTo>
                          <a:pt x="206" y="261"/>
                        </a:lnTo>
                        <a:lnTo>
                          <a:pt x="204" y="261"/>
                        </a:lnTo>
                        <a:lnTo>
                          <a:pt x="202" y="260"/>
                        </a:lnTo>
                        <a:lnTo>
                          <a:pt x="199" y="258"/>
                        </a:lnTo>
                        <a:lnTo>
                          <a:pt x="197" y="257"/>
                        </a:lnTo>
                        <a:lnTo>
                          <a:pt x="195" y="256"/>
                        </a:lnTo>
                        <a:lnTo>
                          <a:pt x="193" y="253"/>
                        </a:lnTo>
                        <a:lnTo>
                          <a:pt x="191" y="250"/>
                        </a:lnTo>
                        <a:lnTo>
                          <a:pt x="189" y="248"/>
                        </a:lnTo>
                        <a:lnTo>
                          <a:pt x="188" y="246"/>
                        </a:lnTo>
                        <a:lnTo>
                          <a:pt x="185" y="245"/>
                        </a:lnTo>
                        <a:lnTo>
                          <a:pt x="183" y="242"/>
                        </a:lnTo>
                        <a:lnTo>
                          <a:pt x="181" y="240"/>
                        </a:lnTo>
                        <a:lnTo>
                          <a:pt x="179" y="238"/>
                        </a:lnTo>
                        <a:lnTo>
                          <a:pt x="177" y="239"/>
                        </a:lnTo>
                        <a:lnTo>
                          <a:pt x="175" y="241"/>
                        </a:lnTo>
                        <a:lnTo>
                          <a:pt x="173" y="244"/>
                        </a:lnTo>
                        <a:lnTo>
                          <a:pt x="171" y="246"/>
                        </a:lnTo>
                        <a:lnTo>
                          <a:pt x="169" y="247"/>
                        </a:lnTo>
                        <a:lnTo>
                          <a:pt x="165" y="249"/>
                        </a:lnTo>
                        <a:lnTo>
                          <a:pt x="163" y="250"/>
                        </a:lnTo>
                        <a:lnTo>
                          <a:pt x="161" y="251"/>
                        </a:lnTo>
                        <a:lnTo>
                          <a:pt x="158" y="253"/>
                        </a:lnTo>
                        <a:lnTo>
                          <a:pt x="155" y="253"/>
                        </a:lnTo>
                        <a:lnTo>
                          <a:pt x="150" y="254"/>
                        </a:lnTo>
                        <a:lnTo>
                          <a:pt x="146" y="254"/>
                        </a:lnTo>
                        <a:lnTo>
                          <a:pt x="142" y="255"/>
                        </a:lnTo>
                        <a:lnTo>
                          <a:pt x="138" y="255"/>
                        </a:lnTo>
                        <a:lnTo>
                          <a:pt x="135" y="255"/>
                        </a:lnTo>
                        <a:lnTo>
                          <a:pt x="131" y="256"/>
                        </a:lnTo>
                        <a:lnTo>
                          <a:pt x="128" y="256"/>
                        </a:lnTo>
                        <a:lnTo>
                          <a:pt x="124" y="256"/>
                        </a:lnTo>
                        <a:lnTo>
                          <a:pt x="121" y="256"/>
                        </a:lnTo>
                        <a:lnTo>
                          <a:pt x="116" y="256"/>
                        </a:lnTo>
                        <a:lnTo>
                          <a:pt x="113" y="255"/>
                        </a:lnTo>
                        <a:lnTo>
                          <a:pt x="110" y="254"/>
                        </a:lnTo>
                        <a:lnTo>
                          <a:pt x="107" y="253"/>
                        </a:lnTo>
                        <a:lnTo>
                          <a:pt x="104" y="251"/>
                        </a:lnTo>
                        <a:lnTo>
                          <a:pt x="102" y="250"/>
                        </a:lnTo>
                        <a:lnTo>
                          <a:pt x="99" y="249"/>
                        </a:lnTo>
                        <a:lnTo>
                          <a:pt x="96" y="247"/>
                        </a:lnTo>
                        <a:lnTo>
                          <a:pt x="94" y="245"/>
                        </a:lnTo>
                        <a:lnTo>
                          <a:pt x="92" y="241"/>
                        </a:lnTo>
                        <a:lnTo>
                          <a:pt x="90" y="238"/>
                        </a:lnTo>
                        <a:lnTo>
                          <a:pt x="89" y="236"/>
                        </a:lnTo>
                        <a:lnTo>
                          <a:pt x="89" y="233"/>
                        </a:lnTo>
                        <a:lnTo>
                          <a:pt x="87" y="230"/>
                        </a:lnTo>
                        <a:lnTo>
                          <a:pt x="86" y="227"/>
                        </a:lnTo>
                        <a:lnTo>
                          <a:pt x="83" y="224"/>
                        </a:lnTo>
                        <a:lnTo>
                          <a:pt x="82" y="222"/>
                        </a:lnTo>
                        <a:lnTo>
                          <a:pt x="81" y="219"/>
                        </a:lnTo>
                        <a:lnTo>
                          <a:pt x="80" y="216"/>
                        </a:lnTo>
                        <a:lnTo>
                          <a:pt x="79" y="214"/>
                        </a:lnTo>
                        <a:lnTo>
                          <a:pt x="77" y="213"/>
                        </a:lnTo>
                        <a:lnTo>
                          <a:pt x="76" y="211"/>
                        </a:lnTo>
                        <a:lnTo>
                          <a:pt x="74" y="209"/>
                        </a:lnTo>
                        <a:lnTo>
                          <a:pt x="72" y="206"/>
                        </a:lnTo>
                        <a:lnTo>
                          <a:pt x="71" y="204"/>
                        </a:lnTo>
                        <a:lnTo>
                          <a:pt x="69" y="202"/>
                        </a:lnTo>
                        <a:lnTo>
                          <a:pt x="68" y="200"/>
                        </a:lnTo>
                        <a:lnTo>
                          <a:pt x="65" y="196"/>
                        </a:lnTo>
                        <a:lnTo>
                          <a:pt x="64" y="194"/>
                        </a:lnTo>
                        <a:lnTo>
                          <a:pt x="63" y="192"/>
                        </a:lnTo>
                        <a:lnTo>
                          <a:pt x="61" y="189"/>
                        </a:lnTo>
                        <a:lnTo>
                          <a:pt x="61" y="187"/>
                        </a:lnTo>
                        <a:lnTo>
                          <a:pt x="59" y="185"/>
                        </a:lnTo>
                        <a:lnTo>
                          <a:pt x="58" y="183"/>
                        </a:lnTo>
                        <a:lnTo>
                          <a:pt x="57" y="180"/>
                        </a:lnTo>
                        <a:lnTo>
                          <a:pt x="56" y="18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3" name="Rectangle 58"/>
                  <p:cNvSpPr>
                    <a:spLocks noChangeArrowheads="1"/>
                  </p:cNvSpPr>
                  <p:nvPr>
                    <p:custDataLst>
                      <p:tags r:id="rId135"/>
                    </p:custDataLst>
                  </p:nvPr>
                </p:nvSpPr>
                <p:spPr bwMode="auto">
                  <a:xfrm>
                    <a:off x="2631" y="2190"/>
                    <a:ext cx="408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tx2"/>
                        </a:solidFill>
                        <a:latin typeface="+mn-lt"/>
                      </a:rPr>
                      <a:t>Bubble</a:t>
                    </a:r>
                  </a:p>
                </p:txBody>
              </p:sp>
            </p:grpSp>
            <p:grpSp>
              <p:nvGrpSpPr>
                <p:cNvPr id="59" name="Group 59"/>
                <p:cNvGrpSpPr>
                  <a:grpSpLocks/>
                </p:cNvGrpSpPr>
                <p:nvPr/>
              </p:nvGrpSpPr>
              <p:grpSpPr bwMode="auto">
                <a:xfrm>
                  <a:off x="2631" y="1607"/>
                  <a:ext cx="408" cy="266"/>
                  <a:chOff x="2631" y="1607"/>
                  <a:chExt cx="408" cy="266"/>
                </a:xfrm>
              </p:grpSpPr>
              <p:sp>
                <p:nvSpPr>
                  <p:cNvPr id="60" name="Freeform 60"/>
                  <p:cNvSpPr>
                    <a:spLocks/>
                  </p:cNvSpPr>
                  <p:nvPr>
                    <p:custDataLst>
                      <p:tags r:id="rId132"/>
                    </p:custDataLst>
                  </p:nvPr>
                </p:nvSpPr>
                <p:spPr bwMode="auto">
                  <a:xfrm>
                    <a:off x="2642" y="1607"/>
                    <a:ext cx="335" cy="266"/>
                  </a:xfrm>
                  <a:custGeom>
                    <a:avLst/>
                    <a:gdLst>
                      <a:gd name="T0" fmla="*/ 47 w 335"/>
                      <a:gd name="T1" fmla="*/ 179 h 266"/>
                      <a:gd name="T2" fmla="*/ 34 w 335"/>
                      <a:gd name="T3" fmla="*/ 177 h 266"/>
                      <a:gd name="T4" fmla="*/ 21 w 335"/>
                      <a:gd name="T5" fmla="*/ 171 h 266"/>
                      <a:gd name="T6" fmla="*/ 6 w 335"/>
                      <a:gd name="T7" fmla="*/ 160 h 266"/>
                      <a:gd name="T8" fmla="*/ 1 w 335"/>
                      <a:gd name="T9" fmla="*/ 147 h 266"/>
                      <a:gd name="T10" fmla="*/ 1 w 335"/>
                      <a:gd name="T11" fmla="*/ 132 h 266"/>
                      <a:gd name="T12" fmla="*/ 4 w 335"/>
                      <a:gd name="T13" fmla="*/ 119 h 266"/>
                      <a:gd name="T14" fmla="*/ 20 w 335"/>
                      <a:gd name="T15" fmla="*/ 115 h 266"/>
                      <a:gd name="T16" fmla="*/ 32 w 335"/>
                      <a:gd name="T17" fmla="*/ 113 h 266"/>
                      <a:gd name="T18" fmla="*/ 45 w 335"/>
                      <a:gd name="T19" fmla="*/ 114 h 266"/>
                      <a:gd name="T20" fmla="*/ 50 w 335"/>
                      <a:gd name="T21" fmla="*/ 107 h 266"/>
                      <a:gd name="T22" fmla="*/ 45 w 335"/>
                      <a:gd name="T23" fmla="*/ 92 h 266"/>
                      <a:gd name="T24" fmla="*/ 44 w 335"/>
                      <a:gd name="T25" fmla="*/ 71 h 266"/>
                      <a:gd name="T26" fmla="*/ 46 w 335"/>
                      <a:gd name="T27" fmla="*/ 47 h 266"/>
                      <a:gd name="T28" fmla="*/ 57 w 335"/>
                      <a:gd name="T29" fmla="*/ 28 h 266"/>
                      <a:gd name="T30" fmla="*/ 73 w 335"/>
                      <a:gd name="T31" fmla="*/ 9 h 266"/>
                      <a:gd name="T32" fmla="*/ 89 w 335"/>
                      <a:gd name="T33" fmla="*/ 1 h 266"/>
                      <a:gd name="T34" fmla="*/ 104 w 335"/>
                      <a:gd name="T35" fmla="*/ 1 h 266"/>
                      <a:gd name="T36" fmla="*/ 116 w 335"/>
                      <a:gd name="T37" fmla="*/ 9 h 266"/>
                      <a:gd name="T38" fmla="*/ 124 w 335"/>
                      <a:gd name="T39" fmla="*/ 21 h 266"/>
                      <a:gd name="T40" fmla="*/ 129 w 335"/>
                      <a:gd name="T41" fmla="*/ 38 h 266"/>
                      <a:gd name="T42" fmla="*/ 136 w 335"/>
                      <a:gd name="T43" fmla="*/ 50 h 266"/>
                      <a:gd name="T44" fmla="*/ 150 w 335"/>
                      <a:gd name="T45" fmla="*/ 42 h 266"/>
                      <a:gd name="T46" fmla="*/ 172 w 335"/>
                      <a:gd name="T47" fmla="*/ 33 h 266"/>
                      <a:gd name="T48" fmla="*/ 191 w 335"/>
                      <a:gd name="T49" fmla="*/ 33 h 266"/>
                      <a:gd name="T50" fmla="*/ 204 w 335"/>
                      <a:gd name="T51" fmla="*/ 38 h 266"/>
                      <a:gd name="T52" fmla="*/ 218 w 335"/>
                      <a:gd name="T53" fmla="*/ 54 h 266"/>
                      <a:gd name="T54" fmla="*/ 227 w 335"/>
                      <a:gd name="T55" fmla="*/ 70 h 266"/>
                      <a:gd name="T56" fmla="*/ 230 w 335"/>
                      <a:gd name="T57" fmla="*/ 88 h 266"/>
                      <a:gd name="T58" fmla="*/ 230 w 335"/>
                      <a:gd name="T59" fmla="*/ 104 h 266"/>
                      <a:gd name="T60" fmla="*/ 247 w 335"/>
                      <a:gd name="T61" fmla="*/ 99 h 266"/>
                      <a:gd name="T62" fmla="*/ 275 w 335"/>
                      <a:gd name="T63" fmla="*/ 88 h 266"/>
                      <a:gd name="T64" fmla="*/ 298 w 335"/>
                      <a:gd name="T65" fmla="*/ 78 h 266"/>
                      <a:gd name="T66" fmla="*/ 313 w 335"/>
                      <a:gd name="T67" fmla="*/ 81 h 266"/>
                      <a:gd name="T68" fmla="*/ 322 w 335"/>
                      <a:gd name="T69" fmla="*/ 98 h 266"/>
                      <a:gd name="T70" fmla="*/ 332 w 335"/>
                      <a:gd name="T71" fmla="*/ 122 h 266"/>
                      <a:gd name="T72" fmla="*/ 334 w 335"/>
                      <a:gd name="T73" fmla="*/ 144 h 266"/>
                      <a:gd name="T74" fmla="*/ 329 w 335"/>
                      <a:gd name="T75" fmla="*/ 160 h 266"/>
                      <a:gd name="T76" fmla="*/ 315 w 335"/>
                      <a:gd name="T77" fmla="*/ 174 h 266"/>
                      <a:gd name="T78" fmla="*/ 299 w 335"/>
                      <a:gd name="T79" fmla="*/ 184 h 266"/>
                      <a:gd name="T80" fmla="*/ 283 w 335"/>
                      <a:gd name="T81" fmla="*/ 189 h 266"/>
                      <a:gd name="T82" fmla="*/ 274 w 335"/>
                      <a:gd name="T83" fmla="*/ 195 h 266"/>
                      <a:gd name="T84" fmla="*/ 274 w 335"/>
                      <a:gd name="T85" fmla="*/ 210 h 266"/>
                      <a:gd name="T86" fmla="*/ 275 w 335"/>
                      <a:gd name="T87" fmla="*/ 223 h 266"/>
                      <a:gd name="T88" fmla="*/ 274 w 335"/>
                      <a:gd name="T89" fmla="*/ 240 h 266"/>
                      <a:gd name="T90" fmla="*/ 268 w 335"/>
                      <a:gd name="T91" fmla="*/ 255 h 266"/>
                      <a:gd name="T92" fmla="*/ 259 w 335"/>
                      <a:gd name="T93" fmla="*/ 263 h 266"/>
                      <a:gd name="T94" fmla="*/ 241 w 335"/>
                      <a:gd name="T95" fmla="*/ 265 h 266"/>
                      <a:gd name="T96" fmla="*/ 215 w 335"/>
                      <a:gd name="T97" fmla="*/ 264 h 266"/>
                      <a:gd name="T98" fmla="*/ 202 w 335"/>
                      <a:gd name="T99" fmla="*/ 260 h 266"/>
                      <a:gd name="T100" fmla="*/ 191 w 335"/>
                      <a:gd name="T101" fmla="*/ 250 h 266"/>
                      <a:gd name="T102" fmla="*/ 181 w 335"/>
                      <a:gd name="T103" fmla="*/ 240 h 266"/>
                      <a:gd name="T104" fmla="*/ 171 w 335"/>
                      <a:gd name="T105" fmla="*/ 246 h 266"/>
                      <a:gd name="T106" fmla="*/ 158 w 335"/>
                      <a:gd name="T107" fmla="*/ 253 h 266"/>
                      <a:gd name="T108" fmla="*/ 138 w 335"/>
                      <a:gd name="T109" fmla="*/ 255 h 266"/>
                      <a:gd name="T110" fmla="*/ 121 w 335"/>
                      <a:gd name="T111" fmla="*/ 256 h 266"/>
                      <a:gd name="T112" fmla="*/ 104 w 335"/>
                      <a:gd name="T113" fmla="*/ 251 h 266"/>
                      <a:gd name="T114" fmla="*/ 92 w 335"/>
                      <a:gd name="T115" fmla="*/ 241 h 266"/>
                      <a:gd name="T116" fmla="*/ 86 w 335"/>
                      <a:gd name="T117" fmla="*/ 227 h 266"/>
                      <a:gd name="T118" fmla="*/ 79 w 335"/>
                      <a:gd name="T119" fmla="*/ 214 h 266"/>
                      <a:gd name="T120" fmla="*/ 71 w 335"/>
                      <a:gd name="T121" fmla="*/ 204 h 266"/>
                      <a:gd name="T122" fmla="*/ 63 w 335"/>
                      <a:gd name="T123" fmla="*/ 192 h 266"/>
                      <a:gd name="T124" fmla="*/ 57 w 335"/>
                      <a:gd name="T125" fmla="*/ 180 h 26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  <a:gd name="T189" fmla="*/ 0 w 335"/>
                      <a:gd name="T190" fmla="*/ 0 h 266"/>
                      <a:gd name="T191" fmla="*/ 335 w 335"/>
                      <a:gd name="T192" fmla="*/ 266 h 26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T189" t="T190" r="T191" b="T192"/>
                    <a:pathLst>
                      <a:path w="335" h="266">
                        <a:moveTo>
                          <a:pt x="56" y="180"/>
                        </a:moveTo>
                        <a:lnTo>
                          <a:pt x="54" y="178"/>
                        </a:lnTo>
                        <a:lnTo>
                          <a:pt x="52" y="179"/>
                        </a:lnTo>
                        <a:lnTo>
                          <a:pt x="50" y="179"/>
                        </a:lnTo>
                        <a:lnTo>
                          <a:pt x="47" y="179"/>
                        </a:lnTo>
                        <a:lnTo>
                          <a:pt x="44" y="179"/>
                        </a:lnTo>
                        <a:lnTo>
                          <a:pt x="41" y="179"/>
                        </a:lnTo>
                        <a:lnTo>
                          <a:pt x="39" y="178"/>
                        </a:lnTo>
                        <a:lnTo>
                          <a:pt x="37" y="178"/>
                        </a:lnTo>
                        <a:lnTo>
                          <a:pt x="34" y="177"/>
                        </a:lnTo>
                        <a:lnTo>
                          <a:pt x="32" y="176"/>
                        </a:lnTo>
                        <a:lnTo>
                          <a:pt x="28" y="175"/>
                        </a:lnTo>
                        <a:lnTo>
                          <a:pt x="26" y="174"/>
                        </a:lnTo>
                        <a:lnTo>
                          <a:pt x="23" y="172"/>
                        </a:lnTo>
                        <a:lnTo>
                          <a:pt x="21" y="171"/>
                        </a:lnTo>
                        <a:lnTo>
                          <a:pt x="17" y="170"/>
                        </a:lnTo>
                        <a:lnTo>
                          <a:pt x="14" y="167"/>
                        </a:lnTo>
                        <a:lnTo>
                          <a:pt x="12" y="166"/>
                        </a:lnTo>
                        <a:lnTo>
                          <a:pt x="10" y="163"/>
                        </a:lnTo>
                        <a:lnTo>
                          <a:pt x="6" y="160"/>
                        </a:lnTo>
                        <a:lnTo>
                          <a:pt x="5" y="157"/>
                        </a:lnTo>
                        <a:lnTo>
                          <a:pt x="4" y="154"/>
                        </a:lnTo>
                        <a:lnTo>
                          <a:pt x="3" y="152"/>
                        </a:lnTo>
                        <a:lnTo>
                          <a:pt x="1" y="149"/>
                        </a:lnTo>
                        <a:lnTo>
                          <a:pt x="1" y="147"/>
                        </a:lnTo>
                        <a:lnTo>
                          <a:pt x="1" y="143"/>
                        </a:lnTo>
                        <a:lnTo>
                          <a:pt x="0" y="140"/>
                        </a:lnTo>
                        <a:lnTo>
                          <a:pt x="0" y="138"/>
                        </a:lnTo>
                        <a:lnTo>
                          <a:pt x="0" y="134"/>
                        </a:lnTo>
                        <a:lnTo>
                          <a:pt x="1" y="132"/>
                        </a:lnTo>
                        <a:lnTo>
                          <a:pt x="1" y="129"/>
                        </a:lnTo>
                        <a:lnTo>
                          <a:pt x="1" y="126"/>
                        </a:lnTo>
                        <a:lnTo>
                          <a:pt x="3" y="124"/>
                        </a:lnTo>
                        <a:lnTo>
                          <a:pt x="3" y="122"/>
                        </a:lnTo>
                        <a:lnTo>
                          <a:pt x="4" y="119"/>
                        </a:lnTo>
                        <a:lnTo>
                          <a:pt x="6" y="117"/>
                        </a:lnTo>
                        <a:lnTo>
                          <a:pt x="9" y="116"/>
                        </a:lnTo>
                        <a:lnTo>
                          <a:pt x="12" y="115"/>
                        </a:lnTo>
                        <a:lnTo>
                          <a:pt x="15" y="115"/>
                        </a:lnTo>
                        <a:lnTo>
                          <a:pt x="20" y="115"/>
                        </a:lnTo>
                        <a:lnTo>
                          <a:pt x="24" y="114"/>
                        </a:lnTo>
                        <a:lnTo>
                          <a:pt x="26" y="114"/>
                        </a:lnTo>
                        <a:lnTo>
                          <a:pt x="28" y="113"/>
                        </a:lnTo>
                        <a:lnTo>
                          <a:pt x="30" y="113"/>
                        </a:lnTo>
                        <a:lnTo>
                          <a:pt x="32" y="113"/>
                        </a:lnTo>
                        <a:lnTo>
                          <a:pt x="36" y="114"/>
                        </a:lnTo>
                        <a:lnTo>
                          <a:pt x="38" y="114"/>
                        </a:lnTo>
                        <a:lnTo>
                          <a:pt x="41" y="114"/>
                        </a:lnTo>
                        <a:lnTo>
                          <a:pt x="43" y="114"/>
                        </a:lnTo>
                        <a:lnTo>
                          <a:pt x="45" y="114"/>
                        </a:lnTo>
                        <a:lnTo>
                          <a:pt x="47" y="114"/>
                        </a:lnTo>
                        <a:lnTo>
                          <a:pt x="50" y="114"/>
                        </a:lnTo>
                        <a:lnTo>
                          <a:pt x="50" y="112"/>
                        </a:lnTo>
                        <a:lnTo>
                          <a:pt x="50" y="109"/>
                        </a:lnTo>
                        <a:lnTo>
                          <a:pt x="50" y="107"/>
                        </a:lnTo>
                        <a:lnTo>
                          <a:pt x="48" y="104"/>
                        </a:lnTo>
                        <a:lnTo>
                          <a:pt x="47" y="100"/>
                        </a:lnTo>
                        <a:lnTo>
                          <a:pt x="47" y="98"/>
                        </a:lnTo>
                        <a:lnTo>
                          <a:pt x="46" y="95"/>
                        </a:lnTo>
                        <a:lnTo>
                          <a:pt x="45" y="92"/>
                        </a:lnTo>
                        <a:lnTo>
                          <a:pt x="45" y="89"/>
                        </a:lnTo>
                        <a:lnTo>
                          <a:pt x="44" y="85"/>
                        </a:lnTo>
                        <a:lnTo>
                          <a:pt x="44" y="80"/>
                        </a:lnTo>
                        <a:lnTo>
                          <a:pt x="44" y="77"/>
                        </a:lnTo>
                        <a:lnTo>
                          <a:pt x="44" y="71"/>
                        </a:lnTo>
                        <a:lnTo>
                          <a:pt x="44" y="66"/>
                        </a:lnTo>
                        <a:lnTo>
                          <a:pt x="44" y="61"/>
                        </a:lnTo>
                        <a:lnTo>
                          <a:pt x="44" y="57"/>
                        </a:lnTo>
                        <a:lnTo>
                          <a:pt x="45" y="52"/>
                        </a:lnTo>
                        <a:lnTo>
                          <a:pt x="46" y="47"/>
                        </a:lnTo>
                        <a:lnTo>
                          <a:pt x="47" y="44"/>
                        </a:lnTo>
                        <a:lnTo>
                          <a:pt x="51" y="39"/>
                        </a:lnTo>
                        <a:lnTo>
                          <a:pt x="53" y="35"/>
                        </a:lnTo>
                        <a:lnTo>
                          <a:pt x="55" y="30"/>
                        </a:lnTo>
                        <a:lnTo>
                          <a:pt x="57" y="28"/>
                        </a:lnTo>
                        <a:lnTo>
                          <a:pt x="60" y="24"/>
                        </a:lnTo>
                        <a:lnTo>
                          <a:pt x="64" y="19"/>
                        </a:lnTo>
                        <a:lnTo>
                          <a:pt x="66" y="16"/>
                        </a:lnTo>
                        <a:lnTo>
                          <a:pt x="70" y="12"/>
                        </a:lnTo>
                        <a:lnTo>
                          <a:pt x="73" y="9"/>
                        </a:lnTo>
                        <a:lnTo>
                          <a:pt x="75" y="8"/>
                        </a:lnTo>
                        <a:lnTo>
                          <a:pt x="79" y="6"/>
                        </a:lnTo>
                        <a:lnTo>
                          <a:pt x="81" y="4"/>
                        </a:lnTo>
                        <a:lnTo>
                          <a:pt x="85" y="2"/>
                        </a:lnTo>
                        <a:lnTo>
                          <a:pt x="89" y="1"/>
                        </a:lnTo>
                        <a:lnTo>
                          <a:pt x="92" y="1"/>
                        </a:lnTo>
                        <a:lnTo>
                          <a:pt x="96" y="0"/>
                        </a:lnTo>
                        <a:lnTo>
                          <a:pt x="99" y="0"/>
                        </a:lnTo>
                        <a:lnTo>
                          <a:pt x="102" y="0"/>
                        </a:lnTo>
                        <a:lnTo>
                          <a:pt x="104" y="1"/>
                        </a:lnTo>
                        <a:lnTo>
                          <a:pt x="107" y="1"/>
                        </a:lnTo>
                        <a:lnTo>
                          <a:pt x="109" y="2"/>
                        </a:lnTo>
                        <a:lnTo>
                          <a:pt x="111" y="4"/>
                        </a:lnTo>
                        <a:lnTo>
                          <a:pt x="114" y="7"/>
                        </a:lnTo>
                        <a:lnTo>
                          <a:pt x="116" y="9"/>
                        </a:lnTo>
                        <a:lnTo>
                          <a:pt x="116" y="11"/>
                        </a:lnTo>
                        <a:lnTo>
                          <a:pt x="120" y="15"/>
                        </a:lnTo>
                        <a:lnTo>
                          <a:pt x="121" y="18"/>
                        </a:lnTo>
                        <a:lnTo>
                          <a:pt x="122" y="20"/>
                        </a:lnTo>
                        <a:lnTo>
                          <a:pt x="124" y="21"/>
                        </a:lnTo>
                        <a:lnTo>
                          <a:pt x="124" y="25"/>
                        </a:lnTo>
                        <a:lnTo>
                          <a:pt x="125" y="27"/>
                        </a:lnTo>
                        <a:lnTo>
                          <a:pt x="127" y="32"/>
                        </a:lnTo>
                        <a:lnTo>
                          <a:pt x="128" y="35"/>
                        </a:lnTo>
                        <a:lnTo>
                          <a:pt x="129" y="38"/>
                        </a:lnTo>
                        <a:lnTo>
                          <a:pt x="130" y="42"/>
                        </a:lnTo>
                        <a:lnTo>
                          <a:pt x="132" y="44"/>
                        </a:lnTo>
                        <a:lnTo>
                          <a:pt x="132" y="47"/>
                        </a:lnTo>
                        <a:lnTo>
                          <a:pt x="134" y="50"/>
                        </a:lnTo>
                        <a:lnTo>
                          <a:pt x="136" y="50"/>
                        </a:lnTo>
                        <a:lnTo>
                          <a:pt x="138" y="48"/>
                        </a:lnTo>
                        <a:lnTo>
                          <a:pt x="140" y="47"/>
                        </a:lnTo>
                        <a:lnTo>
                          <a:pt x="143" y="45"/>
                        </a:lnTo>
                        <a:lnTo>
                          <a:pt x="146" y="44"/>
                        </a:lnTo>
                        <a:lnTo>
                          <a:pt x="150" y="42"/>
                        </a:lnTo>
                        <a:lnTo>
                          <a:pt x="154" y="39"/>
                        </a:lnTo>
                        <a:lnTo>
                          <a:pt x="157" y="37"/>
                        </a:lnTo>
                        <a:lnTo>
                          <a:pt x="163" y="36"/>
                        </a:lnTo>
                        <a:lnTo>
                          <a:pt x="168" y="34"/>
                        </a:lnTo>
                        <a:lnTo>
                          <a:pt x="172" y="33"/>
                        </a:lnTo>
                        <a:lnTo>
                          <a:pt x="176" y="33"/>
                        </a:lnTo>
                        <a:lnTo>
                          <a:pt x="179" y="33"/>
                        </a:lnTo>
                        <a:lnTo>
                          <a:pt x="183" y="33"/>
                        </a:lnTo>
                        <a:lnTo>
                          <a:pt x="187" y="33"/>
                        </a:lnTo>
                        <a:lnTo>
                          <a:pt x="191" y="33"/>
                        </a:lnTo>
                        <a:lnTo>
                          <a:pt x="194" y="33"/>
                        </a:lnTo>
                        <a:lnTo>
                          <a:pt x="197" y="35"/>
                        </a:lnTo>
                        <a:lnTo>
                          <a:pt x="199" y="36"/>
                        </a:lnTo>
                        <a:lnTo>
                          <a:pt x="202" y="37"/>
                        </a:lnTo>
                        <a:lnTo>
                          <a:pt x="204" y="38"/>
                        </a:lnTo>
                        <a:lnTo>
                          <a:pt x="206" y="42"/>
                        </a:lnTo>
                        <a:lnTo>
                          <a:pt x="209" y="44"/>
                        </a:lnTo>
                        <a:lnTo>
                          <a:pt x="212" y="47"/>
                        </a:lnTo>
                        <a:lnTo>
                          <a:pt x="215" y="51"/>
                        </a:lnTo>
                        <a:lnTo>
                          <a:pt x="218" y="54"/>
                        </a:lnTo>
                        <a:lnTo>
                          <a:pt x="221" y="56"/>
                        </a:lnTo>
                        <a:lnTo>
                          <a:pt x="223" y="60"/>
                        </a:lnTo>
                        <a:lnTo>
                          <a:pt x="225" y="63"/>
                        </a:lnTo>
                        <a:lnTo>
                          <a:pt x="227" y="66"/>
                        </a:lnTo>
                        <a:lnTo>
                          <a:pt x="227" y="70"/>
                        </a:lnTo>
                        <a:lnTo>
                          <a:pt x="228" y="73"/>
                        </a:lnTo>
                        <a:lnTo>
                          <a:pt x="229" y="77"/>
                        </a:lnTo>
                        <a:lnTo>
                          <a:pt x="230" y="80"/>
                        </a:lnTo>
                        <a:lnTo>
                          <a:pt x="230" y="85"/>
                        </a:lnTo>
                        <a:lnTo>
                          <a:pt x="230" y="88"/>
                        </a:lnTo>
                        <a:lnTo>
                          <a:pt x="230" y="92"/>
                        </a:lnTo>
                        <a:lnTo>
                          <a:pt x="230" y="95"/>
                        </a:lnTo>
                        <a:lnTo>
                          <a:pt x="230" y="99"/>
                        </a:lnTo>
                        <a:lnTo>
                          <a:pt x="230" y="101"/>
                        </a:lnTo>
                        <a:lnTo>
                          <a:pt x="230" y="104"/>
                        </a:lnTo>
                        <a:lnTo>
                          <a:pt x="232" y="104"/>
                        </a:lnTo>
                        <a:lnTo>
                          <a:pt x="236" y="103"/>
                        </a:lnTo>
                        <a:lnTo>
                          <a:pt x="239" y="101"/>
                        </a:lnTo>
                        <a:lnTo>
                          <a:pt x="243" y="100"/>
                        </a:lnTo>
                        <a:lnTo>
                          <a:pt x="247" y="99"/>
                        </a:lnTo>
                        <a:lnTo>
                          <a:pt x="252" y="97"/>
                        </a:lnTo>
                        <a:lnTo>
                          <a:pt x="258" y="95"/>
                        </a:lnTo>
                        <a:lnTo>
                          <a:pt x="264" y="92"/>
                        </a:lnTo>
                        <a:lnTo>
                          <a:pt x="269" y="90"/>
                        </a:lnTo>
                        <a:lnTo>
                          <a:pt x="275" y="88"/>
                        </a:lnTo>
                        <a:lnTo>
                          <a:pt x="280" y="86"/>
                        </a:lnTo>
                        <a:lnTo>
                          <a:pt x="286" y="82"/>
                        </a:lnTo>
                        <a:lnTo>
                          <a:pt x="290" y="81"/>
                        </a:lnTo>
                        <a:lnTo>
                          <a:pt x="294" y="79"/>
                        </a:lnTo>
                        <a:lnTo>
                          <a:pt x="298" y="78"/>
                        </a:lnTo>
                        <a:lnTo>
                          <a:pt x="301" y="77"/>
                        </a:lnTo>
                        <a:lnTo>
                          <a:pt x="304" y="77"/>
                        </a:lnTo>
                        <a:lnTo>
                          <a:pt x="307" y="77"/>
                        </a:lnTo>
                        <a:lnTo>
                          <a:pt x="310" y="78"/>
                        </a:lnTo>
                        <a:lnTo>
                          <a:pt x="313" y="81"/>
                        </a:lnTo>
                        <a:lnTo>
                          <a:pt x="314" y="83"/>
                        </a:lnTo>
                        <a:lnTo>
                          <a:pt x="316" y="87"/>
                        </a:lnTo>
                        <a:lnTo>
                          <a:pt x="319" y="90"/>
                        </a:lnTo>
                        <a:lnTo>
                          <a:pt x="321" y="95"/>
                        </a:lnTo>
                        <a:lnTo>
                          <a:pt x="322" y="98"/>
                        </a:lnTo>
                        <a:lnTo>
                          <a:pt x="325" y="103"/>
                        </a:lnTo>
                        <a:lnTo>
                          <a:pt x="326" y="107"/>
                        </a:lnTo>
                        <a:lnTo>
                          <a:pt x="329" y="112"/>
                        </a:lnTo>
                        <a:lnTo>
                          <a:pt x="331" y="117"/>
                        </a:lnTo>
                        <a:lnTo>
                          <a:pt x="332" y="122"/>
                        </a:lnTo>
                        <a:lnTo>
                          <a:pt x="333" y="127"/>
                        </a:lnTo>
                        <a:lnTo>
                          <a:pt x="334" y="131"/>
                        </a:lnTo>
                        <a:lnTo>
                          <a:pt x="334" y="136"/>
                        </a:lnTo>
                        <a:lnTo>
                          <a:pt x="334" y="140"/>
                        </a:lnTo>
                        <a:lnTo>
                          <a:pt x="334" y="144"/>
                        </a:lnTo>
                        <a:lnTo>
                          <a:pt x="334" y="148"/>
                        </a:lnTo>
                        <a:lnTo>
                          <a:pt x="333" y="152"/>
                        </a:lnTo>
                        <a:lnTo>
                          <a:pt x="331" y="156"/>
                        </a:lnTo>
                        <a:lnTo>
                          <a:pt x="331" y="158"/>
                        </a:lnTo>
                        <a:lnTo>
                          <a:pt x="329" y="160"/>
                        </a:lnTo>
                        <a:lnTo>
                          <a:pt x="327" y="162"/>
                        </a:lnTo>
                        <a:lnTo>
                          <a:pt x="325" y="166"/>
                        </a:lnTo>
                        <a:lnTo>
                          <a:pt x="322" y="168"/>
                        </a:lnTo>
                        <a:lnTo>
                          <a:pt x="319" y="171"/>
                        </a:lnTo>
                        <a:lnTo>
                          <a:pt x="315" y="174"/>
                        </a:lnTo>
                        <a:lnTo>
                          <a:pt x="312" y="177"/>
                        </a:lnTo>
                        <a:lnTo>
                          <a:pt x="308" y="178"/>
                        </a:lnTo>
                        <a:lnTo>
                          <a:pt x="305" y="180"/>
                        </a:lnTo>
                        <a:lnTo>
                          <a:pt x="302" y="183"/>
                        </a:lnTo>
                        <a:lnTo>
                          <a:pt x="299" y="184"/>
                        </a:lnTo>
                        <a:lnTo>
                          <a:pt x="295" y="186"/>
                        </a:lnTo>
                        <a:lnTo>
                          <a:pt x="292" y="186"/>
                        </a:lnTo>
                        <a:lnTo>
                          <a:pt x="290" y="187"/>
                        </a:lnTo>
                        <a:lnTo>
                          <a:pt x="287" y="188"/>
                        </a:lnTo>
                        <a:lnTo>
                          <a:pt x="283" y="189"/>
                        </a:lnTo>
                        <a:lnTo>
                          <a:pt x="281" y="190"/>
                        </a:lnTo>
                        <a:lnTo>
                          <a:pt x="278" y="190"/>
                        </a:lnTo>
                        <a:lnTo>
                          <a:pt x="276" y="190"/>
                        </a:lnTo>
                        <a:lnTo>
                          <a:pt x="274" y="193"/>
                        </a:lnTo>
                        <a:lnTo>
                          <a:pt x="274" y="195"/>
                        </a:lnTo>
                        <a:lnTo>
                          <a:pt x="274" y="198"/>
                        </a:lnTo>
                        <a:lnTo>
                          <a:pt x="274" y="201"/>
                        </a:lnTo>
                        <a:lnTo>
                          <a:pt x="274" y="204"/>
                        </a:lnTo>
                        <a:lnTo>
                          <a:pt x="274" y="206"/>
                        </a:lnTo>
                        <a:lnTo>
                          <a:pt x="274" y="210"/>
                        </a:lnTo>
                        <a:lnTo>
                          <a:pt x="274" y="212"/>
                        </a:lnTo>
                        <a:lnTo>
                          <a:pt x="274" y="214"/>
                        </a:lnTo>
                        <a:lnTo>
                          <a:pt x="274" y="219"/>
                        </a:lnTo>
                        <a:lnTo>
                          <a:pt x="274" y="221"/>
                        </a:lnTo>
                        <a:lnTo>
                          <a:pt x="275" y="223"/>
                        </a:lnTo>
                        <a:lnTo>
                          <a:pt x="275" y="226"/>
                        </a:lnTo>
                        <a:lnTo>
                          <a:pt x="275" y="228"/>
                        </a:lnTo>
                        <a:lnTo>
                          <a:pt x="275" y="232"/>
                        </a:lnTo>
                        <a:lnTo>
                          <a:pt x="274" y="237"/>
                        </a:lnTo>
                        <a:lnTo>
                          <a:pt x="274" y="240"/>
                        </a:lnTo>
                        <a:lnTo>
                          <a:pt x="273" y="245"/>
                        </a:lnTo>
                        <a:lnTo>
                          <a:pt x="272" y="247"/>
                        </a:lnTo>
                        <a:lnTo>
                          <a:pt x="271" y="249"/>
                        </a:lnTo>
                        <a:lnTo>
                          <a:pt x="270" y="253"/>
                        </a:lnTo>
                        <a:lnTo>
                          <a:pt x="268" y="255"/>
                        </a:lnTo>
                        <a:lnTo>
                          <a:pt x="265" y="257"/>
                        </a:lnTo>
                        <a:lnTo>
                          <a:pt x="265" y="259"/>
                        </a:lnTo>
                        <a:lnTo>
                          <a:pt x="263" y="259"/>
                        </a:lnTo>
                        <a:lnTo>
                          <a:pt x="261" y="261"/>
                        </a:lnTo>
                        <a:lnTo>
                          <a:pt x="259" y="263"/>
                        </a:lnTo>
                        <a:lnTo>
                          <a:pt x="256" y="263"/>
                        </a:lnTo>
                        <a:lnTo>
                          <a:pt x="254" y="263"/>
                        </a:lnTo>
                        <a:lnTo>
                          <a:pt x="250" y="264"/>
                        </a:lnTo>
                        <a:lnTo>
                          <a:pt x="245" y="264"/>
                        </a:lnTo>
                        <a:lnTo>
                          <a:pt x="241" y="265"/>
                        </a:lnTo>
                        <a:lnTo>
                          <a:pt x="236" y="265"/>
                        </a:lnTo>
                        <a:lnTo>
                          <a:pt x="232" y="265"/>
                        </a:lnTo>
                        <a:lnTo>
                          <a:pt x="227" y="265"/>
                        </a:lnTo>
                        <a:lnTo>
                          <a:pt x="220" y="265"/>
                        </a:lnTo>
                        <a:lnTo>
                          <a:pt x="215" y="264"/>
                        </a:lnTo>
                        <a:lnTo>
                          <a:pt x="211" y="263"/>
                        </a:lnTo>
                        <a:lnTo>
                          <a:pt x="208" y="263"/>
                        </a:lnTo>
                        <a:lnTo>
                          <a:pt x="206" y="261"/>
                        </a:lnTo>
                        <a:lnTo>
                          <a:pt x="204" y="261"/>
                        </a:lnTo>
                        <a:lnTo>
                          <a:pt x="202" y="260"/>
                        </a:lnTo>
                        <a:lnTo>
                          <a:pt x="199" y="258"/>
                        </a:lnTo>
                        <a:lnTo>
                          <a:pt x="197" y="257"/>
                        </a:lnTo>
                        <a:lnTo>
                          <a:pt x="195" y="256"/>
                        </a:lnTo>
                        <a:lnTo>
                          <a:pt x="193" y="253"/>
                        </a:lnTo>
                        <a:lnTo>
                          <a:pt x="191" y="250"/>
                        </a:lnTo>
                        <a:lnTo>
                          <a:pt x="189" y="248"/>
                        </a:lnTo>
                        <a:lnTo>
                          <a:pt x="188" y="246"/>
                        </a:lnTo>
                        <a:lnTo>
                          <a:pt x="185" y="245"/>
                        </a:lnTo>
                        <a:lnTo>
                          <a:pt x="183" y="242"/>
                        </a:lnTo>
                        <a:lnTo>
                          <a:pt x="181" y="240"/>
                        </a:lnTo>
                        <a:lnTo>
                          <a:pt x="179" y="238"/>
                        </a:lnTo>
                        <a:lnTo>
                          <a:pt x="177" y="239"/>
                        </a:lnTo>
                        <a:lnTo>
                          <a:pt x="175" y="241"/>
                        </a:lnTo>
                        <a:lnTo>
                          <a:pt x="173" y="244"/>
                        </a:lnTo>
                        <a:lnTo>
                          <a:pt x="171" y="246"/>
                        </a:lnTo>
                        <a:lnTo>
                          <a:pt x="169" y="247"/>
                        </a:lnTo>
                        <a:lnTo>
                          <a:pt x="165" y="249"/>
                        </a:lnTo>
                        <a:lnTo>
                          <a:pt x="163" y="250"/>
                        </a:lnTo>
                        <a:lnTo>
                          <a:pt x="161" y="251"/>
                        </a:lnTo>
                        <a:lnTo>
                          <a:pt x="158" y="253"/>
                        </a:lnTo>
                        <a:lnTo>
                          <a:pt x="155" y="253"/>
                        </a:lnTo>
                        <a:lnTo>
                          <a:pt x="150" y="254"/>
                        </a:lnTo>
                        <a:lnTo>
                          <a:pt x="146" y="254"/>
                        </a:lnTo>
                        <a:lnTo>
                          <a:pt x="142" y="255"/>
                        </a:lnTo>
                        <a:lnTo>
                          <a:pt x="138" y="255"/>
                        </a:lnTo>
                        <a:lnTo>
                          <a:pt x="135" y="255"/>
                        </a:lnTo>
                        <a:lnTo>
                          <a:pt x="131" y="256"/>
                        </a:lnTo>
                        <a:lnTo>
                          <a:pt x="128" y="256"/>
                        </a:lnTo>
                        <a:lnTo>
                          <a:pt x="124" y="256"/>
                        </a:lnTo>
                        <a:lnTo>
                          <a:pt x="121" y="256"/>
                        </a:lnTo>
                        <a:lnTo>
                          <a:pt x="116" y="256"/>
                        </a:lnTo>
                        <a:lnTo>
                          <a:pt x="113" y="255"/>
                        </a:lnTo>
                        <a:lnTo>
                          <a:pt x="110" y="254"/>
                        </a:lnTo>
                        <a:lnTo>
                          <a:pt x="107" y="253"/>
                        </a:lnTo>
                        <a:lnTo>
                          <a:pt x="104" y="251"/>
                        </a:lnTo>
                        <a:lnTo>
                          <a:pt x="102" y="250"/>
                        </a:lnTo>
                        <a:lnTo>
                          <a:pt x="99" y="249"/>
                        </a:lnTo>
                        <a:lnTo>
                          <a:pt x="96" y="247"/>
                        </a:lnTo>
                        <a:lnTo>
                          <a:pt x="94" y="245"/>
                        </a:lnTo>
                        <a:lnTo>
                          <a:pt x="92" y="241"/>
                        </a:lnTo>
                        <a:lnTo>
                          <a:pt x="90" y="238"/>
                        </a:lnTo>
                        <a:lnTo>
                          <a:pt x="89" y="236"/>
                        </a:lnTo>
                        <a:lnTo>
                          <a:pt x="89" y="233"/>
                        </a:lnTo>
                        <a:lnTo>
                          <a:pt x="87" y="230"/>
                        </a:lnTo>
                        <a:lnTo>
                          <a:pt x="86" y="227"/>
                        </a:lnTo>
                        <a:lnTo>
                          <a:pt x="83" y="224"/>
                        </a:lnTo>
                        <a:lnTo>
                          <a:pt x="82" y="222"/>
                        </a:lnTo>
                        <a:lnTo>
                          <a:pt x="81" y="219"/>
                        </a:lnTo>
                        <a:lnTo>
                          <a:pt x="80" y="216"/>
                        </a:lnTo>
                        <a:lnTo>
                          <a:pt x="79" y="214"/>
                        </a:lnTo>
                        <a:lnTo>
                          <a:pt x="77" y="213"/>
                        </a:lnTo>
                        <a:lnTo>
                          <a:pt x="76" y="211"/>
                        </a:lnTo>
                        <a:lnTo>
                          <a:pt x="74" y="209"/>
                        </a:lnTo>
                        <a:lnTo>
                          <a:pt x="72" y="206"/>
                        </a:lnTo>
                        <a:lnTo>
                          <a:pt x="71" y="204"/>
                        </a:lnTo>
                        <a:lnTo>
                          <a:pt x="69" y="202"/>
                        </a:lnTo>
                        <a:lnTo>
                          <a:pt x="68" y="200"/>
                        </a:lnTo>
                        <a:lnTo>
                          <a:pt x="65" y="196"/>
                        </a:lnTo>
                        <a:lnTo>
                          <a:pt x="64" y="194"/>
                        </a:lnTo>
                        <a:lnTo>
                          <a:pt x="63" y="192"/>
                        </a:lnTo>
                        <a:lnTo>
                          <a:pt x="61" y="189"/>
                        </a:lnTo>
                        <a:lnTo>
                          <a:pt x="61" y="187"/>
                        </a:lnTo>
                        <a:lnTo>
                          <a:pt x="59" y="185"/>
                        </a:lnTo>
                        <a:lnTo>
                          <a:pt x="58" y="183"/>
                        </a:lnTo>
                        <a:lnTo>
                          <a:pt x="57" y="180"/>
                        </a:lnTo>
                        <a:lnTo>
                          <a:pt x="56" y="18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61" name="Rectangle 61"/>
                  <p:cNvSpPr>
                    <a:spLocks noChangeArrowheads="1"/>
                  </p:cNvSpPr>
                  <p:nvPr>
                    <p:custDataLst>
                      <p:tags r:id="rId133"/>
                    </p:custDataLst>
                  </p:nvPr>
                </p:nvSpPr>
                <p:spPr bwMode="auto">
                  <a:xfrm>
                    <a:off x="2631" y="1662"/>
                    <a:ext cx="408" cy="17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tx2"/>
                        </a:solidFill>
                        <a:latin typeface="+mn-lt"/>
                      </a:rPr>
                      <a:t>Bubble</a:t>
                    </a:r>
                  </a:p>
                </p:txBody>
              </p:sp>
            </p:grpSp>
          </p:grpSp>
        </p:grpSp>
      </p:grpSp>
      <p:grpSp>
        <p:nvGrpSpPr>
          <p:cNvPr id="64" name="Group 46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5108575" y="1682750"/>
            <a:ext cx="4187825" cy="3803650"/>
            <a:chOff x="3076" y="1060"/>
            <a:chExt cx="2638" cy="2396"/>
          </a:xfrm>
        </p:grpSpPr>
        <p:sp>
          <p:nvSpPr>
            <p:cNvPr id="65" name="Rectangle 4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512" y="158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Rectangle 48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136" y="206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Rectangle 49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264" y="110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Rectangle 50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080" y="254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Rectangle 51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456" y="206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70" name="Group 52"/>
            <p:cNvGrpSpPr>
              <a:grpSpLocks/>
            </p:cNvGrpSpPr>
            <p:nvPr/>
          </p:nvGrpSpPr>
          <p:grpSpPr bwMode="auto">
            <a:xfrm>
              <a:off x="3275" y="1519"/>
              <a:ext cx="275" cy="497"/>
              <a:chOff x="3275" y="1519"/>
              <a:chExt cx="275" cy="497"/>
            </a:xfrm>
          </p:grpSpPr>
          <p:grpSp>
            <p:nvGrpSpPr>
              <p:cNvPr id="145" name="Group 53"/>
              <p:cNvGrpSpPr>
                <a:grpSpLocks/>
              </p:cNvGrpSpPr>
              <p:nvPr/>
            </p:nvGrpSpPr>
            <p:grpSpPr bwMode="auto">
              <a:xfrm>
                <a:off x="3275" y="1536"/>
                <a:ext cx="275" cy="480"/>
                <a:chOff x="3275" y="1536"/>
                <a:chExt cx="275" cy="480"/>
              </a:xfrm>
            </p:grpSpPr>
            <p:sp>
              <p:nvSpPr>
                <p:cNvPr id="147" name="Line 54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>
                  <a:off x="3275" y="153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8" name="Line 55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3275" y="153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9" name="Line 56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>
                  <a:off x="3275" y="170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0" name="Line 57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 flipH="1">
                  <a:off x="3275" y="177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1" name="Line 58"/>
                <p:cNvSpPr>
                  <a:spLocks noChangeShapeType="1"/>
                </p:cNvSpPr>
                <p:nvPr>
                  <p:custDataLst>
                    <p:tags r:id="rId122"/>
                  </p:custDataLst>
                </p:nvPr>
              </p:nvSpPr>
              <p:spPr bwMode="auto">
                <a:xfrm>
                  <a:off x="3275" y="184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2" name="Line 59"/>
                <p:cNvSpPr>
                  <a:spLocks noChangeShapeType="1"/>
                </p:cNvSpPr>
                <p:nvPr>
                  <p:custDataLst>
                    <p:tags r:id="rId123"/>
                  </p:custDataLst>
                </p:nvPr>
              </p:nvSpPr>
              <p:spPr bwMode="auto">
                <a:xfrm flipV="1">
                  <a:off x="3275" y="184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53" name="Line 60"/>
                <p:cNvSpPr>
                  <a:spLocks noChangeShapeType="1"/>
                </p:cNvSpPr>
                <p:nvPr>
                  <p:custDataLst>
                    <p:tags r:id="rId124"/>
                  </p:custDataLst>
                </p:nvPr>
              </p:nvSpPr>
              <p:spPr bwMode="auto">
                <a:xfrm>
                  <a:off x="3550" y="170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46" name="Rectangle 61"/>
              <p:cNvSpPr>
                <a:spLocks noChangeArrowheads="1"/>
              </p:cNvSpPr>
              <p:nvPr>
                <p:custDataLst>
                  <p:tags r:id="rId117"/>
                </p:custDataLst>
              </p:nvPr>
            </p:nvSpPr>
            <p:spPr bwMode="auto">
              <a:xfrm rot="5400000">
                <a:off x="3214" y="163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71" name="Rectangle 62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844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2" name="Rectangle 63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51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3" name="Line 64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551" y="177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 65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4176" y="17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Rectangle 66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268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6" name="Rectangle 67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892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77" name="Group 68"/>
            <p:cNvGrpSpPr>
              <a:grpSpLocks/>
            </p:cNvGrpSpPr>
            <p:nvPr/>
          </p:nvGrpSpPr>
          <p:grpSpPr bwMode="auto">
            <a:xfrm>
              <a:off x="4523" y="2479"/>
              <a:ext cx="275" cy="497"/>
              <a:chOff x="4523" y="2479"/>
              <a:chExt cx="275" cy="497"/>
            </a:xfrm>
          </p:grpSpPr>
          <p:grpSp>
            <p:nvGrpSpPr>
              <p:cNvPr id="136" name="Group 69"/>
              <p:cNvGrpSpPr>
                <a:grpSpLocks/>
              </p:cNvGrpSpPr>
              <p:nvPr/>
            </p:nvGrpSpPr>
            <p:grpSpPr bwMode="auto">
              <a:xfrm>
                <a:off x="4523" y="2496"/>
                <a:ext cx="275" cy="480"/>
                <a:chOff x="4523" y="2496"/>
                <a:chExt cx="275" cy="480"/>
              </a:xfrm>
            </p:grpSpPr>
            <p:sp>
              <p:nvSpPr>
                <p:cNvPr id="138" name="Line 70"/>
                <p:cNvSpPr>
                  <a:spLocks noChangeShapeType="1"/>
                </p:cNvSpPr>
                <p:nvPr>
                  <p:custDataLst>
                    <p:tags r:id="rId110"/>
                  </p:custDataLst>
                </p:nvPr>
              </p:nvSpPr>
              <p:spPr bwMode="auto">
                <a:xfrm>
                  <a:off x="4523" y="249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9" name="Line 71"/>
                <p:cNvSpPr>
                  <a:spLocks noChangeShapeType="1"/>
                </p:cNvSpPr>
                <p:nvPr>
                  <p:custDataLst>
                    <p:tags r:id="rId111"/>
                  </p:custDataLst>
                </p:nvPr>
              </p:nvSpPr>
              <p:spPr bwMode="auto">
                <a:xfrm>
                  <a:off x="4523" y="249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0" name="Line 72"/>
                <p:cNvSpPr>
                  <a:spLocks noChangeShapeType="1"/>
                </p:cNvSpPr>
                <p:nvPr>
                  <p:custDataLst>
                    <p:tags r:id="rId112"/>
                  </p:custDataLst>
                </p:nvPr>
              </p:nvSpPr>
              <p:spPr bwMode="auto">
                <a:xfrm>
                  <a:off x="4523" y="266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1" name="Line 73"/>
                <p:cNvSpPr>
                  <a:spLocks noChangeShapeType="1"/>
                </p:cNvSpPr>
                <p:nvPr>
                  <p:custDataLst>
                    <p:tags r:id="rId113"/>
                  </p:custDataLst>
                </p:nvPr>
              </p:nvSpPr>
              <p:spPr bwMode="auto">
                <a:xfrm flipH="1">
                  <a:off x="4523" y="273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2" name="Line 74"/>
                <p:cNvSpPr>
                  <a:spLocks noChangeShapeType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4523" y="280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3" name="Line 75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 flipV="1">
                  <a:off x="4523" y="280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44" name="Line 76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4798" y="266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37" name="Rectangle 77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 rot="5400000">
                <a:off x="4462" y="259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78" name="Rectangle 78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92" y="254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9" name="Line 79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600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80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4224" y="25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81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4224" y="283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2" name="Line 82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4799" y="273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268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3899" y="1999"/>
              <a:ext cx="275" cy="497"/>
              <a:chOff x="3899" y="1999"/>
              <a:chExt cx="275" cy="497"/>
            </a:xfrm>
          </p:grpSpPr>
          <p:grpSp>
            <p:nvGrpSpPr>
              <p:cNvPr id="127" name="Group 85"/>
              <p:cNvGrpSpPr>
                <a:grpSpLocks/>
              </p:cNvGrpSpPr>
              <p:nvPr/>
            </p:nvGrpSpPr>
            <p:grpSpPr bwMode="auto">
              <a:xfrm>
                <a:off x="3899" y="2016"/>
                <a:ext cx="275" cy="480"/>
                <a:chOff x="3899" y="2016"/>
                <a:chExt cx="275" cy="480"/>
              </a:xfrm>
            </p:grpSpPr>
            <p:sp>
              <p:nvSpPr>
                <p:cNvPr id="129" name="Line 86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3899" y="201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0" name="Line 87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>
                  <a:off x="3899" y="201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1" name="Line 88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3899" y="218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2" name="Line 89"/>
                <p:cNvSpPr>
                  <a:spLocks noChangeShapeType="1"/>
                </p:cNvSpPr>
                <p:nvPr>
                  <p:custDataLst>
                    <p:tags r:id="rId105"/>
                  </p:custDataLst>
                </p:nvPr>
              </p:nvSpPr>
              <p:spPr bwMode="auto">
                <a:xfrm flipH="1">
                  <a:off x="3899" y="225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3" name="Line 90"/>
                <p:cNvSpPr>
                  <a:spLocks noChangeShapeType="1"/>
                </p:cNvSpPr>
                <p:nvPr>
                  <p:custDataLst>
                    <p:tags r:id="rId106"/>
                  </p:custDataLst>
                </p:nvPr>
              </p:nvSpPr>
              <p:spPr bwMode="auto">
                <a:xfrm>
                  <a:off x="3899" y="232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4" name="Line 91"/>
                <p:cNvSpPr>
                  <a:spLocks noChangeShapeType="1"/>
                </p:cNvSpPr>
                <p:nvPr>
                  <p:custDataLst>
                    <p:tags r:id="rId107"/>
                  </p:custDataLst>
                </p:nvPr>
              </p:nvSpPr>
              <p:spPr bwMode="auto">
                <a:xfrm flipV="1">
                  <a:off x="3899" y="232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35" name="Line 92"/>
                <p:cNvSpPr>
                  <a:spLocks noChangeShapeType="1"/>
                </p:cNvSpPr>
                <p:nvPr>
                  <p:custDataLst>
                    <p:tags r:id="rId108"/>
                  </p:custDataLst>
                </p:nvPr>
              </p:nvSpPr>
              <p:spPr bwMode="auto">
                <a:xfrm>
                  <a:off x="4174" y="218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28" name="Rectangle 93"/>
              <p:cNvSpPr>
                <a:spLocks noChangeArrowheads="1"/>
              </p:cNvSpPr>
              <p:nvPr>
                <p:custDataLst>
                  <p:tags r:id="rId101"/>
                </p:custDataLst>
              </p:nvPr>
            </p:nvSpPr>
            <p:spPr bwMode="auto">
              <a:xfrm rot="5400000">
                <a:off x="3838" y="211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85" name="Rectangle 94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468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86" name="Rectangle 9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514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87" name="Line 96"/>
            <p:cNvSpPr>
              <a:spLocks noChangeShapeType="1"/>
            </p:cNvSpPr>
            <p:nvPr>
              <p:custDataLst>
                <p:tags r:id="rId63"/>
              </p:custDataLst>
            </p:nvPr>
          </p:nvSpPr>
          <p:spPr bwMode="auto">
            <a:xfrm>
              <a:off x="3600" y="21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8" name="Line 97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3600" y="23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9" name="Line 9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4175" y="225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Line 99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4800" y="22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1" name="Rectangle 10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268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92" name="Line 101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5424" y="273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3" name="Rectangle 10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076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4" name="Rectangle 10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700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5" name="Rectangle 10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324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Rectangle 105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948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Rectangle 106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700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Rectangle 107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324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Rectangle 10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700" y="250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Rectangle 109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324" y="250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Rectangle 110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948" y="250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Rectangle 111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5524" y="250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12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3120" y="1296"/>
              <a:ext cx="9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4" name="Line 113"/>
            <p:cNvSpPr>
              <a:spLocks noChangeShapeType="1"/>
            </p:cNvSpPr>
            <p:nvPr>
              <p:custDataLst>
                <p:tags r:id="rId80"/>
              </p:custDataLst>
            </p:nvPr>
          </p:nvSpPr>
          <p:spPr bwMode="auto">
            <a:xfrm>
              <a:off x="3408" y="1248"/>
              <a:ext cx="48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5" name="Rectangle 114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076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Rectangle 115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076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Rectangle 116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4704" y="3024"/>
              <a:ext cx="144" cy="33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Rectangle 117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892" y="302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109" name="Rectangle 118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516" y="3028"/>
              <a:ext cx="328" cy="328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110" name="Group 119"/>
            <p:cNvGrpSpPr>
              <a:grpSpLocks/>
            </p:cNvGrpSpPr>
            <p:nvPr/>
          </p:nvGrpSpPr>
          <p:grpSpPr bwMode="auto">
            <a:xfrm>
              <a:off x="5147" y="2959"/>
              <a:ext cx="275" cy="497"/>
              <a:chOff x="5147" y="2959"/>
              <a:chExt cx="275" cy="497"/>
            </a:xfrm>
          </p:grpSpPr>
          <p:grpSp>
            <p:nvGrpSpPr>
              <p:cNvPr id="118" name="Group 120"/>
              <p:cNvGrpSpPr>
                <a:grpSpLocks/>
              </p:cNvGrpSpPr>
              <p:nvPr/>
            </p:nvGrpSpPr>
            <p:grpSpPr bwMode="auto">
              <a:xfrm>
                <a:off x="5147" y="2976"/>
                <a:ext cx="275" cy="480"/>
                <a:chOff x="5147" y="2976"/>
                <a:chExt cx="275" cy="480"/>
              </a:xfrm>
            </p:grpSpPr>
            <p:sp>
              <p:nvSpPr>
                <p:cNvPr id="120" name="Line 121"/>
                <p:cNvSpPr>
                  <a:spLocks noChangeShapeType="1"/>
                </p:cNvSpPr>
                <p:nvPr>
                  <p:custDataLst>
                    <p:tags r:id="rId94"/>
                  </p:custDataLst>
                </p:nvPr>
              </p:nvSpPr>
              <p:spPr bwMode="auto">
                <a:xfrm>
                  <a:off x="5147" y="297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1" name="Line 122"/>
                <p:cNvSpPr>
                  <a:spLocks noChangeShapeType="1"/>
                </p:cNvSpPr>
                <p:nvPr>
                  <p:custDataLst>
                    <p:tags r:id="rId95"/>
                  </p:custDataLst>
                </p:nvPr>
              </p:nvSpPr>
              <p:spPr bwMode="auto">
                <a:xfrm>
                  <a:off x="5147" y="297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2" name="Line 123"/>
                <p:cNvSpPr>
                  <a:spLocks noChangeShapeType="1"/>
                </p:cNvSpPr>
                <p:nvPr>
                  <p:custDataLst>
                    <p:tags r:id="rId96"/>
                  </p:custDataLst>
                </p:nvPr>
              </p:nvSpPr>
              <p:spPr bwMode="auto">
                <a:xfrm>
                  <a:off x="5147" y="314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3" name="Line 124"/>
                <p:cNvSpPr>
                  <a:spLocks noChangeShapeType="1"/>
                </p:cNvSpPr>
                <p:nvPr>
                  <p:custDataLst>
                    <p:tags r:id="rId97"/>
                  </p:custDataLst>
                </p:nvPr>
              </p:nvSpPr>
              <p:spPr bwMode="auto">
                <a:xfrm flipH="1">
                  <a:off x="5147" y="321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4" name="Line 125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5147" y="328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5" name="Line 126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 flipV="1">
                  <a:off x="5147" y="328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26" name="Line 127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5422" y="314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19" name="Rectangle 128"/>
              <p:cNvSpPr>
                <a:spLocks noChangeArrowheads="1"/>
              </p:cNvSpPr>
              <p:nvPr>
                <p:custDataLst>
                  <p:tags r:id="rId93"/>
                </p:custDataLst>
              </p:nvPr>
            </p:nvSpPr>
            <p:spPr bwMode="auto">
              <a:xfrm rot="5400000">
                <a:off x="5086" y="307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111" name="Line 129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4224" y="321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130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>
              <a:off x="4848" y="307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131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4848" y="33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132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5423" y="321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Rectangle 133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324" y="298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Rectangle 134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4948" y="298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Rectangle 135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5524" y="298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54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0" y="1890713"/>
            <a:ext cx="139140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10($1)</a:t>
            </a:r>
          </a:p>
        </p:txBody>
      </p:sp>
      <p:sp>
        <p:nvSpPr>
          <p:cNvPr id="155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0" y="2676525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$12,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$5</a:t>
            </a:r>
          </a:p>
        </p:txBody>
      </p:sp>
      <p:sp>
        <p:nvSpPr>
          <p:cNvPr id="156" name="Rectangle 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3475038"/>
            <a:ext cx="1484382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$13, $6,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57" name="Rectangle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42608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$14,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</a:p>
        </p:txBody>
      </p:sp>
      <p:sp>
        <p:nvSpPr>
          <p:cNvPr id="158" name="Rectangle 1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5048250"/>
            <a:ext cx="1577356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$15, 100(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59" name="Group 16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1447800" y="1649413"/>
            <a:ext cx="2965450" cy="2230438"/>
            <a:chOff x="772" y="1039"/>
            <a:chExt cx="1868" cy="1405"/>
          </a:xfrm>
        </p:grpSpPr>
        <p:sp>
          <p:nvSpPr>
            <p:cNvPr id="160" name="Rectangle 1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208" y="158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61" name="Rectangle 1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84" y="1104"/>
              <a:ext cx="144" cy="336"/>
            </a:xfrm>
            <a:prstGeom prst="rect">
              <a:avLst/>
            </a:prstGeom>
            <a:solidFill>
              <a:srgbClr val="92D050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62" name="Rectangle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396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163" name="Rectangle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20" y="158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sp>
          <p:nvSpPr>
            <p:cNvPr id="164" name="Line 2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728" y="177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65" name="Rectangle 2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020" y="20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166" name="Line 2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352" y="22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67" name="Rectangle 2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72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IM</a:t>
              </a:r>
            </a:p>
          </p:txBody>
        </p:sp>
        <p:sp>
          <p:nvSpPr>
            <p:cNvPr id="168" name="Rectangle 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396" y="110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  <a:cs typeface="Courier New" panose="02070309020205020404" pitchFamily="49" charset="0"/>
                </a:rPr>
                <a:t>Reg</a:t>
              </a:r>
            </a:p>
          </p:txBody>
        </p:sp>
        <p:grpSp>
          <p:nvGrpSpPr>
            <p:cNvPr id="169" name="Group 26"/>
            <p:cNvGrpSpPr>
              <a:grpSpLocks/>
            </p:cNvGrpSpPr>
            <p:nvPr/>
          </p:nvGrpSpPr>
          <p:grpSpPr bwMode="auto">
            <a:xfrm>
              <a:off x="2027" y="1039"/>
              <a:ext cx="275" cy="497"/>
              <a:chOff x="2027" y="1039"/>
              <a:chExt cx="275" cy="497"/>
            </a:xfrm>
          </p:grpSpPr>
          <p:grpSp>
            <p:nvGrpSpPr>
              <p:cNvPr id="180" name="Group 27"/>
              <p:cNvGrpSpPr>
                <a:grpSpLocks/>
              </p:cNvGrpSpPr>
              <p:nvPr/>
            </p:nvGrpSpPr>
            <p:grpSpPr bwMode="auto">
              <a:xfrm>
                <a:off x="2027" y="1056"/>
                <a:ext cx="275" cy="480"/>
                <a:chOff x="2027" y="1056"/>
                <a:chExt cx="275" cy="480"/>
              </a:xfrm>
            </p:grpSpPr>
            <p:sp>
              <p:nvSpPr>
                <p:cNvPr id="182" name="Line 28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027" y="105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3" name="Line 29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027" y="105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4" name="Line 30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027" y="122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5" name="Line 31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 flipH="1">
                  <a:off x="2027" y="129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6" name="Line 32"/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027" y="136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7" name="Line 33"/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 flipV="1">
                  <a:off x="2027" y="136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88" name="Line 34"/>
                <p:cNvSpPr>
                  <a:spLocks noChangeShapeType="1"/>
                </p:cNvSpPr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2302" y="122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181" name="Rectangle 35"/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 rot="5400000">
                <a:off x="1965" y="115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  <a:cs typeface="Courier New" panose="02070309020205020404" pitchFamily="49" charset="0"/>
                  </a:rPr>
                  <a:t>   </a:t>
                </a:r>
                <a:r>
                  <a:rPr lang="en-US" sz="1400">
                    <a:latin typeface="+mn-lt"/>
                    <a:cs typeface="Courier New" panose="02070309020205020404" pitchFamily="49" charset="0"/>
                  </a:rPr>
                  <a:t>ALU</a:t>
                </a:r>
              </a:p>
            </p:txBody>
          </p:sp>
        </p:grpSp>
        <p:sp>
          <p:nvSpPr>
            <p:cNvPr id="170" name="Line 3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104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1" name="Line 37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72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2" name="Line 38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72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3" name="Line 39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2303" y="129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4" name="Rectangle 4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204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5" name="Rectangle 4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828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6" name="Rectangle 4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52" y="106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7" name="Rectangle 43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452" y="202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8" name="Rectangle 4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828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  <p:sp>
          <p:nvSpPr>
            <p:cNvPr id="179" name="Rectangle 4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452" y="1540"/>
              <a:ext cx="88" cy="42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6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one...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stalls and forwarding for this code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$3, $2, $1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$4, 100($3)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 $6, $4, $3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$7, $6, $2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Latencies and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6644" y="1524000"/>
            <a:ext cx="2588851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Multiple Cycle CPU</a:t>
            </a: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2016" y="3582550"/>
            <a:ext cx="19781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100000"/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Pipelined CPU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1</a:t>
            </a: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670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2</a:t>
            </a: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766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3</a:t>
            </a: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4</a:t>
            </a:r>
          </a:p>
        </p:txBody>
      </p:sp>
      <p:sp>
        <p:nvSpPr>
          <p:cNvPr id="11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958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5</a:t>
            </a: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054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6</a:t>
            </a:r>
          </a:p>
        </p:txBody>
      </p:sp>
      <p:sp>
        <p:nvSpPr>
          <p:cNvPr id="13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150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7</a:t>
            </a:r>
          </a:p>
        </p:txBody>
      </p:sp>
      <p:sp>
        <p:nvSpPr>
          <p:cNvPr id="14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24600" y="3941324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8</a:t>
            </a:r>
          </a:p>
        </p:txBody>
      </p:sp>
      <p:grpSp>
        <p:nvGrpSpPr>
          <p:cNvPr id="15" name="Group 14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447800" y="4474724"/>
            <a:ext cx="3651250" cy="228600"/>
            <a:chOff x="912" y="2976"/>
            <a:chExt cx="2300" cy="144"/>
          </a:xfrm>
        </p:grpSpPr>
        <p:sp>
          <p:nvSpPr>
            <p:cNvPr id="16" name="Rectangle 15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1300" y="298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rgbClr val="6600FF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1684" y="298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2068" y="298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2452" y="298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Mem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2836" y="298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912" y="2976"/>
              <a:ext cx="3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Load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057400" y="4246124"/>
            <a:ext cx="609600" cy="152400"/>
            <a:chOff x="1296" y="2832"/>
            <a:chExt cx="384" cy="96"/>
          </a:xfrm>
        </p:grpSpPr>
        <p:sp>
          <p:nvSpPr>
            <p:cNvPr id="23" name="Line 22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 flipV="1">
              <a:off x="1296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1488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>
              <p:custDataLst>
                <p:tags r:id="rId114"/>
              </p:custDataLst>
            </p:nvPr>
          </p:nvSpPr>
          <p:spPr bwMode="auto">
            <a:xfrm>
              <a:off x="1488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2667000" y="4246124"/>
            <a:ext cx="609600" cy="152400"/>
            <a:chOff x="1680" y="2832"/>
            <a:chExt cx="384" cy="96"/>
          </a:xfrm>
        </p:grpSpPr>
        <p:sp>
          <p:nvSpPr>
            <p:cNvPr id="28" name="Line 27"/>
            <p:cNvSpPr>
              <a:spLocks noChangeShapeType="1"/>
            </p:cNvSpPr>
            <p:nvPr>
              <p:custDataLst>
                <p:tags r:id="rId107"/>
              </p:custDataLst>
            </p:nvPr>
          </p:nvSpPr>
          <p:spPr bwMode="auto">
            <a:xfrm flipV="1">
              <a:off x="1680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>
              <p:custDataLst>
                <p:tags r:id="rId108"/>
              </p:custDataLst>
            </p:nvPr>
          </p:nvSpPr>
          <p:spPr bwMode="auto">
            <a:xfrm>
              <a:off x="1680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1872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886200" y="4246124"/>
            <a:ext cx="609600" cy="152400"/>
            <a:chOff x="2448" y="2832"/>
            <a:chExt cx="384" cy="96"/>
          </a:xfrm>
        </p:grpSpPr>
        <p:sp>
          <p:nvSpPr>
            <p:cNvPr id="33" name="Line 32"/>
            <p:cNvSpPr>
              <a:spLocks noChangeShapeType="1"/>
            </p:cNvSpPr>
            <p:nvPr>
              <p:custDataLst>
                <p:tags r:id="rId103"/>
              </p:custDataLst>
            </p:nvPr>
          </p:nvSpPr>
          <p:spPr bwMode="auto">
            <a:xfrm flipV="1">
              <a:off x="2448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>
              <p:custDataLst>
                <p:tags r:id="rId104"/>
              </p:custDataLst>
            </p:nvPr>
          </p:nvSpPr>
          <p:spPr bwMode="auto">
            <a:xfrm>
              <a:off x="2448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>
              <p:custDataLst>
                <p:tags r:id="rId105"/>
              </p:custDataLst>
            </p:nvPr>
          </p:nvSpPr>
          <p:spPr bwMode="auto">
            <a:xfrm>
              <a:off x="2640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>
              <p:custDataLst>
                <p:tags r:id="rId106"/>
              </p:custDataLst>
            </p:nvPr>
          </p:nvSpPr>
          <p:spPr bwMode="auto">
            <a:xfrm>
              <a:off x="2640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3276600" y="4246124"/>
            <a:ext cx="609600" cy="152400"/>
            <a:chOff x="2064" y="2832"/>
            <a:chExt cx="384" cy="96"/>
          </a:xfrm>
        </p:grpSpPr>
        <p:sp>
          <p:nvSpPr>
            <p:cNvPr id="38" name="Line 37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 flipV="1">
              <a:off x="2064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2064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2256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2256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4495800" y="4246124"/>
            <a:ext cx="609600" cy="152400"/>
            <a:chOff x="2832" y="2832"/>
            <a:chExt cx="384" cy="96"/>
          </a:xfrm>
        </p:grpSpPr>
        <p:sp>
          <p:nvSpPr>
            <p:cNvPr id="43" name="Line 42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 flipV="1">
              <a:off x="2832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832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3024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3024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5105400" y="4246124"/>
            <a:ext cx="609600" cy="152400"/>
            <a:chOff x="3216" y="2832"/>
            <a:chExt cx="384" cy="96"/>
          </a:xfrm>
        </p:grpSpPr>
        <p:sp>
          <p:nvSpPr>
            <p:cNvPr id="48" name="Line 47"/>
            <p:cNvSpPr>
              <a:spLocks noChangeShapeType="1"/>
            </p:cNvSpPr>
            <p:nvPr>
              <p:custDataLst>
                <p:tags r:id="rId91"/>
              </p:custDataLst>
            </p:nvPr>
          </p:nvSpPr>
          <p:spPr bwMode="auto">
            <a:xfrm flipV="1">
              <a:off x="3216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216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408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408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2" name="Group 51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5715000" y="4246124"/>
            <a:ext cx="609600" cy="152400"/>
            <a:chOff x="3600" y="2832"/>
            <a:chExt cx="384" cy="96"/>
          </a:xfrm>
        </p:grpSpPr>
        <p:sp>
          <p:nvSpPr>
            <p:cNvPr id="53" name="Line 52"/>
            <p:cNvSpPr>
              <a:spLocks noChangeShapeType="1"/>
            </p:cNvSpPr>
            <p:nvPr>
              <p:custDataLst>
                <p:tags r:id="rId87"/>
              </p:custDataLst>
            </p:nvPr>
          </p:nvSpPr>
          <p:spPr bwMode="auto">
            <a:xfrm flipV="1">
              <a:off x="3600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>
              <p:custDataLst>
                <p:tags r:id="rId88"/>
              </p:custDataLst>
            </p:nvPr>
          </p:nvSpPr>
          <p:spPr bwMode="auto">
            <a:xfrm>
              <a:off x="3600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>
              <p:custDataLst>
                <p:tags r:id="rId89"/>
              </p:custDataLst>
            </p:nvPr>
          </p:nvSpPr>
          <p:spPr bwMode="auto">
            <a:xfrm>
              <a:off x="3792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>
              <p:custDataLst>
                <p:tags r:id="rId90"/>
              </p:custDataLst>
            </p:nvPr>
          </p:nvSpPr>
          <p:spPr bwMode="auto">
            <a:xfrm>
              <a:off x="3792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6324600" y="4246124"/>
            <a:ext cx="609600" cy="152400"/>
            <a:chOff x="3984" y="2832"/>
            <a:chExt cx="384" cy="96"/>
          </a:xfrm>
        </p:grpSpPr>
        <p:sp>
          <p:nvSpPr>
            <p:cNvPr id="58" name="Line 57"/>
            <p:cNvSpPr>
              <a:spLocks noChangeShapeType="1"/>
            </p:cNvSpPr>
            <p:nvPr>
              <p:custDataLst>
                <p:tags r:id="rId83"/>
              </p:custDataLst>
            </p:nvPr>
          </p:nvSpPr>
          <p:spPr bwMode="auto">
            <a:xfrm flipV="1">
              <a:off x="3984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>
              <p:custDataLst>
                <p:tags r:id="rId84"/>
              </p:custDataLst>
            </p:nvPr>
          </p:nvSpPr>
          <p:spPr bwMode="auto">
            <a:xfrm>
              <a:off x="3984" y="28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>
              <p:custDataLst>
                <p:tags r:id="rId85"/>
              </p:custDataLst>
            </p:nvPr>
          </p:nvSpPr>
          <p:spPr bwMode="auto">
            <a:xfrm>
              <a:off x="4176" y="283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>
              <p:custDataLst>
                <p:tags r:id="rId86"/>
              </p:custDataLst>
            </p:nvPr>
          </p:nvSpPr>
          <p:spPr bwMode="auto">
            <a:xfrm>
              <a:off x="4176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2057400" y="4779524"/>
            <a:ext cx="3651250" cy="228600"/>
            <a:chOff x="1296" y="3168"/>
            <a:chExt cx="2300" cy="144"/>
          </a:xfrm>
        </p:grpSpPr>
        <p:sp>
          <p:nvSpPr>
            <p:cNvPr id="63" name="Rectangle 62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1684" y="3172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rgbClr val="6600FF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64" name="Rectangle 63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2068" y="3172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65" name="Rectangle 64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452" y="3172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2836" y="3172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-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67" name="Rectangle 66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220" y="3172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1296" y="3168"/>
              <a:ext cx="3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Add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9" name="Group 68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2667000" y="5084324"/>
            <a:ext cx="3651250" cy="228600"/>
            <a:chOff x="1680" y="3360"/>
            <a:chExt cx="2300" cy="144"/>
          </a:xfrm>
        </p:grpSpPr>
        <p:sp>
          <p:nvSpPr>
            <p:cNvPr id="70" name="Rectangle 69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068" y="3364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rgbClr val="6600FF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452" y="3364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2836" y="3364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220" y="3364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Mem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3604" y="3364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680" y="3360"/>
              <a:ext cx="3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…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3276600" y="5389124"/>
            <a:ext cx="3651250" cy="228600"/>
            <a:chOff x="2064" y="3552"/>
            <a:chExt cx="2300" cy="144"/>
          </a:xfrm>
        </p:grpSpPr>
        <p:sp>
          <p:nvSpPr>
            <p:cNvPr id="77" name="Rectangle 76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452" y="3556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rgbClr val="6600FF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836" y="3556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220" y="3556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604" y="3556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Mem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988" y="3556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064" y="3552"/>
              <a:ext cx="3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…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83" name="Rectangle 82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36650" y="1977199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1</a:t>
            </a:r>
          </a:p>
        </p:txBody>
      </p:sp>
      <p:sp>
        <p:nvSpPr>
          <p:cNvPr id="84" name="Rectangle 83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746250" y="1977199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2</a:t>
            </a:r>
          </a:p>
        </p:txBody>
      </p:sp>
      <p:sp>
        <p:nvSpPr>
          <p:cNvPr id="85" name="Rectangle 84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355850" y="1977199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3</a:t>
            </a:r>
          </a:p>
        </p:txBody>
      </p:sp>
      <p:sp>
        <p:nvSpPr>
          <p:cNvPr id="86" name="Rectangle 8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965450" y="1977199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4</a:t>
            </a:r>
          </a:p>
        </p:txBody>
      </p:sp>
      <p:sp>
        <p:nvSpPr>
          <p:cNvPr id="87" name="Rectangle 8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575050" y="1977199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+mn-lt"/>
              </a:rPr>
              <a:t>Cycle 5</a:t>
            </a:r>
          </a:p>
        </p:txBody>
      </p:sp>
      <p:grpSp>
        <p:nvGrpSpPr>
          <p:cNvPr id="88" name="Group 87"/>
          <p:cNvGrpSpPr>
            <a:grpSpLocks/>
          </p:cNvGrpSpPr>
          <p:nvPr>
            <p:custDataLst>
              <p:tags r:id="rId28"/>
            </p:custDataLst>
          </p:nvPr>
        </p:nvGrpSpPr>
        <p:grpSpPr bwMode="auto">
          <a:xfrm>
            <a:off x="1143000" y="2516949"/>
            <a:ext cx="3035300" cy="215900"/>
            <a:chOff x="1924" y="2020"/>
            <a:chExt cx="1912" cy="136"/>
          </a:xfrm>
        </p:grpSpPr>
        <p:sp>
          <p:nvSpPr>
            <p:cNvPr id="89" name="Rectangle 8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1924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308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692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076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Mem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3460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</p:grpSp>
      <p:grpSp>
        <p:nvGrpSpPr>
          <p:cNvPr id="94" name="Group 94"/>
          <p:cNvGrpSpPr>
            <a:grpSpLocks/>
          </p:cNvGrpSpPr>
          <p:nvPr>
            <p:custDataLst>
              <p:tags r:id="rId29"/>
            </p:custDataLst>
          </p:nvPr>
        </p:nvGrpSpPr>
        <p:grpSpPr bwMode="auto">
          <a:xfrm>
            <a:off x="1136650" y="2281999"/>
            <a:ext cx="609600" cy="152400"/>
            <a:chOff x="1920" y="1872"/>
            <a:chExt cx="384" cy="96"/>
          </a:xfrm>
        </p:grpSpPr>
        <p:sp>
          <p:nvSpPr>
            <p:cNvPr id="95" name="Line 95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 flipV="1">
              <a:off x="1920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1920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Line 97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2112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Line 98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112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9" name="Group 99"/>
          <p:cNvGrpSpPr>
            <a:grpSpLocks/>
          </p:cNvGrpSpPr>
          <p:nvPr>
            <p:custDataLst>
              <p:tags r:id="rId30"/>
            </p:custDataLst>
          </p:nvPr>
        </p:nvGrpSpPr>
        <p:grpSpPr bwMode="auto">
          <a:xfrm>
            <a:off x="1746250" y="2281999"/>
            <a:ext cx="609600" cy="152400"/>
            <a:chOff x="2304" y="1872"/>
            <a:chExt cx="384" cy="96"/>
          </a:xfrm>
        </p:grpSpPr>
        <p:sp>
          <p:nvSpPr>
            <p:cNvPr id="100" name="Line 100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 flipV="1">
              <a:off x="2304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Line 101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2304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2" name="Line 102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>
              <a:off x="2496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2496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4" name="Group 104"/>
          <p:cNvGrpSpPr>
            <a:grpSpLocks/>
          </p:cNvGrpSpPr>
          <p:nvPr>
            <p:custDataLst>
              <p:tags r:id="rId31"/>
            </p:custDataLst>
          </p:nvPr>
        </p:nvGrpSpPr>
        <p:grpSpPr bwMode="auto">
          <a:xfrm>
            <a:off x="2965450" y="2281999"/>
            <a:ext cx="609600" cy="152400"/>
            <a:chOff x="3072" y="1872"/>
            <a:chExt cx="384" cy="96"/>
          </a:xfrm>
        </p:grpSpPr>
        <p:sp>
          <p:nvSpPr>
            <p:cNvPr id="105" name="Line 105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 flipV="1">
              <a:off x="3072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6" name="Line 10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3072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7" name="Line 107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264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8" name="Line 108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264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09" name="Group 109"/>
          <p:cNvGrpSpPr>
            <a:grpSpLocks/>
          </p:cNvGrpSpPr>
          <p:nvPr>
            <p:custDataLst>
              <p:tags r:id="rId32"/>
            </p:custDataLst>
          </p:nvPr>
        </p:nvGrpSpPr>
        <p:grpSpPr bwMode="auto">
          <a:xfrm>
            <a:off x="2355850" y="2281999"/>
            <a:ext cx="609600" cy="152400"/>
            <a:chOff x="2688" y="1872"/>
            <a:chExt cx="384" cy="96"/>
          </a:xfrm>
        </p:grpSpPr>
        <p:sp>
          <p:nvSpPr>
            <p:cNvPr id="110" name="Line 110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V="1">
              <a:off x="2688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111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2688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2880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2880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4" name="Group 114"/>
          <p:cNvGrpSpPr>
            <a:grpSpLocks/>
          </p:cNvGrpSpPr>
          <p:nvPr>
            <p:custDataLst>
              <p:tags r:id="rId33"/>
            </p:custDataLst>
          </p:nvPr>
        </p:nvGrpSpPr>
        <p:grpSpPr bwMode="auto">
          <a:xfrm>
            <a:off x="3575050" y="2281999"/>
            <a:ext cx="609600" cy="152400"/>
            <a:chOff x="3456" y="1872"/>
            <a:chExt cx="384" cy="96"/>
          </a:xfrm>
        </p:grpSpPr>
        <p:sp>
          <p:nvSpPr>
            <p:cNvPr id="115" name="Line 115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3456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116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456" y="18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117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3648" y="187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118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648" y="19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19" name="Group 87"/>
          <p:cNvGrpSpPr>
            <a:grpSpLocks/>
          </p:cNvGrpSpPr>
          <p:nvPr>
            <p:custDataLst>
              <p:tags r:id="rId34"/>
            </p:custDataLst>
          </p:nvPr>
        </p:nvGrpSpPr>
        <p:grpSpPr bwMode="auto">
          <a:xfrm>
            <a:off x="3568700" y="2510598"/>
            <a:ext cx="3035300" cy="228600"/>
            <a:chOff x="1536" y="2016"/>
            <a:chExt cx="1912" cy="144"/>
          </a:xfrm>
        </p:grpSpPr>
        <p:sp>
          <p:nvSpPr>
            <p:cNvPr id="120" name="Rectangle 8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924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Ifetch</a:t>
              </a:r>
            </a:p>
          </p:txBody>
        </p:sp>
        <p:sp>
          <p:nvSpPr>
            <p:cNvPr id="121" name="Rectangle 8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308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Reg/Dec</a:t>
              </a:r>
            </a:p>
          </p:txBody>
        </p:sp>
        <p:sp>
          <p:nvSpPr>
            <p:cNvPr id="122" name="Rectangle 90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692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Exec</a:t>
              </a:r>
            </a:p>
          </p:txBody>
        </p:sp>
        <p:sp>
          <p:nvSpPr>
            <p:cNvPr id="123" name="Rectangle 9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072" y="2020"/>
              <a:ext cx="37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Wr</a:t>
              </a:r>
            </a:p>
          </p:txBody>
        </p:sp>
        <p:sp>
          <p:nvSpPr>
            <p:cNvPr id="124" name="Rectangle 9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536" y="2016"/>
              <a:ext cx="384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43000" y="5988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Latency – longer (worse)</a:t>
            </a:r>
            <a:endParaRPr lang="en-US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036904" y="5966457"/>
            <a:ext cx="321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Throughput – higher (better)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9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Scheduling to Avoid Stalls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Reorder code to avoid use of load result in the next instruction</a:t>
            </a:r>
          </a:p>
          <a:p>
            <a:r>
              <a:rPr lang="en-US" dirty="0" smtClean="0"/>
              <a:t>C code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E; C = B + F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820003" cy="2616101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	$t1, 0($t0)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	$t2, 4($t0)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$t3, $t1, $t2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	$t3, 12($t0)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	$t4, 8($t0)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$t5, $t1, $t4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	$t5, 16($t0)</a:t>
            </a:r>
            <a:endParaRPr lang="en-AU" sz="20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r>
              <a:rPr lang="en-US"/>
              <a:t>stall</a:t>
            </a:r>
            <a:endParaRPr lang="en-AU"/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 eaLnBrk="0" hangingPunct="0"/>
            <a:r>
              <a:rPr lang="en-US"/>
              <a:t>stall</a:t>
            </a:r>
            <a:endParaRPr lang="en-AU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820003" cy="2616101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28650" eaLnBrk="0" hangingPunct="0"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$t1, 0($t0)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$t2, 4($t0)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$t4, 8($t0)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$t3, $t1, $t2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$t3, 12($t0)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$t5, $t1, $t4</a:t>
            </a:r>
          </a:p>
          <a:p>
            <a:pPr defTabSz="628650" eaLnBrk="0" hangingPunct="0">
              <a:spcBef>
                <a:spcPct val="20000"/>
              </a:spcBef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$t5, 16($t0)</a:t>
            </a:r>
            <a:endParaRPr lang="en-A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11 cycles</a:t>
            </a:r>
            <a:endParaRPr lang="en-AU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13 cycles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8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-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www.youtube.com/watch?v=ecCt6HPlPeA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Execution Timing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43400" y="914400"/>
            <a:ext cx="990600" cy="5715000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>
              <a:solidFill>
                <a:srgbClr val="CCECFF"/>
              </a:solidFill>
              <a:latin typeface="+mn-lt"/>
            </a:endParaRP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76800" y="4343400"/>
            <a:ext cx="228600" cy="533400"/>
          </a:xfrm>
          <a:prstGeom prst="rect">
            <a:avLst/>
          </a:prstGeom>
          <a:solidFill>
            <a:srgbClr val="DADAD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2057400"/>
            <a:ext cx="228600" cy="533400"/>
          </a:xfrm>
          <a:prstGeom prst="rect">
            <a:avLst/>
          </a:prstGeom>
          <a:solidFill>
            <a:srgbClr val="DADADA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1" name="Group 6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606550" y="2716214"/>
            <a:ext cx="4483100" cy="788988"/>
            <a:chOff x="1012" y="1711"/>
            <a:chExt cx="2824" cy="497"/>
          </a:xfrm>
        </p:grpSpPr>
        <p:sp>
          <p:nvSpPr>
            <p:cNvPr id="12" name="Rectangle 7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1012" y="178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1636" y="178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2267" y="1711"/>
              <a:ext cx="275" cy="497"/>
              <a:chOff x="2267" y="1711"/>
              <a:chExt cx="275" cy="497"/>
            </a:xfrm>
          </p:grpSpPr>
          <p:grpSp>
            <p:nvGrpSpPr>
              <p:cNvPr id="22" name="Group 10"/>
              <p:cNvGrpSpPr>
                <a:grpSpLocks/>
              </p:cNvGrpSpPr>
              <p:nvPr/>
            </p:nvGrpSpPr>
            <p:grpSpPr bwMode="auto">
              <a:xfrm>
                <a:off x="2267" y="1728"/>
                <a:ext cx="275" cy="480"/>
                <a:chOff x="2267" y="1728"/>
                <a:chExt cx="275" cy="480"/>
              </a:xfrm>
            </p:grpSpPr>
            <p:sp>
              <p:nvSpPr>
                <p:cNvPr id="24" name="Line 11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2267" y="1728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>
                  <p:custDataLst>
                    <p:tags r:id="rId116"/>
                  </p:custDataLst>
                </p:nvPr>
              </p:nvSpPr>
              <p:spPr bwMode="auto">
                <a:xfrm>
                  <a:off x="2267" y="1728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>
                  <p:custDataLst>
                    <p:tags r:id="rId117"/>
                  </p:custDataLst>
                </p:nvPr>
              </p:nvSpPr>
              <p:spPr bwMode="auto">
                <a:xfrm>
                  <a:off x="2267" y="1899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>
                  <p:custDataLst>
                    <p:tags r:id="rId118"/>
                  </p:custDataLst>
                </p:nvPr>
              </p:nvSpPr>
              <p:spPr bwMode="auto">
                <a:xfrm flipH="1">
                  <a:off x="2267" y="1968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>
                  <p:custDataLst>
                    <p:tags r:id="rId119"/>
                  </p:custDataLst>
                </p:nvPr>
              </p:nvSpPr>
              <p:spPr bwMode="auto">
                <a:xfrm>
                  <a:off x="2267" y="2037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>
                  <p:custDataLst>
                    <p:tags r:id="rId120"/>
                  </p:custDataLst>
                </p:nvPr>
              </p:nvSpPr>
              <p:spPr bwMode="auto">
                <a:xfrm flipV="1">
                  <a:off x="2267" y="2037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>
                  <p:custDataLst>
                    <p:tags r:id="rId121"/>
                  </p:custDataLst>
                </p:nvPr>
              </p:nvSpPr>
              <p:spPr bwMode="auto">
                <a:xfrm>
                  <a:off x="2542" y="1899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3" name="Rectangle 18"/>
              <p:cNvSpPr>
                <a:spLocks noChangeArrowheads="1"/>
              </p:cNvSpPr>
              <p:nvPr>
                <p:custDataLst>
                  <p:tags r:id="rId114"/>
                </p:custDataLst>
              </p:nvPr>
            </p:nvSpPr>
            <p:spPr bwMode="auto">
              <a:xfrm rot="5400000">
                <a:off x="2206" y="1822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15" name="Rectangle 19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2836" y="178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3508" y="178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>
              <p:custDataLst>
                <p:tags r:id="rId109"/>
              </p:custDataLst>
            </p:nvPr>
          </p:nvSpPr>
          <p:spPr bwMode="auto">
            <a:xfrm>
              <a:off x="1344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>
              <p:custDataLst>
                <p:tags r:id="rId110"/>
              </p:custDataLst>
            </p:nvPr>
          </p:nvSpPr>
          <p:spPr bwMode="auto">
            <a:xfrm>
              <a:off x="1968" y="18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>
              <p:custDataLst>
                <p:tags r:id="rId111"/>
              </p:custDataLst>
            </p:nvPr>
          </p:nvSpPr>
          <p:spPr bwMode="auto">
            <a:xfrm>
              <a:off x="1968" y="206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>
              <p:custDataLst>
                <p:tags r:id="rId112"/>
              </p:custDataLst>
            </p:nvPr>
          </p:nvSpPr>
          <p:spPr bwMode="auto">
            <a:xfrm>
              <a:off x="2543" y="1971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>
              <p:custDataLst>
                <p:tags r:id="rId113"/>
              </p:custDataLst>
            </p:nvPr>
          </p:nvSpPr>
          <p:spPr bwMode="auto">
            <a:xfrm>
              <a:off x="3168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1" name="Group 2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8350" y="5078416"/>
            <a:ext cx="4483100" cy="788988"/>
            <a:chOff x="2884" y="3199"/>
            <a:chExt cx="2824" cy="497"/>
          </a:xfrm>
        </p:grpSpPr>
        <p:sp>
          <p:nvSpPr>
            <p:cNvPr id="32" name="Rectangle 27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2884" y="32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3508" y="32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34" name="Group 29"/>
            <p:cNvGrpSpPr>
              <a:grpSpLocks/>
            </p:cNvGrpSpPr>
            <p:nvPr/>
          </p:nvGrpSpPr>
          <p:grpSpPr bwMode="auto">
            <a:xfrm>
              <a:off x="4139" y="3199"/>
              <a:ext cx="275" cy="497"/>
              <a:chOff x="4139" y="3199"/>
              <a:chExt cx="275" cy="497"/>
            </a:xfrm>
          </p:grpSpPr>
          <p:grpSp>
            <p:nvGrpSpPr>
              <p:cNvPr id="42" name="Group 30"/>
              <p:cNvGrpSpPr>
                <a:grpSpLocks/>
              </p:cNvGrpSpPr>
              <p:nvPr/>
            </p:nvGrpSpPr>
            <p:grpSpPr bwMode="auto">
              <a:xfrm>
                <a:off x="4139" y="3216"/>
                <a:ext cx="275" cy="480"/>
                <a:chOff x="4139" y="3216"/>
                <a:chExt cx="275" cy="480"/>
              </a:xfrm>
            </p:grpSpPr>
            <p:sp>
              <p:nvSpPr>
                <p:cNvPr id="44" name="Line 31"/>
                <p:cNvSpPr>
                  <a:spLocks noChangeShapeType="1"/>
                </p:cNvSpPr>
                <p:nvPr>
                  <p:custDataLst>
                    <p:tags r:id="rId98"/>
                  </p:custDataLst>
                </p:nvPr>
              </p:nvSpPr>
              <p:spPr bwMode="auto">
                <a:xfrm>
                  <a:off x="4139" y="3216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5" name="Line 32"/>
                <p:cNvSpPr>
                  <a:spLocks noChangeShapeType="1"/>
                </p:cNvSpPr>
                <p:nvPr>
                  <p:custDataLst>
                    <p:tags r:id="rId99"/>
                  </p:custDataLst>
                </p:nvPr>
              </p:nvSpPr>
              <p:spPr bwMode="auto">
                <a:xfrm>
                  <a:off x="4139" y="3216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>
                  <p:custDataLst>
                    <p:tags r:id="rId100"/>
                  </p:custDataLst>
                </p:nvPr>
              </p:nvSpPr>
              <p:spPr bwMode="auto">
                <a:xfrm>
                  <a:off x="4139" y="3387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7" name="Line 34"/>
                <p:cNvSpPr>
                  <a:spLocks noChangeShapeType="1"/>
                </p:cNvSpPr>
                <p:nvPr>
                  <p:custDataLst>
                    <p:tags r:id="rId101"/>
                  </p:custDataLst>
                </p:nvPr>
              </p:nvSpPr>
              <p:spPr bwMode="auto">
                <a:xfrm flipH="1">
                  <a:off x="4139" y="3456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5"/>
                <p:cNvSpPr>
                  <a:spLocks noChangeShapeType="1"/>
                </p:cNvSpPr>
                <p:nvPr>
                  <p:custDataLst>
                    <p:tags r:id="rId102"/>
                  </p:custDataLst>
                </p:nvPr>
              </p:nvSpPr>
              <p:spPr bwMode="auto">
                <a:xfrm>
                  <a:off x="4139" y="3525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Line 36"/>
                <p:cNvSpPr>
                  <a:spLocks noChangeShapeType="1"/>
                </p:cNvSpPr>
                <p:nvPr>
                  <p:custDataLst>
                    <p:tags r:id="rId103"/>
                  </p:custDataLst>
                </p:nvPr>
              </p:nvSpPr>
              <p:spPr bwMode="auto">
                <a:xfrm flipV="1">
                  <a:off x="4139" y="3525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0" name="Line 37"/>
                <p:cNvSpPr>
                  <a:spLocks noChangeShapeType="1"/>
                </p:cNvSpPr>
                <p:nvPr>
                  <p:custDataLst>
                    <p:tags r:id="rId104"/>
                  </p:custDataLst>
                </p:nvPr>
              </p:nvSpPr>
              <p:spPr bwMode="auto">
                <a:xfrm>
                  <a:off x="4414" y="3387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3" name="Rectangle 38"/>
              <p:cNvSpPr>
                <a:spLocks noChangeArrowheads="1"/>
              </p:cNvSpPr>
              <p:nvPr>
                <p:custDataLst>
                  <p:tags r:id="rId97"/>
                </p:custDataLst>
              </p:nvPr>
            </p:nvSpPr>
            <p:spPr bwMode="auto">
              <a:xfrm rot="5400000">
                <a:off x="4078" y="3310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35" name="Rectangle 39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708" y="32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36" name="Rectangle 4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5380" y="3268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>
              <p:custDataLst>
                <p:tags r:id="rId92"/>
              </p:custDataLst>
            </p:nvPr>
          </p:nvSpPr>
          <p:spPr bwMode="auto">
            <a:xfrm>
              <a:off x="3216" y="345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8" name="Line 42"/>
            <p:cNvSpPr>
              <a:spLocks noChangeShapeType="1"/>
            </p:cNvSpPr>
            <p:nvPr>
              <p:custDataLst>
                <p:tags r:id="rId93"/>
              </p:custDataLst>
            </p:nvPr>
          </p:nvSpPr>
          <p:spPr bwMode="auto">
            <a:xfrm>
              <a:off x="3840" y="331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>
              <p:custDataLst>
                <p:tags r:id="rId94"/>
              </p:custDataLst>
            </p:nvPr>
          </p:nvSpPr>
          <p:spPr bwMode="auto">
            <a:xfrm>
              <a:off x="3840" y="35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>
              <p:custDataLst>
                <p:tags r:id="rId95"/>
              </p:custDataLst>
            </p:nvPr>
          </p:nvSpPr>
          <p:spPr bwMode="auto">
            <a:xfrm>
              <a:off x="4415" y="3459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" name="Line 45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5040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1" name="Group 4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587750" y="4240215"/>
            <a:ext cx="4483100" cy="788988"/>
            <a:chOff x="2260" y="2671"/>
            <a:chExt cx="2824" cy="497"/>
          </a:xfrm>
        </p:grpSpPr>
        <p:sp>
          <p:nvSpPr>
            <p:cNvPr id="52" name="Rectangle 47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260" y="274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884" y="274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54" name="Group 49"/>
            <p:cNvGrpSpPr>
              <a:grpSpLocks/>
            </p:cNvGrpSpPr>
            <p:nvPr/>
          </p:nvGrpSpPr>
          <p:grpSpPr bwMode="auto">
            <a:xfrm>
              <a:off x="3515" y="2671"/>
              <a:ext cx="275" cy="497"/>
              <a:chOff x="3515" y="2671"/>
              <a:chExt cx="275" cy="497"/>
            </a:xfrm>
          </p:grpSpPr>
          <p:grpSp>
            <p:nvGrpSpPr>
              <p:cNvPr id="62" name="Group 50"/>
              <p:cNvGrpSpPr>
                <a:grpSpLocks/>
              </p:cNvGrpSpPr>
              <p:nvPr/>
            </p:nvGrpSpPr>
            <p:grpSpPr bwMode="auto">
              <a:xfrm>
                <a:off x="3515" y="2688"/>
                <a:ext cx="275" cy="480"/>
                <a:chOff x="3515" y="2688"/>
                <a:chExt cx="275" cy="480"/>
              </a:xfrm>
            </p:grpSpPr>
            <p:sp>
              <p:nvSpPr>
                <p:cNvPr id="64" name="Line 51"/>
                <p:cNvSpPr>
                  <a:spLocks noChangeShapeType="1"/>
                </p:cNvSpPr>
                <p:nvPr>
                  <p:custDataLst>
                    <p:tags r:id="rId81"/>
                  </p:custDataLst>
                </p:nvPr>
              </p:nvSpPr>
              <p:spPr bwMode="auto">
                <a:xfrm>
                  <a:off x="3515" y="2688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Line 52"/>
                <p:cNvSpPr>
                  <a:spLocks noChangeShapeType="1"/>
                </p:cNvSpPr>
                <p:nvPr>
                  <p:custDataLst>
                    <p:tags r:id="rId82"/>
                  </p:custDataLst>
                </p:nvPr>
              </p:nvSpPr>
              <p:spPr bwMode="auto">
                <a:xfrm>
                  <a:off x="3515" y="2688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Line 53"/>
                <p:cNvSpPr>
                  <a:spLocks noChangeShapeType="1"/>
                </p:cNvSpPr>
                <p:nvPr>
                  <p:custDataLst>
                    <p:tags r:id="rId83"/>
                  </p:custDataLst>
                </p:nvPr>
              </p:nvSpPr>
              <p:spPr bwMode="auto">
                <a:xfrm>
                  <a:off x="3515" y="2859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7" name="Line 54"/>
                <p:cNvSpPr>
                  <a:spLocks noChangeShapeType="1"/>
                </p:cNvSpPr>
                <p:nvPr>
                  <p:custDataLst>
                    <p:tags r:id="rId84"/>
                  </p:custDataLst>
                </p:nvPr>
              </p:nvSpPr>
              <p:spPr bwMode="auto">
                <a:xfrm flipH="1">
                  <a:off x="3515" y="2928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Line 55"/>
                <p:cNvSpPr>
                  <a:spLocks noChangeShapeType="1"/>
                </p:cNvSpPr>
                <p:nvPr>
                  <p:custDataLst>
                    <p:tags r:id="rId85"/>
                  </p:custDataLst>
                </p:nvPr>
              </p:nvSpPr>
              <p:spPr bwMode="auto">
                <a:xfrm>
                  <a:off x="3515" y="2997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69" name="Line 56"/>
                <p:cNvSpPr>
                  <a:spLocks noChangeShapeType="1"/>
                </p:cNvSpPr>
                <p:nvPr>
                  <p:custDataLst>
                    <p:tags r:id="rId86"/>
                  </p:custDataLst>
                </p:nvPr>
              </p:nvSpPr>
              <p:spPr bwMode="auto">
                <a:xfrm flipV="1">
                  <a:off x="3515" y="2997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70" name="Line 57"/>
                <p:cNvSpPr>
                  <a:spLocks noChangeShapeType="1"/>
                </p:cNvSpPr>
                <p:nvPr>
                  <p:custDataLst>
                    <p:tags r:id="rId87"/>
                  </p:custDataLst>
                </p:nvPr>
              </p:nvSpPr>
              <p:spPr bwMode="auto">
                <a:xfrm>
                  <a:off x="3790" y="2859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63" name="Rectangle 58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 rot="5400000">
                <a:off x="3454" y="2782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55" name="Rectangle 59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084" y="274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56" name="Rectangle 60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756" y="274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57" name="Line 61"/>
            <p:cNvSpPr>
              <a:spLocks noChangeShapeType="1"/>
            </p:cNvSpPr>
            <p:nvPr>
              <p:custDataLst>
                <p:tags r:id="rId75"/>
              </p:custDataLst>
            </p:nvPr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>
              <p:custDataLst>
                <p:tags r:id="rId76"/>
              </p:custDataLst>
            </p:nvPr>
          </p:nvSpPr>
          <p:spPr bwMode="auto">
            <a:xfrm>
              <a:off x="3216" y="278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3216" y="302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3791" y="2931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>
              <p:custDataLst>
                <p:tags r:id="rId79"/>
              </p:custDataLst>
            </p:nvPr>
          </p:nvSpPr>
          <p:spPr bwMode="auto">
            <a:xfrm>
              <a:off x="4416" y="29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597150" y="3478215"/>
            <a:ext cx="4483100" cy="788988"/>
            <a:chOff x="1636" y="2191"/>
            <a:chExt cx="2824" cy="497"/>
          </a:xfrm>
        </p:grpSpPr>
        <p:sp>
          <p:nvSpPr>
            <p:cNvPr id="72" name="Rectangle 67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636" y="226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2260" y="226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74" name="Group 69"/>
            <p:cNvGrpSpPr>
              <a:grpSpLocks/>
            </p:cNvGrpSpPr>
            <p:nvPr/>
          </p:nvGrpSpPr>
          <p:grpSpPr bwMode="auto">
            <a:xfrm>
              <a:off x="2891" y="2191"/>
              <a:ext cx="275" cy="497"/>
              <a:chOff x="2891" y="2191"/>
              <a:chExt cx="275" cy="497"/>
            </a:xfrm>
          </p:grpSpPr>
          <p:grpSp>
            <p:nvGrpSpPr>
              <p:cNvPr id="82" name="Group 70"/>
              <p:cNvGrpSpPr>
                <a:grpSpLocks/>
              </p:cNvGrpSpPr>
              <p:nvPr/>
            </p:nvGrpSpPr>
            <p:grpSpPr bwMode="auto">
              <a:xfrm>
                <a:off x="2891" y="2208"/>
                <a:ext cx="275" cy="480"/>
                <a:chOff x="2891" y="2208"/>
                <a:chExt cx="275" cy="480"/>
              </a:xfrm>
            </p:grpSpPr>
            <p:sp>
              <p:nvSpPr>
                <p:cNvPr id="84" name="Line 71"/>
                <p:cNvSpPr>
                  <a:spLocks noChangeShapeType="1"/>
                </p:cNvSpPr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2891" y="2208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5" name="Line 72"/>
                <p:cNvSpPr>
                  <a:spLocks noChangeShapeType="1"/>
                </p:cNvSpPr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2891" y="2208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6" name="Line 73"/>
                <p:cNvSpPr>
                  <a:spLocks noChangeShapeType="1"/>
                </p:cNvSpPr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2891" y="2379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7" name="Line 74"/>
                <p:cNvSpPr>
                  <a:spLocks noChangeShapeType="1"/>
                </p:cNvSpPr>
                <p:nvPr>
                  <p:custDataLst>
                    <p:tags r:id="rId67"/>
                  </p:custDataLst>
                </p:nvPr>
              </p:nvSpPr>
              <p:spPr bwMode="auto">
                <a:xfrm flipH="1">
                  <a:off x="2891" y="2448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75"/>
                <p:cNvSpPr>
                  <a:spLocks noChangeShapeType="1"/>
                </p:cNvSpPr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2891" y="2517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Line 76"/>
                <p:cNvSpPr>
                  <a:spLocks noChangeShapeType="1"/>
                </p:cNvSpPr>
                <p:nvPr>
                  <p:custDataLst>
                    <p:tags r:id="rId69"/>
                  </p:custDataLst>
                </p:nvPr>
              </p:nvSpPr>
              <p:spPr bwMode="auto">
                <a:xfrm flipV="1">
                  <a:off x="2891" y="2517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Line 77"/>
                <p:cNvSpPr>
                  <a:spLocks noChangeShapeType="1"/>
                </p:cNvSpPr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3166" y="2379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83" name="Rectangle 78"/>
              <p:cNvSpPr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 rot="5400000">
                <a:off x="2830" y="2302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75" name="Rectangle 79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460" y="226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76" name="Rectangle 80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132" y="226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77" name="Line 81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968" y="24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8" name="Line 82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2592" y="230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9" name="Line 83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2592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84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3167" y="2451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85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3792" y="24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91" name="Group 8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15950" y="1954214"/>
            <a:ext cx="4483100" cy="788988"/>
            <a:chOff x="388" y="1231"/>
            <a:chExt cx="2824" cy="497"/>
          </a:xfrm>
        </p:grpSpPr>
        <p:sp>
          <p:nvSpPr>
            <p:cNvPr id="92" name="Rectangle 8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88" y="130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IM</a:t>
              </a:r>
            </a:p>
          </p:txBody>
        </p:sp>
        <p:sp>
          <p:nvSpPr>
            <p:cNvPr id="93" name="Rectangle 88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012" y="130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grpSp>
          <p:nvGrpSpPr>
            <p:cNvPr id="94" name="Group 89"/>
            <p:cNvGrpSpPr>
              <a:grpSpLocks/>
            </p:cNvGrpSpPr>
            <p:nvPr/>
          </p:nvGrpSpPr>
          <p:grpSpPr bwMode="auto">
            <a:xfrm>
              <a:off x="1643" y="1231"/>
              <a:ext cx="275" cy="497"/>
              <a:chOff x="1643" y="1231"/>
              <a:chExt cx="275" cy="497"/>
            </a:xfrm>
          </p:grpSpPr>
          <p:grpSp>
            <p:nvGrpSpPr>
              <p:cNvPr id="102" name="Group 90"/>
              <p:cNvGrpSpPr>
                <a:grpSpLocks/>
              </p:cNvGrpSpPr>
              <p:nvPr/>
            </p:nvGrpSpPr>
            <p:grpSpPr bwMode="auto">
              <a:xfrm>
                <a:off x="1643" y="1248"/>
                <a:ext cx="275" cy="480"/>
                <a:chOff x="1643" y="1248"/>
                <a:chExt cx="275" cy="480"/>
              </a:xfrm>
            </p:grpSpPr>
            <p:sp>
              <p:nvSpPr>
                <p:cNvPr id="104" name="Line 91"/>
                <p:cNvSpPr>
                  <a:spLocks noChangeShapeType="1"/>
                </p:cNvSpPr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1643" y="1248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92"/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>
                  <a:off x="1643" y="1248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Line 93"/>
                <p:cNvSpPr>
                  <a:spLocks noChangeShapeType="1"/>
                </p:cNvSpPr>
                <p:nvPr>
                  <p:custDataLst>
                    <p:tags r:id="rId49"/>
                  </p:custDataLst>
                </p:nvPr>
              </p:nvSpPr>
              <p:spPr bwMode="auto">
                <a:xfrm>
                  <a:off x="1643" y="1419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94"/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 flipH="1">
                  <a:off x="1643" y="1488"/>
                  <a:ext cx="11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Line 95"/>
                <p:cNvSpPr>
                  <a:spLocks noChangeShapeType="1"/>
                </p:cNvSpPr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1643" y="1557"/>
                  <a:ext cx="0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Line 96"/>
                <p:cNvSpPr>
                  <a:spLocks noChangeShapeType="1"/>
                </p:cNvSpPr>
                <p:nvPr>
                  <p:custDataLst>
                    <p:tags r:id="rId52"/>
                  </p:custDataLst>
                </p:nvPr>
              </p:nvSpPr>
              <p:spPr bwMode="auto">
                <a:xfrm flipV="1">
                  <a:off x="1643" y="1557"/>
                  <a:ext cx="275" cy="1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0" name="Line 97"/>
                <p:cNvSpPr>
                  <a:spLocks noChangeShapeType="1"/>
                </p:cNvSpPr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1918" y="1419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03" name="Rectangle 98"/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 rot="5400000">
                <a:off x="1582" y="1342"/>
                <a:ext cx="41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latin typeface="+mn-lt"/>
                  </a:rPr>
                  <a:t>   </a:t>
                </a:r>
                <a:r>
                  <a:rPr lang="en-US" sz="1400">
                    <a:latin typeface="+mn-lt"/>
                  </a:rPr>
                  <a:t>ALU</a:t>
                </a:r>
              </a:p>
            </p:txBody>
          </p:sp>
        </p:grpSp>
        <p:sp>
          <p:nvSpPr>
            <p:cNvPr id="95" name="Rectangle 99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212" y="130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DM</a:t>
              </a:r>
            </a:p>
          </p:txBody>
        </p:sp>
        <p:sp>
          <p:nvSpPr>
            <p:cNvPr id="96" name="Rectangle 10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884" y="1300"/>
              <a:ext cx="32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  <a:latin typeface="+mn-lt"/>
                </a:rPr>
                <a:t>Reg</a:t>
              </a:r>
            </a:p>
          </p:txBody>
        </p:sp>
        <p:sp>
          <p:nvSpPr>
            <p:cNvPr id="97" name="Line 101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720" y="14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8" name="Line 102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344" y="13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Line 103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344" y="158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0" name="Line 10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1919" y="1491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1" name="Line 10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2544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1" name="Line 10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3716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2" name="Line 10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622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3" name="Line 108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3528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4" name="Line 10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3434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5" name="Line 11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340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6" name="Line 111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3246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7" name="Line 112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3152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8" name="Line 113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8305800" y="1295400"/>
            <a:ext cx="0" cy="487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9" name="Rectangle 1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15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CC1</a:t>
            </a:r>
          </a:p>
        </p:txBody>
      </p:sp>
      <p:sp>
        <p:nvSpPr>
          <p:cNvPr id="120" name="Rectangle 1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859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CC2</a:t>
            </a:r>
          </a:p>
        </p:txBody>
      </p:sp>
      <p:sp>
        <p:nvSpPr>
          <p:cNvPr id="121" name="Rectangle 11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6527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CC3</a:t>
            </a:r>
          </a:p>
        </p:txBody>
      </p:sp>
      <p:sp>
        <p:nvSpPr>
          <p:cNvPr id="122" name="Rectangle 11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433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CC4</a:t>
            </a:r>
          </a:p>
        </p:txBody>
      </p:sp>
      <p:sp>
        <p:nvSpPr>
          <p:cNvPr id="123" name="Rectangle 118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5577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CC5</a:t>
            </a:r>
          </a:p>
        </p:txBody>
      </p:sp>
      <p:sp>
        <p:nvSpPr>
          <p:cNvPr id="124" name="Rectangle 11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6245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CC6</a:t>
            </a:r>
          </a:p>
        </p:txBody>
      </p:sp>
      <p:sp>
        <p:nvSpPr>
          <p:cNvPr id="125" name="Rectangle 120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6151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CC7</a:t>
            </a:r>
          </a:p>
        </p:txBody>
      </p:sp>
      <p:sp>
        <p:nvSpPr>
          <p:cNvPr id="126" name="Rectangle 12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5295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CC8</a:t>
            </a:r>
          </a:p>
        </p:txBody>
      </p:sp>
      <p:sp>
        <p:nvSpPr>
          <p:cNvPr id="127" name="Rectangle 12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520113" y="1243013"/>
            <a:ext cx="495329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CC9</a:t>
            </a:r>
          </a:p>
        </p:txBody>
      </p:sp>
      <p:sp>
        <p:nvSpPr>
          <p:cNvPr id="128" name="AutoShape 1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502150" y="6026150"/>
            <a:ext cx="673100" cy="5207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cs typeface="+mn-cs"/>
              </a:rPr>
              <a:t>steady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cs typeface="+mn-cs"/>
              </a:rPr>
              <a:t>state</a:t>
            </a:r>
          </a:p>
        </p:txBody>
      </p:sp>
      <p:sp>
        <p:nvSpPr>
          <p:cNvPr id="129" name="Rectangle 1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71513" y="1828388"/>
            <a:ext cx="34304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30" name="Rectangle 1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738313" y="1828388"/>
            <a:ext cx="37189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131" name="Rectangle 1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52713" y="1828388"/>
            <a:ext cx="38792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132" name="Rectangle 1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567113" y="1828388"/>
            <a:ext cx="559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133" name="Rectangle 133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633913" y="1828388"/>
            <a:ext cx="45044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WB</a:t>
            </a:r>
          </a:p>
        </p:txBody>
      </p:sp>
      <p:sp>
        <p:nvSpPr>
          <p:cNvPr id="134" name="Rectangle 1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662113" y="2590800"/>
            <a:ext cx="34304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IF</a:t>
            </a:r>
          </a:p>
        </p:txBody>
      </p:sp>
      <p:sp>
        <p:nvSpPr>
          <p:cNvPr id="135" name="Rectangle 1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728913" y="2590800"/>
            <a:ext cx="37189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ID</a:t>
            </a:r>
          </a:p>
        </p:txBody>
      </p:sp>
      <p:sp>
        <p:nvSpPr>
          <p:cNvPr id="136" name="Rectangle 136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643313" y="2590800"/>
            <a:ext cx="38792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EX</a:t>
            </a:r>
          </a:p>
        </p:txBody>
      </p:sp>
      <p:sp>
        <p:nvSpPr>
          <p:cNvPr id="137" name="Rectangle 137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557713" y="2590800"/>
            <a:ext cx="55945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MEM</a:t>
            </a:r>
          </a:p>
        </p:txBody>
      </p:sp>
      <p:sp>
        <p:nvSpPr>
          <p:cNvPr id="138" name="Rectangle 13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624513" y="2590800"/>
            <a:ext cx="45044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+mn-lt"/>
              </a:rPr>
              <a:t>WB</a:t>
            </a:r>
          </a:p>
        </p:txBody>
      </p:sp>
    </p:spTree>
    <p:extLst>
      <p:ext uri="{BB962C8B-B14F-4D97-AF65-F5344CB8AC3E}">
        <p14:creationId xmlns:p14="http://schemas.microsoft.com/office/powerpoint/2010/main" val="12975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in a Pipelined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0915" y="1238250"/>
            <a:ext cx="151464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+mn-lt"/>
              </a:rPr>
              <a:t>Instruction Fetch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67665" y="1238250"/>
            <a:ext cx="174958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+mn-lt"/>
              </a:rPr>
              <a:t>Instruction Decode/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+mn-lt"/>
              </a:rPr>
              <a:t>Register Fetch</a:t>
            </a: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76545" y="1238250"/>
            <a:ext cx="1673536" cy="289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$15, $4, $1</a:t>
            </a:r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941377" y="1238250"/>
            <a:ext cx="1772922" cy="289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$12, 1000($4)</a:t>
            </a:r>
          </a:p>
        </p:txBody>
      </p:sp>
      <p:sp>
        <p:nvSpPr>
          <p:cNvPr id="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72219" y="1238250"/>
            <a:ext cx="1673536" cy="289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3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$10, $1, $2</a:t>
            </a:r>
          </a:p>
        </p:txBody>
      </p:sp>
      <p:pic>
        <p:nvPicPr>
          <p:cNvPr id="10" name="Picture 8" descr="f061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914525"/>
            <a:ext cx="80772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78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 up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the stages are perfectly balanced</a:t>
            </a:r>
          </a:p>
          <a:p>
            <a:pPr lvl="1"/>
            <a:r>
              <a:rPr lang="en-US" dirty="0" smtClean="0"/>
              <a:t>Time between instructions (pipelined) =</a:t>
            </a:r>
          </a:p>
          <a:p>
            <a:pPr lvl="1"/>
            <a:r>
              <a:rPr lang="en-US" dirty="0" smtClean="0"/>
              <a:t>Time between instructions (</a:t>
            </a:r>
            <a:r>
              <a:rPr lang="en-US" dirty="0" err="1" smtClean="0"/>
              <a:t>nonpipelined</a:t>
            </a:r>
            <a:r>
              <a:rPr lang="en-US" dirty="0" smtClean="0"/>
              <a:t>) / # of stages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/>
              <a:t>A processor that takes 5ns to execute an instruction is pipelined into 5 equal stages. The latch between each stage has a delay of 0.25 </a:t>
            </a:r>
            <a:r>
              <a:rPr lang="en-US" sz="2400" dirty="0" smtClean="0"/>
              <a:t>ns.</a:t>
            </a:r>
          </a:p>
          <a:p>
            <a:pPr marL="857250" lvl="1" indent="-457200" eaLnBrk="1" hangingPunct="1"/>
            <a:r>
              <a:rPr lang="en-US" dirty="0" smtClean="0"/>
              <a:t>What </a:t>
            </a:r>
            <a:r>
              <a:rPr lang="en-US" dirty="0"/>
              <a:t>is the minimum clock cycle time of the pipelined </a:t>
            </a:r>
            <a:r>
              <a:rPr lang="en-US" dirty="0" smtClean="0"/>
              <a:t>processor?</a:t>
            </a:r>
          </a:p>
          <a:p>
            <a:pPr marL="1257300" lvl="2" indent="-457200" eaLnBrk="1" hangingPunct="1"/>
            <a:r>
              <a:rPr lang="en-US" dirty="0" smtClean="0">
                <a:solidFill>
                  <a:srgbClr val="C00000"/>
                </a:solidFill>
              </a:rPr>
              <a:t>5/5+0.25 </a:t>
            </a:r>
            <a:r>
              <a:rPr lang="en-US" dirty="0">
                <a:solidFill>
                  <a:srgbClr val="C00000"/>
                </a:solidFill>
              </a:rPr>
              <a:t>= 1.25 </a:t>
            </a:r>
            <a:r>
              <a:rPr lang="en-US" dirty="0" smtClean="0">
                <a:solidFill>
                  <a:srgbClr val="C00000"/>
                </a:solidFill>
              </a:rPr>
              <a:t>ns</a:t>
            </a:r>
          </a:p>
          <a:p>
            <a:pPr marL="857250" lvl="1" indent="-457200" eaLnBrk="1" hangingPunct="1"/>
            <a:r>
              <a:rPr lang="en-US" dirty="0" smtClean="0"/>
              <a:t>What </a:t>
            </a:r>
            <a:r>
              <a:rPr lang="en-US" dirty="0"/>
              <a:t>is the maximum speedup that can be achieved by this pipelined processor? </a:t>
            </a:r>
            <a:r>
              <a:rPr lang="en-US" dirty="0" smtClean="0"/>
              <a:t>(compared </a:t>
            </a:r>
            <a:r>
              <a:rPr lang="en-US" dirty="0"/>
              <a:t>to the original processor) </a:t>
            </a:r>
            <a:endParaRPr lang="en-US" dirty="0" smtClean="0"/>
          </a:p>
          <a:p>
            <a:pPr marL="1257300" lvl="2" indent="-457200" eaLnBrk="1" hangingPunct="1"/>
            <a:r>
              <a:rPr lang="en-US" dirty="0" smtClean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× (1 </a:t>
            </a:r>
            <a:r>
              <a:rPr lang="en-US" dirty="0" err="1" smtClean="0">
                <a:solidFill>
                  <a:srgbClr val="C00000"/>
                </a:solidFill>
              </a:rPr>
              <a:t>instr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every 1.25ns </a:t>
            </a:r>
            <a:r>
              <a:rPr lang="en-US" dirty="0" smtClean="0">
                <a:solidFill>
                  <a:srgbClr val="C00000"/>
                </a:solidFill>
              </a:rPr>
              <a:t>vs </a:t>
            </a:r>
            <a:r>
              <a:rPr lang="en-US" dirty="0">
                <a:solidFill>
                  <a:srgbClr val="C00000"/>
                </a:solidFill>
              </a:rPr>
              <a:t>1 </a:t>
            </a:r>
            <a:r>
              <a:rPr lang="en-US" dirty="0" err="1" smtClean="0">
                <a:solidFill>
                  <a:srgbClr val="C00000"/>
                </a:solidFill>
              </a:rPr>
              <a:t>instr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every 5 </a:t>
            </a:r>
            <a:r>
              <a:rPr lang="en-US" dirty="0" smtClean="0">
                <a:solidFill>
                  <a:srgbClr val="C00000"/>
                </a:solidFill>
              </a:rPr>
              <a:t>ns)</a:t>
            </a:r>
          </a:p>
          <a:p>
            <a:pPr marL="857250" lvl="1" indent="-457200" eaLnBrk="1" hangingPunct="1"/>
            <a:r>
              <a:rPr lang="en-US" dirty="0" smtClean="0"/>
              <a:t>Can </a:t>
            </a:r>
            <a:r>
              <a:rPr lang="en-US" dirty="0"/>
              <a:t>we have much deeper pipelining? </a:t>
            </a:r>
            <a:endParaRPr lang="en-US" dirty="0" smtClean="0"/>
          </a:p>
          <a:p>
            <a:pPr marL="1257300" lvl="2" indent="-457200" eaLnBrk="1" hangingPunct="1"/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we divide into 10 stages, the clock will be 0.75 ns and the speedup will at most 6.7×, diminishing return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non-pipelined processor takes 5ns to execute an instruction. If I want clock the processor at 2GHz, how many stages should I pipeline this processor into if each latch has a 0.25ns delay?  </a:t>
            </a:r>
          </a:p>
          <a:p>
            <a:pPr lvl="1"/>
            <a:r>
              <a:rPr lang="en-US" dirty="0" smtClean="0"/>
              <a:t>What is the maximum speedup that can be achieved by the pipelined processor running at 2GHz? (compared to the original single cycle processor) </a:t>
            </a:r>
          </a:p>
          <a:p>
            <a:pPr lvl="1"/>
            <a:r>
              <a:rPr lang="en-US" dirty="0" smtClean="0"/>
              <a:t>What is the average latency of an instruction? </a:t>
            </a:r>
          </a:p>
          <a:p>
            <a:pPr lvl="1"/>
            <a:r>
              <a:rPr lang="en-US" dirty="0" smtClean="0"/>
              <a:t>How many stages if I want to clock the processor at 5GHz?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4D28-5E5B-4FD7-92E2-392EF37B37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ue-v">
  <a:themeElements>
    <a:clrScheme name="blue-v 1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DC0A00"/>
      </a:accent1>
      <a:accent2>
        <a:srgbClr val="008000"/>
      </a:accent2>
      <a:accent3>
        <a:srgbClr val="FFFFFF"/>
      </a:accent3>
      <a:accent4>
        <a:srgbClr val="000000"/>
      </a:accent4>
      <a:accent5>
        <a:srgbClr val="EBAAAA"/>
      </a:accent5>
      <a:accent6>
        <a:srgbClr val="007300"/>
      </a:accent6>
      <a:hlink>
        <a:srgbClr val="BF23BF"/>
      </a:hlink>
      <a:folHlink>
        <a:srgbClr val="FF9632"/>
      </a:folHlink>
    </a:clrScheme>
    <a:fontScheme name="blue-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-v 1">
        <a:dk1>
          <a:srgbClr val="000000"/>
        </a:dk1>
        <a:lt1>
          <a:srgbClr val="FFFFFF"/>
        </a:lt1>
        <a:dk2>
          <a:srgbClr val="3333CC"/>
        </a:dk2>
        <a:lt2>
          <a:srgbClr val="B2B2B2"/>
        </a:lt2>
        <a:accent1>
          <a:srgbClr val="DC0A00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EBAAAA"/>
        </a:accent5>
        <a:accent6>
          <a:srgbClr val="007300"/>
        </a:accent6>
        <a:hlink>
          <a:srgbClr val="BF23BF"/>
        </a:hlink>
        <a:folHlink>
          <a:srgbClr val="FF96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9115</TotalTime>
  <Words>1652</Words>
  <Application>Microsoft Office PowerPoint</Application>
  <PresentationFormat>On-screen Show (4:3)</PresentationFormat>
  <Paragraphs>582</Paragraphs>
  <Slides>30</Slides>
  <Notes>1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新細明體</vt:lpstr>
      <vt:lpstr>Arial</vt:lpstr>
      <vt:lpstr>Comic Sans MS</vt:lpstr>
      <vt:lpstr>Courier New</vt:lpstr>
      <vt:lpstr>Tahoma</vt:lpstr>
      <vt:lpstr>Times New Roman</vt:lpstr>
      <vt:lpstr>Wingdings</vt:lpstr>
      <vt:lpstr>Blends</vt:lpstr>
      <vt:lpstr>blue-v</vt:lpstr>
      <vt:lpstr>1_blue-v</vt:lpstr>
      <vt:lpstr>2_blue-v</vt:lpstr>
      <vt:lpstr>3_blue-v</vt:lpstr>
      <vt:lpstr>Bitmap Image</vt:lpstr>
      <vt:lpstr>Visio</vt:lpstr>
      <vt:lpstr>ECE 411  Spring 2016   Lecture 8</vt:lpstr>
      <vt:lpstr>Review -- Instruction Latencies</vt:lpstr>
      <vt:lpstr>Instruction Latencies and Throughput</vt:lpstr>
      <vt:lpstr>Pipelining - Analogy</vt:lpstr>
      <vt:lpstr>Pipelined Execution Timing</vt:lpstr>
      <vt:lpstr>Execution in a Pipelined Datapath</vt:lpstr>
      <vt:lpstr>Speed up calculation</vt:lpstr>
      <vt:lpstr>Pipelining Example 1</vt:lpstr>
      <vt:lpstr>Pipelining Example 2</vt:lpstr>
      <vt:lpstr>Hazards</vt:lpstr>
      <vt:lpstr>Data Hazards</vt:lpstr>
      <vt:lpstr>Data Hazard – Data Path View</vt:lpstr>
      <vt:lpstr>Branch Hazards</vt:lpstr>
      <vt:lpstr>Dealing with Data Hazards in Software</vt:lpstr>
      <vt:lpstr>Handling Data Hazards in Hardware</vt:lpstr>
      <vt:lpstr>Pipeline Stalls</vt:lpstr>
      <vt:lpstr>Register Scoreboard</vt:lpstr>
      <vt:lpstr>Stalling the Pipeline</vt:lpstr>
      <vt:lpstr>Reducing Data Hazards: Forwarding</vt:lpstr>
      <vt:lpstr>Reducing Data Hazards: Forwarding</vt:lpstr>
      <vt:lpstr>Forwarding Paths</vt:lpstr>
      <vt:lpstr>Forwarding Conditions</vt:lpstr>
      <vt:lpstr>Double Data Hazard</vt:lpstr>
      <vt:lpstr>Revised Forwarding Condition</vt:lpstr>
      <vt:lpstr>Forwarding Eliminate All Data Hazards?</vt:lpstr>
      <vt:lpstr>Forwarding Eliminate All Data Hazards?</vt:lpstr>
      <vt:lpstr>Forwarding Eliminate All Data Hazards?</vt:lpstr>
      <vt:lpstr>Forwarding Eliminate All Data Hazards?</vt:lpstr>
      <vt:lpstr>Try this one...</vt:lpstr>
      <vt:lpstr>Code Scheduling to Avoid Stalls</vt:lpstr>
    </vt:vector>
  </TitlesOfParts>
  <Company>Bytemobile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Constantine Polychronopoulos</dc:creator>
  <cp:lastModifiedBy>Kim, Nam Sung</cp:lastModifiedBy>
  <cp:revision>167</cp:revision>
  <dcterms:created xsi:type="dcterms:W3CDTF">2005-01-19T06:27:27Z</dcterms:created>
  <dcterms:modified xsi:type="dcterms:W3CDTF">2016-02-11T19:42:28Z</dcterms:modified>
</cp:coreProperties>
</file>