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93" r:id="rId2"/>
    <p:sldMasterId id="2147483710" r:id="rId3"/>
    <p:sldMasterId id="2147483727" r:id="rId4"/>
    <p:sldMasterId id="2147483744" r:id="rId5"/>
  </p:sldMasterIdLst>
  <p:notesMasterIdLst>
    <p:notesMasterId r:id="rId27"/>
  </p:notesMasterIdLst>
  <p:sldIdLst>
    <p:sldId id="444" r:id="rId6"/>
    <p:sldId id="530" r:id="rId7"/>
    <p:sldId id="535" r:id="rId8"/>
    <p:sldId id="531" r:id="rId9"/>
    <p:sldId id="532" r:id="rId10"/>
    <p:sldId id="538" r:id="rId11"/>
    <p:sldId id="552" r:id="rId12"/>
    <p:sldId id="553" r:id="rId13"/>
    <p:sldId id="554" r:id="rId14"/>
    <p:sldId id="551" r:id="rId15"/>
    <p:sldId id="539" r:id="rId16"/>
    <p:sldId id="540" r:id="rId17"/>
    <p:sldId id="513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 autoAdjust="0"/>
    <p:restoredTop sz="94660"/>
  </p:normalViewPr>
  <p:slideViewPr>
    <p:cSldViewPr>
      <p:cViewPr varScale="1">
        <p:scale>
          <a:sx n="138" d="100"/>
          <a:sy n="138" d="100"/>
        </p:scale>
        <p:origin x="810" y="114"/>
      </p:cViewPr>
      <p:guideLst>
        <p:guide orient="horz" pos="3840"/>
        <p:guide pos="9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2748B3-ED84-4652-A642-3C2455008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48B3-ED84-4652-A642-3C24550083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6CD3-769A-4868-A439-1106F136E71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77788" y="2895600"/>
          <a:ext cx="976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name="Bitmap Image" r:id="rId3" imgW="2133898" imgH="2161905" progId="PBrush">
                  <p:embed/>
                </p:oleObj>
              </mc:Choice>
              <mc:Fallback>
                <p:oleObj name="Bitmap Image" r:id="rId3" imgW="2133898" imgH="2161905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895600"/>
                        <a:ext cx="976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520B99-70A7-49DA-A7E1-5A706FDE016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9F80C-FCF4-45DD-9E6F-25DA011146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138113"/>
            <a:ext cx="2181225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8113"/>
            <a:ext cx="6392863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05540-2B3B-4E04-8910-F5AD219AD8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3388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652470" cy="280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DF49-0F7A-42B4-964F-ED769FA0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C344E8C5-47BC-48DB-AC72-547F3E8AC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02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57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2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50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94D28-5E5B-4FD7-92E2-392EF37B3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050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134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88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7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7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333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75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2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64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772138B8-EB14-412C-99C2-E69C948B07C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008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15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9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3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876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2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4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288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461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8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86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066800"/>
            <a:ext cx="4287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0C37EBA0-BABD-4226-A3AE-6E8B3A406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64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3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0880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63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204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797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8335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4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96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A3892141-8466-4B55-AABD-E2B440794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9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4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9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870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409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7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83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174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30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D83A6933-5E2F-49EF-B82F-DC0194CD7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478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9805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5371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261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75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5766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3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9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6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4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C84D-AD28-4F46-94C3-3D089947401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1059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8423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0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5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8540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7041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577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FF948-C7CB-48D8-8075-E88368E7DAB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754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2AED1-77E0-4468-BDEA-5BA98DA706C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2286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38113"/>
            <a:ext cx="81057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7264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0252AE-3A6E-4307-8005-4B6CE728F01E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32" name="Object 15"/>
          <p:cNvGraphicFramePr>
            <a:graphicFrameLocks noChangeAspect="1"/>
          </p:cNvGraphicFramePr>
          <p:nvPr/>
        </p:nvGraphicFramePr>
        <p:xfrm>
          <a:off x="0" y="457200"/>
          <a:ext cx="614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Bitmap Image" r:id="rId16" imgW="2133898" imgH="2161905" progId="PBrush">
                  <p:embed/>
                </p:oleObj>
              </mc:Choice>
              <mc:Fallback>
                <p:oleObj name="Bitmap Image" r:id="rId16" imgW="2133898" imgH="2161905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614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3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3.doc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30388"/>
            <a:ext cx="7772400" cy="11382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 411	</a:t>
            </a:r>
            <a:br>
              <a:rPr lang="en-US" sz="2800" dirty="0" smtClean="0"/>
            </a:br>
            <a:r>
              <a:rPr lang="en-US" sz="2800" dirty="0" smtClean="0"/>
              <a:t>Spring 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Lecture 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Branch Prediction</a:t>
            </a:r>
          </a:p>
        </p:txBody>
      </p:sp>
    </p:spTree>
    <p:extLst>
      <p:ext uri="{BB962C8B-B14F-4D97-AF65-F5344CB8AC3E}">
        <p14:creationId xmlns:p14="http://schemas.microsoft.com/office/powerpoint/2010/main" val="1953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using 2-bit up/down counter </a:t>
            </a:r>
            <a:endParaRPr lang="en-US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2986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for (i=0; i&lt;</a:t>
            </a:r>
            <a:r>
              <a:rPr 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; i++) {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685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1600">
                <a:solidFill>
                  <a:schemeClr val="bg1"/>
                </a:solidFill>
              </a:rPr>
              <a:t>01</a:t>
            </a:r>
            <a:endParaRPr lang="en-US" altLang="zh-TW" sz="1600" baseline="-25000">
              <a:solidFill>
                <a:schemeClr val="bg1"/>
              </a:solidFill>
            </a:endParaRP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55563" y="38703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5563" y="466566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9874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15970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276350" y="34734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78538" name="Group 10"/>
          <p:cNvGrpSpPr>
            <a:grpSpLocks/>
          </p:cNvGrpSpPr>
          <p:nvPr/>
        </p:nvGrpSpPr>
        <p:grpSpPr bwMode="auto">
          <a:xfrm>
            <a:off x="1219200" y="3870325"/>
            <a:ext cx="381000" cy="762000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8541" name="Group 13"/>
          <p:cNvGrpSpPr>
            <a:grpSpLocks/>
          </p:cNvGrpSpPr>
          <p:nvPr/>
        </p:nvGrpSpPr>
        <p:grpSpPr bwMode="auto">
          <a:xfrm>
            <a:off x="1828800" y="3870325"/>
            <a:ext cx="381000" cy="762000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18859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22066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28162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24955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78548" name="Group 20"/>
          <p:cNvGrpSpPr>
            <a:grpSpLocks/>
          </p:cNvGrpSpPr>
          <p:nvPr/>
        </p:nvGrpSpPr>
        <p:grpSpPr bwMode="auto">
          <a:xfrm>
            <a:off x="2438400" y="3886200"/>
            <a:ext cx="381000" cy="762000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8551" name="Group 23"/>
          <p:cNvGrpSpPr>
            <a:grpSpLocks/>
          </p:cNvGrpSpPr>
          <p:nvPr/>
        </p:nvGrpSpPr>
        <p:grpSpPr bwMode="auto">
          <a:xfrm>
            <a:off x="3048000" y="3886200"/>
            <a:ext cx="381000" cy="762000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53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54" name="Text Box 26"/>
          <p:cNvSpPr txBox="1">
            <a:spLocks noChangeArrowheads="1"/>
          </p:cNvSpPr>
          <p:nvPr/>
        </p:nvSpPr>
        <p:spPr bwMode="auto">
          <a:xfrm>
            <a:off x="5372100" y="1066800"/>
            <a:ext cx="2254250" cy="17494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Verdana" pitchFamily="34" charset="0"/>
              </a:rPr>
              <a:t> </a:t>
            </a:r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sz="1800" b="0">
                <a:solidFill>
                  <a:srgbClr val="006600"/>
                </a:solidFill>
                <a:latin typeface="Verdana" pitchFamily="34" charset="0"/>
              </a:rPr>
              <a:t>bne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3352800" y="4616450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solidFill>
                  <a:srgbClr val="C00000"/>
                </a:solidFill>
              </a:rPr>
              <a:t>NT</a:t>
            </a:r>
          </a:p>
        </p:txBody>
      </p:sp>
      <p:grpSp>
        <p:nvGrpSpPr>
          <p:cNvPr id="278556" name="Group 28"/>
          <p:cNvGrpSpPr>
            <a:grpSpLocks/>
          </p:cNvGrpSpPr>
          <p:nvPr/>
        </p:nvGrpSpPr>
        <p:grpSpPr bwMode="auto">
          <a:xfrm>
            <a:off x="3657600" y="3886200"/>
            <a:ext cx="381000" cy="746125"/>
            <a:chOff x="2304" y="2448"/>
            <a:chExt cx="240" cy="470"/>
          </a:xfrm>
        </p:grpSpPr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609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30480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40354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278562" name="Group 34"/>
          <p:cNvGrpSpPr>
            <a:grpSpLocks/>
          </p:cNvGrpSpPr>
          <p:nvPr/>
        </p:nvGrpSpPr>
        <p:grpSpPr bwMode="auto">
          <a:xfrm>
            <a:off x="4267200" y="3886200"/>
            <a:ext cx="381000" cy="762000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64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3714750" y="35052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  <a:endParaRPr lang="en-US" sz="200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46450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4324350" y="34734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78568" name="Group 40"/>
          <p:cNvGrpSpPr>
            <a:grpSpLocks/>
          </p:cNvGrpSpPr>
          <p:nvPr/>
        </p:nvGrpSpPr>
        <p:grpSpPr bwMode="auto">
          <a:xfrm>
            <a:off x="4876800" y="3870325"/>
            <a:ext cx="381000" cy="762000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70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49339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52546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58642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55435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78575" name="Group 47"/>
          <p:cNvGrpSpPr>
            <a:grpSpLocks/>
          </p:cNvGrpSpPr>
          <p:nvPr/>
        </p:nvGrpSpPr>
        <p:grpSpPr bwMode="auto">
          <a:xfrm>
            <a:off x="5486400" y="3886200"/>
            <a:ext cx="381000" cy="762000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77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8578" name="Group 50"/>
          <p:cNvGrpSpPr>
            <a:grpSpLocks/>
          </p:cNvGrpSpPr>
          <p:nvPr/>
        </p:nvGrpSpPr>
        <p:grpSpPr bwMode="auto">
          <a:xfrm>
            <a:off x="6096000" y="3886200"/>
            <a:ext cx="381000" cy="762000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78580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6400800" y="4616450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solidFill>
                  <a:srgbClr val="C00000"/>
                </a:solidFill>
              </a:rPr>
              <a:t>NT</a:t>
            </a:r>
          </a:p>
        </p:txBody>
      </p:sp>
      <p:grpSp>
        <p:nvGrpSpPr>
          <p:cNvPr id="278582" name="Group 54"/>
          <p:cNvGrpSpPr>
            <a:grpSpLocks/>
          </p:cNvGrpSpPr>
          <p:nvPr/>
        </p:nvGrpSpPr>
        <p:grpSpPr bwMode="auto">
          <a:xfrm>
            <a:off x="6705600" y="3886200"/>
            <a:ext cx="381000" cy="746125"/>
            <a:chOff x="2304" y="2448"/>
            <a:chExt cx="240" cy="470"/>
          </a:xfrm>
        </p:grpSpPr>
        <p:sp>
          <p:nvSpPr>
            <p:cNvPr id="278583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60960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70834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278587" name="Group 59"/>
          <p:cNvGrpSpPr>
            <a:grpSpLocks/>
          </p:cNvGrpSpPr>
          <p:nvPr/>
        </p:nvGrpSpPr>
        <p:grpSpPr bwMode="auto">
          <a:xfrm>
            <a:off x="7315200" y="3886200"/>
            <a:ext cx="381000" cy="762000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78589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6762750" y="35242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6096000" y="5791200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/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234924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7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7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Table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AutoShape 104"/>
          <p:cNvSpPr>
            <a:spLocks noChangeArrowheads="1"/>
          </p:cNvSpPr>
          <p:nvPr/>
        </p:nvSpPr>
        <p:spPr bwMode="auto">
          <a:xfrm>
            <a:off x="2503488" y="2133600"/>
            <a:ext cx="1069975" cy="841375"/>
          </a:xfrm>
          <a:prstGeom prst="roundRect">
            <a:avLst>
              <a:gd name="adj" fmla="val 16667"/>
            </a:avLst>
          </a:prstGeom>
          <a:solidFill>
            <a:srgbClr val="FFCC00">
              <a:alpha val="60001"/>
            </a:srgbClr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>
                <a:latin typeface="+mn-lt"/>
              </a:rPr>
              <a:t>Hash</a:t>
            </a: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>
            <a:off x="746125" y="25908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593725" y="2128838"/>
            <a:ext cx="1438664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0">
                <a:latin typeface="+mn-lt"/>
              </a:rPr>
              <a:t>PC</a:t>
            </a:r>
            <a:r>
              <a:rPr lang="en-US" sz="2400">
                <a:latin typeface="+mn-lt"/>
              </a:rPr>
              <a:t> </a:t>
            </a:r>
            <a:r>
              <a:rPr lang="en-US">
                <a:latin typeface="+mn-lt"/>
              </a:rPr>
              <a:t>(32 bits)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5203825" y="3451225"/>
            <a:ext cx="184150" cy="336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en-US" sz="1600">
              <a:latin typeface="+mn-lt"/>
            </a:endParaRPr>
          </a:p>
        </p:txBody>
      </p:sp>
      <p:sp>
        <p:nvSpPr>
          <p:cNvPr id="9" name="Rectangle 109"/>
          <p:cNvSpPr>
            <a:spLocks noChangeArrowheads="1"/>
          </p:cNvSpPr>
          <p:nvPr/>
        </p:nvSpPr>
        <p:spPr bwMode="auto">
          <a:xfrm>
            <a:off x="6032500" y="3131622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auto">
          <a:xfrm>
            <a:off x="6032500" y="8821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11"/>
          <p:cNvSpPr>
            <a:spLocks noChangeArrowheads="1"/>
          </p:cNvSpPr>
          <p:nvPr/>
        </p:nvSpPr>
        <p:spPr bwMode="auto">
          <a:xfrm>
            <a:off x="6032500" y="10345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2"/>
          <p:cNvSpPr>
            <a:spLocks noChangeArrowheads="1"/>
          </p:cNvSpPr>
          <p:nvPr/>
        </p:nvSpPr>
        <p:spPr bwMode="auto">
          <a:xfrm>
            <a:off x="6032500" y="11869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13"/>
          <p:cNvSpPr>
            <a:spLocks noChangeArrowheads="1"/>
          </p:cNvSpPr>
          <p:nvPr/>
        </p:nvSpPr>
        <p:spPr bwMode="auto">
          <a:xfrm>
            <a:off x="6032500" y="13393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6032500" y="14917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Rectangle 116"/>
          <p:cNvSpPr>
            <a:spLocks noChangeArrowheads="1"/>
          </p:cNvSpPr>
          <p:nvPr/>
        </p:nvSpPr>
        <p:spPr bwMode="auto">
          <a:xfrm>
            <a:off x="6032500" y="52255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6032500" y="5073134"/>
            <a:ext cx="381000" cy="3693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6108700" y="2667000"/>
            <a:ext cx="304800" cy="1314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.</a:t>
            </a:r>
          </a:p>
          <a:p>
            <a:pPr algn="l" eaLnBrk="0" hangingPunct="0"/>
            <a:r>
              <a:rPr lang="en-US" sz="1600">
                <a:latin typeface="+mn-lt"/>
              </a:rPr>
              <a:t>.</a:t>
            </a:r>
          </a:p>
          <a:p>
            <a:pPr algn="l" eaLnBrk="0" hangingPunct="0"/>
            <a:r>
              <a:rPr lang="en-US" sz="1600">
                <a:latin typeface="+mn-lt"/>
              </a:rPr>
              <a:t>.</a:t>
            </a:r>
          </a:p>
          <a:p>
            <a:pPr algn="l" eaLnBrk="0" hangingPunct="0"/>
            <a:r>
              <a:rPr lang="en-US" sz="1600">
                <a:latin typeface="+mn-lt"/>
              </a:rPr>
              <a:t>.</a:t>
            </a:r>
          </a:p>
          <a:p>
            <a:pPr algn="l" eaLnBrk="0" hangingPunct="0"/>
            <a:r>
              <a:rPr lang="en-US" sz="1600">
                <a:latin typeface="+mn-lt"/>
              </a:rPr>
              <a:t>.</a:t>
            </a:r>
          </a:p>
        </p:txBody>
      </p:sp>
      <p:cxnSp>
        <p:nvCxnSpPr>
          <p:cNvPr id="18" name="AutoShape 119"/>
          <p:cNvCxnSpPr>
            <a:cxnSpLocks noChangeShapeType="1"/>
            <a:stCxn id="5" idx="3"/>
            <a:endCxn id="9" idx="1"/>
          </p:cNvCxnSpPr>
          <p:nvPr/>
        </p:nvCxnSpPr>
        <p:spPr bwMode="auto">
          <a:xfrm>
            <a:off x="3573463" y="2554288"/>
            <a:ext cx="2459037" cy="762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19" name="Line 120"/>
          <p:cNvSpPr>
            <a:spLocks noChangeShapeType="1"/>
          </p:cNvSpPr>
          <p:nvPr/>
        </p:nvSpPr>
        <p:spPr bwMode="auto">
          <a:xfrm>
            <a:off x="6489700" y="9906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121"/>
          <p:cNvSpPr txBox="1">
            <a:spLocks noChangeArrowheads="1"/>
          </p:cNvSpPr>
          <p:nvPr/>
        </p:nvSpPr>
        <p:spPr bwMode="auto">
          <a:xfrm>
            <a:off x="6565900" y="2286000"/>
            <a:ext cx="1046163" cy="336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latin typeface="+mn-lt"/>
              </a:rPr>
              <a:t>2</a:t>
            </a:r>
            <a:r>
              <a:rPr lang="en-US" sz="1600" b="0" baseline="30000">
                <a:latin typeface="+mn-lt"/>
              </a:rPr>
              <a:t>N </a:t>
            </a:r>
            <a:r>
              <a:rPr lang="en-US" sz="1600" b="0">
                <a:latin typeface="+mn-lt"/>
              </a:rPr>
              <a:t>entries</a:t>
            </a:r>
          </a:p>
        </p:txBody>
      </p:sp>
      <p:sp>
        <p:nvSpPr>
          <p:cNvPr id="21" name="Line 122"/>
          <p:cNvSpPr>
            <a:spLocks noChangeShapeType="1"/>
          </p:cNvSpPr>
          <p:nvPr/>
        </p:nvSpPr>
        <p:spPr bwMode="auto">
          <a:xfrm>
            <a:off x="6248400" y="5257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2" name="Text Box 123"/>
          <p:cNvSpPr txBox="1">
            <a:spLocks noChangeArrowheads="1"/>
          </p:cNvSpPr>
          <p:nvPr/>
        </p:nvSpPr>
        <p:spPr bwMode="auto">
          <a:xfrm>
            <a:off x="5699125" y="6096000"/>
            <a:ext cx="1074910" cy="338554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latin typeface="+mn-lt"/>
              </a:rPr>
              <a:t>Prediction</a:t>
            </a:r>
          </a:p>
        </p:txBody>
      </p:sp>
      <p:sp>
        <p:nvSpPr>
          <p:cNvPr id="23" name="Line 124"/>
          <p:cNvSpPr>
            <a:spLocks noChangeShapeType="1"/>
          </p:cNvSpPr>
          <p:nvPr/>
        </p:nvSpPr>
        <p:spPr bwMode="auto">
          <a:xfrm flipH="1">
            <a:off x="4876800" y="3200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125"/>
          <p:cNvSpPr txBox="1">
            <a:spLocks noChangeArrowheads="1"/>
          </p:cNvSpPr>
          <p:nvPr/>
        </p:nvSpPr>
        <p:spPr bwMode="auto">
          <a:xfrm>
            <a:off x="4708525" y="3413125"/>
            <a:ext cx="703263" cy="336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latin typeface="+mn-lt"/>
              </a:rPr>
              <a:t>N bits</a:t>
            </a:r>
          </a:p>
        </p:txBody>
      </p:sp>
      <p:sp>
        <p:nvSpPr>
          <p:cNvPr id="25" name="Line 126"/>
          <p:cNvSpPr>
            <a:spLocks noChangeShapeType="1"/>
          </p:cNvSpPr>
          <p:nvPr/>
        </p:nvSpPr>
        <p:spPr bwMode="auto">
          <a:xfrm flipH="1">
            <a:off x="1312863" y="247173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6" name="AutoShape 128"/>
          <p:cNvSpPr>
            <a:spLocks noChangeArrowheads="1"/>
          </p:cNvSpPr>
          <p:nvPr/>
        </p:nvSpPr>
        <p:spPr bwMode="auto">
          <a:xfrm>
            <a:off x="7696200" y="41148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0">
                <a:solidFill>
                  <a:srgbClr val="FFFFFF"/>
                </a:solidFill>
                <a:latin typeface="+mn-lt"/>
              </a:rPr>
              <a:t>FSM</a:t>
            </a:r>
          </a:p>
          <a:p>
            <a:r>
              <a:rPr lang="en-US" sz="1800" b="0">
                <a:solidFill>
                  <a:srgbClr val="FFFFFF"/>
                </a:solidFill>
                <a:latin typeface="+mn-lt"/>
              </a:rPr>
              <a:t>Update</a:t>
            </a:r>
          </a:p>
          <a:p>
            <a:r>
              <a:rPr lang="en-US" sz="1800" b="0">
                <a:solidFill>
                  <a:srgbClr val="FFFFFF"/>
                </a:solidFill>
                <a:latin typeface="+mn-lt"/>
              </a:rPr>
              <a:t>Logic</a:t>
            </a:r>
          </a:p>
        </p:txBody>
      </p:sp>
      <p:sp>
        <p:nvSpPr>
          <p:cNvPr id="27" name="Text Box 131"/>
          <p:cNvSpPr txBox="1">
            <a:spLocks noChangeArrowheads="1"/>
          </p:cNvSpPr>
          <p:nvPr/>
        </p:nvSpPr>
        <p:spPr bwMode="auto">
          <a:xfrm>
            <a:off x="7299325" y="3325813"/>
            <a:ext cx="1406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>
                <a:latin typeface="+mn-lt"/>
              </a:rPr>
              <a:t>table</a:t>
            </a:r>
            <a:r>
              <a:rPr lang="en-US" b="0">
                <a:latin typeface="+mn-lt"/>
              </a:rPr>
              <a:t> update</a:t>
            </a:r>
          </a:p>
        </p:txBody>
      </p:sp>
      <p:sp>
        <p:nvSpPr>
          <p:cNvPr id="28" name="Line 132"/>
          <p:cNvSpPr>
            <a:spLocks noChangeShapeType="1"/>
          </p:cNvSpPr>
          <p:nvPr/>
        </p:nvSpPr>
        <p:spPr bwMode="auto">
          <a:xfrm flipV="1">
            <a:off x="84582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7331075" y="5486400"/>
            <a:ext cx="158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>
                <a:latin typeface="+mn-lt"/>
              </a:rPr>
              <a:t>Actual outcome</a:t>
            </a:r>
          </a:p>
        </p:txBody>
      </p:sp>
      <p:cxnSp>
        <p:nvCxnSpPr>
          <p:cNvPr id="30" name="AutoShape 134"/>
          <p:cNvCxnSpPr>
            <a:cxnSpLocks noChangeShapeType="1"/>
            <a:stCxn id="16" idx="3"/>
            <a:endCxn id="26" idx="1"/>
          </p:cNvCxnSpPr>
          <p:nvPr/>
        </p:nvCxnSpPr>
        <p:spPr bwMode="auto">
          <a:xfrm flipV="1">
            <a:off x="6413500" y="4572000"/>
            <a:ext cx="1282700" cy="685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31" name="AutoShape 135"/>
          <p:cNvCxnSpPr>
            <a:cxnSpLocks noChangeShapeType="1"/>
            <a:stCxn id="26" idx="0"/>
            <a:endCxn id="16" idx="3"/>
          </p:cNvCxnSpPr>
          <p:nvPr/>
        </p:nvCxnSpPr>
        <p:spPr bwMode="auto">
          <a:xfrm rot="16200000" flipH="1" flipV="1">
            <a:off x="6750050" y="3778250"/>
            <a:ext cx="1143000" cy="1816100"/>
          </a:xfrm>
          <a:prstGeom prst="bentConnector4">
            <a:avLst>
              <a:gd name="adj1" fmla="val -20000"/>
              <a:gd name="adj2" fmla="val 64685"/>
            </a:avLst>
          </a:prstGeom>
          <a:noFill/>
          <a:ln w="12700">
            <a:solidFill>
              <a:schemeClr val="accent2"/>
            </a:solidFill>
            <a:miter lim="800000"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3040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Dynamic Branch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7086600" y="2362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T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7086600" y="2819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NT</a:t>
            </a:r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7086600" y="3276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T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7086600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T</a:t>
            </a: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7086600" y="518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NT</a:t>
            </a:r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7086600" y="563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NT</a:t>
            </a: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7086600" y="3733800"/>
            <a:ext cx="381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.</a:t>
            </a:r>
          </a:p>
          <a:p>
            <a:pPr eaLnBrk="0" hangingPunct="0"/>
            <a:r>
              <a:rPr lang="en-US" sz="1800">
                <a:latin typeface="+mn-lt"/>
              </a:rPr>
              <a:t>.</a:t>
            </a:r>
          </a:p>
          <a:p>
            <a:pPr eaLnBrk="0" hangingPunct="0"/>
            <a:r>
              <a:rPr lang="en-US" sz="1800">
                <a:latin typeface="+mn-lt"/>
              </a:rPr>
              <a:t>.</a:t>
            </a: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2219325" y="2943225"/>
            <a:ext cx="2116285" cy="369331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 </a:t>
            </a:r>
            <a:r>
              <a:rPr lang="en-US" sz="1800" b="0">
                <a:solidFill>
                  <a:srgbClr val="0000FF"/>
                </a:solidFill>
                <a:latin typeface="+mn-lt"/>
              </a:rPr>
              <a:t>addi   r10, r0, 100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addi   r1,   r1, r0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L1: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add    r21, r20, r1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lw      r2, (r21)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beq    r2, r0, L2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j        L3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L2: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…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L3: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addi   r1, r1,   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bne    r1, r10, L1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533400" y="2943225"/>
            <a:ext cx="17526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0x40010100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0x40010104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0x40010108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0x4001010c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0x40010110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0x40010210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0x40010B0c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0x40010B10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600200" y="4924425"/>
            <a:ext cx="381000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1890713" y="1066800"/>
            <a:ext cx="2986087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for (i=0; i&lt;100; i++) {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   if (a[i] == 0) {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     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   }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  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}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00200" y="6248400"/>
            <a:ext cx="381000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1600200" y="4343400"/>
            <a:ext cx="381000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V="1">
            <a:off x="2133600" y="3505200"/>
            <a:ext cx="4953000" cy="9906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7086600" y="1447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NT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7086600" y="1905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+mn-lt"/>
              </a:rPr>
              <a:t>T</a:t>
            </a: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V="1">
            <a:off x="2133600" y="3505200"/>
            <a:ext cx="49530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2133600" y="3581400"/>
            <a:ext cx="4953000" cy="27432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7604125" y="1708150"/>
            <a:ext cx="9685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1-bit</a:t>
            </a:r>
          </a:p>
          <a:p>
            <a:pPr algn="l" eaLnBrk="0" hangingPunct="0"/>
            <a:r>
              <a:rPr lang="en-US" sz="1800">
                <a:latin typeface="+mn-lt"/>
              </a:rPr>
              <a:t>Branch</a:t>
            </a:r>
          </a:p>
          <a:p>
            <a:pPr algn="l" eaLnBrk="0" hangingPunct="0"/>
            <a:r>
              <a:rPr lang="en-US" sz="1800">
                <a:latin typeface="+mn-lt"/>
              </a:rPr>
              <a:t>History </a:t>
            </a:r>
          </a:p>
          <a:p>
            <a:pPr algn="l" eaLnBrk="0" hangingPunct="0"/>
            <a:r>
              <a:rPr lang="en-US" sz="1800"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3944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8B75AD-C90E-4392-95D8-DDD0C124BF35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Branches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calls and returns</a:t>
            </a:r>
          </a:p>
          <a:p>
            <a:pPr lvl="1"/>
            <a:r>
              <a:rPr lang="en-US" dirty="0"/>
              <a:t>Calls are always taken </a:t>
            </a:r>
          </a:p>
          <a:p>
            <a:pPr lvl="1"/>
            <a:r>
              <a:rPr lang="en-US" dirty="0"/>
              <a:t>Return address almost always known </a:t>
            </a:r>
          </a:p>
          <a:p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Address Stack (RAS)</a:t>
            </a:r>
          </a:p>
          <a:p>
            <a:pPr lvl="1"/>
            <a:r>
              <a:rPr lang="en-US" dirty="0"/>
              <a:t>On a procedure call, push the address of the instruction after the call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35085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9800" y="2286000"/>
            <a:ext cx="2819400" cy="16764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2286000"/>
            <a:ext cx="2819400" cy="16764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45632"/>
              </p:ext>
            </p:extLst>
          </p:nvPr>
        </p:nvGraphicFramePr>
        <p:xfrm>
          <a:off x="609600" y="1676400"/>
          <a:ext cx="7794625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Document" r:id="rId4" imgW="7880302" imgH="4332974" progId="Word.Document.8">
                  <p:embed/>
                </p:oleObj>
              </mc:Choice>
              <mc:Fallback>
                <p:oleObj name="Document" r:id="rId4" imgW="7880302" imgH="433297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794625" cy="429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9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Target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Predict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CC0000"/>
                </a:solidFill>
              </a:rPr>
              <a:t>location</a:t>
            </a:r>
            <a:r>
              <a:rPr lang="en-US" sz="2800" dirty="0"/>
              <a:t> of branches in the instruction stream</a:t>
            </a:r>
          </a:p>
          <a:p>
            <a:pPr eaLnBrk="1" hangingPunct="1"/>
            <a:r>
              <a:rPr lang="en-US" sz="2800" dirty="0" smtClean="0"/>
              <a:t>Predict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CC0000"/>
                </a:solidFill>
              </a:rPr>
              <a:t>destination</a:t>
            </a:r>
            <a:r>
              <a:rPr lang="en-US" sz="2800" dirty="0"/>
              <a:t> of </a:t>
            </a:r>
            <a:r>
              <a:rPr lang="en-US" sz="2800" dirty="0" smtClean="0"/>
              <a:t>branches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h3-fig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86037"/>
            <a:ext cx="51816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821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BTB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PC (all bits) for lookup 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implies this is a branch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match and predict </a:t>
            </a:r>
            <a:r>
              <a:rPr lang="en-US" dirty="0" smtClean="0"/>
              <a:t>bits: </a:t>
            </a:r>
            <a:r>
              <a:rPr lang="en-US" dirty="0"/>
              <a:t>taken, set PC to predicted PC</a:t>
            </a:r>
          </a:p>
          <a:p>
            <a:r>
              <a:rPr lang="en-US" dirty="0" smtClean="0"/>
              <a:t>If </a:t>
            </a:r>
            <a:r>
              <a:rPr lang="en-US" dirty="0"/>
              <a:t>branch predict </a:t>
            </a:r>
            <a:r>
              <a:rPr lang="en-US" dirty="0" smtClean="0"/>
              <a:t>wrong: </a:t>
            </a:r>
            <a:r>
              <a:rPr lang="en-US" dirty="0"/>
              <a:t>must recover (same as branch hazards we’ve already seen)</a:t>
            </a:r>
          </a:p>
          <a:p>
            <a:r>
              <a:rPr lang="en-US" dirty="0" smtClean="0"/>
              <a:t>If </a:t>
            </a:r>
            <a:r>
              <a:rPr lang="en-US" dirty="0"/>
              <a:t>decode indicates branch </a:t>
            </a:r>
            <a:r>
              <a:rPr lang="en-US" dirty="0" smtClean="0"/>
              <a:t>w/ </a:t>
            </a:r>
            <a:r>
              <a:rPr lang="en-US" dirty="0"/>
              <a:t>no BTB match, two choices:</a:t>
            </a:r>
          </a:p>
          <a:p>
            <a:pPr lvl="1"/>
            <a:r>
              <a:rPr lang="en-US" dirty="0"/>
              <a:t>look up prediction now and act on it</a:t>
            </a:r>
          </a:p>
          <a:p>
            <a:pPr lvl="1"/>
            <a:r>
              <a:rPr lang="en-US" dirty="0"/>
              <a:t>just predict not taken</a:t>
            </a:r>
          </a:p>
          <a:p>
            <a:r>
              <a:rPr lang="en-US" dirty="0" smtClean="0"/>
              <a:t>When </a:t>
            </a:r>
            <a:r>
              <a:rPr lang="en-US" dirty="0"/>
              <a:t>branch resolved, update BTB (at least prediction bits, maybe more)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things that can go wrong</a:t>
            </a:r>
          </a:p>
          <a:p>
            <a:pPr lvl="1"/>
            <a:r>
              <a:rPr lang="en-US" dirty="0" smtClean="0"/>
              <a:t>Didn’t </a:t>
            </a:r>
            <a:r>
              <a:rPr lang="en-US" dirty="0"/>
              <a:t>predict the branch (</a:t>
            </a:r>
            <a:r>
              <a:rPr lang="en-US" dirty="0" err="1"/>
              <a:t>misfetch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Mispredicted</a:t>
            </a:r>
            <a:r>
              <a:rPr lang="en-US" dirty="0" smtClean="0"/>
              <a:t> </a:t>
            </a:r>
            <a:r>
              <a:rPr lang="en-US" dirty="0"/>
              <a:t>a branch (</a:t>
            </a:r>
            <a:r>
              <a:rPr lang="en-US" dirty="0" err="1"/>
              <a:t>mispredict</a:t>
            </a:r>
            <a:r>
              <a:rPr lang="en-US" dirty="0"/>
              <a:t>)</a:t>
            </a:r>
          </a:p>
          <a:p>
            <a:r>
              <a:rPr lang="en-US" dirty="0"/>
              <a:t>Suppose BTB hit rate of 85% and predict accuracy of 90%, </a:t>
            </a:r>
            <a:r>
              <a:rPr lang="en-US" dirty="0" err="1"/>
              <a:t>misfetch</a:t>
            </a:r>
            <a:r>
              <a:rPr lang="en-US" dirty="0"/>
              <a:t> penalty of 2 cycles and </a:t>
            </a:r>
            <a:r>
              <a:rPr lang="en-US" dirty="0" err="1"/>
              <a:t>mispredict</a:t>
            </a:r>
            <a:r>
              <a:rPr lang="en-US" dirty="0"/>
              <a:t> penalty of 10 cycles, what is average branch penalty?</a:t>
            </a:r>
          </a:p>
          <a:p>
            <a:r>
              <a:rPr lang="en-US" dirty="0"/>
              <a:t>Can use both BTB and branch predictor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no prediction bits in BTB (why is that a good idea?)</a:t>
            </a:r>
          </a:p>
          <a:p>
            <a:pPr lvl="1"/>
            <a:r>
              <a:rPr lang="en-US" dirty="0" smtClean="0"/>
              <a:t>Presence </a:t>
            </a:r>
            <a:r>
              <a:rPr lang="en-US" dirty="0"/>
              <a:t>of PC in BTB indicates a lookup in branch predictor to predict whether the branch will go to destination address in </a:t>
            </a:r>
            <a:r>
              <a:rPr lang="en-US" dirty="0" smtClean="0"/>
              <a:t>BTB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1600" y="3962400"/>
            <a:ext cx="2819400" cy="16764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2286000"/>
            <a:ext cx="2819400" cy="16764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09600" y="1676400"/>
          <a:ext cx="7794625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Document" r:id="rId4" imgW="7880302" imgH="4332974" progId="Word.Document.8">
                  <p:embed/>
                </p:oleObj>
              </mc:Choice>
              <mc:Fallback>
                <p:oleObj name="Document" r:id="rId4" imgW="7880302" imgH="433297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794625" cy="429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2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indirect jumps/returns?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Branch predictor does really well with conditional jumps</a:t>
            </a:r>
          </a:p>
          <a:p>
            <a:r>
              <a:rPr lang="en-US" smtClean="0"/>
              <a:t>BTB does really well with unconditional jumps (jump, jal, etc.)</a:t>
            </a:r>
          </a:p>
          <a:p>
            <a:r>
              <a:rPr lang="en-US" smtClean="0"/>
              <a:t>Indirect jumps often jump to different destinations, even from the same instruction.  Indirect jumps most often used for return instructions.</a:t>
            </a:r>
          </a:p>
          <a:p>
            <a:r>
              <a:rPr lang="en-US" smtClean="0"/>
              <a:t>Return easily handled by a stack.</a:t>
            </a:r>
          </a:p>
          <a:p>
            <a:pPr lvl="1"/>
            <a:r>
              <a:rPr lang="en-US" smtClean="0"/>
              <a:t>jal -&gt; push PC+4</a:t>
            </a:r>
          </a:p>
          <a:p>
            <a:pPr lvl="1"/>
            <a:r>
              <a:rPr lang="en-US" smtClean="0"/>
              <a:t>return -&gt; predict jump to address on top of stack, pop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0566"/>
              </p:ext>
            </p:extLst>
          </p:nvPr>
        </p:nvGraphicFramePr>
        <p:xfrm>
          <a:off x="609600" y="1676400"/>
          <a:ext cx="7794625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Document" r:id="rId4" imgW="7880302" imgH="4332974" progId="Word.Document.8">
                  <p:embed/>
                </p:oleObj>
              </mc:Choice>
              <mc:Fallback>
                <p:oleObj name="Document" r:id="rId4" imgW="7880302" imgH="433297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794625" cy="429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32025" y="2287587"/>
            <a:ext cx="2819400" cy="1676400"/>
          </a:xfrm>
          <a:prstGeom prst="round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4683" y="4304132"/>
            <a:ext cx="508240" cy="1804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2650" y="5836302"/>
            <a:ext cx="2133600" cy="93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Memory (i-Cache)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2037" y="6003756"/>
            <a:ext cx="761999" cy="11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53870" y="5179737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5045" y="2722739"/>
            <a:ext cx="954209" cy="116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53820" y="4660331"/>
            <a:ext cx="2689004" cy="13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3352800"/>
            <a:ext cx="552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472" y="1556142"/>
            <a:ext cx="169545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533400" y="5206625"/>
            <a:ext cx="3412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2013342"/>
            <a:ext cx="0" cy="319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3020323"/>
            <a:ext cx="1524000" cy="664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PC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7711" y="29047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Hit/miss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4427" y="34739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6"/>
          </p:cNvCxnSpPr>
          <p:nvPr/>
        </p:nvCxnSpPr>
        <p:spPr>
          <a:xfrm>
            <a:off x="2863470" y="5484537"/>
            <a:ext cx="51311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63922" y="1784742"/>
            <a:ext cx="29604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3"/>
          </p:cNvCxnSpPr>
          <p:nvPr/>
        </p:nvCxnSpPr>
        <p:spPr>
          <a:xfrm flipH="1" flipV="1">
            <a:off x="5486400" y="3352800"/>
            <a:ext cx="1295400" cy="13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6746" y="344954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</a:t>
            </a:r>
          </a:p>
          <a:p>
            <a:r>
              <a:rPr lang="en-US" dirty="0" smtClean="0"/>
              <a:t>Execution </a:t>
            </a:r>
          </a:p>
          <a:p>
            <a:r>
              <a:rPr lang="en-US" dirty="0" smtClean="0"/>
              <a:t>T/NT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0"/>
          </p:cNvCxnSpPr>
          <p:nvPr/>
        </p:nvCxnSpPr>
        <p:spPr>
          <a:xfrm flipV="1">
            <a:off x="4724400" y="1784742"/>
            <a:ext cx="0" cy="12355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72396" y="4313203"/>
            <a:ext cx="850892" cy="79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15197" y="5446774"/>
            <a:ext cx="636705" cy="123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1"/>
          </p:cNvCxnSpPr>
          <p:nvPr/>
        </p:nvCxnSpPr>
        <p:spPr>
          <a:xfrm flipV="1">
            <a:off x="3077042" y="3352800"/>
            <a:ext cx="885358" cy="122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1582646" y="4692259"/>
            <a:ext cx="589750" cy="18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3023288" y="4710275"/>
            <a:ext cx="4139512" cy="151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162800" y="1295188"/>
            <a:ext cx="0" cy="34417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82923" y="1295400"/>
            <a:ext cx="5779878" cy="240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82923" y="1307446"/>
            <a:ext cx="0" cy="237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467600" y="1143000"/>
            <a:ext cx="0" cy="43415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43000" y="1143000"/>
            <a:ext cx="0" cy="413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143000" y="1157536"/>
            <a:ext cx="6324600" cy="4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74683" y="1009449"/>
            <a:ext cx="7202517" cy="25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916197" y="1022286"/>
            <a:ext cx="0" cy="533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2"/>
          </p:cNvCxnSpPr>
          <p:nvPr/>
        </p:nvCxnSpPr>
        <p:spPr>
          <a:xfrm flipV="1">
            <a:off x="4724400" y="3685276"/>
            <a:ext cx="0" cy="10069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86180" y="994718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</a:t>
            </a:r>
          </a:p>
          <a:p>
            <a:r>
              <a:rPr lang="en-US" dirty="0" smtClean="0"/>
              <a:t>Execution 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6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PHT and BTB (Prediction Miss)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4683" y="4304132"/>
            <a:ext cx="508240" cy="1804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2650" y="5836302"/>
            <a:ext cx="2133600" cy="93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 Memory (i-Cache)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2037" y="6003756"/>
            <a:ext cx="761999" cy="11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5045" y="2722739"/>
            <a:ext cx="954209" cy="116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260521" y="4664127"/>
            <a:ext cx="2667823" cy="91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3352800"/>
            <a:ext cx="552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472" y="1556142"/>
            <a:ext cx="169545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533400" y="5206625"/>
            <a:ext cx="34128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2013342"/>
            <a:ext cx="0" cy="319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72396" y="4313203"/>
            <a:ext cx="850892" cy="794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BTB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1582646" y="4692259"/>
            <a:ext cx="589750" cy="180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2923" y="1307446"/>
            <a:ext cx="0" cy="237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43000" y="1143000"/>
            <a:ext cx="0" cy="413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916197" y="1022286"/>
            <a:ext cx="0" cy="533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3288" y="4495800"/>
            <a:ext cx="3036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23288" y="4876800"/>
            <a:ext cx="3036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4400" y="35814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099254" y="3581400"/>
            <a:ext cx="16251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43132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PC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4843268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</a:t>
            </a:r>
            <a:r>
              <a:rPr lang="en-US" dirty="0"/>
              <a:t>-directional, always predict taken (or not taken)</a:t>
            </a:r>
          </a:p>
          <a:p>
            <a:endParaRPr lang="en-US" dirty="0"/>
          </a:p>
          <a:p>
            <a:r>
              <a:rPr lang="en-US" dirty="0"/>
              <a:t>Backward taken, Forward not taken</a:t>
            </a:r>
          </a:p>
          <a:p>
            <a:pPr lvl="1"/>
            <a:r>
              <a:rPr lang="en-US" dirty="0"/>
              <a:t>Need offset information (when?)</a:t>
            </a:r>
          </a:p>
          <a:p>
            <a:endParaRPr lang="en-US" dirty="0"/>
          </a:p>
          <a:p>
            <a:r>
              <a:rPr lang="en-US" dirty="0"/>
              <a:t>Compiler hints with branch annotation</a:t>
            </a:r>
          </a:p>
          <a:p>
            <a:pPr lvl="1"/>
            <a:r>
              <a:rPr lang="en-US" dirty="0"/>
              <a:t>When the info will be available? Post-decode?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branches are </a:t>
            </a:r>
            <a:r>
              <a:rPr lang="en-US" dirty="0" err="1" smtClean="0"/>
              <a:t>predictrable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B1</a:t>
            </a:r>
            <a:r>
              <a:rPr lang="en-US" dirty="0"/>
              <a:t>: if (x)</a:t>
            </a:r>
          </a:p>
          <a:p>
            <a:pPr marL="0" indent="0">
              <a:buNone/>
            </a:pPr>
            <a:r>
              <a:rPr lang="en-US" dirty="0"/>
              <a:t>		...</a:t>
            </a:r>
          </a:p>
          <a:p>
            <a:pPr marL="0" indent="0">
              <a:buNone/>
            </a:pPr>
            <a:r>
              <a:rPr lang="en-US" dirty="0"/>
              <a:t>B2: if (y)</a:t>
            </a:r>
          </a:p>
          <a:p>
            <a:pPr marL="0" indent="0">
              <a:buNone/>
            </a:pPr>
            <a:r>
              <a:rPr lang="en-US" dirty="0"/>
              <a:t>		...</a:t>
            </a:r>
          </a:p>
          <a:p>
            <a:pPr marL="0" indent="0">
              <a:buNone/>
            </a:pPr>
            <a:r>
              <a:rPr lang="en-US" dirty="0"/>
              <a:t>	   z=x&amp;&amp;y</a:t>
            </a:r>
          </a:p>
          <a:p>
            <a:pPr marL="0" indent="0">
              <a:buNone/>
            </a:pPr>
            <a:r>
              <a:rPr lang="en-US" dirty="0"/>
              <a:t>B3: if (z)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B3 can be predicted with 100% accuracy based on the outcomes of B1 and </a:t>
            </a:r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for all three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000, 100, 010, 111</a:t>
            </a:r>
          </a:p>
          <a:p>
            <a:pPr lvl="1"/>
            <a:r>
              <a:rPr lang="en-US" dirty="0"/>
              <a:t>00 </a:t>
            </a:r>
            <a:r>
              <a:rPr lang="en-US" dirty="0">
                <a:latin typeface="Wingdings" panose="05000000000000000000" pitchFamily="2" charset="2"/>
              </a:rPr>
              <a:t>à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01 </a:t>
            </a:r>
            <a:r>
              <a:rPr lang="en-US" dirty="0">
                <a:latin typeface="Wingdings" panose="05000000000000000000" pitchFamily="2" charset="2"/>
              </a:rPr>
              <a:t>à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10 </a:t>
            </a:r>
            <a:r>
              <a:rPr lang="en-US" dirty="0">
                <a:latin typeface="Wingdings" panose="05000000000000000000" pitchFamily="2" charset="2"/>
              </a:rPr>
              <a:t>à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11 </a:t>
            </a:r>
            <a:r>
              <a:rPr lang="en-US" dirty="0">
                <a:latin typeface="Wingdings" panose="05000000000000000000" pitchFamily="2" charset="2"/>
              </a:rPr>
              <a:t>à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lvl="1"/>
            <a:endParaRPr lang="en-US" dirty="0"/>
          </a:p>
          <a:p>
            <a:r>
              <a:rPr lang="en-US" dirty="0"/>
              <a:t>If the history is 000 100 010 11</a:t>
            </a:r>
          </a:p>
          <a:p>
            <a:pPr lvl="1"/>
            <a:r>
              <a:rPr lang="en-US" dirty="0"/>
              <a:t>What is the prediction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Dynamic Branch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based on latest outcome</a:t>
            </a:r>
          </a:p>
          <a:p>
            <a:r>
              <a:rPr lang="en-US" dirty="0"/>
              <a:t>Index by some bits in the branch PC </a:t>
            </a:r>
          </a:p>
          <a:p>
            <a:pPr lvl="1"/>
            <a:r>
              <a:rPr lang="en-US" dirty="0"/>
              <a:t>Aliasing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6600" y="2362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T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086600" y="2819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NT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086600" y="3276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086600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T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086600" y="518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086600" y="563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NT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086600" y="3733800"/>
            <a:ext cx="381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.</a:t>
            </a:r>
          </a:p>
          <a:p>
            <a:pPr eaLnBrk="0" hangingPunct="0"/>
            <a:r>
              <a:rPr lang="en-US" sz="1800">
                <a:latin typeface="Verdana" pitchFamily="34" charset="0"/>
              </a:rPr>
              <a:t>.</a:t>
            </a:r>
          </a:p>
          <a:p>
            <a:pPr eaLnBrk="0" hangingPunct="0"/>
            <a:r>
              <a:rPr lang="en-US" sz="1800">
                <a:latin typeface="Verdana" pitchFamily="34" charset="0"/>
              </a:rPr>
              <a:t>.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890713" y="2695575"/>
            <a:ext cx="29860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for (i=0; i&lt;100; i++) {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219325" y="3810000"/>
            <a:ext cx="2400300" cy="2847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Verdana" pitchFamily="34" charset="0"/>
              </a:rPr>
              <a:t> </a:t>
            </a:r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addi   r10, r0, 100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bne    r1, r10, L1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33400" y="3810000"/>
            <a:ext cx="1752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0x40010100</a:t>
            </a:r>
          </a:p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0x40010104</a:t>
            </a:r>
          </a:p>
          <a:p>
            <a:pPr algn="l" eaLnBrk="0" hangingPunct="0"/>
            <a:endParaRPr lang="en-US" sz="1800" b="0" dirty="0">
              <a:solidFill>
                <a:srgbClr val="0000FF"/>
              </a:solidFill>
              <a:latin typeface="Verdana" pitchFamily="34" charset="0"/>
            </a:endParaRPr>
          </a:p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0x40010108</a:t>
            </a:r>
          </a:p>
          <a:p>
            <a:pPr algn="l" eaLnBrk="0" hangingPunct="0"/>
            <a:endParaRPr lang="en-US" sz="1800" b="0" dirty="0">
              <a:solidFill>
                <a:srgbClr val="0000FF"/>
              </a:solidFill>
              <a:latin typeface="Verdana" pitchFamily="34" charset="0"/>
            </a:endParaRPr>
          </a:p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…</a:t>
            </a:r>
          </a:p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0x40010A04</a:t>
            </a:r>
          </a:p>
          <a:p>
            <a:pPr algn="l" eaLnBrk="0" hangingPunct="0"/>
            <a:r>
              <a:rPr lang="en-US" sz="1800" b="0" dirty="0">
                <a:solidFill>
                  <a:srgbClr val="0000FF"/>
                </a:solidFill>
                <a:latin typeface="Verdana" pitchFamily="34" charset="0"/>
              </a:rPr>
              <a:t>0x40010A08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752600" y="5791200"/>
            <a:ext cx="381000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2133600" y="2590800"/>
            <a:ext cx="4953000" cy="32766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00600" y="6172200"/>
            <a:ext cx="1678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00000"/>
                </a:solidFill>
              </a:rPr>
              <a:t>How accurate?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086600" y="1447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NT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7086600" y="1905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Verdana" pitchFamily="34" charset="0"/>
              </a:rPr>
              <a:t>T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604125" y="1708150"/>
            <a:ext cx="11922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Verdana" pitchFamily="34" charset="0"/>
              </a:rPr>
              <a:t>1-bit</a:t>
            </a:r>
          </a:p>
          <a:p>
            <a:pPr algn="l" eaLnBrk="0" hangingPunct="0"/>
            <a:r>
              <a:rPr lang="en-US" sz="1800">
                <a:latin typeface="Verdana" pitchFamily="34" charset="0"/>
              </a:rPr>
              <a:t>Branch</a:t>
            </a:r>
          </a:p>
          <a:p>
            <a:pPr algn="l" eaLnBrk="0" hangingPunct="0"/>
            <a:r>
              <a:rPr lang="en-US" sz="1800">
                <a:latin typeface="Verdana" pitchFamily="34" charset="0"/>
              </a:rPr>
              <a:t>History </a:t>
            </a:r>
          </a:p>
          <a:p>
            <a:pPr algn="l" eaLnBrk="0" hangingPunct="0"/>
            <a:r>
              <a:rPr lang="en-US" sz="1800">
                <a:latin typeface="Verdana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626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of the Simplest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2-state machine</a:t>
            </a:r>
          </a:p>
          <a:p>
            <a:r>
              <a:rPr lang="en-US" dirty="0"/>
              <a:t>Change mind fast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971800" y="2817813"/>
            <a:ext cx="2590800" cy="611187"/>
            <a:chOff x="1824" y="1776"/>
            <a:chExt cx="1632" cy="38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24" y="1776"/>
              <a:ext cx="384" cy="3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endParaRPr lang="en-US" altLang="zh-TW" sz="2000" baseline="-25000">
                <a:solidFill>
                  <a:schemeClr val="bg1"/>
                </a:solidFill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072" y="1776"/>
              <a:ext cx="384" cy="384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/>
                <a:t>1</a:t>
              </a:r>
              <a:endParaRPr lang="en-US" altLang="zh-TW" sz="2000" baseline="-25000"/>
            </a:p>
          </p:txBody>
        </p:sp>
        <p:cxnSp>
          <p:nvCxnSpPr>
            <p:cNvPr id="8" name="AutoShape 6"/>
            <p:cNvCxnSpPr>
              <a:cxnSpLocks noChangeShapeType="1"/>
              <a:stCxn id="6" idx="1"/>
              <a:endCxn id="6" idx="3"/>
            </p:cNvCxnSpPr>
            <p:nvPr/>
          </p:nvCxnSpPr>
          <p:spPr bwMode="auto">
            <a:xfrm rot="5400000" flipV="1">
              <a:off x="1745" y="1967"/>
              <a:ext cx="272" cy="1"/>
            </a:xfrm>
            <a:prstGeom prst="curvedConnector5">
              <a:avLst>
                <a:gd name="adj1" fmla="val -73528"/>
                <a:gd name="adj2" fmla="val -64700000"/>
                <a:gd name="adj3" fmla="val 173528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9" name="AutoShape 7"/>
            <p:cNvCxnSpPr>
              <a:cxnSpLocks noChangeShapeType="1"/>
              <a:stCxn id="7" idx="0"/>
              <a:endCxn id="6" idx="0"/>
            </p:cNvCxnSpPr>
            <p:nvPr/>
          </p:nvCxnSpPr>
          <p:spPr bwMode="auto">
            <a:xfrm rot="16200000" flipH="1" flipV="1">
              <a:off x="2639" y="1153"/>
              <a:ext cx="1" cy="1248"/>
            </a:xfrm>
            <a:prstGeom prst="curvedConnector3">
              <a:avLst>
                <a:gd name="adj1" fmla="val -311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0" name="AutoShape 8"/>
            <p:cNvCxnSpPr>
              <a:cxnSpLocks noChangeShapeType="1"/>
              <a:stCxn id="6" idx="4"/>
              <a:endCxn id="7" idx="4"/>
            </p:cNvCxnSpPr>
            <p:nvPr/>
          </p:nvCxnSpPr>
          <p:spPr bwMode="auto">
            <a:xfrm rot="16200000" flipH="1">
              <a:off x="2639" y="1537"/>
              <a:ext cx="1" cy="1248"/>
            </a:xfrm>
            <a:prstGeom prst="curvedConnector3">
              <a:avLst>
                <a:gd name="adj1" fmla="val 32000000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1" name="AutoShape 9"/>
            <p:cNvCxnSpPr>
              <a:cxnSpLocks noChangeShapeType="1"/>
              <a:stCxn id="7" idx="5"/>
              <a:endCxn id="7" idx="7"/>
            </p:cNvCxnSpPr>
            <p:nvPr/>
          </p:nvCxnSpPr>
          <p:spPr bwMode="auto">
            <a:xfrm rot="5400000" flipH="1" flipV="1">
              <a:off x="3265" y="1967"/>
              <a:ext cx="272" cy="1"/>
            </a:xfrm>
            <a:prstGeom prst="curvedConnector5">
              <a:avLst>
                <a:gd name="adj1" fmla="val -73528"/>
                <a:gd name="adj2" fmla="val 63800000"/>
                <a:gd name="adj3" fmla="val 173528"/>
              </a:avLst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648200"/>
            <a:ext cx="6096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0292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32125" y="4837113"/>
            <a:ext cx="222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If branch not taken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48000" y="442436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If branch taken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438400" y="53340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2000">
                <a:solidFill>
                  <a:schemeClr val="bg1"/>
                </a:solidFill>
              </a:rPr>
              <a:t>0</a:t>
            </a:r>
            <a:endParaRPr lang="en-US" altLang="zh-TW" sz="2000" baseline="-25000">
              <a:solidFill>
                <a:schemeClr val="bg1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438400" y="5943600"/>
            <a:ext cx="381000" cy="381000"/>
          </a:xfrm>
          <a:prstGeom prst="ellipse">
            <a:avLst/>
          </a:prstGeom>
          <a:solidFill>
            <a:srgbClr val="66FF66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2000"/>
              <a:t>1</a:t>
            </a:r>
            <a:endParaRPr lang="en-US" altLang="zh-TW" sz="2000" baseline="-2500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33713" y="535305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Predict not taken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048000" y="596265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Predict taken</a:t>
            </a:r>
          </a:p>
        </p:txBody>
      </p:sp>
    </p:spTree>
    <p:extLst>
      <p:ext uri="{BB962C8B-B14F-4D97-AF65-F5344CB8AC3E}">
        <p14:creationId xmlns:p14="http://schemas.microsoft.com/office/powerpoint/2010/main" val="29336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1-bit branch history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2986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for (i=0; i&lt;</a:t>
            </a:r>
            <a:r>
              <a:rPr 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4</a:t>
            </a:r>
            <a:r>
              <a:rPr lang="en-US" sz="1800" b="0">
                <a:solidFill>
                  <a:srgbClr val="0000FF"/>
                </a:solidFill>
                <a:latin typeface="+mn-lt"/>
              </a:rPr>
              <a:t>; i++) {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	….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}</a:t>
            </a:r>
          </a:p>
          <a:p>
            <a:pPr algn="l" eaLnBrk="0" hangingPunct="0"/>
            <a:endParaRPr lang="en-US" sz="1800" b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85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TW" sz="1600">
                <a:solidFill>
                  <a:schemeClr val="bg1"/>
                </a:solidFill>
                <a:latin typeface="+mn-lt"/>
              </a:rPr>
              <a:t>0</a:t>
            </a:r>
            <a:endParaRPr lang="en-US" altLang="zh-TW" sz="1600" baseline="-25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5563" y="3870325"/>
            <a:ext cx="5924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Pred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5563" y="4665663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Actual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9874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5970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276350" y="34734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219200" y="3870325"/>
            <a:ext cx="381000" cy="762000"/>
            <a:chOff x="768" y="2438"/>
            <a:chExt cx="240" cy="480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1828800" y="3870325"/>
            <a:ext cx="381000" cy="762000"/>
            <a:chOff x="1152" y="2438"/>
            <a:chExt cx="240" cy="480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8859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2066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8162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4955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2438400" y="3886200"/>
            <a:ext cx="381000" cy="762000"/>
            <a:chOff x="1536" y="2448"/>
            <a:chExt cx="240" cy="480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3048000" y="3886200"/>
            <a:ext cx="381000" cy="762000"/>
            <a:chOff x="1920" y="2448"/>
            <a:chExt cx="240" cy="480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372100" y="1066800"/>
            <a:ext cx="1997663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0">
                <a:latin typeface="+mn-lt"/>
              </a:rPr>
              <a:t> </a:t>
            </a:r>
            <a:r>
              <a:rPr lang="en-US" sz="1800" b="0">
                <a:solidFill>
                  <a:srgbClr val="0000FF"/>
                </a:solidFill>
                <a:latin typeface="+mn-lt"/>
              </a:rPr>
              <a:t>addi   r10, r0, 4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addi   r1,   r1, r0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L1: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… …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addi   r1, r1,   1</a:t>
            </a:r>
          </a:p>
          <a:p>
            <a:pPr algn="l" eaLnBrk="0" hangingPunct="0"/>
            <a:r>
              <a:rPr lang="en-US" sz="1800" b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b="0">
                <a:solidFill>
                  <a:srgbClr val="006600"/>
                </a:solidFill>
                <a:latin typeface="+mn-lt"/>
              </a:rPr>
              <a:t>bne    r1, r10, L1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3352800" y="4616450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solidFill>
                  <a:srgbClr val="C00000"/>
                </a:solidFill>
                <a:latin typeface="+mn-lt"/>
              </a:rPr>
              <a:t>NT</a:t>
            </a:r>
          </a:p>
        </p:txBody>
      </p: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3657600" y="3886200"/>
            <a:ext cx="381000" cy="746125"/>
            <a:chOff x="2304" y="2448"/>
            <a:chExt cx="240" cy="470"/>
          </a:xfrm>
        </p:grpSpPr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solidFill>
                    <a:schemeClr val="bg1"/>
                  </a:solidFill>
                  <a:latin typeface="+mn-lt"/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609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+mn-lt"/>
                <a:sym typeface="Wingdings" pitchFamily="2" charset="2"/>
              </a:rPr>
              <a:t></a:t>
            </a: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30480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+mn-lt"/>
                <a:sym typeface="Wingdings" pitchFamily="2" charset="2"/>
              </a:rPr>
              <a:t></a:t>
            </a:r>
          </a:p>
        </p:txBody>
      </p:sp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40354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grpSp>
        <p:nvGrpSpPr>
          <p:cNvPr id="36" name="Group 68"/>
          <p:cNvGrpSpPr>
            <a:grpSpLocks/>
          </p:cNvGrpSpPr>
          <p:nvPr/>
        </p:nvGrpSpPr>
        <p:grpSpPr bwMode="auto">
          <a:xfrm>
            <a:off x="4267200" y="3886200"/>
            <a:ext cx="381000" cy="762000"/>
            <a:chOff x="768" y="2438"/>
            <a:chExt cx="240" cy="480"/>
          </a:xfrm>
        </p:grpSpPr>
        <p:sp>
          <p:nvSpPr>
            <p:cNvPr id="37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36576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+mn-lt"/>
                <a:sym typeface="Wingdings" pitchFamily="2" charset="2"/>
              </a:rPr>
              <a:t></a:t>
            </a: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4645025" y="46164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4324350" y="347345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grpSp>
        <p:nvGrpSpPr>
          <p:cNvPr id="42" name="Group 74"/>
          <p:cNvGrpSpPr>
            <a:grpSpLocks/>
          </p:cNvGrpSpPr>
          <p:nvPr/>
        </p:nvGrpSpPr>
        <p:grpSpPr bwMode="auto">
          <a:xfrm>
            <a:off x="4876800" y="3870325"/>
            <a:ext cx="381000" cy="762000"/>
            <a:chOff x="1152" y="2438"/>
            <a:chExt cx="240" cy="480"/>
          </a:xfrm>
        </p:grpSpPr>
        <p:sp>
          <p:nvSpPr>
            <p:cNvPr id="43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44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5" name="Text Box 77"/>
          <p:cNvSpPr txBox="1">
            <a:spLocks noChangeArrowheads="1"/>
          </p:cNvSpPr>
          <p:nvPr/>
        </p:nvSpPr>
        <p:spPr bwMode="auto">
          <a:xfrm>
            <a:off x="49339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sp>
        <p:nvSpPr>
          <p:cNvPr id="46" name="Text Box 78"/>
          <p:cNvSpPr txBox="1">
            <a:spLocks noChangeArrowheads="1"/>
          </p:cNvSpPr>
          <p:nvPr/>
        </p:nvSpPr>
        <p:spPr bwMode="auto">
          <a:xfrm>
            <a:off x="52546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47" name="Text Box 79"/>
          <p:cNvSpPr txBox="1">
            <a:spLocks noChangeArrowheads="1"/>
          </p:cNvSpPr>
          <p:nvPr/>
        </p:nvSpPr>
        <p:spPr bwMode="auto">
          <a:xfrm>
            <a:off x="58642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sp>
        <p:nvSpPr>
          <p:cNvPr id="48" name="Text Box 80"/>
          <p:cNvSpPr txBox="1">
            <a:spLocks noChangeArrowheads="1"/>
          </p:cNvSpPr>
          <p:nvPr/>
        </p:nvSpPr>
        <p:spPr bwMode="auto">
          <a:xfrm>
            <a:off x="5543550" y="3489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latin typeface="+mn-lt"/>
                <a:sym typeface="Symbol" pitchFamily="18" charset="2"/>
              </a:rPr>
              <a:t></a:t>
            </a:r>
          </a:p>
        </p:txBody>
      </p:sp>
      <p:grpSp>
        <p:nvGrpSpPr>
          <p:cNvPr id="49" name="Group 81"/>
          <p:cNvGrpSpPr>
            <a:grpSpLocks/>
          </p:cNvGrpSpPr>
          <p:nvPr/>
        </p:nvGrpSpPr>
        <p:grpSpPr bwMode="auto">
          <a:xfrm>
            <a:off x="5486400" y="3886200"/>
            <a:ext cx="381000" cy="762000"/>
            <a:chOff x="1536" y="2448"/>
            <a:chExt cx="240" cy="480"/>
          </a:xfrm>
        </p:grpSpPr>
        <p:sp>
          <p:nvSpPr>
            <p:cNvPr id="50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5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2" name="Group 84"/>
          <p:cNvGrpSpPr>
            <a:grpSpLocks/>
          </p:cNvGrpSpPr>
          <p:nvPr/>
        </p:nvGrpSpPr>
        <p:grpSpPr bwMode="auto">
          <a:xfrm>
            <a:off x="6096000" y="3886200"/>
            <a:ext cx="381000" cy="762000"/>
            <a:chOff x="1920" y="2448"/>
            <a:chExt cx="240" cy="480"/>
          </a:xfrm>
        </p:grpSpPr>
        <p:sp>
          <p:nvSpPr>
            <p:cNvPr id="53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54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6400800" y="4616450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solidFill>
                  <a:schemeClr val="accent2"/>
                </a:solidFill>
                <a:latin typeface="+mn-lt"/>
              </a:rPr>
              <a:t>NT</a:t>
            </a:r>
          </a:p>
        </p:txBody>
      </p:sp>
      <p:grpSp>
        <p:nvGrpSpPr>
          <p:cNvPr id="56" name="Group 88"/>
          <p:cNvGrpSpPr>
            <a:grpSpLocks/>
          </p:cNvGrpSpPr>
          <p:nvPr/>
        </p:nvGrpSpPr>
        <p:grpSpPr bwMode="auto">
          <a:xfrm>
            <a:off x="6705600" y="3886200"/>
            <a:ext cx="381000" cy="746125"/>
            <a:chOff x="2304" y="2448"/>
            <a:chExt cx="240" cy="470"/>
          </a:xfrm>
        </p:grpSpPr>
        <p:sp>
          <p:nvSpPr>
            <p:cNvPr id="57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solidFill>
                    <a:schemeClr val="bg1"/>
                  </a:solidFill>
                  <a:latin typeface="+mn-lt"/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9" name="Text Box 91"/>
          <p:cNvSpPr txBox="1">
            <a:spLocks noChangeArrowheads="1"/>
          </p:cNvSpPr>
          <p:nvPr/>
        </p:nvSpPr>
        <p:spPr bwMode="auto">
          <a:xfrm>
            <a:off x="60960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+mn-lt"/>
                <a:sym typeface="Wingdings" pitchFamily="2" charset="2"/>
              </a:rPr>
              <a:t></a:t>
            </a:r>
          </a:p>
        </p:txBody>
      </p:sp>
      <p:sp>
        <p:nvSpPr>
          <p:cNvPr id="60" name="Text Box 92"/>
          <p:cNvSpPr txBox="1">
            <a:spLocks noChangeArrowheads="1"/>
          </p:cNvSpPr>
          <p:nvPr/>
        </p:nvSpPr>
        <p:spPr bwMode="auto">
          <a:xfrm>
            <a:off x="7083425" y="4632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rgbClr val="006600"/>
                </a:solidFill>
                <a:latin typeface="+mn-lt"/>
              </a:rPr>
              <a:t>T</a:t>
            </a:r>
          </a:p>
        </p:txBody>
      </p:sp>
      <p:grpSp>
        <p:nvGrpSpPr>
          <p:cNvPr id="61" name="Group 93"/>
          <p:cNvGrpSpPr>
            <a:grpSpLocks/>
          </p:cNvGrpSpPr>
          <p:nvPr/>
        </p:nvGrpSpPr>
        <p:grpSpPr bwMode="auto">
          <a:xfrm>
            <a:off x="7315200" y="3886200"/>
            <a:ext cx="381000" cy="762000"/>
            <a:chOff x="768" y="2438"/>
            <a:chExt cx="240" cy="480"/>
          </a:xfrm>
        </p:grpSpPr>
        <p:sp>
          <p:nvSpPr>
            <p:cNvPr id="62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1600">
                  <a:latin typeface="+mn-lt"/>
                </a:rPr>
                <a:t>1</a:t>
              </a:r>
              <a:endParaRPr lang="en-US" altLang="zh-TW" sz="1600" baseline="-25000">
                <a:latin typeface="+mn-lt"/>
              </a:endParaRPr>
            </a:p>
          </p:txBody>
        </p:sp>
        <p:sp>
          <p:nvSpPr>
            <p:cNvPr id="63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4" name="Text Box 96"/>
          <p:cNvSpPr txBox="1">
            <a:spLocks noChangeArrowheads="1"/>
          </p:cNvSpPr>
          <p:nvPr/>
        </p:nvSpPr>
        <p:spPr bwMode="auto">
          <a:xfrm>
            <a:off x="6705600" y="342900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+mn-lt"/>
                <a:sym typeface="Wingdings" pitchFamily="2" charset="2"/>
              </a:rPr>
              <a:t></a:t>
            </a:r>
          </a:p>
        </p:txBody>
      </p:sp>
      <p:sp>
        <p:nvSpPr>
          <p:cNvPr id="65" name="Text Box 97"/>
          <p:cNvSpPr txBox="1">
            <a:spLocks noChangeArrowheads="1"/>
          </p:cNvSpPr>
          <p:nvPr/>
        </p:nvSpPr>
        <p:spPr bwMode="auto">
          <a:xfrm>
            <a:off x="6096000" y="5791200"/>
            <a:ext cx="2100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dirty="0">
                <a:latin typeface="+mn-lt"/>
              </a:rPr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30622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8" grpId="0"/>
      <p:bldP spid="19" grpId="0"/>
      <p:bldP spid="20" grpId="0"/>
      <p:bldP spid="21" grpId="0"/>
      <p:bldP spid="29" grpId="0"/>
      <p:bldP spid="33" grpId="0"/>
      <p:bldP spid="34" grpId="0"/>
      <p:bldP spid="35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55" grpId="0"/>
      <p:bldP spid="59" grpId="0"/>
      <p:bldP spid="60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Saturating Up/Down Counter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143000" y="4876800"/>
            <a:ext cx="6096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1143000" y="52578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812925" y="5065713"/>
            <a:ext cx="120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Not Taken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1828800" y="4652963"/>
            <a:ext cx="778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Taken</a:t>
            </a:r>
          </a:p>
        </p:txBody>
      </p:sp>
      <p:sp>
        <p:nvSpPr>
          <p:cNvPr id="9" name="Oval 38"/>
          <p:cNvSpPr>
            <a:spLocks noChangeArrowheads="1"/>
          </p:cNvSpPr>
          <p:nvPr/>
        </p:nvSpPr>
        <p:spPr bwMode="auto">
          <a:xfrm>
            <a:off x="1219200" y="5562600"/>
            <a:ext cx="3810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endParaRPr lang="en-US" sz="2000" baseline="-25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39"/>
          <p:cNvSpPr>
            <a:spLocks noChangeArrowheads="1"/>
          </p:cNvSpPr>
          <p:nvPr/>
        </p:nvSpPr>
        <p:spPr bwMode="auto">
          <a:xfrm>
            <a:off x="1219200" y="6172200"/>
            <a:ext cx="381000" cy="381000"/>
          </a:xfrm>
          <a:prstGeom prst="ellipse">
            <a:avLst/>
          </a:prstGeom>
          <a:solidFill>
            <a:srgbClr val="66FF66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/>
            <a:endParaRPr lang="en-US" sz="2000" baseline="-25000">
              <a:latin typeface="+mn-lt"/>
            </a:endParaRP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814513" y="5581650"/>
            <a:ext cx="19415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Predict Not taken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828800" y="6191250"/>
            <a:ext cx="1513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+mn-lt"/>
              </a:rPr>
              <a:t>Predict taken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5834063" y="4953000"/>
            <a:ext cx="228787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sz="1600">
                <a:latin typeface="+mn-lt"/>
              </a:rPr>
              <a:t>ST: Strongly Taken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sz="1600">
                <a:latin typeface="+mn-lt"/>
              </a:rPr>
              <a:t>WT: Weakly Taken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sz="1600">
                <a:latin typeface="+mn-lt"/>
              </a:rPr>
              <a:t>WN: Weakly Not Taken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sz="1600">
                <a:latin typeface="+mn-lt"/>
              </a:rPr>
              <a:t>SN: Strongly Not Taken</a:t>
            </a:r>
          </a:p>
        </p:txBody>
      </p: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3200400" y="1751013"/>
            <a:ext cx="2819400" cy="2363787"/>
            <a:chOff x="2016" y="1103"/>
            <a:chExt cx="1776" cy="1489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016" y="2159"/>
              <a:ext cx="432" cy="43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>
                  <a:solidFill>
                    <a:schemeClr val="bg1"/>
                  </a:solidFill>
                  <a:latin typeface="+mn-lt"/>
                </a:rPr>
                <a:t>01/</a:t>
              </a:r>
            </a:p>
            <a:p>
              <a:pPr eaLnBrk="0" hangingPunct="0"/>
              <a:r>
                <a:rPr lang="en-US" altLang="zh-TW" sz="2000">
                  <a:solidFill>
                    <a:schemeClr val="bg1"/>
                  </a:solidFill>
                  <a:latin typeface="+mn-lt"/>
                </a:rPr>
                <a:t>WN</a:t>
              </a:r>
              <a:endParaRPr lang="en-US" altLang="zh-TW" sz="2000" baseline="-25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3360" y="2159"/>
              <a:ext cx="432" cy="43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>
                  <a:solidFill>
                    <a:schemeClr val="bg1"/>
                  </a:solidFill>
                  <a:latin typeface="+mn-lt"/>
                </a:rPr>
                <a:t>00/</a:t>
              </a:r>
            </a:p>
            <a:p>
              <a:pPr eaLnBrk="0" hangingPunct="0"/>
              <a:r>
                <a:rPr lang="en-US" altLang="zh-TW" sz="2000">
                  <a:solidFill>
                    <a:schemeClr val="bg1"/>
                  </a:solidFill>
                  <a:latin typeface="+mn-lt"/>
                </a:rPr>
                <a:t>SN</a:t>
              </a:r>
              <a:endParaRPr lang="en-US" altLang="zh-TW" sz="2000" baseline="-25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2016" y="1103"/>
              <a:ext cx="432" cy="43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>
                  <a:latin typeface="+mn-lt"/>
                </a:rPr>
                <a:t>10/</a:t>
              </a:r>
            </a:p>
            <a:p>
              <a:pPr eaLnBrk="0" hangingPunct="0"/>
              <a:r>
                <a:rPr lang="en-US" altLang="zh-TW" sz="2000">
                  <a:latin typeface="+mn-lt"/>
                </a:rPr>
                <a:t>WT</a:t>
              </a:r>
              <a:endParaRPr lang="en-US" altLang="zh-TW" sz="2000" baseline="-25000">
                <a:latin typeface="+mn-lt"/>
              </a:endParaRPr>
            </a:p>
          </p:txBody>
        </p:sp>
        <p:sp>
          <p:nvSpPr>
            <p:cNvPr id="18" name="Oval 48"/>
            <p:cNvSpPr>
              <a:spLocks noChangeArrowheads="1"/>
            </p:cNvSpPr>
            <p:nvPr/>
          </p:nvSpPr>
          <p:spPr bwMode="auto">
            <a:xfrm>
              <a:off x="3360" y="1103"/>
              <a:ext cx="432" cy="43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TW" sz="2000">
                  <a:latin typeface="+mn-lt"/>
                </a:rPr>
                <a:t>11/</a:t>
              </a:r>
            </a:p>
            <a:p>
              <a:pPr eaLnBrk="0" hangingPunct="0"/>
              <a:r>
                <a:rPr lang="en-US" altLang="zh-TW" sz="2000">
                  <a:latin typeface="+mn-lt"/>
                </a:rPr>
                <a:t>ST</a:t>
              </a:r>
              <a:endParaRPr lang="en-US" altLang="zh-TW" sz="2000" baseline="-25000">
                <a:latin typeface="+mn-lt"/>
              </a:endParaRPr>
            </a:p>
          </p:txBody>
        </p:sp>
        <p:cxnSp>
          <p:nvCxnSpPr>
            <p:cNvPr id="19" name="AutoShape 50"/>
            <p:cNvCxnSpPr>
              <a:cxnSpLocks noChangeShapeType="1"/>
              <a:stCxn id="16" idx="4"/>
              <a:endCxn id="15" idx="4"/>
            </p:cNvCxnSpPr>
            <p:nvPr/>
          </p:nvCxnSpPr>
          <p:spPr bwMode="auto">
            <a:xfrm rot="5400000">
              <a:off x="2903" y="1920"/>
              <a:ext cx="1" cy="1344"/>
            </a:xfrm>
            <a:prstGeom prst="curvedConnector3">
              <a:avLst>
                <a:gd name="adj1" fmla="val 36900000"/>
              </a:avLst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 type="triangle" w="lg" len="lg"/>
            </a:ln>
            <a:effectLst/>
          </p:spPr>
        </p:cxnSp>
        <p:cxnSp>
          <p:nvCxnSpPr>
            <p:cNvPr id="20" name="AutoShape 51"/>
            <p:cNvCxnSpPr>
              <a:cxnSpLocks noChangeShapeType="1"/>
              <a:stCxn id="15" idx="7"/>
              <a:endCxn id="16" idx="0"/>
            </p:cNvCxnSpPr>
            <p:nvPr/>
          </p:nvCxnSpPr>
          <p:spPr bwMode="auto">
            <a:xfrm rot="16200000">
              <a:off x="2949" y="1595"/>
              <a:ext cx="63" cy="1191"/>
            </a:xfrm>
            <a:prstGeom prst="curvedConnector3">
              <a:avLst>
                <a:gd name="adj1" fmla="val 417458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" name="AutoShape 52"/>
            <p:cNvCxnSpPr>
              <a:cxnSpLocks noChangeShapeType="1"/>
              <a:stCxn id="16" idx="5"/>
              <a:endCxn id="16" idx="7"/>
            </p:cNvCxnSpPr>
            <p:nvPr/>
          </p:nvCxnSpPr>
          <p:spPr bwMode="auto">
            <a:xfrm rot="5400000" flipH="1" flipV="1">
              <a:off x="3577" y="2374"/>
              <a:ext cx="306" cy="1"/>
            </a:xfrm>
            <a:prstGeom prst="curvedConnector5">
              <a:avLst>
                <a:gd name="adj1" fmla="val -67648"/>
                <a:gd name="adj2" fmla="val 61400000"/>
                <a:gd name="adj3" fmla="val 167648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2" name="AutoShape 53"/>
            <p:cNvCxnSpPr>
              <a:cxnSpLocks noChangeShapeType="1"/>
              <a:stCxn id="15" idx="2"/>
              <a:endCxn id="17" idx="2"/>
            </p:cNvCxnSpPr>
            <p:nvPr/>
          </p:nvCxnSpPr>
          <p:spPr bwMode="auto">
            <a:xfrm rot="10800000" flipH="1">
              <a:off x="2016" y="1319"/>
              <a:ext cx="1" cy="1056"/>
            </a:xfrm>
            <a:prstGeom prst="curvedConnector3">
              <a:avLst>
                <a:gd name="adj1" fmla="val -52000000"/>
              </a:avLst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 type="triangle" w="lg" len="lg"/>
            </a:ln>
            <a:effectLst/>
          </p:spPr>
        </p:cxnSp>
        <p:cxnSp>
          <p:nvCxnSpPr>
            <p:cNvPr id="23" name="AutoShape 54"/>
            <p:cNvCxnSpPr>
              <a:cxnSpLocks noChangeShapeType="1"/>
              <a:stCxn id="17" idx="0"/>
              <a:endCxn id="18" idx="0"/>
            </p:cNvCxnSpPr>
            <p:nvPr/>
          </p:nvCxnSpPr>
          <p:spPr bwMode="auto">
            <a:xfrm rot="5400000" flipV="1">
              <a:off x="2903" y="432"/>
              <a:ext cx="1" cy="1344"/>
            </a:xfrm>
            <a:prstGeom prst="curvedConnector3">
              <a:avLst>
                <a:gd name="adj1" fmla="val -31200000"/>
              </a:avLst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 type="triangle" w="lg" len="lg"/>
            </a:ln>
            <a:effectLst/>
          </p:spPr>
        </p:cxnSp>
        <p:cxnSp>
          <p:nvCxnSpPr>
            <p:cNvPr id="24" name="AutoShape 55"/>
            <p:cNvCxnSpPr>
              <a:cxnSpLocks noChangeShapeType="1"/>
              <a:stCxn id="18" idx="7"/>
              <a:endCxn id="18" idx="5"/>
            </p:cNvCxnSpPr>
            <p:nvPr/>
          </p:nvCxnSpPr>
          <p:spPr bwMode="auto">
            <a:xfrm rot="5400000" flipV="1">
              <a:off x="3577" y="1318"/>
              <a:ext cx="306" cy="1"/>
            </a:xfrm>
            <a:prstGeom prst="curvedConnector5">
              <a:avLst>
                <a:gd name="adj1" fmla="val -67648"/>
                <a:gd name="adj2" fmla="val 51300000"/>
                <a:gd name="adj3" fmla="val 167648"/>
              </a:avLst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 type="triangle" w="lg" len="lg"/>
            </a:ln>
            <a:effectLst/>
          </p:spPr>
        </p:cxnSp>
        <p:cxnSp>
          <p:nvCxnSpPr>
            <p:cNvPr id="25" name="AutoShape 56"/>
            <p:cNvCxnSpPr>
              <a:cxnSpLocks noChangeShapeType="1"/>
              <a:stCxn id="18" idx="4"/>
              <a:endCxn id="17" idx="5"/>
            </p:cNvCxnSpPr>
            <p:nvPr/>
          </p:nvCxnSpPr>
          <p:spPr bwMode="auto">
            <a:xfrm rot="16200000" flipV="1">
              <a:off x="2949" y="908"/>
              <a:ext cx="63" cy="1191"/>
            </a:xfrm>
            <a:prstGeom prst="curvedConnector3">
              <a:avLst>
                <a:gd name="adj1" fmla="val -349208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6" name="AutoShape 60"/>
            <p:cNvCxnSpPr>
              <a:cxnSpLocks noChangeShapeType="1"/>
              <a:stCxn id="17" idx="4"/>
              <a:endCxn id="15" idx="0"/>
            </p:cNvCxnSpPr>
            <p:nvPr/>
          </p:nvCxnSpPr>
          <p:spPr bwMode="auto">
            <a:xfrm rot="5400000">
              <a:off x="1920" y="1847"/>
              <a:ext cx="624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27" name="Text Box 63"/>
          <p:cNvSpPr txBox="1">
            <a:spLocks noChangeArrowheads="1"/>
          </p:cNvSpPr>
          <p:nvPr/>
        </p:nvSpPr>
        <p:spPr bwMode="auto">
          <a:xfrm>
            <a:off x="212725" y="1812925"/>
            <a:ext cx="1868781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>
                <a:latin typeface="+mn-lt"/>
              </a:rPr>
              <a:t>MSB: Direction bit</a:t>
            </a:r>
          </a:p>
          <a:p>
            <a:pPr algn="l" eaLnBrk="0" hangingPunct="0"/>
            <a:r>
              <a:rPr lang="en-US" sz="1600">
                <a:latin typeface="+mn-lt"/>
              </a:rPr>
              <a:t>LSB: Hysteresis bit</a:t>
            </a:r>
          </a:p>
        </p:txBody>
      </p:sp>
    </p:spTree>
    <p:extLst>
      <p:ext uri="{BB962C8B-B14F-4D97-AF65-F5344CB8AC3E}">
        <p14:creationId xmlns:p14="http://schemas.microsoft.com/office/powerpoint/2010/main" val="1967648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9409</TotalTime>
  <Words>967</Words>
  <Application>Microsoft Office PowerPoint</Application>
  <PresentationFormat>On-screen Show (4:3)</PresentationFormat>
  <Paragraphs>339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新細明體</vt:lpstr>
      <vt:lpstr>Arial</vt:lpstr>
      <vt:lpstr>Arial Narrow</vt:lpstr>
      <vt:lpstr>Symbol</vt:lpstr>
      <vt:lpstr>Tahoma</vt:lpstr>
      <vt:lpstr>Times New Roman</vt:lpstr>
      <vt:lpstr>Verdana</vt:lpstr>
      <vt:lpstr>Wingdings</vt:lpstr>
      <vt:lpstr>Blends</vt:lpstr>
      <vt:lpstr>blue-v</vt:lpstr>
      <vt:lpstr>1_blue-v</vt:lpstr>
      <vt:lpstr>2_blue-v</vt:lpstr>
      <vt:lpstr>3_blue-v</vt:lpstr>
      <vt:lpstr>Bitmap Image</vt:lpstr>
      <vt:lpstr>Document</vt:lpstr>
      <vt:lpstr>ECE 411  Spring 2016   Lecture 9</vt:lpstr>
      <vt:lpstr>Types of Branches</vt:lpstr>
      <vt:lpstr>Static Branch Prediction</vt:lpstr>
      <vt:lpstr>Why branches are predictrable? </vt:lpstr>
      <vt:lpstr>Patterns for all three branches</vt:lpstr>
      <vt:lpstr>Simplest Dynamic Branch Predictor</vt:lpstr>
      <vt:lpstr>FSM of the Simplest Predictor</vt:lpstr>
      <vt:lpstr>Example using 1-bit branch history table </vt:lpstr>
      <vt:lpstr>2-bit Saturating Up/Down Counter Predictor</vt:lpstr>
      <vt:lpstr>Example using 2-bit up/down counter </vt:lpstr>
      <vt:lpstr>Typical Table Organization</vt:lpstr>
      <vt:lpstr>Simplest Dynamic Branch Predictor</vt:lpstr>
      <vt:lpstr>Special Branches</vt:lpstr>
      <vt:lpstr>Types of Branches</vt:lpstr>
      <vt:lpstr>Branch Target Buffers</vt:lpstr>
      <vt:lpstr>BTB Operation</vt:lpstr>
      <vt:lpstr>BTB Performance</vt:lpstr>
      <vt:lpstr>Types of Branches</vt:lpstr>
      <vt:lpstr>What about indirect jumps/returns?</vt:lpstr>
      <vt:lpstr>Instruction Fetch Stage</vt:lpstr>
      <vt:lpstr>Update PHT and BTB (Prediction Miss)</vt:lpstr>
    </vt:vector>
  </TitlesOfParts>
  <Company>Bytemobile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Constantine Polychronopoulos</dc:creator>
  <cp:lastModifiedBy>Kim, Nam Sung</cp:lastModifiedBy>
  <cp:revision>175</cp:revision>
  <dcterms:created xsi:type="dcterms:W3CDTF">2005-01-19T06:27:27Z</dcterms:created>
  <dcterms:modified xsi:type="dcterms:W3CDTF">2016-02-16T15:18:43Z</dcterms:modified>
</cp:coreProperties>
</file>