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151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 pos="1512"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1b4b85e21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1b4b85e21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81b05af449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1b05af44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1b4b85e21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1b4b85e21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1b4b85e21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1b4b85e21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1b05af449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1b05af44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1b05af44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1b05af44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1b4b85e2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1b4b85e2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81bfd33d2b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1bfd33d2b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81b05af44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1b05af44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81b05af449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1b05af449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Movie Genres and Popularity</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James Avery, Andrew McGraw, Cade Schkerke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Considerations</a:t>
            </a:r>
            <a:endParaRPr/>
          </a:p>
        </p:txBody>
      </p:sp>
      <p:sp>
        <p:nvSpPr>
          <p:cNvPr id="201" name="Google Shape;201;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values are constantly updating via the API.  Constant running of code needed to get most up to date information.  A dashboard of some sorts would be a good idea.</a:t>
            </a:r>
            <a:endParaRPr/>
          </a:p>
          <a:p>
            <a:pPr indent="0" lvl="0" marL="0" rtl="0" algn="l">
              <a:spcBef>
                <a:spcPts val="1600"/>
              </a:spcBef>
              <a:spcAft>
                <a:spcPts val="1600"/>
              </a:spcAft>
              <a:buNone/>
            </a:pPr>
            <a:r>
              <a:rPr lang="en"/>
              <a:t>Flattening the list of genres returned by the API and iterating through the result is based on a set amount of current genres, if new genres were added it could cause issues with the accuracy of our data and conclusions. Adjusting code for potential changes to the API sourcing would be ideal for future versions.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207" name="Google Shape;207;p2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September had the highest individual movie popular score.  Within the month of September, the highest average score was for Adventure, but the highest median score was for Family. </a:t>
            </a:r>
            <a:endParaRPr/>
          </a:p>
          <a:p>
            <a:pPr indent="0" lvl="0" marL="0" rtl="0" algn="l">
              <a:spcBef>
                <a:spcPts val="1600"/>
              </a:spcBef>
              <a:spcAft>
                <a:spcPts val="0"/>
              </a:spcAft>
              <a:buNone/>
            </a:pPr>
            <a:r>
              <a:rPr lang="en"/>
              <a:t>Action, adventure, and science fiction was the best performing combination of genres. </a:t>
            </a:r>
            <a:endParaRPr/>
          </a:p>
          <a:p>
            <a:pPr indent="0" lvl="0" marL="0" rtl="0" algn="l">
              <a:spcBef>
                <a:spcPts val="1600"/>
              </a:spcBef>
              <a:spcAft>
                <a:spcPts val="1600"/>
              </a:spcAft>
              <a:buNone/>
            </a:pPr>
            <a:r>
              <a:rPr lang="en"/>
              <a:t>Average vote score changes at a more consistent rate when compared to the average popular score. However, popular score is a better representation of the general public opinion.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Motivations</a:t>
            </a:r>
            <a:endParaRPr/>
          </a:p>
        </p:txBody>
      </p:sp>
      <p:sp>
        <p:nvSpPr>
          <p:cNvPr id="135" name="Google Shape;135;p14"/>
          <p:cNvSpPr txBox="1"/>
          <p:nvPr>
            <p:ph idx="1" type="body"/>
          </p:nvPr>
        </p:nvSpPr>
        <p:spPr>
          <a:xfrm>
            <a:off x="819150" y="20573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1150" lvl="0" marL="457200" rtl="0" algn="l">
              <a:spcBef>
                <a:spcPts val="1600"/>
              </a:spcBef>
              <a:spcAft>
                <a:spcPts val="0"/>
              </a:spcAft>
              <a:buSzPts val="1300"/>
              <a:buChar char="●"/>
            </a:pPr>
            <a:r>
              <a:rPr lang="en"/>
              <a:t>What genre of movie resonates the most with people and in what combinations?</a:t>
            </a:r>
            <a:endParaRPr/>
          </a:p>
          <a:p>
            <a:pPr indent="-311150" lvl="0" marL="457200" rtl="0" algn="l">
              <a:spcBef>
                <a:spcPts val="0"/>
              </a:spcBef>
              <a:spcAft>
                <a:spcPts val="0"/>
              </a:spcAft>
              <a:buSzPts val="1300"/>
              <a:buChar char="●"/>
            </a:pPr>
            <a:r>
              <a:rPr lang="en"/>
              <a:t>On what months do you see the most popular genres? </a:t>
            </a:r>
            <a:endParaRPr/>
          </a:p>
          <a:p>
            <a:pPr indent="-311150" lvl="0" marL="457200" rtl="0" algn="l">
              <a:spcBef>
                <a:spcPts val="0"/>
              </a:spcBef>
              <a:spcAft>
                <a:spcPts val="0"/>
              </a:spcAft>
              <a:buSzPts val="1300"/>
              <a:buChar char="●"/>
            </a:pPr>
            <a:r>
              <a:rPr lang="en"/>
              <a:t>Looking at the month with the most popular movie, what  genres were most popular?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2479250" y="1102700"/>
            <a:ext cx="3234000" cy="6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txBox="1"/>
          <p:nvPr>
            <p:ph idx="1" type="body"/>
          </p:nvPr>
        </p:nvSpPr>
        <p:spPr>
          <a:xfrm>
            <a:off x="2686450" y="1931600"/>
            <a:ext cx="3589500" cy="2286900"/>
          </a:xfrm>
          <a:prstGeom prst="rect">
            <a:avLst/>
          </a:prstGeom>
        </p:spPr>
        <p:txBody>
          <a:bodyPr anchorCtr="0" anchor="t" bIns="91425" lIns="91425" spcFirstLastPara="1" rIns="91425" wrap="square" tIns="91425">
            <a:noAutofit/>
          </a:bodyPr>
          <a:lstStyle/>
          <a:p>
            <a:pPr indent="0" lvl="0" marL="0" marR="127000" rtl="0" algn="l">
              <a:lnSpc>
                <a:spcPct val="132300"/>
              </a:lnSpc>
              <a:spcBef>
                <a:spcPts val="0"/>
              </a:spcBef>
              <a:spcAft>
                <a:spcPts val="0"/>
              </a:spcAft>
              <a:buNone/>
            </a:pPr>
            <a:r>
              <a:t/>
            </a:r>
            <a:endParaRPr/>
          </a:p>
        </p:txBody>
      </p:sp>
      <p:pic>
        <p:nvPicPr>
          <p:cNvPr id="142" name="Google Shape;142;p15"/>
          <p:cNvPicPr preferRelativeResize="0"/>
          <p:nvPr/>
        </p:nvPicPr>
        <p:blipFill>
          <a:blip r:embed="rId3">
            <a:alphaModFix/>
          </a:blip>
          <a:stretch>
            <a:fillRect/>
          </a:stretch>
        </p:blipFill>
        <p:spPr>
          <a:xfrm>
            <a:off x="1539350" y="251625"/>
            <a:ext cx="6224026" cy="46698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486325" y="385588"/>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and Cleanup</a:t>
            </a:r>
            <a:endParaRPr/>
          </a:p>
        </p:txBody>
      </p:sp>
      <p:sp>
        <p:nvSpPr>
          <p:cNvPr id="148" name="Google Shape;148;p16"/>
          <p:cNvSpPr txBox="1"/>
          <p:nvPr>
            <p:ph idx="1" type="body"/>
          </p:nvPr>
        </p:nvSpPr>
        <p:spPr>
          <a:xfrm>
            <a:off x="369900" y="1347750"/>
            <a:ext cx="7505700" cy="59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built our data set by calling on an API named TheMovieDB (TMDb). The responses are sourced from IMDb data, and some custom measurements the API team created and manages.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pic>
        <p:nvPicPr>
          <p:cNvPr id="149" name="Google Shape;149;p16"/>
          <p:cNvPicPr preferRelativeResize="0"/>
          <p:nvPr/>
        </p:nvPicPr>
        <p:blipFill rotWithShape="1">
          <a:blip r:embed="rId3">
            <a:alphaModFix/>
          </a:blip>
          <a:srcRect b="5258" l="0" r="0" t="0"/>
          <a:stretch/>
        </p:blipFill>
        <p:spPr>
          <a:xfrm>
            <a:off x="7772875" y="290700"/>
            <a:ext cx="1058050" cy="1084250"/>
          </a:xfrm>
          <a:prstGeom prst="rect">
            <a:avLst/>
          </a:prstGeom>
          <a:noFill/>
          <a:ln>
            <a:noFill/>
          </a:ln>
        </p:spPr>
      </p:pic>
      <p:pic>
        <p:nvPicPr>
          <p:cNvPr id="150" name="Google Shape;150;p16"/>
          <p:cNvPicPr preferRelativeResize="0"/>
          <p:nvPr/>
        </p:nvPicPr>
        <p:blipFill>
          <a:blip r:embed="rId4">
            <a:alphaModFix/>
          </a:blip>
          <a:stretch>
            <a:fillRect/>
          </a:stretch>
        </p:blipFill>
        <p:spPr>
          <a:xfrm>
            <a:off x="3737125" y="1017347"/>
            <a:ext cx="4035750" cy="322850"/>
          </a:xfrm>
          <a:prstGeom prst="rect">
            <a:avLst/>
          </a:prstGeom>
          <a:noFill/>
          <a:ln>
            <a:noFill/>
          </a:ln>
        </p:spPr>
      </p:pic>
      <p:pic>
        <p:nvPicPr>
          <p:cNvPr id="151" name="Google Shape;151;p16"/>
          <p:cNvPicPr preferRelativeResize="0"/>
          <p:nvPr/>
        </p:nvPicPr>
        <p:blipFill>
          <a:blip r:embed="rId5">
            <a:alphaModFix/>
          </a:blip>
          <a:stretch>
            <a:fillRect/>
          </a:stretch>
        </p:blipFill>
        <p:spPr>
          <a:xfrm>
            <a:off x="486325" y="1978575"/>
            <a:ext cx="8287151" cy="1836025"/>
          </a:xfrm>
          <a:prstGeom prst="rect">
            <a:avLst/>
          </a:prstGeom>
          <a:noFill/>
          <a:ln>
            <a:noFill/>
          </a:ln>
        </p:spPr>
      </p:pic>
      <p:sp>
        <p:nvSpPr>
          <p:cNvPr id="152" name="Google Shape;152;p16"/>
          <p:cNvSpPr txBox="1"/>
          <p:nvPr>
            <p:ph idx="1" type="body"/>
          </p:nvPr>
        </p:nvSpPr>
        <p:spPr>
          <a:xfrm>
            <a:off x="819150" y="4153300"/>
            <a:ext cx="7505700" cy="59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base Movies dataframe we created and sourced our later findings on from the API responses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819150" y="382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(cont.)</a:t>
            </a:r>
            <a:endParaRPr/>
          </a:p>
        </p:txBody>
      </p:sp>
      <p:sp>
        <p:nvSpPr>
          <p:cNvPr id="158" name="Google Shape;158;p17"/>
          <p:cNvSpPr txBox="1"/>
          <p:nvPr>
            <p:ph idx="1" type="body"/>
          </p:nvPr>
        </p:nvSpPr>
        <p:spPr>
          <a:xfrm>
            <a:off x="2786175" y="1438800"/>
            <a:ext cx="5896500" cy="226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 created a few new dataframes to hold newly defined, calculated, or filtered data. </a:t>
            </a:r>
            <a:endParaRPr/>
          </a:p>
          <a:p>
            <a:pPr indent="0" lvl="0" marL="0" rtl="0" algn="l">
              <a:spcBef>
                <a:spcPts val="1600"/>
              </a:spcBef>
              <a:spcAft>
                <a:spcPts val="0"/>
              </a:spcAft>
              <a:buClr>
                <a:schemeClr val="dk1"/>
              </a:buClr>
              <a:buSzPts val="1100"/>
              <a:buFont typeface="Arial"/>
              <a:buNone/>
            </a:pPr>
            <a:r>
              <a:rPr lang="en"/>
              <a:t>We used these refined </a:t>
            </a:r>
            <a:r>
              <a:rPr lang="en"/>
              <a:t>dataframes</a:t>
            </a:r>
            <a:r>
              <a:rPr lang="en"/>
              <a:t> to answer our questions, confirm or deny suspicions about the data, and as a basis for our future visualizations.</a:t>
            </a:r>
            <a:endParaRPr/>
          </a:p>
          <a:p>
            <a:pPr indent="0" lvl="0" marL="0" rtl="0" algn="l">
              <a:spcBef>
                <a:spcPts val="1600"/>
              </a:spcBef>
              <a:spcAft>
                <a:spcPts val="1600"/>
              </a:spcAft>
              <a:buClr>
                <a:schemeClr val="dk1"/>
              </a:buClr>
              <a:buSzPts val="1100"/>
              <a:buFont typeface="Arial"/>
              <a:buNone/>
            </a:pPr>
            <a:r>
              <a:rPr lang="en"/>
              <a:t>We sourced all of our data from the primary Movie dataframe we created from API data.</a:t>
            </a:r>
            <a:endParaRPr/>
          </a:p>
        </p:txBody>
      </p:sp>
      <p:pic>
        <p:nvPicPr>
          <p:cNvPr id="159" name="Google Shape;159;p17"/>
          <p:cNvPicPr preferRelativeResize="0"/>
          <p:nvPr/>
        </p:nvPicPr>
        <p:blipFill>
          <a:blip r:embed="rId3">
            <a:alphaModFix/>
          </a:blip>
          <a:stretch>
            <a:fillRect/>
          </a:stretch>
        </p:blipFill>
        <p:spPr>
          <a:xfrm>
            <a:off x="4172800" y="3320588"/>
            <a:ext cx="4610100" cy="1447800"/>
          </a:xfrm>
          <a:prstGeom prst="rect">
            <a:avLst/>
          </a:prstGeom>
          <a:noFill/>
          <a:ln>
            <a:noFill/>
          </a:ln>
        </p:spPr>
      </p:pic>
      <p:pic>
        <p:nvPicPr>
          <p:cNvPr id="160" name="Google Shape;160;p17"/>
          <p:cNvPicPr preferRelativeResize="0"/>
          <p:nvPr/>
        </p:nvPicPr>
        <p:blipFill>
          <a:blip r:embed="rId4">
            <a:alphaModFix/>
          </a:blip>
          <a:stretch>
            <a:fillRect/>
          </a:stretch>
        </p:blipFill>
        <p:spPr>
          <a:xfrm>
            <a:off x="372600" y="1139050"/>
            <a:ext cx="2012674" cy="1605250"/>
          </a:xfrm>
          <a:prstGeom prst="rect">
            <a:avLst/>
          </a:prstGeom>
          <a:noFill/>
          <a:ln>
            <a:noFill/>
          </a:ln>
        </p:spPr>
      </p:pic>
      <p:pic>
        <p:nvPicPr>
          <p:cNvPr id="161" name="Google Shape;161;p17"/>
          <p:cNvPicPr preferRelativeResize="0"/>
          <p:nvPr/>
        </p:nvPicPr>
        <p:blipFill>
          <a:blip r:embed="rId5">
            <a:alphaModFix/>
          </a:blip>
          <a:stretch>
            <a:fillRect/>
          </a:stretch>
        </p:blipFill>
        <p:spPr>
          <a:xfrm>
            <a:off x="372588" y="2920550"/>
            <a:ext cx="2238375" cy="1847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760975" y="387175"/>
            <a:ext cx="7641900" cy="75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combinations are the most effective?</a:t>
            </a:r>
            <a:endParaRPr/>
          </a:p>
        </p:txBody>
      </p:sp>
      <p:sp>
        <p:nvSpPr>
          <p:cNvPr id="167" name="Google Shape;167;p18"/>
          <p:cNvSpPr txBox="1"/>
          <p:nvPr>
            <p:ph idx="1" type="body"/>
          </p:nvPr>
        </p:nvSpPr>
        <p:spPr>
          <a:xfrm>
            <a:off x="384700" y="1248175"/>
            <a:ext cx="4144500" cy="148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Created a dataframe to count the most frequent genre combinations found within the top 100 movies.</a:t>
            </a:r>
            <a:endParaRPr/>
          </a:p>
          <a:p>
            <a:pPr indent="0" lvl="0" marL="0" rtl="0" algn="l">
              <a:spcBef>
                <a:spcPts val="1600"/>
              </a:spcBef>
              <a:spcAft>
                <a:spcPts val="0"/>
              </a:spcAft>
              <a:buNone/>
            </a:pPr>
            <a:r>
              <a:rPr lang="en"/>
              <a:t>From there, we calculated the average Popular Score for these combinations, and created a bar chart to visualize the scores for each.</a:t>
            </a:r>
            <a:endParaRPr/>
          </a:p>
          <a:p>
            <a:pPr indent="0" lvl="0" marL="0" rtl="0" algn="l">
              <a:spcBef>
                <a:spcPts val="1600"/>
              </a:spcBef>
              <a:spcAft>
                <a:spcPts val="1600"/>
              </a:spcAft>
              <a:buNone/>
            </a:pPr>
            <a:r>
              <a:t/>
            </a:r>
            <a:endParaRPr/>
          </a:p>
        </p:txBody>
      </p:sp>
      <p:sp>
        <p:nvSpPr>
          <p:cNvPr id="168" name="Google Shape;168;p18"/>
          <p:cNvSpPr txBox="1"/>
          <p:nvPr>
            <p:ph idx="1" type="body"/>
          </p:nvPr>
        </p:nvSpPr>
        <p:spPr>
          <a:xfrm>
            <a:off x="4659100" y="3946800"/>
            <a:ext cx="4050900" cy="78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appears that on average, the combination of Action, Adventure, and Science Fiction is the most effective with the highest Popular Score.</a:t>
            </a:r>
            <a:endParaRPr/>
          </a:p>
          <a:p>
            <a:pPr indent="0" lvl="0" marL="0" rtl="0" algn="l">
              <a:spcBef>
                <a:spcPts val="1600"/>
              </a:spcBef>
              <a:spcAft>
                <a:spcPts val="1600"/>
              </a:spcAft>
              <a:buNone/>
            </a:pPr>
            <a:r>
              <a:t/>
            </a:r>
            <a:endParaRPr/>
          </a:p>
        </p:txBody>
      </p:sp>
      <p:pic>
        <p:nvPicPr>
          <p:cNvPr id="169" name="Google Shape;169;p18"/>
          <p:cNvPicPr preferRelativeResize="0"/>
          <p:nvPr/>
        </p:nvPicPr>
        <p:blipFill>
          <a:blip r:embed="rId3">
            <a:alphaModFix/>
          </a:blip>
          <a:stretch>
            <a:fillRect/>
          </a:stretch>
        </p:blipFill>
        <p:spPr>
          <a:xfrm>
            <a:off x="4659100" y="1144975"/>
            <a:ext cx="3947201" cy="2631485"/>
          </a:xfrm>
          <a:prstGeom prst="rect">
            <a:avLst/>
          </a:prstGeom>
          <a:noFill/>
          <a:ln>
            <a:noFill/>
          </a:ln>
        </p:spPr>
      </p:pic>
      <p:pic>
        <p:nvPicPr>
          <p:cNvPr id="170" name="Google Shape;170;p18"/>
          <p:cNvPicPr preferRelativeResize="0"/>
          <p:nvPr/>
        </p:nvPicPr>
        <p:blipFill>
          <a:blip r:embed="rId4">
            <a:alphaModFix/>
          </a:blip>
          <a:stretch>
            <a:fillRect/>
          </a:stretch>
        </p:blipFill>
        <p:spPr>
          <a:xfrm>
            <a:off x="384699" y="2794806"/>
            <a:ext cx="4144500" cy="193229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819150" y="5891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Combos by Median</a:t>
            </a:r>
            <a:endParaRPr/>
          </a:p>
        </p:txBody>
      </p:sp>
      <p:sp>
        <p:nvSpPr>
          <p:cNvPr id="176" name="Google Shape;176;p19"/>
          <p:cNvSpPr txBox="1"/>
          <p:nvPr>
            <p:ph idx="1" type="body"/>
          </p:nvPr>
        </p:nvSpPr>
        <p:spPr>
          <a:xfrm>
            <a:off x="819150" y="1709366"/>
            <a:ext cx="2970000" cy="272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Median Scores per Top Genre Combinations shows the same top two, but with different scores </a:t>
            </a:r>
            <a:endParaRPr/>
          </a:p>
        </p:txBody>
      </p:sp>
      <p:pic>
        <p:nvPicPr>
          <p:cNvPr id="177" name="Google Shape;177;p19"/>
          <p:cNvPicPr preferRelativeResize="0"/>
          <p:nvPr/>
        </p:nvPicPr>
        <p:blipFill>
          <a:blip r:embed="rId3">
            <a:alphaModFix/>
          </a:blip>
          <a:stretch>
            <a:fillRect/>
          </a:stretch>
        </p:blipFill>
        <p:spPr>
          <a:xfrm>
            <a:off x="3746750" y="1143775"/>
            <a:ext cx="4942500" cy="329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819150" y="2679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Popular Score vs Vote Average: Pattern?</a:t>
            </a:r>
            <a:endParaRPr/>
          </a:p>
        </p:txBody>
      </p:sp>
      <p:sp>
        <p:nvSpPr>
          <p:cNvPr id="183" name="Google Shape;183;p20"/>
          <p:cNvSpPr txBox="1"/>
          <p:nvPr/>
        </p:nvSpPr>
        <p:spPr>
          <a:xfrm>
            <a:off x="302575" y="3766050"/>
            <a:ext cx="8458800" cy="111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Popular score: Number of votes for the day, number of views for the day, number of users who favorited the movie that day, how often it was added to a “watchlist”, release date, and previous day’s score. </a:t>
            </a:r>
            <a:endParaRPr/>
          </a:p>
        </p:txBody>
      </p:sp>
      <p:pic>
        <p:nvPicPr>
          <p:cNvPr id="184" name="Google Shape;184;p20"/>
          <p:cNvPicPr preferRelativeResize="0"/>
          <p:nvPr/>
        </p:nvPicPr>
        <p:blipFill>
          <a:blip r:embed="rId3">
            <a:alphaModFix/>
          </a:blip>
          <a:stretch>
            <a:fillRect/>
          </a:stretch>
        </p:blipFill>
        <p:spPr>
          <a:xfrm>
            <a:off x="819150" y="1275650"/>
            <a:ext cx="3358013" cy="2238675"/>
          </a:xfrm>
          <a:prstGeom prst="rect">
            <a:avLst/>
          </a:prstGeom>
          <a:noFill/>
          <a:ln>
            <a:noFill/>
          </a:ln>
        </p:spPr>
      </p:pic>
      <p:pic>
        <p:nvPicPr>
          <p:cNvPr id="185" name="Google Shape;185;p20"/>
          <p:cNvPicPr preferRelativeResize="0"/>
          <p:nvPr/>
        </p:nvPicPr>
        <p:blipFill>
          <a:blip r:embed="rId4">
            <a:alphaModFix/>
          </a:blip>
          <a:stretch>
            <a:fillRect/>
          </a:stretch>
        </p:blipFill>
        <p:spPr>
          <a:xfrm>
            <a:off x="4704088" y="1222575"/>
            <a:ext cx="3358013" cy="2238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560850" y="295475"/>
            <a:ext cx="80223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Month has the Best Individual Score?</a:t>
            </a:r>
            <a:endParaRPr/>
          </a:p>
        </p:txBody>
      </p:sp>
      <p:sp>
        <p:nvSpPr>
          <p:cNvPr id="191" name="Google Shape;191;p21"/>
          <p:cNvSpPr txBox="1"/>
          <p:nvPr>
            <p:ph idx="1" type="body"/>
          </p:nvPr>
        </p:nvSpPr>
        <p:spPr>
          <a:xfrm>
            <a:off x="1061650" y="3760775"/>
            <a:ext cx="3204600" cy="129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Top individual score for each month.</a:t>
            </a:r>
            <a:endParaRPr/>
          </a:p>
        </p:txBody>
      </p:sp>
      <p:pic>
        <p:nvPicPr>
          <p:cNvPr id="192" name="Google Shape;192;p21"/>
          <p:cNvPicPr preferRelativeResize="0"/>
          <p:nvPr/>
        </p:nvPicPr>
        <p:blipFill>
          <a:blip r:embed="rId3">
            <a:alphaModFix/>
          </a:blip>
          <a:stretch>
            <a:fillRect/>
          </a:stretch>
        </p:blipFill>
        <p:spPr>
          <a:xfrm>
            <a:off x="4691250" y="1488223"/>
            <a:ext cx="4100200" cy="2676400"/>
          </a:xfrm>
          <a:prstGeom prst="rect">
            <a:avLst/>
          </a:prstGeom>
          <a:noFill/>
          <a:ln>
            <a:noFill/>
          </a:ln>
        </p:spPr>
      </p:pic>
      <p:pic>
        <p:nvPicPr>
          <p:cNvPr id="193" name="Google Shape;193;p21"/>
          <p:cNvPicPr preferRelativeResize="0"/>
          <p:nvPr/>
        </p:nvPicPr>
        <p:blipFill>
          <a:blip r:embed="rId4">
            <a:alphaModFix/>
          </a:blip>
          <a:stretch>
            <a:fillRect/>
          </a:stretch>
        </p:blipFill>
        <p:spPr>
          <a:xfrm>
            <a:off x="677175" y="1425375"/>
            <a:ext cx="3894825" cy="2407053"/>
          </a:xfrm>
          <a:prstGeom prst="rect">
            <a:avLst/>
          </a:prstGeom>
          <a:noFill/>
          <a:ln>
            <a:noFill/>
          </a:ln>
        </p:spPr>
      </p:pic>
      <p:sp>
        <p:nvSpPr>
          <p:cNvPr id="194" name="Google Shape;194;p21"/>
          <p:cNvSpPr txBox="1"/>
          <p:nvPr/>
        </p:nvSpPr>
        <p:spPr>
          <a:xfrm>
            <a:off x="6643400" y="4131775"/>
            <a:ext cx="488100" cy="1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highlight>
                <a:srgbClr val="FFFFFF"/>
              </a:highlight>
              <a:latin typeface="Calibri"/>
              <a:ea typeface="Calibri"/>
              <a:cs typeface="Calibri"/>
              <a:sym typeface="Calibri"/>
            </a:endParaRPr>
          </a:p>
        </p:txBody>
      </p:sp>
      <p:pic>
        <p:nvPicPr>
          <p:cNvPr id="195" name="Google Shape;195;p21"/>
          <p:cNvPicPr preferRelativeResize="0"/>
          <p:nvPr/>
        </p:nvPicPr>
        <p:blipFill>
          <a:blip r:embed="rId5">
            <a:alphaModFix/>
          </a:blip>
          <a:stretch>
            <a:fillRect/>
          </a:stretch>
        </p:blipFill>
        <p:spPr>
          <a:xfrm>
            <a:off x="6456250" y="4029600"/>
            <a:ext cx="739430" cy="529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