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7" r:id="rId4"/>
    <p:sldId id="268" r:id="rId5"/>
    <p:sldId id="269" r:id="rId6"/>
    <p:sldId id="271" r:id="rId7"/>
    <p:sldId id="270" r:id="rId8"/>
    <p:sldId id="275" r:id="rId9"/>
    <p:sldId id="273" r:id="rId10"/>
    <p:sldId id="274" r:id="rId11"/>
    <p:sldId id="276" r:id="rId12"/>
    <p:sldId id="277" r:id="rId13"/>
    <p:sldId id="278" r:id="rId14"/>
    <p:sldId id="27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1307" autoAdjust="0"/>
  </p:normalViewPr>
  <p:slideViewPr>
    <p:cSldViewPr snapToGrid="0">
      <p:cViewPr varScale="1">
        <p:scale>
          <a:sx n="179" d="100"/>
          <a:sy n="179" d="100"/>
        </p:scale>
        <p:origin x="3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3C203-C60F-4F58-A893-D058A36AB2D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29457-356E-4D5D-B97F-6B0C1CB22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5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S3 </a:t>
            </a:r>
            <a:r>
              <a:rPr lang="en-US" dirty="0" err="1"/>
              <a:t>etag</a:t>
            </a:r>
            <a:r>
              <a:rPr lang="en-US" dirty="0"/>
              <a:t> (entry tag) has issues as a hash:</a:t>
            </a:r>
          </a:p>
          <a:p>
            <a:pPr marL="171450" indent="-171450">
              <a:buFontTx/>
              <a:buChar char="-"/>
            </a:pPr>
            <a:r>
              <a:rPr lang="en-US" dirty="0"/>
              <a:t>If an object is stored as a multi-part upload, the </a:t>
            </a:r>
            <a:r>
              <a:rPr lang="en-US" dirty="0" err="1"/>
              <a:t>etag</a:t>
            </a:r>
            <a:r>
              <a:rPr lang="en-US" dirty="0"/>
              <a:t> isn’t the MD5 hash – it’s something else entirely</a:t>
            </a:r>
          </a:p>
          <a:p>
            <a:pPr marL="171450" indent="-171450">
              <a:buFontTx/>
              <a:buChar char="-"/>
            </a:pPr>
            <a:r>
              <a:rPr lang="en-US" dirty="0"/>
              <a:t>MD5, so collisions are possible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29457-356E-4D5D-B97F-6B0C1CB229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03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tables are static. For example, in a medical trial when the trial is closed and all data is collected, the table(s) representing that data should </a:t>
            </a:r>
            <a:r>
              <a:rPr lang="en-US"/>
              <a:t>never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29457-356E-4D5D-B97F-6B0C1CB229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4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7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3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1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5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6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2F8A-3D39-453B-97B3-448A71AE72F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2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2F8A-3D39-453B-97B3-448A71AE72F9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6AF5C-696B-4F49-8771-84290E72D2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974941" y="6356350"/>
            <a:ext cx="23721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James Abel - AWSimple</a:t>
            </a:r>
          </a:p>
        </p:txBody>
      </p:sp>
    </p:spTree>
    <p:extLst>
      <p:ext uri="{BB962C8B-B14F-4D97-AF65-F5344CB8AC3E}">
        <p14:creationId xmlns:p14="http://schemas.microsoft.com/office/powerpoint/2010/main" val="517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bel.co/" TargetMode="External"/><Relationship Id="rId2" Type="http://schemas.openxmlformats.org/officeDocument/2006/relationships/hyperlink" Target="mailto:j@abel.c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abel/pyship" TargetMode="External"/><Relationship Id="rId2" Type="http://schemas.openxmlformats.org/officeDocument/2006/relationships/hyperlink" Target="https://github.com/jamesabel/bu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imple.readthedocs.io/" TargetMode="External"/><Relationship Id="rId5" Type="http://schemas.openxmlformats.org/officeDocument/2006/relationships/hyperlink" Target="https://github.com/jamesabel/awsimple" TargetMode="External"/><Relationship Id="rId4" Type="http://schemas.openxmlformats.org/officeDocument/2006/relationships/hyperlink" Target="https://pythonbytes.fm/episodes/show/224/join-us-on-a-python-adventure-back-to-1977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7330" y="751230"/>
            <a:ext cx="10101649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AWSimple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A S</a:t>
            </a:r>
            <a:r>
              <a:rPr lang="en-US" sz="4900" b="1" dirty="0"/>
              <a:t>imple API for Basic AWS Services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4977" y="3793310"/>
            <a:ext cx="9144000" cy="25571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James Abel</a:t>
            </a:r>
          </a:p>
          <a:p>
            <a:r>
              <a:rPr lang="en-US" dirty="0"/>
              <a:t>SF Python Meetup</a:t>
            </a:r>
          </a:p>
          <a:p>
            <a:r>
              <a:rPr lang="en-US" dirty="0"/>
              <a:t>June 16, 2021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j@abel.co</a:t>
            </a:r>
            <a:r>
              <a:rPr lang="en-US" dirty="0"/>
              <a:t>   @jamesabel   </a:t>
            </a:r>
            <a:r>
              <a:rPr lang="en-US" dirty="0">
                <a:hlinkClick r:id="rId3"/>
              </a:rPr>
              <a:t>www.abel.co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0709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99BA-7A5E-40A8-AECE-E2EB292C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54" y="147332"/>
            <a:ext cx="10515600" cy="1325563"/>
          </a:xfrm>
        </p:spPr>
        <p:txBody>
          <a:bodyPr/>
          <a:lstStyle/>
          <a:p>
            <a:r>
              <a:rPr lang="en-US" dirty="0"/>
              <a:t>Additional </a:t>
            </a:r>
            <a:r>
              <a:rPr lang="en-US" dirty="0" err="1"/>
              <a:t>DynamoDBAccess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8F08-A577-406A-B191-176B92634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32" y="1346960"/>
            <a:ext cx="11529014" cy="49333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delete_all_items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- delete all the items in a table.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delete_item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partition_key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str,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Union[str, int],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Optional[str] = None,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Optional[Union[str, int]] = None) - delete table item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delete_table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- deletes the current table (e.g. “drop table”)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partition_key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str,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Union[str, int],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Optional[str] = None,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Optional[Union[str, int]] = None) - get a DB item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get_primary_keys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- get the table’s primary keys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get_table_names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- get all DynamoDB tables for this AWS account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put_item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(item: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- put (write) a DynamoDB table item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query(*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- query exact match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query_begins_with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- query if begins with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query_one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partition_key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str,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direction: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awsimple.dynamodb.QuerySelection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secondary_index_name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str = None) - query and return one or none items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scan_table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→ returns entire table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scan_table_cached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invalidate_cache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bool = False) - read data table(s) from AWS with caching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table_exists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- test if table exists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upsert_item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partition_key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str,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Union[str, int],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Optional[str] = None,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Optional[Union[str, int]] = None, item: Optional[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= None) 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upsert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(update or insert) table item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dict_to_dynamodb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Any,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convert_images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bool = True,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raise_exception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bool = True) – returns a dictionary that follows AWS boto3 item standards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dynamodb.dynamodb_to_dict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(item) - convert a DynamoDB item to a serializable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dynamodb.dynamodb_to_json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(item, indent=None) - convert a DynamoDB item to JSON</a:t>
            </a:r>
          </a:p>
        </p:txBody>
      </p:sp>
    </p:spTree>
    <p:extLst>
      <p:ext uri="{BB962C8B-B14F-4D97-AF65-F5344CB8AC3E}">
        <p14:creationId xmlns:p14="http://schemas.microsoft.com/office/powerpoint/2010/main" val="512020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B0DD-BA18-4636-9458-8C08F3BF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99" y="148908"/>
            <a:ext cx="10515600" cy="1236007"/>
          </a:xfrm>
        </p:spPr>
        <p:txBody>
          <a:bodyPr>
            <a:normAutofit fontScale="90000"/>
          </a:bodyPr>
          <a:lstStyle/>
          <a:p>
            <a:r>
              <a:rPr lang="en-US" dirty="0"/>
              <a:t>SNS/SQS - Serverless Notification and Queuing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081E-5514-471C-917A-617ECF05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88" y="143686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SNS Notifications</a:t>
            </a:r>
          </a:p>
          <a:p>
            <a:pPr lvl="1"/>
            <a:r>
              <a:rPr lang="en-US" dirty="0"/>
              <a:t>Topics</a:t>
            </a:r>
          </a:p>
          <a:p>
            <a:pPr lvl="1"/>
            <a:r>
              <a:rPr lang="en-US" dirty="0"/>
              <a:t>e.g. email, SMS</a:t>
            </a:r>
          </a:p>
          <a:p>
            <a:pPr lvl="1"/>
            <a:r>
              <a:rPr lang="en-US" dirty="0"/>
              <a:t>send to SQS queue</a:t>
            </a:r>
          </a:p>
          <a:p>
            <a:r>
              <a:rPr lang="en-US" dirty="0"/>
              <a:t>SQS - Simple Queuing Service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Send, store, and receive messages between software components </a:t>
            </a:r>
            <a:endParaRPr lang="en-US" dirty="0"/>
          </a:p>
          <a:p>
            <a:pPr lvl="2"/>
            <a:r>
              <a:rPr lang="en-US" dirty="0"/>
              <a:t>Microservice communication</a:t>
            </a:r>
          </a:p>
          <a:p>
            <a:pPr lvl="2"/>
            <a:r>
              <a:rPr lang="en-US" dirty="0"/>
              <a:t>Task management</a:t>
            </a:r>
          </a:p>
          <a:p>
            <a:pPr lvl="2"/>
            <a:r>
              <a:rPr lang="en-US" dirty="0"/>
              <a:t>Workload distribution</a:t>
            </a:r>
          </a:p>
          <a:p>
            <a:pPr lvl="2"/>
            <a:r>
              <a:rPr lang="en-US" dirty="0"/>
              <a:t>Scheduling</a:t>
            </a:r>
          </a:p>
          <a:p>
            <a:pPr lvl="2"/>
            <a:r>
              <a:rPr lang="en-US" dirty="0"/>
              <a:t>… etc.</a:t>
            </a:r>
          </a:p>
          <a:p>
            <a:pPr lvl="1"/>
            <a:r>
              <a:rPr lang="en-US" dirty="0"/>
              <a:t>Short poll when expecting a message</a:t>
            </a:r>
          </a:p>
          <a:p>
            <a:pPr lvl="1"/>
            <a:r>
              <a:rPr lang="en-US" dirty="0"/>
              <a:t>Long poll for “waiters”</a:t>
            </a:r>
          </a:p>
        </p:txBody>
      </p:sp>
    </p:spTree>
    <p:extLst>
      <p:ext uri="{BB962C8B-B14F-4D97-AF65-F5344CB8AC3E}">
        <p14:creationId xmlns:p14="http://schemas.microsoft.com/office/powerpoint/2010/main" val="35547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99BA-7A5E-40A8-AECE-E2EB292C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41" y="188479"/>
            <a:ext cx="10515600" cy="1325563"/>
          </a:xfrm>
        </p:spPr>
        <p:txBody>
          <a:bodyPr/>
          <a:lstStyle/>
          <a:p>
            <a:r>
              <a:rPr lang="en-US" dirty="0"/>
              <a:t>SNS/SQS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8F08-A577-406A-B191-176B92634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441" y="1514042"/>
            <a:ext cx="11258550" cy="46217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awsimple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SNSAccess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SQSPollAccess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creation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sqs_access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SQSPollAccess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myqueue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sqs_access.create_queue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sns_access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SNSAccess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mytopic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sns_access.create_topic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sns_access.subscribe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sqs_access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# subscribe the SQS queue to the SNS topic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usage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sns_access.publish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(“my message", “my subject")  # will end up in SQS queue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message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json.loads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sqs_access.receive_message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().message)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print(message["Message"])  # “my message"</a:t>
            </a:r>
          </a:p>
        </p:txBody>
      </p:sp>
    </p:spTree>
    <p:extLst>
      <p:ext uri="{BB962C8B-B14F-4D97-AF65-F5344CB8AC3E}">
        <p14:creationId xmlns:p14="http://schemas.microsoft.com/office/powerpoint/2010/main" val="299429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B0DD-BA18-4636-9458-8C08F3BF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99" y="148908"/>
            <a:ext cx="10515600" cy="1236007"/>
          </a:xfrm>
        </p:spPr>
        <p:txBody>
          <a:bodyPr>
            <a:normAutofit/>
          </a:bodyPr>
          <a:lstStyle/>
          <a:p>
            <a:r>
              <a:rPr lang="en-US" dirty="0"/>
              <a:t>AWSimple and AWS’s 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081E-5514-471C-917A-617ECF05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59" y="1436868"/>
            <a:ext cx="11118273" cy="48132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AWSimple supports profile and access key/secret access key pair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S3Access(“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mybucket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914400" lvl="2" indent="0">
              <a:buNone/>
            </a:pPr>
            <a:r>
              <a:rPr lang="en-US" dirty="0">
                <a:cs typeface="Courier New" panose="02070309020205020404" pitchFamily="49" charset="0"/>
              </a:rPr>
              <a:t>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S3Access(“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mybucket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aws_access_key_id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myaccesskey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aws_secret_access_key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mysecretaccesskey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r>
              <a:rPr lang="en-US" b="1" i="1" u="sng" dirty="0"/>
              <a:t>Key management is the responsibility of the user</a:t>
            </a:r>
          </a:p>
          <a:p>
            <a:r>
              <a:rPr lang="en-US" dirty="0"/>
              <a:t>Profiles are kept in files at ~/.</a:t>
            </a:r>
            <a:r>
              <a:rPr lang="en-US" dirty="0" err="1"/>
              <a:t>aws</a:t>
            </a:r>
            <a:endParaRPr lang="en-US" dirty="0"/>
          </a:p>
          <a:p>
            <a:pPr lvl="1"/>
            <a:r>
              <a:rPr lang="en-US" dirty="0"/>
              <a:t>credentials - keys</a:t>
            </a:r>
          </a:p>
          <a:p>
            <a:pPr lvl="1"/>
            <a:r>
              <a:rPr lang="en-US" dirty="0"/>
              <a:t>config – e.g. AWS region</a:t>
            </a:r>
          </a:p>
          <a:p>
            <a:r>
              <a:rPr lang="en-US" dirty="0"/>
              <a:t>If passing access keys in directly to AWSimple classes, use a </a:t>
            </a:r>
            <a:r>
              <a:rPr lang="en-US" b="1" i="1" u="sng" dirty="0"/>
              <a:t>secure</a:t>
            </a:r>
            <a:r>
              <a:rPr lang="en-US" dirty="0"/>
              <a:t> key access method</a:t>
            </a:r>
          </a:p>
          <a:p>
            <a:r>
              <a:rPr lang="en-US" dirty="0"/>
              <a:t>The AWS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</a:t>
            </a:r>
            <a:r>
              <a:rPr lang="en-US" dirty="0"/>
              <a:t> can also be specified when instantiating an AWSimple access class</a:t>
            </a:r>
          </a:p>
          <a:p>
            <a:r>
              <a:rPr lang="en-US" dirty="0"/>
              <a:t>You may want to sub-class the AWSimple access classes to support your IAM method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MyS3Access(S3Access):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__(self, bucket: str, **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super().__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__(bucket,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profile_name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myprofile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**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4659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081E-5514-471C-917A-617ECF05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548" y="894238"/>
            <a:ext cx="10972293" cy="5163662"/>
          </a:xfrm>
        </p:spPr>
        <p:txBody>
          <a:bodyPr>
            <a:normAutofit/>
          </a:bodyPr>
          <a:lstStyle/>
          <a:p>
            <a:r>
              <a:rPr lang="en-US" dirty="0"/>
              <a:t>Application Usage</a:t>
            </a:r>
          </a:p>
          <a:p>
            <a:pPr lvl="1"/>
            <a:r>
              <a:rPr lang="en-US" dirty="0"/>
              <a:t>BUP (Windows local backup for S3, DynamoDB and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hlinkClick r:id="rId2"/>
              </a:rPr>
              <a:t>https://github.com/jamesabel/bup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PyShip</a:t>
            </a:r>
            <a:r>
              <a:rPr lang="en-US" dirty="0"/>
              <a:t> (Python freezer/installer)</a:t>
            </a:r>
          </a:p>
          <a:p>
            <a:pPr lvl="2"/>
            <a:r>
              <a:rPr lang="en-US" dirty="0">
                <a:hlinkClick r:id="rId3"/>
              </a:rPr>
              <a:t>https://github.com/jamesabel/pyship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Proprietary applications/libraries</a:t>
            </a:r>
          </a:p>
          <a:p>
            <a:pPr lvl="1"/>
            <a:r>
              <a:rPr lang="en-US" dirty="0"/>
              <a:t>… could be you!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Featured on </a:t>
            </a:r>
            <a:r>
              <a:rPr lang="en-US" b="0" i="0" u="none" strike="noStrike" dirty="0" err="1">
                <a:effectLst/>
                <a:latin typeface="-apple-system"/>
                <a:hlinkClick r:id="rId4"/>
              </a:rPr>
              <a:t>PythonBytes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 Podcast Episode #224</a:t>
            </a:r>
            <a:endParaRPr lang="en-US" b="0" i="0" u="none" strike="noStrike" dirty="0">
              <a:effectLst/>
              <a:latin typeface="-apple-system"/>
            </a:endParaRPr>
          </a:p>
          <a:p>
            <a:r>
              <a:rPr lang="en-US" dirty="0">
                <a:latin typeface="-apple-system"/>
              </a:rPr>
              <a:t>Repo: </a:t>
            </a:r>
            <a:r>
              <a:rPr lang="en-US" dirty="0">
                <a:latin typeface="-apple-system"/>
                <a:hlinkClick r:id="rId5"/>
              </a:rPr>
              <a:t>https://github.com/jamesabel/awsimple</a:t>
            </a:r>
            <a:r>
              <a:rPr lang="en-US" dirty="0">
                <a:latin typeface="-apple-system"/>
              </a:rPr>
              <a:t> </a:t>
            </a:r>
          </a:p>
          <a:p>
            <a:r>
              <a:rPr lang="en-US" dirty="0">
                <a:latin typeface="-apple-system"/>
              </a:rPr>
              <a:t>Docs: </a:t>
            </a:r>
            <a:r>
              <a:rPr lang="en-US" dirty="0">
                <a:latin typeface="-apple-system"/>
                <a:hlinkClick r:id="rId6"/>
              </a:rPr>
              <a:t>https://awsimple.readthedocs.io/</a:t>
            </a:r>
            <a:r>
              <a:rPr lang="en-US" dirty="0">
                <a:latin typeface="-apple-system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98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903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B0DD-BA18-4636-9458-8C08F3BF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13" y="159299"/>
            <a:ext cx="10515600" cy="1325563"/>
          </a:xfrm>
        </p:spPr>
        <p:txBody>
          <a:bodyPr/>
          <a:lstStyle/>
          <a:p>
            <a:r>
              <a:rPr lang="en-US" dirty="0"/>
              <a:t>AWSimple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081E-5514-471C-917A-617ECF05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88" y="1309255"/>
            <a:ext cx="10515600" cy="484110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AWS’s boto3 is awesome, but can be overly complex for more straight forward use cases</a:t>
            </a:r>
          </a:p>
          <a:p>
            <a:r>
              <a:rPr lang="en-US" dirty="0"/>
              <a:t>AWSimple is a Python package published to </a:t>
            </a:r>
            <a:r>
              <a:rPr lang="en-US" dirty="0" err="1"/>
              <a:t>PyPI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awsimple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Simple Object-Oriented API for AWS S3, DynamoDB, and SNS/SQS</a:t>
            </a:r>
          </a:p>
          <a:p>
            <a:pPr lvl="1"/>
            <a:r>
              <a:rPr lang="en-US" dirty="0"/>
              <a:t>S3 : Simple Storage Service</a:t>
            </a:r>
          </a:p>
          <a:p>
            <a:pPr lvl="1"/>
            <a:r>
              <a:rPr lang="en-US" dirty="0"/>
              <a:t>DynamoDB : NoSQL database</a:t>
            </a:r>
          </a:p>
          <a:p>
            <a:pPr lvl="1"/>
            <a:r>
              <a:rPr lang="en-US" dirty="0"/>
              <a:t>SNS : Simple Notification Service</a:t>
            </a:r>
          </a:p>
          <a:p>
            <a:pPr lvl="1"/>
            <a:r>
              <a:rPr lang="en-US" dirty="0"/>
              <a:t>SQS : Simple Queuing Service</a:t>
            </a:r>
          </a:p>
          <a:p>
            <a:r>
              <a:rPr lang="en-US" dirty="0"/>
              <a:t>Targets “serverless” services</a:t>
            </a:r>
          </a:p>
          <a:p>
            <a:pPr lvl="1"/>
            <a:r>
              <a:rPr lang="en-US" dirty="0"/>
              <a:t>On-demand, automatically scales</a:t>
            </a:r>
          </a:p>
          <a:p>
            <a:pPr lvl="1"/>
            <a:r>
              <a:rPr lang="en-US" dirty="0"/>
              <a:t>Can be inexpensive or perhaps in free tier (</a:t>
            </a:r>
            <a:r>
              <a:rPr lang="en-US" b="1" i="1" dirty="0"/>
              <a:t>check your own usage</a:t>
            </a:r>
            <a:r>
              <a:rPr lang="en-US" dirty="0"/>
              <a:t>)</a:t>
            </a:r>
          </a:p>
          <a:p>
            <a:r>
              <a:rPr lang="en-US" dirty="0"/>
              <a:t>“blob” storage + NoSQL DB + notification + queueing can be a powerful combination</a:t>
            </a:r>
          </a:p>
          <a:p>
            <a:r>
              <a:rPr lang="en-US" dirty="0"/>
              <a:t>Flexible IAM (Identity Access Management)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test()</a:t>
            </a:r>
            <a:r>
              <a:rPr lang="en-US" dirty="0"/>
              <a:t>methods for access (IAM) debug</a:t>
            </a:r>
          </a:p>
          <a:p>
            <a:r>
              <a:rPr lang="en-US" dirty="0"/>
              <a:t>AWSimple adds:</a:t>
            </a:r>
          </a:p>
          <a:p>
            <a:pPr lvl="1"/>
            <a:r>
              <a:rPr lang="en-US" dirty="0"/>
              <a:t>Caching</a:t>
            </a:r>
          </a:p>
          <a:p>
            <a:pPr lvl="1"/>
            <a:r>
              <a:rPr lang="en-US" dirty="0"/>
              <a:t>File Hashing</a:t>
            </a:r>
          </a:p>
          <a:p>
            <a:pPr lvl="1"/>
            <a:r>
              <a:rPr lang="en-US" dirty="0"/>
              <a:t>Pagination</a:t>
            </a:r>
          </a:p>
          <a:p>
            <a:r>
              <a:rPr lang="en-US" dirty="0"/>
              <a:t>In this presentation I’ll give a high-level description of the APIs (classes) and touch on some basic examples</a:t>
            </a:r>
          </a:p>
        </p:txBody>
      </p:sp>
    </p:spTree>
    <p:extLst>
      <p:ext uri="{BB962C8B-B14F-4D97-AF65-F5344CB8AC3E}">
        <p14:creationId xmlns:p14="http://schemas.microsoft.com/office/powerpoint/2010/main" val="188632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99BA-7A5E-40A8-AECE-E2EB292C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Write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8F08-A577-406A-B191-176B92634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73" y="2066543"/>
            <a:ext cx="10923067" cy="33103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AWSimple contains a collection of classes for AWS access.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S3Access is the class to use for AWS S3.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awsimple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S3Access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s3_access = S3Access(“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mybucket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s3_access.create_bucket()  # OK to already exist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write “hello world” to S3 object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mybucket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/helloworld.txt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s3_access.write_string(“hello world”, “helloworld.txt”)</a:t>
            </a:r>
          </a:p>
        </p:txBody>
      </p:sp>
    </p:spTree>
    <p:extLst>
      <p:ext uri="{BB962C8B-B14F-4D97-AF65-F5344CB8AC3E}">
        <p14:creationId xmlns:p14="http://schemas.microsoft.com/office/powerpoint/2010/main" val="180331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99BA-7A5E-40A8-AECE-E2EB292C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Read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8F08-A577-406A-B191-176B92634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482" y="2141537"/>
            <a:ext cx="9943416" cy="3711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awsimple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S3Access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s3_access = S3Access("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mybucket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= s3_access.read_string("helloworld.txt")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print(s)  # hello world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76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99BA-7A5E-40A8-AECE-E2EB292C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68" y="169399"/>
            <a:ext cx="10515600" cy="1325563"/>
          </a:xfrm>
        </p:spPr>
        <p:txBody>
          <a:bodyPr/>
          <a:lstStyle/>
          <a:p>
            <a:r>
              <a:rPr lang="en-US" dirty="0"/>
              <a:t>S3 Cached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8F08-A577-406A-B191-176B92634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209"/>
            <a:ext cx="10756976" cy="34714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pathlib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Path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awsimple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S3Access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"helloworld.txt“  # also S3 key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destination = Path(“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mylocaldir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s3_access = S3Access("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mybucket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s3_access.download_cached(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destination)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C3B30-6649-4F63-8922-DFBD5049616D}"/>
              </a:ext>
            </a:extLst>
          </p:cNvPr>
          <p:cNvSpPr txBox="1"/>
          <p:nvPr/>
        </p:nvSpPr>
        <p:spPr>
          <a:xfrm>
            <a:off x="1544533" y="5360137"/>
            <a:ext cx="89932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True hashing (SHA512) for content-based file caching</a:t>
            </a:r>
          </a:p>
          <a:p>
            <a:pPr algn="ctr"/>
            <a:r>
              <a:rPr lang="en-US" sz="3200" dirty="0"/>
              <a:t>(good for big files)</a:t>
            </a:r>
          </a:p>
        </p:txBody>
      </p:sp>
    </p:spTree>
    <p:extLst>
      <p:ext uri="{BB962C8B-B14F-4D97-AF65-F5344CB8AC3E}">
        <p14:creationId xmlns:p14="http://schemas.microsoft.com/office/powerpoint/2010/main" val="209232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99BA-7A5E-40A8-AECE-E2EB292C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54" y="147332"/>
            <a:ext cx="10515600" cy="1325563"/>
          </a:xfrm>
        </p:spPr>
        <p:txBody>
          <a:bodyPr/>
          <a:lstStyle/>
          <a:p>
            <a:r>
              <a:rPr lang="en-US" dirty="0"/>
              <a:t>Additional S3Access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8F08-A577-406A-B191-176B92634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32" y="1346960"/>
            <a:ext cx="11529014" cy="493338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bucket_exists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- test if S3 bucket exists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bucket_list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- list out all buckets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create_bucket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- create S3 bucket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delete_bucket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- delete S3 bucket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delete_object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(s3_key: str) - delete an S3 object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- a “directory” of an S3 bucket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download(s3_key: str,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dest_path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Union[str,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pathlib.Path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]) - download an S3 object (no caching)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get_s3_object_metadata(s3_key: str) - get S3 object metadata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get_s3_object_url(s3_key: str) - get S3 object URL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object_exists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(s3_key: str) - determine if an s3 object exists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(s3_key: str) - read contents of an S3 object as a list of strings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set_public_readable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public_readable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bool) – set bucket and object creation as public readable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upload(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Union[str,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pathlib.Path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], s3_key: str, force=False) - upload a file to an S3 object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write_lines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input_lines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List[str], s3_key: str) - write a list of strings to an S3 bucket</a:t>
            </a:r>
          </a:p>
        </p:txBody>
      </p:sp>
    </p:spTree>
    <p:extLst>
      <p:ext uri="{BB962C8B-B14F-4D97-AF65-F5344CB8AC3E}">
        <p14:creationId xmlns:p14="http://schemas.microsoft.com/office/powerpoint/2010/main" val="309784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B0DD-BA18-4636-9458-8C08F3BF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63" y="200862"/>
            <a:ext cx="10515600" cy="1325563"/>
          </a:xfrm>
        </p:spPr>
        <p:txBody>
          <a:bodyPr/>
          <a:lstStyle/>
          <a:p>
            <a:r>
              <a:rPr lang="en-US" dirty="0"/>
              <a:t>DynamoDB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081E-5514-471C-917A-617ECF05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88" y="143686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NoSQL “document” database</a:t>
            </a:r>
          </a:p>
          <a:p>
            <a:r>
              <a:rPr lang="en-US" dirty="0"/>
              <a:t>Serverless (can be on-demand)</a:t>
            </a:r>
          </a:p>
          <a:p>
            <a:r>
              <a:rPr lang="en-US" dirty="0"/>
              <a:t>Each item in a table requires a unique Primary Key</a:t>
            </a:r>
          </a:p>
          <a:p>
            <a:pPr lvl="1"/>
            <a:r>
              <a:rPr lang="en-US" dirty="0"/>
              <a:t>Defined at table creation</a:t>
            </a:r>
          </a:p>
          <a:p>
            <a:pPr lvl="1"/>
            <a:r>
              <a:rPr lang="en-US" dirty="0"/>
              <a:t>Partition (hash) Key</a:t>
            </a:r>
          </a:p>
          <a:p>
            <a:pPr marL="914400" lvl="2" indent="0">
              <a:buNone/>
            </a:pPr>
            <a:r>
              <a:rPr lang="en-US" dirty="0"/>
              <a:t>or</a:t>
            </a:r>
          </a:p>
          <a:p>
            <a:pPr lvl="1"/>
            <a:r>
              <a:rPr lang="en-US" dirty="0"/>
              <a:t>Partition (hash) + Sort (range) Key combination</a:t>
            </a:r>
          </a:p>
          <a:p>
            <a:r>
              <a:rPr lang="en-US" dirty="0"/>
              <a:t>Optional Secondary Indexes can be added (for speed and efficiency)</a:t>
            </a:r>
          </a:p>
          <a:p>
            <a:r>
              <a:rPr lang="en-US" dirty="0"/>
              <a:t>Entire table can be “dumped” via a Scan</a:t>
            </a:r>
          </a:p>
          <a:p>
            <a:pPr lvl="1"/>
            <a:r>
              <a:rPr lang="en-US" dirty="0"/>
              <a:t>AWSimple provides a cached table scan (for static or slow-changing tables)</a:t>
            </a:r>
          </a:p>
        </p:txBody>
      </p:sp>
    </p:spTree>
    <p:extLst>
      <p:ext uri="{BB962C8B-B14F-4D97-AF65-F5344CB8AC3E}">
        <p14:creationId xmlns:p14="http://schemas.microsoft.com/office/powerpoint/2010/main" val="353303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B0DD-BA18-4636-9458-8C08F3BF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63" y="200862"/>
            <a:ext cx="10515600" cy="1325563"/>
          </a:xfrm>
        </p:spPr>
        <p:txBody>
          <a:bodyPr/>
          <a:lstStyle/>
          <a:p>
            <a:r>
              <a:rPr lang="en-US" dirty="0" err="1"/>
              <a:t>DynamoDBAccess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081E-5514-471C-917A-617ECF05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88" y="143686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Simple interface into DynamoDB tables</a:t>
            </a:r>
          </a:p>
          <a:p>
            <a:r>
              <a:rPr lang="en-US" dirty="0"/>
              <a:t>Converts Python </a:t>
            </a:r>
            <a:r>
              <a:rPr lang="en-US" dirty="0" err="1"/>
              <a:t>dicts</a:t>
            </a:r>
            <a:r>
              <a:rPr lang="en-US" dirty="0"/>
              <a:t> to/from DynamoDB compatible types</a:t>
            </a:r>
          </a:p>
          <a:p>
            <a:pPr lvl="1"/>
            <a:r>
              <a:rPr lang="en-US" dirty="0"/>
              <a:t>Deals with Decimal </a:t>
            </a:r>
            <a:r>
              <a:rPr lang="en-US" dirty="0">
                <a:sym typeface="Wingdings" panose="05000000000000000000" pitchFamily="2" charset="2"/>
              </a:rPr>
              <a:t></a:t>
            </a:r>
            <a:r>
              <a:rPr lang="en-US" dirty="0"/>
              <a:t> int/float, </a:t>
            </a:r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bytes/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ui-monospace"/>
              </a:rPr>
              <a:t>bytearray</a:t>
            </a:r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 </a:t>
            </a:r>
            <a:r>
              <a:rPr lang="en-US" b="0" i="0" dirty="0">
                <a:solidFill>
                  <a:srgbClr val="24292E"/>
                </a:solidFill>
                <a:effectLst/>
                <a:latin typeface="ui-monospace"/>
                <a:sym typeface="Wingdings" panose="05000000000000000000" pitchFamily="2" charset="2"/>
              </a:rPr>
              <a:t></a:t>
            </a:r>
            <a:r>
              <a:rPr lang="en-US" b="0" i="0" dirty="0">
                <a:solidFill>
                  <a:srgbClr val="24292E"/>
                </a:solidFill>
                <a:effectLst/>
                <a:latin typeface="ui-monospace"/>
              </a:rPr>
              <a:t> </a:t>
            </a:r>
            <a:r>
              <a:rPr lang="en-US" dirty="0"/>
              <a:t>str,  etc.</a:t>
            </a:r>
          </a:p>
          <a:p>
            <a:pPr lvl="2"/>
            <a:r>
              <a:rPr lang="en-US" dirty="0"/>
              <a:t>Not always necessary</a:t>
            </a:r>
          </a:p>
          <a:p>
            <a:pPr lvl="1"/>
            <a:r>
              <a:rPr lang="en-US" dirty="0"/>
              <a:t>DynamoDB item </a:t>
            </a:r>
            <a:r>
              <a:rPr lang="en-US" dirty="0">
                <a:sym typeface="Wingdings" panose="05000000000000000000" pitchFamily="2" charset="2"/>
              </a:rPr>
              <a:t> regular </a:t>
            </a:r>
            <a:r>
              <a:rPr lang="en-US" dirty="0"/>
              <a:t>JSON</a:t>
            </a:r>
          </a:p>
          <a:p>
            <a:r>
              <a:rPr lang="en-US" dirty="0"/>
              <a:t>Simple queries</a:t>
            </a:r>
          </a:p>
          <a:p>
            <a:r>
              <a:rPr lang="en-US" dirty="0"/>
              <a:t>Cached table scan (for static or slowly changing tables)</a:t>
            </a:r>
          </a:p>
          <a:p>
            <a:pPr lvl="1"/>
            <a:r>
              <a:rPr lang="en-US" dirty="0"/>
              <a:t>Uses table item count (updated in AWS every ~6 hours) in caching protocol</a:t>
            </a:r>
          </a:p>
        </p:txBody>
      </p:sp>
    </p:spTree>
    <p:extLst>
      <p:ext uri="{BB962C8B-B14F-4D97-AF65-F5344CB8AC3E}">
        <p14:creationId xmlns:p14="http://schemas.microsoft.com/office/powerpoint/2010/main" val="3875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99BA-7A5E-40A8-AECE-E2EB292C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66" y="236993"/>
            <a:ext cx="10515600" cy="1325563"/>
          </a:xfrm>
        </p:spPr>
        <p:txBody>
          <a:bodyPr/>
          <a:lstStyle/>
          <a:p>
            <a:r>
              <a:rPr lang="en-US" dirty="0"/>
              <a:t>DynamoDB 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D8F08-A577-406A-B191-176B92634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941" y="1719762"/>
            <a:ext cx="10923067" cy="39324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awsimple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DynamoDBAccess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dynamodb_access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DynamoDBAccess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users_example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use email as a partition key in our primary key (no sort key)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dynamodb_access.create_table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("email")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dynamodb_access.put_item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({"email": "victor@victorwooten.com",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"Victor",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"Wooten"})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Add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in a new key/value pair. This is a feature of NoSQL - no database migration needed.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dynamodb_access.put_item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({"email": "john@ledzeppelin.com",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"John",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"Paul",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"Jones"})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look up user info for one of our users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"get" since we're using a key and will always get back exactly one item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user_info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dynamodb_access.get_item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("email", "john@ledzeppelin.com")</a:t>
            </a:r>
          </a:p>
        </p:txBody>
      </p:sp>
    </p:spTree>
    <p:extLst>
      <p:ext uri="{BB962C8B-B14F-4D97-AF65-F5344CB8AC3E}">
        <p14:creationId xmlns:p14="http://schemas.microsoft.com/office/powerpoint/2010/main" val="195088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1857</Words>
  <Application>Microsoft Office PowerPoint</Application>
  <PresentationFormat>Widescreen</PresentationFormat>
  <Paragraphs>181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charter</vt:lpstr>
      <vt:lpstr>Courier New</vt:lpstr>
      <vt:lpstr>ui-monospace</vt:lpstr>
      <vt:lpstr>Office Theme</vt:lpstr>
      <vt:lpstr>AWSimple  A Simple API for Basic AWS Services</vt:lpstr>
      <vt:lpstr>AWSimple</vt:lpstr>
      <vt:lpstr>S3 Write Example</vt:lpstr>
      <vt:lpstr>S3 Read Example</vt:lpstr>
      <vt:lpstr>S3 Cached Download</vt:lpstr>
      <vt:lpstr>Additional S3Access methods</vt:lpstr>
      <vt:lpstr>DynamoDB</vt:lpstr>
      <vt:lpstr>DynamoDBAccess</vt:lpstr>
      <vt:lpstr>DynamoDB  Example</vt:lpstr>
      <vt:lpstr>Additional DynamoDBAccess methods</vt:lpstr>
      <vt:lpstr>SNS/SQS - Serverless Notification and Queuing</vt:lpstr>
      <vt:lpstr>SNS/SQS example</vt:lpstr>
      <vt:lpstr>AWSimple and AWS’s IAM</vt:lpstr>
      <vt:lpstr>PowerPoint Presentation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AWSimple</dc:title>
  <dc:creator>j@abel.co</dc:creator>
  <cp:lastModifiedBy>James Abel</cp:lastModifiedBy>
  <cp:revision>99</cp:revision>
  <dcterms:created xsi:type="dcterms:W3CDTF">2016-08-19T03:49:00Z</dcterms:created>
  <dcterms:modified xsi:type="dcterms:W3CDTF">2021-06-16T19:08:13Z</dcterms:modified>
</cp:coreProperties>
</file>