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14" r:id="rId4"/>
    <p:sldId id="311" r:id="rId5"/>
    <p:sldId id="312" r:id="rId6"/>
    <p:sldId id="315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85662" autoAdjust="0"/>
  </p:normalViewPr>
  <p:slideViewPr>
    <p:cSldViewPr snapToGrid="0">
      <p:cViewPr varScale="1">
        <p:scale>
          <a:sx n="131" d="100"/>
          <a:sy n="131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2729-AEA4-48F8-ADBD-C2455136D5E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1EB3E-1D88-47C4-8AAF-37E009E4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9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307B871-C007-4950-96C5-684C5DE26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6AD1A9-4B65-1038-846D-08DE4E1EA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7388CB-AE8A-15DD-C804-E5166153E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96DB07-03B3-497E-0551-776E850BB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AB4ACF2-03CA-B9B3-857E-8DDF170A8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04C1D86-F7D5-0AD5-C369-27F65703216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039B2BD-78EB-52E0-5765-1334B6FF9B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52F2737-03E3-CCA7-8DEE-EF4F1905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061901-7574-76E2-C73F-2B08E7253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37753DC-403A-6793-1340-79B376D8438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732ACC7-BA0C-BCCB-FCB8-EA9055B744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bel.c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ithub.com/jamesabel/balsa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PyBay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949152" y="6371106"/>
            <a:ext cx="6160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www.abel.co</a:t>
            </a:r>
            <a:r>
              <a:rPr lang="en-US" dirty="0">
                <a:solidFill>
                  <a:schemeClr val="tx1"/>
                </a:solidFill>
              </a:rPr>
              <a:t>   @</a:t>
            </a:r>
            <a:r>
              <a:rPr lang="en-US" dirty="0" err="1">
                <a:solidFill>
                  <a:schemeClr val="tx1"/>
                </a:solidFill>
              </a:rPr>
              <a:t>jamesabel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  <a:hlinkClick r:id="rId14"/>
              </a:rPr>
              <a:t>www.github.com/jamesabel/balsa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@abel.c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rbosquid.com/3d-models/blend-balsa-wood-toy-airplane/6080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library/logg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bal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lsa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4" y="408214"/>
            <a:ext cx="10525125" cy="1592036"/>
          </a:xfrm>
        </p:spPr>
        <p:txBody>
          <a:bodyPr>
            <a:normAutofit/>
          </a:bodyPr>
          <a:lstStyle/>
          <a:p>
            <a:r>
              <a:rPr lang="en-US" b="1" dirty="0"/>
              <a:t>Balsa</a:t>
            </a:r>
            <a:br>
              <a:rPr lang="en-US" b="1" dirty="0"/>
            </a:br>
            <a:r>
              <a:rPr lang="en-US" sz="3200" b="1" dirty="0"/>
              <a:t>Lightweight Python Logging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241" y="4857750"/>
            <a:ext cx="9144000" cy="1492715"/>
          </a:xfrm>
        </p:spPr>
        <p:txBody>
          <a:bodyPr>
            <a:normAutofit/>
          </a:bodyPr>
          <a:lstStyle/>
          <a:p>
            <a:r>
              <a:rPr lang="en-US" dirty="0"/>
              <a:t>James Abel</a:t>
            </a:r>
          </a:p>
          <a:p>
            <a:r>
              <a:rPr lang="en-US" dirty="0"/>
              <a:t>PyBay - Sept 10, 2022</a:t>
            </a:r>
          </a:p>
          <a:p>
            <a:r>
              <a:rPr lang="en-US" dirty="0">
                <a:hlinkClick r:id="rId2"/>
              </a:rPr>
              <a:t>j@abel.co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0B9EB-FADD-4E73-AC07-1F32312E8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69" y="2000250"/>
            <a:ext cx="4813134" cy="2707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3A4638-50FD-45D3-8204-F39653A7A80C}"/>
              </a:ext>
            </a:extLst>
          </p:cNvPr>
          <p:cNvSpPr txBox="1"/>
          <p:nvPr/>
        </p:nvSpPr>
        <p:spPr>
          <a:xfrm>
            <a:off x="3436543" y="4649837"/>
            <a:ext cx="31518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linkClick r:id="rId4"/>
              </a:rPr>
              <a:t>https://www.turbosquid.com/3d-models/blend-balsa-wood-toy-airplane/608014</a:t>
            </a:r>
            <a:r>
              <a:rPr lang="en-US" sz="700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DEC53C-576A-60FD-39FD-A82E006F18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0B2-8439-477F-B6A9-94B9A45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04" y="209849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56C-CD45-43A1-A49B-1ECB0C26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59" y="160544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dirty="0"/>
              <a:t> module is awesome!</a:t>
            </a:r>
          </a:p>
          <a:p>
            <a:pPr lvl="1"/>
            <a:r>
              <a:rPr lang="en-US" dirty="0"/>
              <a:t>Handlers – stream (console), files, sockets, HTTP, custom, … many more!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Formatters</a:t>
            </a:r>
          </a:p>
          <a:p>
            <a:pPr lvl="1"/>
            <a:r>
              <a:rPr lang="en-US" dirty="0"/>
              <a:t>Hierarchal</a:t>
            </a:r>
          </a:p>
          <a:p>
            <a:pPr lvl="1"/>
            <a:r>
              <a:rPr lang="en-US" dirty="0"/>
              <a:t>Log Levels – debug, info, warning, error, critical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dirty="0"/>
              <a:t>provides the logger associated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/>
              <a:t>Can directly access a logger from anywhere in your program with just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string</a:t>
            </a:r>
          </a:p>
          <a:p>
            <a:r>
              <a:rPr lang="en-US" dirty="0">
                <a:hlinkClick r:id="rId2"/>
              </a:rPr>
              <a:t>https://docs.python.org/library/logging.html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08DB-C1D9-453C-D6F5-E7A3B4B219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95C-E23F-4F25-9B6C-09A5ABAD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5" y="349627"/>
            <a:ext cx="10996046" cy="1153709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However, logging options and configurations can get rather involved for relatively simple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F54F-D2ED-42A2-B835-A82A2C65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808" y="1690688"/>
            <a:ext cx="10005446" cy="3663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Log message format</a:t>
            </a:r>
          </a:p>
          <a:p>
            <a:r>
              <a:rPr lang="en-US" dirty="0"/>
              <a:t>Handers</a:t>
            </a:r>
          </a:p>
          <a:p>
            <a:pPr lvl="1"/>
            <a:r>
              <a:rPr lang="en-US" dirty="0"/>
              <a:t>UI, File, Services</a:t>
            </a:r>
          </a:p>
          <a:p>
            <a:r>
              <a:rPr lang="en-US" dirty="0"/>
              <a:t>Where to write log files?</a:t>
            </a:r>
          </a:p>
          <a:p>
            <a:r>
              <a:rPr lang="en-US" dirty="0"/>
              <a:t>Log levels</a:t>
            </a:r>
          </a:p>
          <a:p>
            <a:pPr lvl="1"/>
            <a:r>
              <a:rPr lang="en-US" dirty="0"/>
              <a:t>Often different for each handler</a:t>
            </a:r>
          </a:p>
          <a:p>
            <a:r>
              <a:rPr lang="en-US" dirty="0"/>
              <a:t>GUI</a:t>
            </a:r>
          </a:p>
          <a:p>
            <a:r>
              <a:rPr lang="en-US" dirty="0"/>
              <a:t>Multiprocessing</a:t>
            </a:r>
          </a:p>
          <a:p>
            <a:r>
              <a:rPr lang="en-US" dirty="0"/>
              <a:t>Tracebacks</a:t>
            </a:r>
          </a:p>
          <a:p>
            <a:r>
              <a:rPr lang="en-US" dirty="0"/>
              <a:t>Interface into cloud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05C3-2F38-473D-B1A7-F771AC58DB6D}"/>
              </a:ext>
            </a:extLst>
          </p:cNvPr>
          <p:cNvSpPr txBox="1"/>
          <p:nvPr/>
        </p:nvSpPr>
        <p:spPr>
          <a:xfrm>
            <a:off x="2991630" y="5542016"/>
            <a:ext cx="59690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Setting up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sz="2400" b="1" dirty="0"/>
              <a:t> Can Be Significant Effort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5872-B079-5ECC-7686-0C639FF0CC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D641-E28A-42EA-9C87-DA4875B7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88" y="115461"/>
            <a:ext cx="8143068" cy="1325563"/>
          </a:xfrm>
        </p:spPr>
        <p:txBody>
          <a:bodyPr/>
          <a:lstStyle/>
          <a:p>
            <a:r>
              <a:rPr lang="en-US" dirty="0"/>
              <a:t>Balsa – Lightweight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B84D-B7AF-449D-BD7C-D4C87EDB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22" y="1552783"/>
            <a:ext cx="10582760" cy="480356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Provide useful logging with a few lines of code</a:t>
            </a:r>
          </a:p>
          <a:p>
            <a:r>
              <a:rPr lang="en-US" dirty="0"/>
              <a:t>Consistent formatting and interface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appdirs</a:t>
            </a:r>
            <a:r>
              <a:rPr lang="en-US" dirty="0"/>
              <a:t> for log file directory</a:t>
            </a:r>
          </a:p>
          <a:p>
            <a:r>
              <a:rPr lang="en-US" dirty="0"/>
              <a:t>CLI and GUI</a:t>
            </a:r>
          </a:p>
          <a:p>
            <a:pPr lvl="1"/>
            <a:r>
              <a:rPr lang="en-US" dirty="0"/>
              <a:t>GUI: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PyQt5</a:t>
            </a:r>
            <a:r>
              <a:rPr lang="en-US" dirty="0"/>
              <a:t> dialog box (avoid writing to </a:t>
            </a:r>
            <a:r>
              <a:rPr lang="en-US" dirty="0" err="1"/>
              <a:t>stdout</a:t>
            </a:r>
            <a:r>
              <a:rPr lang="en-US" dirty="0"/>
              <a:t>/stderr)</a:t>
            </a:r>
          </a:p>
          <a:p>
            <a:r>
              <a:rPr lang="en-US" dirty="0"/>
              <a:t>Structured Logging (via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yasf</a:t>
            </a:r>
            <a:r>
              <a:rPr lang="en-US" dirty="0"/>
              <a:t>)</a:t>
            </a:r>
          </a:p>
          <a:p>
            <a:r>
              <a:rPr lang="en-US" dirty="0"/>
              <a:t>Supports Multiprocessing</a:t>
            </a:r>
          </a:p>
          <a:p>
            <a:pPr lvl="1"/>
            <a:r>
              <a:rPr lang="en-US" dirty="0"/>
              <a:t>Balsa </a:t>
            </a:r>
            <a:r>
              <a:rPr lang="en-US" dirty="0">
                <a:sym typeface="Wingdings" panose="05000000000000000000" pitchFamily="2" charset="2"/>
              </a:rPr>
              <a:t> config as a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Balsa clone in separate process</a:t>
            </a:r>
          </a:p>
          <a:p>
            <a:r>
              <a:rPr lang="en-US" dirty="0"/>
              <a:t>Object Oriented</a:t>
            </a:r>
          </a:p>
          <a:p>
            <a:pPr lvl="1"/>
            <a:r>
              <a:rPr lang="en-US" dirty="0"/>
              <a:t>Inherit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Balsa</a:t>
            </a:r>
            <a:r>
              <a:rPr lang="en-US" dirty="0"/>
              <a:t> to select options, set alternative log levels, provide service credentials, etc.</a:t>
            </a:r>
          </a:p>
          <a:p>
            <a:r>
              <a:rPr lang="en-US" dirty="0"/>
              <a:t>Optional Services</a:t>
            </a:r>
          </a:p>
          <a:p>
            <a:pPr lvl="1"/>
            <a:r>
              <a:rPr lang="en-US" dirty="0"/>
              <a:t>AWS CloudWatch (via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en-US" dirty="0"/>
              <a:t>) – query-able structured logging</a:t>
            </a:r>
          </a:p>
          <a:p>
            <a:pPr lvl="1"/>
            <a:r>
              <a:rPr lang="en-US" dirty="0"/>
              <a:t>Sentry exception service - e.g., for &gt;= ERROR log level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sentry-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lang="en-US" dirty="0"/>
              <a:t>)</a:t>
            </a:r>
          </a:p>
          <a:p>
            <a:r>
              <a:rPr lang="en-US" dirty="0"/>
              <a:t>Verbosity expressed by intent rather than level 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en-US" dirty="0"/>
              <a:t> for development)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Available on </a:t>
            </a:r>
            <a:r>
              <a:rPr lang="en-US" dirty="0" err="1"/>
              <a:t>PyPI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balsa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2EF26-49E3-46B5-9BFB-5AF4229F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19" y="450389"/>
            <a:ext cx="4617140" cy="259714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FF93B3-B4CA-F7D7-F294-27BE838B41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2B09-5546-4263-8795-5EC6F2A1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11" y="167441"/>
            <a:ext cx="2168224" cy="121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24A97-DC25-4AB2-8A60-D40589272D05}"/>
              </a:ext>
            </a:extLst>
          </p:cNvPr>
          <p:cNvSpPr txBox="1"/>
          <p:nvPr/>
        </p:nvSpPr>
        <p:spPr>
          <a:xfrm>
            <a:off x="338420" y="1131376"/>
            <a:ext cx="11515159" cy="31421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balsa import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get_logger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Balsa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application_name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'example'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=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get_logger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application_name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balsa = Balsa(name=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application_name</a:t>
            </a:r>
            <a:r>
              <a:rPr 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author='james abel')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balsa.init_logger</a:t>
            </a:r>
            <a:r>
              <a:rPr 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('my error example')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5C752E-82DB-424E-AA38-F58C4B6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20" y="16104"/>
            <a:ext cx="10164455" cy="1001631"/>
          </a:xfrm>
        </p:spPr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BF501-A2A6-4A45-B206-CF9100AAD78A}"/>
              </a:ext>
            </a:extLst>
          </p:cNvPr>
          <p:cNvSpPr txBox="1"/>
          <p:nvPr/>
        </p:nvSpPr>
        <p:spPr>
          <a:xfrm>
            <a:off x="338420" y="4855006"/>
            <a:ext cx="1070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2018-08-18 20:43:33,756 - example - balsa_simple_example.py - 12 - main - ERROR - my error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80438-398D-43CA-990A-B160920ADCA1}"/>
              </a:ext>
            </a:extLst>
          </p:cNvPr>
          <p:cNvSpPr txBox="1"/>
          <p:nvPr/>
        </p:nvSpPr>
        <p:spPr>
          <a:xfrm>
            <a:off x="296856" y="5777239"/>
            <a:ext cx="7273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writes out a file (e.g., Windows):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C:\Users\&lt;user&gt;\AppData\Local\james abel\example\Logs\example.log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09181-3F36-4936-BE98-FFCAB74D3DD3}"/>
              </a:ext>
            </a:extLst>
          </p:cNvPr>
          <p:cNvSpPr txBox="1"/>
          <p:nvPr/>
        </p:nvSpPr>
        <p:spPr>
          <a:xfrm>
            <a:off x="1209364" y="5268837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F8891-4AF3-4CCB-B92F-39FE649FD299}"/>
              </a:ext>
            </a:extLst>
          </p:cNvPr>
          <p:cNvSpPr txBox="1"/>
          <p:nvPr/>
        </p:nvSpPr>
        <p:spPr>
          <a:xfrm>
            <a:off x="2940604" y="437962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A23B3-263C-44E5-9019-BD900975197F}"/>
              </a:ext>
            </a:extLst>
          </p:cNvPr>
          <p:cNvSpPr txBox="1"/>
          <p:nvPr/>
        </p:nvSpPr>
        <p:spPr>
          <a:xfrm>
            <a:off x="4243250" y="5253356"/>
            <a:ext cx="173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file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46431-B0BF-4606-A495-2A5BAE696CD6}"/>
              </a:ext>
            </a:extLst>
          </p:cNvPr>
          <p:cNvSpPr txBox="1"/>
          <p:nvPr/>
        </p:nvSpPr>
        <p:spPr>
          <a:xfrm>
            <a:off x="6449119" y="52843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437A7-D8C1-4CED-8F13-4A30CECD3FF8}"/>
              </a:ext>
            </a:extLst>
          </p:cNvPr>
          <p:cNvSpPr txBox="1"/>
          <p:nvPr/>
        </p:nvSpPr>
        <p:spPr>
          <a:xfrm>
            <a:off x="6997506" y="431935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7A408-005F-43AE-A533-D46A28ADCB12}"/>
              </a:ext>
            </a:extLst>
          </p:cNvPr>
          <p:cNvSpPr txBox="1"/>
          <p:nvPr/>
        </p:nvSpPr>
        <p:spPr>
          <a:xfrm>
            <a:off x="8243209" y="5284318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10953-AD41-44D1-B9E6-E69ABB0509C2}"/>
              </a:ext>
            </a:extLst>
          </p:cNvPr>
          <p:cNvSpPr txBox="1"/>
          <p:nvPr/>
        </p:nvSpPr>
        <p:spPr>
          <a:xfrm>
            <a:off x="9594899" y="4326743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E41B4-456D-4EA3-B3BE-067CFC5A206D}"/>
              </a:ext>
            </a:extLst>
          </p:cNvPr>
          <p:cNvCxnSpPr>
            <a:cxnSpLocks/>
          </p:cNvCxnSpPr>
          <p:nvPr/>
        </p:nvCxnSpPr>
        <p:spPr>
          <a:xfrm flipV="1">
            <a:off x="1805553" y="5130421"/>
            <a:ext cx="0" cy="2623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2704A-779E-42CD-821E-8BC7CBF6DA08}"/>
              </a:ext>
            </a:extLst>
          </p:cNvPr>
          <p:cNvCxnSpPr>
            <a:cxnSpLocks/>
          </p:cNvCxnSpPr>
          <p:nvPr/>
        </p:nvCxnSpPr>
        <p:spPr>
          <a:xfrm>
            <a:off x="3502617" y="4694900"/>
            <a:ext cx="0" cy="1989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9C9C5B-447B-4889-9290-550A4BCD7F62}"/>
              </a:ext>
            </a:extLst>
          </p:cNvPr>
          <p:cNvCxnSpPr>
            <a:cxnSpLocks/>
          </p:cNvCxnSpPr>
          <p:nvPr/>
        </p:nvCxnSpPr>
        <p:spPr>
          <a:xfrm flipV="1">
            <a:off x="5285827" y="5131218"/>
            <a:ext cx="0" cy="222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C0A34-86ED-4CFC-ADA6-B1568A3F0F00}"/>
              </a:ext>
            </a:extLst>
          </p:cNvPr>
          <p:cNvCxnSpPr>
            <a:cxnSpLocks/>
          </p:cNvCxnSpPr>
          <p:nvPr/>
        </p:nvCxnSpPr>
        <p:spPr>
          <a:xfrm flipV="1">
            <a:off x="7112121" y="5115921"/>
            <a:ext cx="0" cy="2768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1879C9-600B-4F8F-BAE8-D59CB436AF47}"/>
              </a:ext>
            </a:extLst>
          </p:cNvPr>
          <p:cNvCxnSpPr>
            <a:cxnSpLocks/>
          </p:cNvCxnSpPr>
          <p:nvPr/>
        </p:nvCxnSpPr>
        <p:spPr>
          <a:xfrm>
            <a:off x="7775123" y="4684728"/>
            <a:ext cx="0" cy="255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636575-063C-4DD6-8F94-8B14B9A91C94}"/>
              </a:ext>
            </a:extLst>
          </p:cNvPr>
          <p:cNvCxnSpPr>
            <a:cxnSpLocks/>
          </p:cNvCxnSpPr>
          <p:nvPr/>
        </p:nvCxnSpPr>
        <p:spPr>
          <a:xfrm flipV="1">
            <a:off x="8562616" y="5098478"/>
            <a:ext cx="0" cy="2768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AC0C84-0997-4CD2-89AD-D82BFC7CC53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093433" y="4696075"/>
            <a:ext cx="0" cy="2132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354BA5-64EA-3894-D001-B9C5C7F26672}"/>
              </a:ext>
            </a:extLst>
          </p:cNvPr>
          <p:cNvCxnSpPr/>
          <p:nvPr/>
        </p:nvCxnSpPr>
        <p:spPr>
          <a:xfrm flipV="1">
            <a:off x="145605" y="4319354"/>
            <a:ext cx="11889230" cy="73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00961F-0D61-789D-E0BB-A5301AE241A2}"/>
              </a:ext>
            </a:extLst>
          </p:cNvPr>
          <p:cNvSpPr txBox="1"/>
          <p:nvPr/>
        </p:nvSpPr>
        <p:spPr>
          <a:xfrm>
            <a:off x="201988" y="435815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Output: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7B8F7DC-CF3E-631A-F6FE-CE10A94EF5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9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8A11C-3061-4082-A580-C20AA5BF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94" y="473696"/>
            <a:ext cx="3690142" cy="1480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85B28-BCBD-435E-BC49-A56E041B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74" y="2751619"/>
            <a:ext cx="3232337" cy="31030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A7F3-4240-A787-8974-03F9C5EBA4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E1D3-CD6C-11C0-E655-F7C1C6D925C1}"/>
              </a:ext>
            </a:extLst>
          </p:cNvPr>
          <p:cNvSpPr txBox="1">
            <a:spLocks/>
          </p:cNvSpPr>
          <p:nvPr/>
        </p:nvSpPr>
        <p:spPr>
          <a:xfrm>
            <a:off x="6454205" y="1880878"/>
            <a:ext cx="3753691" cy="49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GUI messages (rate limited)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21C6D-16F3-FBA7-38F6-6FA4B488A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211" y="87911"/>
            <a:ext cx="1733212" cy="974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749B-F5D8-07CF-51A6-CD7DA93C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37" y="360474"/>
            <a:ext cx="5306471" cy="51754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2A5ED5-B28E-724C-802F-24092EA2A8D0}"/>
              </a:ext>
            </a:extLst>
          </p:cNvPr>
          <p:cNvSpPr txBox="1">
            <a:spLocks/>
          </p:cNvSpPr>
          <p:nvPr/>
        </p:nvSpPr>
        <p:spPr>
          <a:xfrm>
            <a:off x="1626975" y="5543466"/>
            <a:ext cx="3304427" cy="99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AWS CloudWatch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4C3D-DD44-4BE0-A582-691BF1A2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874" y="5716044"/>
            <a:ext cx="4064108" cy="64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Sentry  (exception service)</a:t>
            </a:r>
          </a:p>
        </p:txBody>
      </p:sp>
    </p:spTree>
    <p:extLst>
      <p:ext uri="{BB962C8B-B14F-4D97-AF65-F5344CB8AC3E}">
        <p14:creationId xmlns:p14="http://schemas.microsoft.com/office/powerpoint/2010/main" val="180463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763B-B414-4DBA-A3B9-DC4369EB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5" y="251761"/>
            <a:ext cx="10515600" cy="1325563"/>
          </a:xfrm>
        </p:spPr>
        <p:txBody>
          <a:bodyPr/>
          <a:lstStyle/>
          <a:p>
            <a:r>
              <a:rPr lang="en-US" dirty="0"/>
              <a:t>Summary and 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BCB4-2488-41F4-B3CE-0699BBAB5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2" y="355105"/>
            <a:ext cx="4687413" cy="26366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2511-FDBE-44D5-871D-1830AD58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328513"/>
            <a:ext cx="11049000" cy="3741248"/>
          </a:xfrm>
        </p:spPr>
        <p:txBody>
          <a:bodyPr>
            <a:normAutofit/>
          </a:bodyPr>
          <a:lstStyle/>
          <a:p>
            <a:r>
              <a:rPr lang="en-US" dirty="0"/>
              <a:t>Try balsa!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balsa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https://github.com/jamesabel/balsa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http://balsa.readthedocs.io/</a:t>
            </a:r>
            <a:r>
              <a:rPr lang="en-US" dirty="0"/>
              <a:t> </a:t>
            </a:r>
          </a:p>
          <a:p>
            <a:r>
              <a:rPr lang="en-US" dirty="0"/>
              <a:t>Please provide feedback, issues, PRs,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6715-4E85-86A4-8649-050B41A4A0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PyBay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489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Balsa Lightweight Python Logging</vt:lpstr>
      <vt:lpstr>The logging module</vt:lpstr>
      <vt:lpstr>However, logging options and configurations can get rather involved for relatively simple apps</vt:lpstr>
      <vt:lpstr>Balsa – Lightweight Logging</vt:lpstr>
      <vt:lpstr>Simple Example</vt:lpstr>
      <vt:lpstr>PowerPoint Presentation</vt:lpstr>
      <vt:lpstr>Summary and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balsa - python lightweight logging</dc:title>
  <dc:creator>james</dc:creator>
  <cp:lastModifiedBy>James Abel</cp:lastModifiedBy>
  <cp:revision>222</cp:revision>
  <dcterms:created xsi:type="dcterms:W3CDTF">2016-08-19T03:49:00Z</dcterms:created>
  <dcterms:modified xsi:type="dcterms:W3CDTF">2022-09-08T19:12:27Z</dcterms:modified>
</cp:coreProperties>
</file>