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9" r:id="rId2"/>
    <p:sldId id="256" r:id="rId3"/>
    <p:sldId id="260" r:id="rId4"/>
    <p:sldId id="269" r:id="rId5"/>
    <p:sldId id="261" r:id="rId6"/>
    <p:sldId id="262" r:id="rId7"/>
    <p:sldId id="263" r:id="rId8"/>
    <p:sldId id="267" r:id="rId9"/>
    <p:sldId id="264" r:id="rId10"/>
    <p:sldId id="266" r:id="rId11"/>
    <p:sldId id="265" r:id="rId12"/>
    <p:sldId id="268" r:id="rId13"/>
    <p:sldId id="270"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2" autoAdjust="0"/>
    <p:restoredTop sz="94660"/>
  </p:normalViewPr>
  <p:slideViewPr>
    <p:cSldViewPr snapToGrid="0">
      <p:cViewPr varScale="1">
        <p:scale>
          <a:sx n="103" d="100"/>
          <a:sy n="103" d="100"/>
        </p:scale>
        <p:origin x="82" y="62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DF7F68-0C6E-71CD-A976-C10F8C571CE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3712401-A63F-F050-3527-E5AA64DD378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F0EEB7-7DBC-45C6-8659-1BD5578205AF}" type="datetimeFigureOut">
              <a:rPr lang="en-US" smtClean="0"/>
              <a:t>4/10/2024</a:t>
            </a:fld>
            <a:endParaRPr lang="en-US"/>
          </a:p>
        </p:txBody>
      </p:sp>
      <p:sp>
        <p:nvSpPr>
          <p:cNvPr id="4" name="Footer Placeholder 3">
            <a:extLst>
              <a:ext uri="{FF2B5EF4-FFF2-40B4-BE49-F238E27FC236}">
                <a16:creationId xmlns:a16="http://schemas.microsoft.com/office/drawing/2014/main" id="{398B9728-7A73-90B9-F332-3076997A2D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2D9D96C-DAF7-BF77-77FF-4C9402739C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6F5003-0647-4389-B0D5-FE45235BA09C}" type="slidenum">
              <a:rPr lang="en-US" smtClean="0"/>
              <a:t>‹#›</a:t>
            </a:fld>
            <a:endParaRPr lang="en-US"/>
          </a:p>
        </p:txBody>
      </p:sp>
    </p:spTree>
    <p:extLst>
      <p:ext uri="{BB962C8B-B14F-4D97-AF65-F5344CB8AC3E}">
        <p14:creationId xmlns:p14="http://schemas.microsoft.com/office/powerpoint/2010/main" val="407650196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0BA46-0773-4C3B-A686-0D72B2FF23B6}"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EDE46-D7A7-45B2-B7F6-581F3005D6CB}" type="slidenum">
              <a:rPr lang="en-US" smtClean="0"/>
              <a:t>‹#›</a:t>
            </a:fld>
            <a:endParaRPr lang="en-US"/>
          </a:p>
        </p:txBody>
      </p:sp>
    </p:spTree>
    <p:extLst>
      <p:ext uri="{BB962C8B-B14F-4D97-AF65-F5344CB8AC3E}">
        <p14:creationId xmlns:p14="http://schemas.microsoft.com/office/powerpoint/2010/main" val="81314457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C86AC-C63A-2FAD-4890-D2F38E2B3D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66AAD-DD07-8F6B-54E7-385A5DFF1E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4E5157-2625-D055-F047-5718241887CF}"/>
              </a:ext>
            </a:extLst>
          </p:cNvPr>
          <p:cNvSpPr>
            <a:spLocks noGrp="1"/>
          </p:cNvSpPr>
          <p:nvPr>
            <p:ph type="dt" sz="half" idx="10"/>
          </p:nvPr>
        </p:nvSpPr>
        <p:spPr/>
        <p:txBody>
          <a:bodyPr/>
          <a:lstStyle/>
          <a:p>
            <a:fld id="{2C019979-EBDF-47DB-80DA-6422E2B68684}" type="datetime1">
              <a:rPr lang="en-US" smtClean="0"/>
              <a:t>4/10/2024</a:t>
            </a:fld>
            <a:endParaRPr lang="en-US"/>
          </a:p>
        </p:txBody>
      </p:sp>
      <p:sp>
        <p:nvSpPr>
          <p:cNvPr id="5" name="Footer Placeholder 4">
            <a:extLst>
              <a:ext uri="{FF2B5EF4-FFF2-40B4-BE49-F238E27FC236}">
                <a16:creationId xmlns:a16="http://schemas.microsoft.com/office/drawing/2014/main" id="{1F46A465-28B9-0BA6-971E-639C1D89DA28}"/>
              </a:ext>
            </a:extLst>
          </p:cNvPr>
          <p:cNvSpPr>
            <a:spLocks noGrp="1"/>
          </p:cNvSpPr>
          <p:nvPr>
            <p:ph type="ftr" sz="quarter" idx="11"/>
          </p:nvPr>
        </p:nvSpPr>
        <p:spPr/>
        <p:txBody>
          <a:bodyPr/>
          <a:lstStyle/>
          <a:p>
            <a:r>
              <a:rPr lang="en-US" dirty="0"/>
              <a:t>www.abel.co</a:t>
            </a:r>
          </a:p>
        </p:txBody>
      </p:sp>
      <p:sp>
        <p:nvSpPr>
          <p:cNvPr id="6" name="Slide Number Placeholder 5">
            <a:extLst>
              <a:ext uri="{FF2B5EF4-FFF2-40B4-BE49-F238E27FC236}">
                <a16:creationId xmlns:a16="http://schemas.microsoft.com/office/drawing/2014/main" id="{61346C6A-876D-86A9-BB3C-3110B36D1D31}"/>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62670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25F9B-2819-9865-56E9-90CFFBDCB1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015306-F969-CD5D-BC14-E55E97DB4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50C3FF-23B2-C941-B820-7EF0BEE3259B}"/>
              </a:ext>
            </a:extLst>
          </p:cNvPr>
          <p:cNvSpPr>
            <a:spLocks noGrp="1"/>
          </p:cNvSpPr>
          <p:nvPr>
            <p:ph type="dt" sz="half" idx="10"/>
          </p:nvPr>
        </p:nvSpPr>
        <p:spPr/>
        <p:txBody>
          <a:bodyPr/>
          <a:lstStyle/>
          <a:p>
            <a:fld id="{DC92A602-B806-4204-AE12-FA8183747AFA}" type="datetime1">
              <a:rPr lang="en-US" smtClean="0"/>
              <a:t>4/10/2024</a:t>
            </a:fld>
            <a:endParaRPr lang="en-US"/>
          </a:p>
        </p:txBody>
      </p:sp>
      <p:sp>
        <p:nvSpPr>
          <p:cNvPr id="5" name="Footer Placeholder 4">
            <a:extLst>
              <a:ext uri="{FF2B5EF4-FFF2-40B4-BE49-F238E27FC236}">
                <a16:creationId xmlns:a16="http://schemas.microsoft.com/office/drawing/2014/main" id="{8F3B4133-8517-E953-178F-55254DE8414C}"/>
              </a:ext>
            </a:extLst>
          </p:cNvPr>
          <p:cNvSpPr>
            <a:spLocks noGrp="1"/>
          </p:cNvSpPr>
          <p:nvPr>
            <p:ph type="ftr" sz="quarter" idx="11"/>
          </p:nvPr>
        </p:nvSpPr>
        <p:spPr/>
        <p:txBody>
          <a:bodyPr/>
          <a:lstStyle/>
          <a:p>
            <a:r>
              <a:rPr lang="en-US"/>
              <a:t>www.abel.co</a:t>
            </a:r>
          </a:p>
        </p:txBody>
      </p:sp>
      <p:sp>
        <p:nvSpPr>
          <p:cNvPr id="6" name="Slide Number Placeholder 5">
            <a:extLst>
              <a:ext uri="{FF2B5EF4-FFF2-40B4-BE49-F238E27FC236}">
                <a16:creationId xmlns:a16="http://schemas.microsoft.com/office/drawing/2014/main" id="{43E2BF93-1210-10A7-4D3B-34277C3F0FB0}"/>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2070817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014BD3-43B0-844A-B769-6A5D479464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7B42E-06CA-982C-9341-E6DD09A14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7F6C3-7739-AE21-A520-190B0C25586F}"/>
              </a:ext>
            </a:extLst>
          </p:cNvPr>
          <p:cNvSpPr>
            <a:spLocks noGrp="1"/>
          </p:cNvSpPr>
          <p:nvPr>
            <p:ph type="dt" sz="half" idx="10"/>
          </p:nvPr>
        </p:nvSpPr>
        <p:spPr/>
        <p:txBody>
          <a:bodyPr/>
          <a:lstStyle/>
          <a:p>
            <a:fld id="{F897BB22-87AD-4C22-84B5-3BB83FBF4DFA}" type="datetime1">
              <a:rPr lang="en-US" smtClean="0"/>
              <a:t>4/10/2024</a:t>
            </a:fld>
            <a:endParaRPr lang="en-US"/>
          </a:p>
        </p:txBody>
      </p:sp>
      <p:sp>
        <p:nvSpPr>
          <p:cNvPr id="5" name="Footer Placeholder 4">
            <a:extLst>
              <a:ext uri="{FF2B5EF4-FFF2-40B4-BE49-F238E27FC236}">
                <a16:creationId xmlns:a16="http://schemas.microsoft.com/office/drawing/2014/main" id="{4FDA3249-92A6-E3A2-87A4-2BD9F6CDC4D3}"/>
              </a:ext>
            </a:extLst>
          </p:cNvPr>
          <p:cNvSpPr>
            <a:spLocks noGrp="1"/>
          </p:cNvSpPr>
          <p:nvPr>
            <p:ph type="ftr" sz="quarter" idx="11"/>
          </p:nvPr>
        </p:nvSpPr>
        <p:spPr/>
        <p:txBody>
          <a:bodyPr/>
          <a:lstStyle/>
          <a:p>
            <a:r>
              <a:rPr lang="en-US"/>
              <a:t>www.abel.co</a:t>
            </a:r>
          </a:p>
        </p:txBody>
      </p:sp>
      <p:sp>
        <p:nvSpPr>
          <p:cNvPr id="6" name="Slide Number Placeholder 5">
            <a:extLst>
              <a:ext uri="{FF2B5EF4-FFF2-40B4-BE49-F238E27FC236}">
                <a16:creationId xmlns:a16="http://schemas.microsoft.com/office/drawing/2014/main" id="{6708B416-8973-1592-54A4-CCF177058E7E}"/>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66780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D8C6-93C5-3E77-E3D7-90928477B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9AFD1E-FEF6-CFBC-E7DB-A65FDF07CF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8C36B5-2DF2-A2D4-FC4F-FA5D95AAF1C7}"/>
              </a:ext>
            </a:extLst>
          </p:cNvPr>
          <p:cNvSpPr>
            <a:spLocks noGrp="1"/>
          </p:cNvSpPr>
          <p:nvPr>
            <p:ph type="dt" sz="half" idx="10"/>
          </p:nvPr>
        </p:nvSpPr>
        <p:spPr/>
        <p:txBody>
          <a:bodyPr/>
          <a:lstStyle/>
          <a:p>
            <a:fld id="{C6672A37-3A21-4B9F-B302-A6F82E7B3716}" type="datetime1">
              <a:rPr lang="en-US" smtClean="0"/>
              <a:t>4/10/2024</a:t>
            </a:fld>
            <a:endParaRPr lang="en-US"/>
          </a:p>
        </p:txBody>
      </p:sp>
      <p:sp>
        <p:nvSpPr>
          <p:cNvPr id="5" name="Footer Placeholder 4">
            <a:extLst>
              <a:ext uri="{FF2B5EF4-FFF2-40B4-BE49-F238E27FC236}">
                <a16:creationId xmlns:a16="http://schemas.microsoft.com/office/drawing/2014/main" id="{C3C7219E-144E-C56F-C23A-9755CE1BFC40}"/>
              </a:ext>
            </a:extLst>
          </p:cNvPr>
          <p:cNvSpPr>
            <a:spLocks noGrp="1"/>
          </p:cNvSpPr>
          <p:nvPr>
            <p:ph type="ftr" sz="quarter" idx="11"/>
          </p:nvPr>
        </p:nvSpPr>
        <p:spPr/>
        <p:txBody>
          <a:bodyPr/>
          <a:lstStyle/>
          <a:p>
            <a:r>
              <a:rPr lang="en-US" dirty="0"/>
              <a:t>www.abel.co</a:t>
            </a:r>
          </a:p>
        </p:txBody>
      </p:sp>
      <p:sp>
        <p:nvSpPr>
          <p:cNvPr id="6" name="Slide Number Placeholder 5">
            <a:extLst>
              <a:ext uri="{FF2B5EF4-FFF2-40B4-BE49-F238E27FC236}">
                <a16:creationId xmlns:a16="http://schemas.microsoft.com/office/drawing/2014/main" id="{49E94245-1AB0-B2E0-FB40-9A9BBD609577}"/>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1805746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B0F9-12D6-748C-324F-1B4C0BEBC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DE3078-98BA-0987-58D6-2CD01D274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91F772-EF5A-8B63-4882-5BE6267A40D8}"/>
              </a:ext>
            </a:extLst>
          </p:cNvPr>
          <p:cNvSpPr>
            <a:spLocks noGrp="1"/>
          </p:cNvSpPr>
          <p:nvPr>
            <p:ph type="dt" sz="half" idx="10"/>
          </p:nvPr>
        </p:nvSpPr>
        <p:spPr/>
        <p:txBody>
          <a:bodyPr/>
          <a:lstStyle/>
          <a:p>
            <a:fld id="{21B502E1-0B5E-4E25-AC86-48925FC2FB74}" type="datetime1">
              <a:rPr lang="en-US" smtClean="0"/>
              <a:t>4/10/2024</a:t>
            </a:fld>
            <a:endParaRPr lang="en-US"/>
          </a:p>
        </p:txBody>
      </p:sp>
      <p:sp>
        <p:nvSpPr>
          <p:cNvPr id="5" name="Footer Placeholder 4">
            <a:extLst>
              <a:ext uri="{FF2B5EF4-FFF2-40B4-BE49-F238E27FC236}">
                <a16:creationId xmlns:a16="http://schemas.microsoft.com/office/drawing/2014/main" id="{72542623-AAB3-DCDB-5AC2-170637A0A69D}"/>
              </a:ext>
            </a:extLst>
          </p:cNvPr>
          <p:cNvSpPr>
            <a:spLocks noGrp="1"/>
          </p:cNvSpPr>
          <p:nvPr>
            <p:ph type="ftr" sz="quarter" idx="11"/>
          </p:nvPr>
        </p:nvSpPr>
        <p:spPr/>
        <p:txBody>
          <a:bodyPr/>
          <a:lstStyle/>
          <a:p>
            <a:r>
              <a:rPr lang="en-US" dirty="0"/>
              <a:t>www.abel.co</a:t>
            </a:r>
          </a:p>
        </p:txBody>
      </p:sp>
      <p:sp>
        <p:nvSpPr>
          <p:cNvPr id="6" name="Slide Number Placeholder 5">
            <a:extLst>
              <a:ext uri="{FF2B5EF4-FFF2-40B4-BE49-F238E27FC236}">
                <a16:creationId xmlns:a16="http://schemas.microsoft.com/office/drawing/2014/main" id="{A5E31114-9384-3F13-4A35-D20084AD14D6}"/>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691529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216DE-2F15-71E4-7A4C-48410A47E6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5259A-1349-DA7E-D606-43A18E4EBF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61D374-22AA-40E4-030D-B82758CE29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AD7269-B014-5604-88C8-A2634E095064}"/>
              </a:ext>
            </a:extLst>
          </p:cNvPr>
          <p:cNvSpPr>
            <a:spLocks noGrp="1"/>
          </p:cNvSpPr>
          <p:nvPr>
            <p:ph type="dt" sz="half" idx="10"/>
          </p:nvPr>
        </p:nvSpPr>
        <p:spPr/>
        <p:txBody>
          <a:bodyPr/>
          <a:lstStyle/>
          <a:p>
            <a:fld id="{64C9FD9F-92C0-4B96-86E7-D952646329E9}" type="datetime1">
              <a:rPr lang="en-US" smtClean="0"/>
              <a:t>4/10/2024</a:t>
            </a:fld>
            <a:endParaRPr lang="en-US"/>
          </a:p>
        </p:txBody>
      </p:sp>
      <p:sp>
        <p:nvSpPr>
          <p:cNvPr id="6" name="Footer Placeholder 5">
            <a:extLst>
              <a:ext uri="{FF2B5EF4-FFF2-40B4-BE49-F238E27FC236}">
                <a16:creationId xmlns:a16="http://schemas.microsoft.com/office/drawing/2014/main" id="{4349896A-2B44-421B-EB17-55E6EE2E34A9}"/>
              </a:ext>
            </a:extLst>
          </p:cNvPr>
          <p:cNvSpPr>
            <a:spLocks noGrp="1"/>
          </p:cNvSpPr>
          <p:nvPr>
            <p:ph type="ftr" sz="quarter" idx="11"/>
          </p:nvPr>
        </p:nvSpPr>
        <p:spPr/>
        <p:txBody>
          <a:bodyPr/>
          <a:lstStyle/>
          <a:p>
            <a:r>
              <a:rPr lang="en-US"/>
              <a:t>www.abel.co</a:t>
            </a:r>
          </a:p>
        </p:txBody>
      </p:sp>
      <p:sp>
        <p:nvSpPr>
          <p:cNvPr id="7" name="Slide Number Placeholder 6">
            <a:extLst>
              <a:ext uri="{FF2B5EF4-FFF2-40B4-BE49-F238E27FC236}">
                <a16:creationId xmlns:a16="http://schemas.microsoft.com/office/drawing/2014/main" id="{1A2B6449-43E3-E24B-1F9D-BE290AEC4149}"/>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14249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6F2C0-A356-A86E-00CF-C11AD7A6FB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C49EA4-6E72-054D-BA87-77DFC452D6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1DCDB4-6EFB-B596-89C5-F14BF508BA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221B4A-33DA-D44C-CEC2-760485235F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2B103-EB4C-04B1-BB21-61591094FB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9BD114-EF4C-0EE8-462B-DD41186382D3}"/>
              </a:ext>
            </a:extLst>
          </p:cNvPr>
          <p:cNvSpPr>
            <a:spLocks noGrp="1"/>
          </p:cNvSpPr>
          <p:nvPr>
            <p:ph type="dt" sz="half" idx="10"/>
          </p:nvPr>
        </p:nvSpPr>
        <p:spPr/>
        <p:txBody>
          <a:bodyPr/>
          <a:lstStyle/>
          <a:p>
            <a:fld id="{903BF76A-44CB-4023-B703-2BD8A4585DF9}" type="datetime1">
              <a:rPr lang="en-US" smtClean="0"/>
              <a:t>4/10/2024</a:t>
            </a:fld>
            <a:endParaRPr lang="en-US"/>
          </a:p>
        </p:txBody>
      </p:sp>
      <p:sp>
        <p:nvSpPr>
          <p:cNvPr id="8" name="Footer Placeholder 7">
            <a:extLst>
              <a:ext uri="{FF2B5EF4-FFF2-40B4-BE49-F238E27FC236}">
                <a16:creationId xmlns:a16="http://schemas.microsoft.com/office/drawing/2014/main" id="{AFC7766D-CADE-4F48-63C1-F42191B3354D}"/>
              </a:ext>
            </a:extLst>
          </p:cNvPr>
          <p:cNvSpPr>
            <a:spLocks noGrp="1"/>
          </p:cNvSpPr>
          <p:nvPr>
            <p:ph type="ftr" sz="quarter" idx="11"/>
          </p:nvPr>
        </p:nvSpPr>
        <p:spPr/>
        <p:txBody>
          <a:bodyPr/>
          <a:lstStyle/>
          <a:p>
            <a:r>
              <a:rPr lang="en-US"/>
              <a:t>www.abel.co</a:t>
            </a:r>
          </a:p>
        </p:txBody>
      </p:sp>
      <p:sp>
        <p:nvSpPr>
          <p:cNvPr id="9" name="Slide Number Placeholder 8">
            <a:extLst>
              <a:ext uri="{FF2B5EF4-FFF2-40B4-BE49-F238E27FC236}">
                <a16:creationId xmlns:a16="http://schemas.microsoft.com/office/drawing/2014/main" id="{9B822897-4615-424A-D8EA-F23D88F8EE99}"/>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258509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940F-8E0C-A1AA-0E97-7004687FED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2BC00D-A196-C8B0-1AD3-8799397AA871}"/>
              </a:ext>
            </a:extLst>
          </p:cNvPr>
          <p:cNvSpPr>
            <a:spLocks noGrp="1"/>
          </p:cNvSpPr>
          <p:nvPr>
            <p:ph type="dt" sz="half" idx="10"/>
          </p:nvPr>
        </p:nvSpPr>
        <p:spPr/>
        <p:txBody>
          <a:bodyPr/>
          <a:lstStyle/>
          <a:p>
            <a:fld id="{537EFC13-FF75-4715-BEFD-867074BE77DC}" type="datetime1">
              <a:rPr lang="en-US" smtClean="0"/>
              <a:t>4/10/2024</a:t>
            </a:fld>
            <a:endParaRPr lang="en-US"/>
          </a:p>
        </p:txBody>
      </p:sp>
      <p:sp>
        <p:nvSpPr>
          <p:cNvPr id="4" name="Footer Placeholder 3">
            <a:extLst>
              <a:ext uri="{FF2B5EF4-FFF2-40B4-BE49-F238E27FC236}">
                <a16:creationId xmlns:a16="http://schemas.microsoft.com/office/drawing/2014/main" id="{10C92802-562E-B951-5355-3B0A33DD3FE3}"/>
              </a:ext>
            </a:extLst>
          </p:cNvPr>
          <p:cNvSpPr>
            <a:spLocks noGrp="1"/>
          </p:cNvSpPr>
          <p:nvPr>
            <p:ph type="ftr" sz="quarter" idx="11"/>
          </p:nvPr>
        </p:nvSpPr>
        <p:spPr/>
        <p:txBody>
          <a:bodyPr/>
          <a:lstStyle/>
          <a:p>
            <a:r>
              <a:rPr lang="en-US" dirty="0"/>
              <a:t>www.abel.co</a:t>
            </a:r>
          </a:p>
        </p:txBody>
      </p:sp>
      <p:sp>
        <p:nvSpPr>
          <p:cNvPr id="5" name="Slide Number Placeholder 4">
            <a:extLst>
              <a:ext uri="{FF2B5EF4-FFF2-40B4-BE49-F238E27FC236}">
                <a16:creationId xmlns:a16="http://schemas.microsoft.com/office/drawing/2014/main" id="{2D54F372-582E-DC8A-A60D-E466E3A09E38}"/>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4290821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8264EA-D56B-6E73-A7BC-D51236838587}"/>
              </a:ext>
            </a:extLst>
          </p:cNvPr>
          <p:cNvSpPr>
            <a:spLocks noGrp="1"/>
          </p:cNvSpPr>
          <p:nvPr>
            <p:ph type="dt" sz="half" idx="10"/>
          </p:nvPr>
        </p:nvSpPr>
        <p:spPr/>
        <p:txBody>
          <a:bodyPr/>
          <a:lstStyle/>
          <a:p>
            <a:fld id="{64F006FC-C687-4933-A8CD-A577B6510101}" type="datetime1">
              <a:rPr lang="en-US" smtClean="0"/>
              <a:t>4/10/2024</a:t>
            </a:fld>
            <a:endParaRPr lang="en-US"/>
          </a:p>
        </p:txBody>
      </p:sp>
      <p:sp>
        <p:nvSpPr>
          <p:cNvPr id="3" name="Footer Placeholder 2">
            <a:extLst>
              <a:ext uri="{FF2B5EF4-FFF2-40B4-BE49-F238E27FC236}">
                <a16:creationId xmlns:a16="http://schemas.microsoft.com/office/drawing/2014/main" id="{F04D796A-6FE5-256D-BB0C-EBA0318AB1C5}"/>
              </a:ext>
            </a:extLst>
          </p:cNvPr>
          <p:cNvSpPr>
            <a:spLocks noGrp="1"/>
          </p:cNvSpPr>
          <p:nvPr>
            <p:ph type="ftr" sz="quarter" idx="11"/>
          </p:nvPr>
        </p:nvSpPr>
        <p:spPr/>
        <p:txBody>
          <a:bodyPr/>
          <a:lstStyle/>
          <a:p>
            <a:r>
              <a:rPr lang="en-US"/>
              <a:t>www.abel.co</a:t>
            </a:r>
          </a:p>
        </p:txBody>
      </p:sp>
      <p:sp>
        <p:nvSpPr>
          <p:cNvPr id="4" name="Slide Number Placeholder 3">
            <a:extLst>
              <a:ext uri="{FF2B5EF4-FFF2-40B4-BE49-F238E27FC236}">
                <a16:creationId xmlns:a16="http://schemas.microsoft.com/office/drawing/2014/main" id="{D1AEA051-9BE5-4E14-D89C-B6CD91CD8A52}"/>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809156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6F99-721A-EF8B-6984-26B19B7A8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071026-9758-526E-D78A-649AAA2F21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85D070-3744-9698-13AA-6A14AC7E6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76449C-185B-BDFC-8911-724ABFE3F796}"/>
              </a:ext>
            </a:extLst>
          </p:cNvPr>
          <p:cNvSpPr>
            <a:spLocks noGrp="1"/>
          </p:cNvSpPr>
          <p:nvPr>
            <p:ph type="dt" sz="half" idx="10"/>
          </p:nvPr>
        </p:nvSpPr>
        <p:spPr/>
        <p:txBody>
          <a:bodyPr/>
          <a:lstStyle/>
          <a:p>
            <a:fld id="{40024C47-C17C-4281-8018-7C5DBBCAA699}" type="datetime1">
              <a:rPr lang="en-US" smtClean="0"/>
              <a:t>4/10/2024</a:t>
            </a:fld>
            <a:endParaRPr lang="en-US"/>
          </a:p>
        </p:txBody>
      </p:sp>
      <p:sp>
        <p:nvSpPr>
          <p:cNvPr id="6" name="Footer Placeholder 5">
            <a:extLst>
              <a:ext uri="{FF2B5EF4-FFF2-40B4-BE49-F238E27FC236}">
                <a16:creationId xmlns:a16="http://schemas.microsoft.com/office/drawing/2014/main" id="{D4674E09-54DE-AC45-48A7-E7E5239E56C8}"/>
              </a:ext>
            </a:extLst>
          </p:cNvPr>
          <p:cNvSpPr>
            <a:spLocks noGrp="1"/>
          </p:cNvSpPr>
          <p:nvPr>
            <p:ph type="ftr" sz="quarter" idx="11"/>
          </p:nvPr>
        </p:nvSpPr>
        <p:spPr/>
        <p:txBody>
          <a:bodyPr/>
          <a:lstStyle/>
          <a:p>
            <a:r>
              <a:rPr lang="en-US"/>
              <a:t>www.abel.co</a:t>
            </a:r>
          </a:p>
        </p:txBody>
      </p:sp>
      <p:sp>
        <p:nvSpPr>
          <p:cNvPr id="7" name="Slide Number Placeholder 6">
            <a:extLst>
              <a:ext uri="{FF2B5EF4-FFF2-40B4-BE49-F238E27FC236}">
                <a16:creationId xmlns:a16="http://schemas.microsoft.com/office/drawing/2014/main" id="{725AF6D6-DF8F-ED24-11EF-BD040DCA6EA5}"/>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33165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CCAC-C0E6-989B-B3CE-E570A826A9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BBCB7F-3D5B-0BB6-E2BF-23BD0FBAE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30824C-8605-125D-58A9-45DD60C2A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0039C8-B756-AC84-8908-63CE034C03E6}"/>
              </a:ext>
            </a:extLst>
          </p:cNvPr>
          <p:cNvSpPr>
            <a:spLocks noGrp="1"/>
          </p:cNvSpPr>
          <p:nvPr>
            <p:ph type="dt" sz="half" idx="10"/>
          </p:nvPr>
        </p:nvSpPr>
        <p:spPr/>
        <p:txBody>
          <a:bodyPr/>
          <a:lstStyle/>
          <a:p>
            <a:fld id="{EBE70DC6-70BB-4395-874C-0350FCD44D0C}" type="datetime1">
              <a:rPr lang="en-US" smtClean="0"/>
              <a:t>4/10/2024</a:t>
            </a:fld>
            <a:endParaRPr lang="en-US"/>
          </a:p>
        </p:txBody>
      </p:sp>
      <p:sp>
        <p:nvSpPr>
          <p:cNvPr id="6" name="Footer Placeholder 5">
            <a:extLst>
              <a:ext uri="{FF2B5EF4-FFF2-40B4-BE49-F238E27FC236}">
                <a16:creationId xmlns:a16="http://schemas.microsoft.com/office/drawing/2014/main" id="{CF4F4BB7-B1BA-F1AF-31F5-3B7117129C7D}"/>
              </a:ext>
            </a:extLst>
          </p:cNvPr>
          <p:cNvSpPr>
            <a:spLocks noGrp="1"/>
          </p:cNvSpPr>
          <p:nvPr>
            <p:ph type="ftr" sz="quarter" idx="11"/>
          </p:nvPr>
        </p:nvSpPr>
        <p:spPr/>
        <p:txBody>
          <a:bodyPr/>
          <a:lstStyle/>
          <a:p>
            <a:r>
              <a:rPr lang="en-US"/>
              <a:t>www.abel.co</a:t>
            </a:r>
          </a:p>
        </p:txBody>
      </p:sp>
      <p:sp>
        <p:nvSpPr>
          <p:cNvPr id="7" name="Slide Number Placeholder 6">
            <a:extLst>
              <a:ext uri="{FF2B5EF4-FFF2-40B4-BE49-F238E27FC236}">
                <a16:creationId xmlns:a16="http://schemas.microsoft.com/office/drawing/2014/main" id="{CFB38E89-5DDF-E3C7-8E80-7CEEDD322108}"/>
              </a:ext>
            </a:extLst>
          </p:cNvPr>
          <p:cNvSpPr>
            <a:spLocks noGrp="1"/>
          </p:cNvSpPr>
          <p:nvPr>
            <p:ph type="sldNum" sz="quarter" idx="12"/>
          </p:nvPr>
        </p:nvSpPr>
        <p:spPr/>
        <p:txBody>
          <a:bodyPr/>
          <a:lstStyle/>
          <a:p>
            <a:fld id="{6480553B-0AA9-4774-8DA9-C49E531432C6}" type="slidenum">
              <a:rPr lang="en-US" smtClean="0"/>
              <a:t>‹#›</a:t>
            </a:fld>
            <a:endParaRPr lang="en-US"/>
          </a:p>
        </p:txBody>
      </p:sp>
    </p:spTree>
    <p:extLst>
      <p:ext uri="{BB962C8B-B14F-4D97-AF65-F5344CB8AC3E}">
        <p14:creationId xmlns:p14="http://schemas.microsoft.com/office/powerpoint/2010/main" val="47997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918CC6-646B-092A-87DB-0DF862056A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058F77A-D74C-F283-DC38-99289860B8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1A8EEB-44F4-B98F-6E34-33E8804A1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1BD693-DE09-49E0-A5FE-5E764D2B858B}" type="datetime1">
              <a:rPr lang="en-US" smtClean="0"/>
              <a:t>4/10/2024</a:t>
            </a:fld>
            <a:endParaRPr lang="en-US"/>
          </a:p>
        </p:txBody>
      </p:sp>
      <p:sp>
        <p:nvSpPr>
          <p:cNvPr id="5" name="Footer Placeholder 4">
            <a:extLst>
              <a:ext uri="{FF2B5EF4-FFF2-40B4-BE49-F238E27FC236}">
                <a16:creationId xmlns:a16="http://schemas.microsoft.com/office/drawing/2014/main" id="{969D0233-092F-C253-1214-CA985616F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www.abel.co</a:t>
            </a:r>
          </a:p>
        </p:txBody>
      </p:sp>
      <p:sp>
        <p:nvSpPr>
          <p:cNvPr id="6" name="Slide Number Placeholder 5">
            <a:extLst>
              <a:ext uri="{FF2B5EF4-FFF2-40B4-BE49-F238E27FC236}">
                <a16:creationId xmlns:a16="http://schemas.microsoft.com/office/drawing/2014/main" id="{272F91DC-B2B8-ECAD-7AC1-15FCAC8C3D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80553B-0AA9-4774-8DA9-C49E531432C6}" type="slidenum">
              <a:rPr lang="en-US" smtClean="0"/>
              <a:t>‹#›</a:t>
            </a:fld>
            <a:endParaRPr lang="en-US"/>
          </a:p>
        </p:txBody>
      </p:sp>
    </p:spTree>
    <p:extLst>
      <p:ext uri="{BB962C8B-B14F-4D97-AF65-F5344CB8AC3E}">
        <p14:creationId xmlns:p14="http://schemas.microsoft.com/office/powerpoint/2010/main" val="283650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ytest-xdist.readthedocs.io/en/lates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jamesabel/msqli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D2C7BCD-EA75-A59E-F257-13DA592957F0}"/>
              </a:ext>
            </a:extLst>
          </p:cNvPr>
          <p:cNvSpPr>
            <a:spLocks noGrp="1"/>
          </p:cNvSpPr>
          <p:nvPr>
            <p:ph type="ctrTitle"/>
          </p:nvPr>
        </p:nvSpPr>
        <p:spPr>
          <a:xfrm>
            <a:off x="429321" y="677294"/>
            <a:ext cx="8535739" cy="3100853"/>
          </a:xfrm>
        </p:spPr>
        <p:txBody>
          <a:bodyPr>
            <a:normAutofit/>
          </a:bodyPr>
          <a:lstStyle/>
          <a:p>
            <a:pPr algn="l"/>
            <a:r>
              <a:rPr lang="en-US" sz="6800" b="1" dirty="0"/>
              <a:t>Speeding up pytest runs</a:t>
            </a:r>
            <a:br>
              <a:rPr lang="en-US" sz="6800" b="1" dirty="0"/>
            </a:br>
            <a:br>
              <a:rPr lang="en-US" sz="6800" b="1" dirty="0"/>
            </a:br>
            <a:r>
              <a:rPr lang="en-US" sz="4000" b="1" dirty="0"/>
              <a:t>SF Python meetup </a:t>
            </a:r>
            <a:br>
              <a:rPr lang="en-US" sz="4000" b="1" dirty="0"/>
            </a:br>
            <a:r>
              <a:rPr lang="en-US" sz="4000" b="1" dirty="0"/>
              <a:t>April 10, 2024</a:t>
            </a:r>
          </a:p>
        </p:txBody>
      </p:sp>
      <p:sp>
        <p:nvSpPr>
          <p:cNvPr id="5" name="Subtitle 4">
            <a:extLst>
              <a:ext uri="{FF2B5EF4-FFF2-40B4-BE49-F238E27FC236}">
                <a16:creationId xmlns:a16="http://schemas.microsoft.com/office/drawing/2014/main" id="{184EE989-7CFC-2963-8D1E-F53BA94ABC58}"/>
              </a:ext>
            </a:extLst>
          </p:cNvPr>
          <p:cNvSpPr>
            <a:spLocks noGrp="1"/>
          </p:cNvSpPr>
          <p:nvPr>
            <p:ph type="subTitle" idx="1"/>
          </p:nvPr>
        </p:nvSpPr>
        <p:spPr>
          <a:xfrm>
            <a:off x="7400924" y="4619624"/>
            <a:ext cx="3946779" cy="1038225"/>
          </a:xfrm>
        </p:spPr>
        <p:txBody>
          <a:bodyPr>
            <a:normAutofit/>
          </a:bodyPr>
          <a:lstStyle/>
          <a:p>
            <a:pPr algn="r"/>
            <a:r>
              <a:rPr lang="en-US"/>
              <a:t>James Abel</a:t>
            </a:r>
          </a:p>
        </p:txBody>
      </p:sp>
      <p:sp>
        <p:nvSpPr>
          <p:cNvPr id="21" name="Rectangle 2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2542C912-EADF-7E78-2B90-6D02228DFB10}"/>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7" name="Slide Number Placeholder 6">
            <a:extLst>
              <a:ext uri="{FF2B5EF4-FFF2-40B4-BE49-F238E27FC236}">
                <a16:creationId xmlns:a16="http://schemas.microsoft.com/office/drawing/2014/main" id="{7E7FF5D3-0A81-594B-CDFE-C1DAC47F9D2C}"/>
              </a:ext>
            </a:extLst>
          </p:cNvPr>
          <p:cNvSpPr>
            <a:spLocks noGrp="1"/>
          </p:cNvSpPr>
          <p:nvPr>
            <p:ph type="sldNum" sz="quarter" idx="12"/>
          </p:nvPr>
        </p:nvSpPr>
        <p:spPr>
          <a:xfrm>
            <a:off x="8610600"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1</a:t>
            </a:fld>
            <a:endParaRPr lang="en-US">
              <a:solidFill>
                <a:schemeClr val="tx1">
                  <a:lumMod val="50000"/>
                  <a:lumOff val="50000"/>
                </a:schemeClr>
              </a:solidFill>
            </a:endParaRPr>
          </a:p>
        </p:txBody>
      </p:sp>
      <p:pic>
        <p:nvPicPr>
          <p:cNvPr id="10" name="Picture 9" descr="A cartoon of a bee looking at a magnifying glass&#10;&#10;Description automatically generated">
            <a:extLst>
              <a:ext uri="{FF2B5EF4-FFF2-40B4-BE49-F238E27FC236}">
                <a16:creationId xmlns:a16="http://schemas.microsoft.com/office/drawing/2014/main" id="{03CBE14C-D45F-667C-6921-58F311480782}"/>
              </a:ext>
            </a:extLst>
          </p:cNvPr>
          <p:cNvPicPr>
            <a:picLocks noChangeAspect="1"/>
          </p:cNvPicPr>
          <p:nvPr/>
        </p:nvPicPr>
        <p:blipFill>
          <a:blip r:embed="rId2">
            <a:alphaModFix amt="23000"/>
            <a:extLst>
              <a:ext uri="{28A0092B-C50C-407E-A947-70E740481C1C}">
                <a14:useLocalDpi xmlns:a14="http://schemas.microsoft.com/office/drawing/2010/main" val="0"/>
              </a:ext>
            </a:extLst>
          </a:blip>
          <a:stretch>
            <a:fillRect/>
          </a:stretch>
        </p:blipFill>
        <p:spPr>
          <a:xfrm>
            <a:off x="4723210" y="1477796"/>
            <a:ext cx="5153722" cy="5153722"/>
          </a:xfrm>
          <a:prstGeom prst="rect">
            <a:avLst/>
          </a:prstGeom>
        </p:spPr>
      </p:pic>
    </p:spTree>
    <p:extLst>
      <p:ext uri="{BB962C8B-B14F-4D97-AF65-F5344CB8AC3E}">
        <p14:creationId xmlns:p14="http://schemas.microsoft.com/office/powerpoint/2010/main" val="40699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EE2EDC-4090-7DC4-028C-6956BF6BA9E0}"/>
              </a:ext>
            </a:extLst>
          </p:cNvPr>
          <p:cNvSpPr>
            <a:spLocks noGrp="1"/>
          </p:cNvSpPr>
          <p:nvPr>
            <p:ph type="ftr" sz="quarter" idx="11"/>
          </p:nvPr>
        </p:nvSpPr>
        <p:spPr/>
        <p:txBody>
          <a:bodyPr/>
          <a:lstStyle/>
          <a:p>
            <a:r>
              <a:rPr lang="en-US"/>
              <a:t>www.abel.co</a:t>
            </a:r>
            <a:endParaRPr lang="en-US" dirty="0"/>
          </a:p>
        </p:txBody>
      </p:sp>
      <p:sp>
        <p:nvSpPr>
          <p:cNvPr id="5" name="Slide Number Placeholder 4">
            <a:extLst>
              <a:ext uri="{FF2B5EF4-FFF2-40B4-BE49-F238E27FC236}">
                <a16:creationId xmlns:a16="http://schemas.microsoft.com/office/drawing/2014/main" id="{5349CEFF-3E24-0976-2FC8-475AA51BFEE4}"/>
              </a:ext>
            </a:extLst>
          </p:cNvPr>
          <p:cNvSpPr>
            <a:spLocks noGrp="1"/>
          </p:cNvSpPr>
          <p:nvPr>
            <p:ph type="sldNum" sz="quarter" idx="12"/>
          </p:nvPr>
        </p:nvSpPr>
        <p:spPr/>
        <p:txBody>
          <a:bodyPr/>
          <a:lstStyle/>
          <a:p>
            <a:fld id="{6480553B-0AA9-4774-8DA9-C49E531432C6}" type="slidenum">
              <a:rPr lang="en-US" smtClean="0"/>
              <a:t>10</a:t>
            </a:fld>
            <a:endParaRPr lang="en-US"/>
          </a:p>
        </p:txBody>
      </p:sp>
      <p:pic>
        <p:nvPicPr>
          <p:cNvPr id="7" name="Picture 6">
            <a:extLst>
              <a:ext uri="{FF2B5EF4-FFF2-40B4-BE49-F238E27FC236}">
                <a16:creationId xmlns:a16="http://schemas.microsoft.com/office/drawing/2014/main" id="{BEAD2EC5-235B-27F1-F93A-D99A5B7C4BFE}"/>
              </a:ext>
            </a:extLst>
          </p:cNvPr>
          <p:cNvPicPr>
            <a:picLocks noChangeAspect="1"/>
          </p:cNvPicPr>
          <p:nvPr/>
        </p:nvPicPr>
        <p:blipFill>
          <a:blip r:embed="rId2"/>
          <a:stretch>
            <a:fillRect/>
          </a:stretch>
        </p:blipFill>
        <p:spPr>
          <a:xfrm>
            <a:off x="1066800" y="280987"/>
            <a:ext cx="10058400" cy="6296025"/>
          </a:xfrm>
          <a:prstGeom prst="rect">
            <a:avLst/>
          </a:prstGeom>
        </p:spPr>
      </p:pic>
      <p:sp>
        <p:nvSpPr>
          <p:cNvPr id="9" name="Rectangle 8">
            <a:extLst>
              <a:ext uri="{FF2B5EF4-FFF2-40B4-BE49-F238E27FC236}">
                <a16:creationId xmlns:a16="http://schemas.microsoft.com/office/drawing/2014/main" id="{BB9F4351-1D76-D3A5-B115-174429A4076B}"/>
              </a:ext>
            </a:extLst>
          </p:cNvPr>
          <p:cNvSpPr/>
          <p:nvPr/>
        </p:nvSpPr>
        <p:spPr>
          <a:xfrm>
            <a:off x="9037053" y="957179"/>
            <a:ext cx="1138989" cy="203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B7DB5AF-0CCD-F732-1DDE-23D2050F170A}"/>
              </a:ext>
            </a:extLst>
          </p:cNvPr>
          <p:cNvSpPr txBox="1"/>
          <p:nvPr/>
        </p:nvSpPr>
        <p:spPr>
          <a:xfrm>
            <a:off x="5658219" y="244982"/>
            <a:ext cx="875561" cy="461665"/>
          </a:xfrm>
          <a:prstGeom prst="rect">
            <a:avLst/>
          </a:prstGeom>
          <a:noFill/>
        </p:spPr>
        <p:txBody>
          <a:bodyPr wrap="none" rtlCol="0">
            <a:spAutoFit/>
          </a:bodyPr>
          <a:lstStyle/>
          <a:p>
            <a:r>
              <a:rPr lang="en-US" sz="2400" b="1" dirty="0"/>
              <a:t>serial</a:t>
            </a:r>
          </a:p>
        </p:txBody>
      </p:sp>
    </p:spTree>
    <p:extLst>
      <p:ext uri="{BB962C8B-B14F-4D97-AF65-F5344CB8AC3E}">
        <p14:creationId xmlns:p14="http://schemas.microsoft.com/office/powerpoint/2010/main" val="103975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17ED599-357B-330A-ACE7-A9CE53FA78DF}"/>
              </a:ext>
            </a:extLst>
          </p:cNvPr>
          <p:cNvSpPr>
            <a:spLocks noGrp="1"/>
          </p:cNvSpPr>
          <p:nvPr>
            <p:ph type="ftr" sz="quarter" idx="11"/>
          </p:nvPr>
        </p:nvSpPr>
        <p:spPr/>
        <p:txBody>
          <a:bodyPr/>
          <a:lstStyle/>
          <a:p>
            <a:r>
              <a:rPr lang="en-US"/>
              <a:t>www.abel.co</a:t>
            </a:r>
            <a:endParaRPr lang="en-US" dirty="0"/>
          </a:p>
        </p:txBody>
      </p:sp>
      <p:sp>
        <p:nvSpPr>
          <p:cNvPr id="5" name="Slide Number Placeholder 4">
            <a:extLst>
              <a:ext uri="{FF2B5EF4-FFF2-40B4-BE49-F238E27FC236}">
                <a16:creationId xmlns:a16="http://schemas.microsoft.com/office/drawing/2014/main" id="{3FBFD256-65C0-5A63-A355-6EE6E6AD6837}"/>
              </a:ext>
            </a:extLst>
          </p:cNvPr>
          <p:cNvSpPr>
            <a:spLocks noGrp="1"/>
          </p:cNvSpPr>
          <p:nvPr>
            <p:ph type="sldNum" sz="quarter" idx="12"/>
          </p:nvPr>
        </p:nvSpPr>
        <p:spPr/>
        <p:txBody>
          <a:bodyPr/>
          <a:lstStyle/>
          <a:p>
            <a:fld id="{6480553B-0AA9-4774-8DA9-C49E531432C6}" type="slidenum">
              <a:rPr lang="en-US" smtClean="0"/>
              <a:t>11</a:t>
            </a:fld>
            <a:endParaRPr lang="en-US"/>
          </a:p>
        </p:txBody>
      </p:sp>
      <p:pic>
        <p:nvPicPr>
          <p:cNvPr id="7" name="Picture 6">
            <a:extLst>
              <a:ext uri="{FF2B5EF4-FFF2-40B4-BE49-F238E27FC236}">
                <a16:creationId xmlns:a16="http://schemas.microsoft.com/office/drawing/2014/main" id="{0C771015-4479-4AAB-D942-8B330593169B}"/>
              </a:ext>
            </a:extLst>
          </p:cNvPr>
          <p:cNvPicPr>
            <a:picLocks noChangeAspect="1"/>
          </p:cNvPicPr>
          <p:nvPr/>
        </p:nvPicPr>
        <p:blipFill>
          <a:blip r:embed="rId2"/>
          <a:stretch>
            <a:fillRect/>
          </a:stretch>
        </p:blipFill>
        <p:spPr>
          <a:xfrm>
            <a:off x="1628670" y="0"/>
            <a:ext cx="8934659" cy="6858000"/>
          </a:xfrm>
          <a:prstGeom prst="rect">
            <a:avLst/>
          </a:prstGeom>
        </p:spPr>
      </p:pic>
      <p:sp>
        <p:nvSpPr>
          <p:cNvPr id="8" name="TextBox 7">
            <a:extLst>
              <a:ext uri="{FF2B5EF4-FFF2-40B4-BE49-F238E27FC236}">
                <a16:creationId xmlns:a16="http://schemas.microsoft.com/office/drawing/2014/main" id="{5D00FD38-00DC-96AA-4949-85EE12D91DC4}"/>
              </a:ext>
            </a:extLst>
          </p:cNvPr>
          <p:cNvSpPr txBox="1"/>
          <p:nvPr/>
        </p:nvSpPr>
        <p:spPr>
          <a:xfrm>
            <a:off x="5041392" y="0"/>
            <a:ext cx="1838965" cy="92333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parallel</a:t>
            </a:r>
          </a:p>
          <a:p>
            <a:r>
              <a:rPr lang="en-US" b="1" dirty="0">
                <a:latin typeface="Courier New" panose="02070309020205020404" pitchFamily="49" charset="0"/>
                <a:cs typeface="Courier New" panose="02070309020205020404" pitchFamily="49" charset="0"/>
              </a:rPr>
              <a:t>pytest-xdist</a:t>
            </a:r>
          </a:p>
          <a:p>
            <a:r>
              <a:rPr lang="en-US" b="1" dirty="0">
                <a:latin typeface="Courier New" panose="02070309020205020404" pitchFamily="49" charset="0"/>
                <a:cs typeface="Courier New" panose="02070309020205020404" pitchFamily="49" charset="0"/>
              </a:rPr>
              <a:t>-n 2</a:t>
            </a:r>
          </a:p>
        </p:txBody>
      </p:sp>
      <p:sp>
        <p:nvSpPr>
          <p:cNvPr id="9" name="TextBox 8">
            <a:extLst>
              <a:ext uri="{FF2B5EF4-FFF2-40B4-BE49-F238E27FC236}">
                <a16:creationId xmlns:a16="http://schemas.microsoft.com/office/drawing/2014/main" id="{8DB4BCED-0DA9-1938-FDCE-2C175253EF57}"/>
              </a:ext>
            </a:extLst>
          </p:cNvPr>
          <p:cNvSpPr txBox="1"/>
          <p:nvPr/>
        </p:nvSpPr>
        <p:spPr>
          <a:xfrm>
            <a:off x="9887712" y="2164080"/>
            <a:ext cx="1987296" cy="3416320"/>
          </a:xfrm>
          <a:prstGeom prst="rect">
            <a:avLst/>
          </a:prstGeom>
          <a:noFill/>
        </p:spPr>
        <p:txBody>
          <a:bodyPr wrap="square" rtlCol="0">
            <a:spAutoFit/>
          </a:bodyPr>
          <a:lstStyle/>
          <a:p>
            <a:r>
              <a:rPr lang="en-US" sz="2400" b="1" dirty="0"/>
              <a:t>Speedup:</a:t>
            </a:r>
          </a:p>
          <a:p>
            <a:r>
              <a:rPr lang="en-US" sz="2400" b="1" dirty="0"/>
              <a:t>3.6/2.6=1.4x</a:t>
            </a:r>
          </a:p>
          <a:p>
            <a:endParaRPr lang="en-US" sz="2400" b="1" dirty="0"/>
          </a:p>
          <a:p>
            <a:r>
              <a:rPr lang="en-US" sz="2400" b="1" dirty="0"/>
              <a:t>However, test 2 should start immediately</a:t>
            </a:r>
          </a:p>
          <a:p>
            <a:endParaRPr lang="en-US" sz="2400" b="1" dirty="0"/>
          </a:p>
          <a:p>
            <a:r>
              <a:rPr lang="en-US" sz="2400" b="1" dirty="0"/>
              <a:t>Potential:</a:t>
            </a:r>
          </a:p>
          <a:p>
            <a:r>
              <a:rPr lang="en-US" sz="2400" b="1" dirty="0"/>
              <a:t>3.6/2.0=1.8x</a:t>
            </a:r>
          </a:p>
        </p:txBody>
      </p:sp>
    </p:spTree>
    <p:extLst>
      <p:ext uri="{BB962C8B-B14F-4D97-AF65-F5344CB8AC3E}">
        <p14:creationId xmlns:p14="http://schemas.microsoft.com/office/powerpoint/2010/main" val="1800714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20040-AE1C-566F-141E-2662E8575E7B}"/>
              </a:ext>
            </a:extLst>
          </p:cNvPr>
          <p:cNvSpPr>
            <a:spLocks noGrp="1"/>
          </p:cNvSpPr>
          <p:nvPr>
            <p:ph type="ftr" sz="quarter" idx="11"/>
          </p:nvPr>
        </p:nvSpPr>
        <p:spPr/>
        <p:txBody>
          <a:bodyPr/>
          <a:lstStyle/>
          <a:p>
            <a:r>
              <a:rPr lang="en-US"/>
              <a:t>www.abel.co</a:t>
            </a:r>
          </a:p>
        </p:txBody>
      </p:sp>
      <p:sp>
        <p:nvSpPr>
          <p:cNvPr id="3" name="Slide Number Placeholder 2">
            <a:extLst>
              <a:ext uri="{FF2B5EF4-FFF2-40B4-BE49-F238E27FC236}">
                <a16:creationId xmlns:a16="http://schemas.microsoft.com/office/drawing/2014/main" id="{DB40F9CA-4C01-99F4-1A80-F14E610D836A}"/>
              </a:ext>
            </a:extLst>
          </p:cNvPr>
          <p:cNvSpPr>
            <a:spLocks noGrp="1"/>
          </p:cNvSpPr>
          <p:nvPr>
            <p:ph type="sldNum" sz="quarter" idx="12"/>
          </p:nvPr>
        </p:nvSpPr>
        <p:spPr/>
        <p:txBody>
          <a:bodyPr/>
          <a:lstStyle/>
          <a:p>
            <a:fld id="{6480553B-0AA9-4774-8DA9-C49E531432C6}" type="slidenum">
              <a:rPr lang="en-US" smtClean="0"/>
              <a:t>12</a:t>
            </a:fld>
            <a:endParaRPr lang="en-US"/>
          </a:p>
        </p:txBody>
      </p:sp>
      <p:pic>
        <p:nvPicPr>
          <p:cNvPr id="7" name="Picture 6">
            <a:extLst>
              <a:ext uri="{FF2B5EF4-FFF2-40B4-BE49-F238E27FC236}">
                <a16:creationId xmlns:a16="http://schemas.microsoft.com/office/drawing/2014/main" id="{49AA4BCB-EA47-3D36-84DA-45E21CE5E471}"/>
              </a:ext>
            </a:extLst>
          </p:cNvPr>
          <p:cNvPicPr>
            <a:picLocks noChangeAspect="1"/>
          </p:cNvPicPr>
          <p:nvPr/>
        </p:nvPicPr>
        <p:blipFill>
          <a:blip r:embed="rId2"/>
          <a:stretch>
            <a:fillRect/>
          </a:stretch>
        </p:blipFill>
        <p:spPr>
          <a:xfrm>
            <a:off x="0" y="105421"/>
            <a:ext cx="12192000" cy="6647157"/>
          </a:xfrm>
          <a:prstGeom prst="rect">
            <a:avLst/>
          </a:prstGeom>
        </p:spPr>
      </p:pic>
      <p:sp>
        <p:nvSpPr>
          <p:cNvPr id="8" name="TextBox 7">
            <a:extLst>
              <a:ext uri="{FF2B5EF4-FFF2-40B4-BE49-F238E27FC236}">
                <a16:creationId xmlns:a16="http://schemas.microsoft.com/office/drawing/2014/main" id="{2E878D39-4675-9782-BD7A-C6F6BA47125B}"/>
              </a:ext>
            </a:extLst>
          </p:cNvPr>
          <p:cNvSpPr txBox="1"/>
          <p:nvPr/>
        </p:nvSpPr>
        <p:spPr>
          <a:xfrm>
            <a:off x="5577840" y="105421"/>
            <a:ext cx="2219454" cy="369332"/>
          </a:xfrm>
          <a:prstGeom prst="rect">
            <a:avLst/>
          </a:prstGeom>
          <a:noFill/>
        </p:spPr>
        <p:txBody>
          <a:bodyPr wrap="none" rtlCol="0">
            <a:spAutoFit/>
          </a:bodyPr>
          <a:lstStyle/>
          <a:p>
            <a:r>
              <a:rPr lang="en-US" dirty="0" err="1">
                <a:latin typeface="Courier New" panose="02070309020205020404" pitchFamily="49" charset="0"/>
                <a:cs typeface="Courier New" panose="02070309020205020404" pitchFamily="49" charset="0"/>
              </a:rPr>
              <a:t>awsimple</a:t>
            </a:r>
            <a:r>
              <a:rPr lang="en-US" dirty="0"/>
              <a:t> (mocked)</a:t>
            </a:r>
          </a:p>
        </p:txBody>
      </p:sp>
    </p:spTree>
    <p:extLst>
      <p:ext uri="{BB962C8B-B14F-4D97-AF65-F5344CB8AC3E}">
        <p14:creationId xmlns:p14="http://schemas.microsoft.com/office/powerpoint/2010/main" val="196251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141892-7BDF-1A4E-68B0-97D8E59B5EF7}"/>
              </a:ext>
            </a:extLst>
          </p:cNvPr>
          <p:cNvSpPr>
            <a:spLocks noGrp="1"/>
          </p:cNvSpPr>
          <p:nvPr>
            <p:ph type="title"/>
          </p:nvPr>
        </p:nvSpPr>
        <p:spPr/>
        <p:txBody>
          <a:bodyPr/>
          <a:lstStyle/>
          <a:p>
            <a:r>
              <a:rPr lang="en-US" dirty="0"/>
              <a:t>pytest-fly next steps</a:t>
            </a:r>
          </a:p>
        </p:txBody>
      </p:sp>
      <p:sp>
        <p:nvSpPr>
          <p:cNvPr id="5" name="Content Placeholder 4">
            <a:extLst>
              <a:ext uri="{FF2B5EF4-FFF2-40B4-BE49-F238E27FC236}">
                <a16:creationId xmlns:a16="http://schemas.microsoft.com/office/drawing/2014/main" id="{9AC446CA-6E90-ACED-F685-5C619368AC8F}"/>
              </a:ext>
            </a:extLst>
          </p:cNvPr>
          <p:cNvSpPr>
            <a:spLocks noGrp="1"/>
          </p:cNvSpPr>
          <p:nvPr>
            <p:ph idx="1"/>
          </p:nvPr>
        </p:nvSpPr>
        <p:spPr/>
        <p:txBody>
          <a:bodyPr/>
          <a:lstStyle/>
          <a:p>
            <a:r>
              <a:rPr lang="en-US" dirty="0"/>
              <a:t>Testing of pytest-fly itself</a:t>
            </a:r>
          </a:p>
          <a:p>
            <a:r>
              <a:rPr lang="en-US" dirty="0"/>
              <a:t>Documentation</a:t>
            </a:r>
          </a:p>
          <a:p>
            <a:r>
              <a:rPr lang="en-US" dirty="0"/>
              <a:t>Examples</a:t>
            </a:r>
          </a:p>
        </p:txBody>
      </p:sp>
      <p:sp>
        <p:nvSpPr>
          <p:cNvPr id="2" name="Footer Placeholder 1">
            <a:extLst>
              <a:ext uri="{FF2B5EF4-FFF2-40B4-BE49-F238E27FC236}">
                <a16:creationId xmlns:a16="http://schemas.microsoft.com/office/drawing/2014/main" id="{AC2629DB-2E16-1A47-7087-601D681FA571}"/>
              </a:ext>
            </a:extLst>
          </p:cNvPr>
          <p:cNvSpPr>
            <a:spLocks noGrp="1"/>
          </p:cNvSpPr>
          <p:nvPr>
            <p:ph type="ftr" sz="quarter" idx="11"/>
          </p:nvPr>
        </p:nvSpPr>
        <p:spPr/>
        <p:txBody>
          <a:bodyPr/>
          <a:lstStyle/>
          <a:p>
            <a:r>
              <a:rPr lang="en-US"/>
              <a:t>www.abel.co</a:t>
            </a:r>
          </a:p>
        </p:txBody>
      </p:sp>
      <p:sp>
        <p:nvSpPr>
          <p:cNvPr id="3" name="Slide Number Placeholder 2">
            <a:extLst>
              <a:ext uri="{FF2B5EF4-FFF2-40B4-BE49-F238E27FC236}">
                <a16:creationId xmlns:a16="http://schemas.microsoft.com/office/drawing/2014/main" id="{0CD2FE62-788A-FDD4-B846-6BF725B0C11C}"/>
              </a:ext>
            </a:extLst>
          </p:cNvPr>
          <p:cNvSpPr>
            <a:spLocks noGrp="1"/>
          </p:cNvSpPr>
          <p:nvPr>
            <p:ph type="sldNum" sz="quarter" idx="12"/>
          </p:nvPr>
        </p:nvSpPr>
        <p:spPr/>
        <p:txBody>
          <a:bodyPr/>
          <a:lstStyle/>
          <a:p>
            <a:fld id="{6480553B-0AA9-4774-8DA9-C49E531432C6}" type="slidenum">
              <a:rPr lang="en-US" smtClean="0"/>
              <a:t>13</a:t>
            </a:fld>
            <a:endParaRPr lang="en-US"/>
          </a:p>
        </p:txBody>
      </p:sp>
    </p:spTree>
    <p:extLst>
      <p:ext uri="{BB962C8B-B14F-4D97-AF65-F5344CB8AC3E}">
        <p14:creationId xmlns:p14="http://schemas.microsoft.com/office/powerpoint/2010/main" val="2206481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DA224EB6-9114-9BD1-F893-F8E4B6412E69}"/>
              </a:ext>
            </a:extLst>
          </p:cNvPr>
          <p:cNvSpPr>
            <a:spLocks noGrp="1"/>
          </p:cNvSpPr>
          <p:nvPr>
            <p:ph type="title"/>
          </p:nvPr>
        </p:nvSpPr>
        <p:spPr>
          <a:xfrm>
            <a:off x="838199" y="1093788"/>
            <a:ext cx="10506455" cy="2967208"/>
          </a:xfrm>
        </p:spPr>
        <p:txBody>
          <a:bodyPr vert="horz" lIns="91440" tIns="45720" rIns="91440" bIns="45720" rtlCol="0" anchor="b">
            <a:normAutofit/>
          </a:bodyPr>
          <a:lstStyle/>
          <a:p>
            <a:r>
              <a:rPr lang="en-US" sz="8000" kern="1200">
                <a:solidFill>
                  <a:schemeClr val="tx1"/>
                </a:solidFill>
                <a:latin typeface="+mj-lt"/>
                <a:ea typeface="+mj-ea"/>
                <a:cs typeface="+mj-cs"/>
              </a:rPr>
              <a:t>BACKUP</a:t>
            </a:r>
          </a:p>
        </p:txBody>
      </p:sp>
      <p:sp>
        <p:nvSpPr>
          <p:cNvPr id="7" name="Text Placeholder 6">
            <a:extLst>
              <a:ext uri="{FF2B5EF4-FFF2-40B4-BE49-F238E27FC236}">
                <a16:creationId xmlns:a16="http://schemas.microsoft.com/office/drawing/2014/main" id="{CD377560-A49D-E2D1-1D86-96A6CF2F94EA}"/>
              </a:ext>
            </a:extLst>
          </p:cNvPr>
          <p:cNvSpPr>
            <a:spLocks noGrp="1"/>
          </p:cNvSpPr>
          <p:nvPr>
            <p:ph type="body" idx="1"/>
          </p:nvPr>
        </p:nvSpPr>
        <p:spPr>
          <a:xfrm>
            <a:off x="7400924" y="4619624"/>
            <a:ext cx="3946779" cy="1038225"/>
          </a:xfrm>
        </p:spPr>
        <p:txBody>
          <a:bodyPr vert="horz" lIns="91440" tIns="45720" rIns="91440" bIns="45720" rtlCol="0">
            <a:normAutofit/>
          </a:bodyPr>
          <a:lstStyle/>
          <a:p>
            <a:pPr algn="r"/>
            <a:endParaRPr lang="en-US" sz="2400" kern="120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AB4F772C-1F48-0CC8-D2E4-4CBD158530DF}"/>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www.abel.co</a:t>
            </a:r>
          </a:p>
        </p:txBody>
      </p:sp>
      <p:sp>
        <p:nvSpPr>
          <p:cNvPr id="9" name="Slide Number Placeholder 8">
            <a:extLst>
              <a:ext uri="{FF2B5EF4-FFF2-40B4-BE49-F238E27FC236}">
                <a16:creationId xmlns:a16="http://schemas.microsoft.com/office/drawing/2014/main" id="{7BAE9B05-A137-03DE-886F-7D30A336D88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6480553B-0AA9-4774-8DA9-C49E531432C6}" type="slidenum">
              <a:rPr lang="en-US">
                <a:solidFill>
                  <a:schemeClr val="tx1">
                    <a:lumMod val="50000"/>
                    <a:lumOff val="50000"/>
                  </a:schemeClr>
                </a:solidFill>
              </a:rPr>
              <a:pPr>
                <a:spcAft>
                  <a:spcPts val="600"/>
                </a:spcAft>
              </a:pPr>
              <a:t>14</a:t>
            </a:fld>
            <a:endParaRPr lang="en-US">
              <a:solidFill>
                <a:schemeClr val="tx1">
                  <a:lumMod val="50000"/>
                  <a:lumOff val="50000"/>
                </a:schemeClr>
              </a:solidFill>
            </a:endParaRPr>
          </a:p>
        </p:txBody>
      </p:sp>
    </p:spTree>
    <p:extLst>
      <p:ext uri="{BB962C8B-B14F-4D97-AF65-F5344CB8AC3E}">
        <p14:creationId xmlns:p14="http://schemas.microsoft.com/office/powerpoint/2010/main" val="55792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D922DA3-C9F0-4AE8-1BB5-B594C3C94167}"/>
              </a:ext>
            </a:extLst>
          </p:cNvPr>
          <p:cNvSpPr>
            <a:spLocks noGrp="1"/>
          </p:cNvSpPr>
          <p:nvPr>
            <p:ph type="title"/>
          </p:nvPr>
        </p:nvSpPr>
        <p:spPr>
          <a:xfrm>
            <a:off x="1115568" y="548640"/>
            <a:ext cx="10168128" cy="1179576"/>
          </a:xfrm>
        </p:spPr>
        <p:txBody>
          <a:bodyPr>
            <a:normAutofit/>
          </a:bodyPr>
          <a:lstStyle/>
          <a:p>
            <a:r>
              <a:rPr lang="en-US" sz="4000" b="1" dirty="0"/>
              <a:t>Agenda</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F5DC6D2E-8395-3590-57F1-98AFC1324339}"/>
              </a:ext>
            </a:extLst>
          </p:cNvPr>
          <p:cNvSpPr>
            <a:spLocks noGrp="1"/>
          </p:cNvSpPr>
          <p:nvPr>
            <p:ph idx="1"/>
          </p:nvPr>
        </p:nvSpPr>
        <p:spPr>
          <a:xfrm>
            <a:off x="1115568" y="2481943"/>
            <a:ext cx="10168128" cy="3695020"/>
          </a:xfrm>
        </p:spPr>
        <p:txBody>
          <a:bodyPr>
            <a:normAutofit/>
          </a:bodyPr>
          <a:lstStyle/>
          <a:p>
            <a:r>
              <a:rPr lang="en-US" sz="2200" dirty="0"/>
              <a:t>pytest intro</a:t>
            </a:r>
          </a:p>
          <a:p>
            <a:r>
              <a:rPr lang="en-US" sz="2200" dirty="0"/>
              <a:t>pytest-xdist</a:t>
            </a:r>
          </a:p>
          <a:p>
            <a:r>
              <a:rPr lang="en-US" sz="2200" dirty="0"/>
              <a:t>CPUs</a:t>
            </a:r>
          </a:p>
          <a:p>
            <a:r>
              <a:rPr lang="en-US" sz="2200" dirty="0" err="1"/>
              <a:t>msqlite</a:t>
            </a:r>
            <a:endParaRPr lang="en-US" sz="2200" dirty="0"/>
          </a:p>
          <a:p>
            <a:r>
              <a:rPr lang="en-US" sz="2200" dirty="0" err="1"/>
              <a:t>pytest</a:t>
            </a:r>
            <a:r>
              <a:rPr lang="en-US" sz="2200" dirty="0"/>
              <a:t>-fly</a:t>
            </a:r>
          </a:p>
          <a:p>
            <a:endParaRPr lang="en-US" sz="2200" dirty="0"/>
          </a:p>
        </p:txBody>
      </p:sp>
      <p:sp>
        <p:nvSpPr>
          <p:cNvPr id="3" name="Footer Placeholder 2">
            <a:extLst>
              <a:ext uri="{FF2B5EF4-FFF2-40B4-BE49-F238E27FC236}">
                <a16:creationId xmlns:a16="http://schemas.microsoft.com/office/drawing/2014/main" id="{941EA5D1-6D27-CF69-FA84-9CE3F72EAE42}"/>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DB3A64F4-8843-B337-237A-88153AD6C2F1}"/>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2</a:t>
            </a:fld>
            <a:endParaRPr lang="en-US">
              <a:solidFill>
                <a:schemeClr val="tx1">
                  <a:lumMod val="50000"/>
                  <a:lumOff val="50000"/>
                </a:schemeClr>
              </a:solidFill>
            </a:endParaRPr>
          </a:p>
        </p:txBody>
      </p:sp>
    </p:spTree>
    <p:extLst>
      <p:ext uri="{BB962C8B-B14F-4D97-AF65-F5344CB8AC3E}">
        <p14:creationId xmlns:p14="http://schemas.microsoft.com/office/powerpoint/2010/main" val="1262384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CDD319-4ED8-5A0B-1776-0DFF3B9D0A3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9780592-4304-E714-BAF5-75A6FFCE9036}"/>
              </a:ext>
            </a:extLst>
          </p:cNvPr>
          <p:cNvSpPr>
            <a:spLocks noGrp="1"/>
          </p:cNvSpPr>
          <p:nvPr>
            <p:ph type="title"/>
          </p:nvPr>
        </p:nvSpPr>
        <p:spPr>
          <a:xfrm>
            <a:off x="1115568" y="548640"/>
            <a:ext cx="10168128" cy="1179576"/>
          </a:xfrm>
        </p:spPr>
        <p:txBody>
          <a:bodyPr>
            <a:normAutofit/>
          </a:bodyPr>
          <a:lstStyle/>
          <a:p>
            <a:r>
              <a:rPr lang="en-US" sz="4000" b="1" dirty="0"/>
              <a:t>pytest intro</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A916E62-927B-BB34-2C5F-6178A5EE1854}"/>
              </a:ext>
            </a:extLst>
          </p:cNvPr>
          <p:cNvSpPr>
            <a:spLocks noGrp="1"/>
          </p:cNvSpPr>
          <p:nvPr>
            <p:ph idx="1"/>
          </p:nvPr>
        </p:nvSpPr>
        <p:spPr>
          <a:xfrm>
            <a:off x="1115568" y="2334768"/>
            <a:ext cx="10168128" cy="3974591"/>
          </a:xfrm>
        </p:spPr>
        <p:txBody>
          <a:bodyPr>
            <a:normAutofit fontScale="85000" lnSpcReduction="20000"/>
          </a:bodyPr>
          <a:lstStyle/>
          <a:p>
            <a:r>
              <a:rPr lang="en-US" sz="2200" b="1" dirty="0"/>
              <a:t>The pytest framework makes it easy to write small, readable tests, and can scale to support complex functional testing for applications and libraries</a:t>
            </a:r>
          </a:p>
          <a:p>
            <a:r>
              <a:rPr lang="en-US" sz="2200" b="1" dirty="0"/>
              <a:t>Simple tests</a:t>
            </a:r>
            <a:r>
              <a:rPr lang="en-US" sz="2200" dirty="0"/>
              <a:t>: Writing tests is straightforward with pytest because you can use Python's built-in assert statement for test conditions.</a:t>
            </a:r>
          </a:p>
          <a:p>
            <a:r>
              <a:rPr lang="en-US" sz="2200" b="1" dirty="0"/>
              <a:t>Detailed info on failing assert statements</a:t>
            </a:r>
            <a:r>
              <a:rPr lang="en-US" sz="2200" dirty="0"/>
              <a:t>: When an assert fails, pytest provides detailed context to help you understand why.</a:t>
            </a:r>
          </a:p>
          <a:p>
            <a:r>
              <a:rPr lang="en-US" sz="2200" b="1" dirty="0"/>
              <a:t>Auto-discovery of test modules and functions</a:t>
            </a:r>
            <a:r>
              <a:rPr lang="en-US" sz="2200" dirty="0"/>
              <a:t>: pytest automatically discovers tests following its conventions, so you don't need to manually register tests.</a:t>
            </a:r>
          </a:p>
          <a:p>
            <a:r>
              <a:rPr lang="en-US" sz="2200" b="1" dirty="0"/>
              <a:t>Fixture support</a:t>
            </a:r>
            <a:r>
              <a:rPr lang="en-US" sz="2200" dirty="0"/>
              <a:t>: pytest offers powerful fixture support, which is a way to provide a fixed baseline upon which tests can reliably and repeatedly execute.</a:t>
            </a:r>
          </a:p>
          <a:p>
            <a:r>
              <a:rPr lang="en-US" sz="2200" b="1" dirty="0"/>
              <a:t>Parameterized testing</a:t>
            </a:r>
            <a:r>
              <a:rPr lang="en-US" sz="2200" dirty="0"/>
              <a:t>: You can easily parameterize tests to run the same test function with different inputs.</a:t>
            </a:r>
          </a:p>
          <a:p>
            <a:r>
              <a:rPr lang="en-US" sz="2200" b="1" dirty="0"/>
              <a:t>Plugins</a:t>
            </a:r>
            <a:r>
              <a:rPr lang="en-US" sz="2200" dirty="0"/>
              <a:t>: pytest has a vast ecosystem of plugins to extend its functionality for various needs, like parallel test execution, test coverage, and more.</a:t>
            </a:r>
          </a:p>
        </p:txBody>
      </p:sp>
      <p:sp>
        <p:nvSpPr>
          <p:cNvPr id="3" name="Footer Placeholder 2">
            <a:extLst>
              <a:ext uri="{FF2B5EF4-FFF2-40B4-BE49-F238E27FC236}">
                <a16:creationId xmlns:a16="http://schemas.microsoft.com/office/drawing/2014/main" id="{DB0B95DF-71E1-160D-0075-79C2801B38FA}"/>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75EAF726-FC0A-7F95-EF50-DE86225A05EF}"/>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3</a:t>
            </a:fld>
            <a:endParaRPr lang="en-US">
              <a:solidFill>
                <a:schemeClr val="tx1">
                  <a:lumMod val="50000"/>
                  <a:lumOff val="50000"/>
                </a:schemeClr>
              </a:solidFill>
            </a:endParaRPr>
          </a:p>
        </p:txBody>
      </p:sp>
    </p:spTree>
    <p:extLst>
      <p:ext uri="{BB962C8B-B14F-4D97-AF65-F5344CB8AC3E}">
        <p14:creationId xmlns:p14="http://schemas.microsoft.com/office/powerpoint/2010/main" val="1910187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436127-8C2B-707D-B195-0D0695AC31D2}"/>
              </a:ext>
            </a:extLst>
          </p:cNvPr>
          <p:cNvSpPr>
            <a:spLocks noGrp="1"/>
          </p:cNvSpPr>
          <p:nvPr>
            <p:ph type="title"/>
          </p:nvPr>
        </p:nvSpPr>
        <p:spPr>
          <a:xfrm>
            <a:off x="1115568" y="548640"/>
            <a:ext cx="10168128" cy="1179576"/>
          </a:xfrm>
        </p:spPr>
        <p:txBody>
          <a:bodyPr>
            <a:normAutofit/>
          </a:bodyPr>
          <a:lstStyle/>
          <a:p>
            <a:r>
              <a:rPr lang="en-US" sz="4000"/>
              <a:t>Speeding up test runs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CD27C9B-A8ED-C3BD-FAA5-EBB1DD610094}"/>
              </a:ext>
            </a:extLst>
          </p:cNvPr>
          <p:cNvSpPr>
            <a:spLocks noGrp="1"/>
          </p:cNvSpPr>
          <p:nvPr>
            <p:ph idx="1"/>
          </p:nvPr>
        </p:nvSpPr>
        <p:spPr>
          <a:xfrm>
            <a:off x="725214" y="2074742"/>
            <a:ext cx="10558482" cy="4102221"/>
          </a:xfrm>
        </p:spPr>
        <p:txBody>
          <a:bodyPr>
            <a:normAutofit/>
          </a:bodyPr>
          <a:lstStyle/>
          <a:p>
            <a:r>
              <a:rPr lang="en-US" sz="2200" dirty="0">
                <a:latin typeface="Courier New" panose="02070309020205020404" pitchFamily="49" charset="0"/>
                <a:cs typeface="Courier New" panose="02070309020205020404" pitchFamily="49" charset="0"/>
              </a:rPr>
              <a:t>mock</a:t>
            </a:r>
            <a:r>
              <a:rPr lang="en-US" sz="2200" dirty="0"/>
              <a:t>-</a:t>
            </a:r>
            <a:r>
              <a:rPr lang="en-US" sz="2200" dirty="0" err="1"/>
              <a:t>ing</a:t>
            </a:r>
            <a:r>
              <a:rPr lang="en-US" sz="2200" dirty="0"/>
              <a:t> can run faster than using real services</a:t>
            </a:r>
          </a:p>
          <a:p>
            <a:pPr lvl="1"/>
            <a:r>
              <a:rPr lang="en-US" sz="1800" dirty="0"/>
              <a:t>AWS: moto</a:t>
            </a:r>
          </a:p>
          <a:p>
            <a:pPr lvl="1"/>
            <a:r>
              <a:rPr lang="en-US" sz="1800" dirty="0" err="1"/>
              <a:t>awsimple</a:t>
            </a:r>
            <a:r>
              <a:rPr lang="en-US" sz="1800" dirty="0"/>
              <a:t> (76 tests):</a:t>
            </a:r>
          </a:p>
          <a:p>
            <a:pPr lvl="2"/>
            <a:r>
              <a:rPr lang="en-US" sz="1400" dirty="0"/>
              <a:t>moto mock: 43 sec</a:t>
            </a:r>
          </a:p>
          <a:p>
            <a:pPr lvl="2"/>
            <a:r>
              <a:rPr lang="en-US" sz="1400" dirty="0"/>
              <a:t>real AWS: 417 sec</a:t>
            </a:r>
          </a:p>
          <a:p>
            <a:pPr lvl="2"/>
            <a:r>
              <a:rPr lang="en-US" sz="1400" dirty="0"/>
              <a:t>9.7x speedup!</a:t>
            </a:r>
          </a:p>
          <a:p>
            <a:pPr lvl="1"/>
            <a:r>
              <a:rPr lang="en-US" sz="1800" dirty="0"/>
              <a:t>Also, can facilitate CI</a:t>
            </a:r>
          </a:p>
          <a:p>
            <a:r>
              <a:rPr lang="en-US" sz="2200" dirty="0"/>
              <a:t>Only re-run tests that are impacted by changed code, e.g., using </a:t>
            </a:r>
            <a:r>
              <a:rPr lang="en-US" sz="2200" dirty="0">
                <a:latin typeface="Courier New" panose="02070309020205020404" pitchFamily="49" charset="0"/>
                <a:cs typeface="Courier New" panose="02070309020205020404" pitchFamily="49" charset="0"/>
              </a:rPr>
              <a:t>pytest-</a:t>
            </a:r>
            <a:r>
              <a:rPr lang="en-US" sz="2200" dirty="0" err="1">
                <a:latin typeface="Courier New" panose="02070309020205020404" pitchFamily="49" charset="0"/>
                <a:cs typeface="Courier New" panose="02070309020205020404" pitchFamily="49" charset="0"/>
              </a:rPr>
              <a:t>testmon</a:t>
            </a:r>
            <a:endParaRPr lang="en-US" sz="2200" dirty="0">
              <a:latin typeface="Courier New" panose="02070309020205020404" pitchFamily="49" charset="0"/>
              <a:cs typeface="Courier New" panose="02070309020205020404" pitchFamily="49" charset="0"/>
            </a:endParaRPr>
          </a:p>
          <a:p>
            <a:r>
              <a:rPr lang="en-US" sz="2200" dirty="0"/>
              <a:t>Only run meaningful tests (can be difficult)</a:t>
            </a:r>
          </a:p>
          <a:p>
            <a:r>
              <a:rPr lang="en-US" sz="2200" dirty="0"/>
              <a:t>Caching (can be even more difficult …)</a:t>
            </a:r>
          </a:p>
          <a:p>
            <a:r>
              <a:rPr lang="en-US" sz="2200" i="1" dirty="0"/>
              <a:t>Parallelism</a:t>
            </a:r>
            <a:r>
              <a:rPr lang="en-US" sz="2200" dirty="0"/>
              <a:t> …</a:t>
            </a:r>
          </a:p>
        </p:txBody>
      </p:sp>
      <p:sp>
        <p:nvSpPr>
          <p:cNvPr id="4" name="Footer Placeholder 3">
            <a:extLst>
              <a:ext uri="{FF2B5EF4-FFF2-40B4-BE49-F238E27FC236}">
                <a16:creationId xmlns:a16="http://schemas.microsoft.com/office/drawing/2014/main" id="{7C496D34-7D32-0C02-BC7B-7E7160E312B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5" name="Slide Number Placeholder 4">
            <a:extLst>
              <a:ext uri="{FF2B5EF4-FFF2-40B4-BE49-F238E27FC236}">
                <a16:creationId xmlns:a16="http://schemas.microsoft.com/office/drawing/2014/main" id="{A25297E4-0A86-EB61-5C0B-80F45B4815B4}"/>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3140342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4AB899-B22D-CE0A-50A5-E6E93823969D}"/>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BBFD72F-13CE-421F-A1C4-B0431D2BB0F5}"/>
              </a:ext>
            </a:extLst>
          </p:cNvPr>
          <p:cNvSpPr>
            <a:spLocks noGrp="1"/>
          </p:cNvSpPr>
          <p:nvPr>
            <p:ph type="title"/>
          </p:nvPr>
        </p:nvSpPr>
        <p:spPr>
          <a:xfrm>
            <a:off x="1115568" y="548640"/>
            <a:ext cx="10168128" cy="1179576"/>
          </a:xfrm>
        </p:spPr>
        <p:txBody>
          <a:bodyPr>
            <a:normAutofit/>
          </a:bodyPr>
          <a:lstStyle/>
          <a:p>
            <a:r>
              <a:rPr lang="en-US" sz="4000" b="1" dirty="0"/>
              <a:t>pytest-xdist</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6A3980B-525D-83C1-22F6-062AB0E80845}"/>
              </a:ext>
            </a:extLst>
          </p:cNvPr>
          <p:cNvSpPr>
            <a:spLocks noGrp="1"/>
          </p:cNvSpPr>
          <p:nvPr>
            <p:ph idx="1"/>
          </p:nvPr>
        </p:nvSpPr>
        <p:spPr>
          <a:xfrm>
            <a:off x="1057868" y="2111604"/>
            <a:ext cx="10168128" cy="4244746"/>
          </a:xfrm>
        </p:spPr>
        <p:txBody>
          <a:bodyPr>
            <a:normAutofit fontScale="77500" lnSpcReduction="20000"/>
          </a:bodyPr>
          <a:lstStyle/>
          <a:p>
            <a:r>
              <a:rPr lang="en-US" sz="2200" b="1" dirty="0"/>
              <a:t>pytest-xdist is a plugin for the pytest framework that enables you to run tests in parallel, across multiple CPUs or even across different machines.</a:t>
            </a:r>
          </a:p>
          <a:p>
            <a:r>
              <a:rPr lang="en-US" sz="2200" b="1" dirty="0"/>
              <a:t>Parallel execution</a:t>
            </a:r>
            <a:r>
              <a:rPr lang="en-US" sz="2200" dirty="0"/>
              <a:t>: Distribute tests across multiple CPUs to speed up the execution. This is particularly beneficial for large test suites or tests that perform time-consuming operations such as accessing the network or a database.</a:t>
            </a:r>
          </a:p>
          <a:p>
            <a:r>
              <a:rPr lang="en-US" sz="2200" b="1" dirty="0"/>
              <a:t>Distributed testing</a:t>
            </a:r>
            <a:r>
              <a:rPr lang="en-US" sz="2200" dirty="0"/>
              <a:t>: Run tests in a distributed manner across multiple machines to scale the testing process horizontally. This is useful in environments where the test suite is too large for a single machine or when you want to test in different environments simultaneously.</a:t>
            </a:r>
          </a:p>
          <a:p>
            <a:r>
              <a:rPr lang="en-US" sz="2200" b="1" dirty="0"/>
              <a:t>Load balancing</a:t>
            </a:r>
            <a:r>
              <a:rPr lang="en-US" sz="2200" dirty="0"/>
              <a:t>: Dynamically allocate tests to different CPUs or machines based on their current load, ensuring an even distribution of work and optimizing the overall test execution time.</a:t>
            </a:r>
          </a:p>
          <a:p>
            <a:r>
              <a:rPr lang="en-US" sz="2200" dirty="0"/>
              <a:t>Generally, run-time feedback may be reduced vs. regular serial run</a:t>
            </a:r>
          </a:p>
          <a:p>
            <a:pPr lvl="1"/>
            <a:r>
              <a:rPr lang="en-US" sz="1800" dirty="0"/>
              <a:t>Due to how pytest-xdist is implemented, the -s/--capture=no option does not work.</a:t>
            </a:r>
          </a:p>
          <a:p>
            <a:pPr lvl="1"/>
            <a:r>
              <a:rPr lang="en-US" sz="1800" dirty="0">
                <a:hlinkClick r:id="rId2"/>
              </a:rPr>
              <a:t>https://pytest-xdist.readthedocs.io/en/latest/</a:t>
            </a:r>
            <a:r>
              <a:rPr lang="en-US" sz="1800" dirty="0"/>
              <a:t> </a:t>
            </a:r>
          </a:p>
          <a:p>
            <a:r>
              <a:rPr lang="en-US" sz="2200" b="1" i="1" u="sng" dirty="0"/>
              <a:t>Requires tests be independent</a:t>
            </a:r>
          </a:p>
          <a:p>
            <a:r>
              <a:rPr lang="en-US" sz="2200" b="1" dirty="0">
                <a:latin typeface="Courier New" panose="02070309020205020404" pitchFamily="49" charset="0"/>
                <a:cs typeface="Courier New" panose="02070309020205020404" pitchFamily="49" charset="0"/>
              </a:rPr>
              <a:t>-n X </a:t>
            </a:r>
            <a:r>
              <a:rPr lang="en-US" sz="2200" dirty="0"/>
              <a:t>or </a:t>
            </a:r>
            <a:r>
              <a:rPr lang="en-US" sz="2200" b="1" dirty="0">
                <a:latin typeface="Courier New" panose="02070309020205020404" pitchFamily="49" charset="0"/>
                <a:cs typeface="Courier New" panose="02070309020205020404" pitchFamily="49" charset="0"/>
              </a:rPr>
              <a:t>–n auto</a:t>
            </a:r>
          </a:p>
          <a:p>
            <a:pPr lvl="1"/>
            <a:r>
              <a:rPr lang="en-US" sz="1800" dirty="0"/>
              <a:t>-n X explicitly defines number of workers, e.g., -n 4 for 4 workers</a:t>
            </a:r>
          </a:p>
          <a:p>
            <a:pPr lvl="1"/>
            <a:r>
              <a:rPr lang="en-US" sz="1800" dirty="0"/>
              <a:t>-n auto tells pytest-xdist to determine the number of workers</a:t>
            </a:r>
          </a:p>
        </p:txBody>
      </p:sp>
      <p:sp>
        <p:nvSpPr>
          <p:cNvPr id="3" name="Footer Placeholder 2">
            <a:extLst>
              <a:ext uri="{FF2B5EF4-FFF2-40B4-BE49-F238E27FC236}">
                <a16:creationId xmlns:a16="http://schemas.microsoft.com/office/drawing/2014/main" id="{EFF1C031-CB0F-6F73-6017-3E51DD5F581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4162A153-FB39-534B-BC11-132325A9A1FE}"/>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5</a:t>
            </a:fld>
            <a:endParaRPr lang="en-US">
              <a:solidFill>
                <a:schemeClr val="tx1">
                  <a:lumMod val="50000"/>
                  <a:lumOff val="50000"/>
                </a:schemeClr>
              </a:solidFill>
            </a:endParaRPr>
          </a:p>
        </p:txBody>
      </p:sp>
    </p:spTree>
    <p:extLst>
      <p:ext uri="{BB962C8B-B14F-4D97-AF65-F5344CB8AC3E}">
        <p14:creationId xmlns:p14="http://schemas.microsoft.com/office/powerpoint/2010/main" val="179290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65A34C-2D54-0293-69C7-89A7005CC13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7BCFE61-C5FA-E3F6-43D9-1A8AC26FCA9D}"/>
              </a:ext>
            </a:extLst>
          </p:cNvPr>
          <p:cNvSpPr>
            <a:spLocks noGrp="1"/>
          </p:cNvSpPr>
          <p:nvPr>
            <p:ph type="title"/>
          </p:nvPr>
        </p:nvSpPr>
        <p:spPr>
          <a:xfrm>
            <a:off x="1115568" y="548640"/>
            <a:ext cx="10168128" cy="1179576"/>
          </a:xfrm>
        </p:spPr>
        <p:txBody>
          <a:bodyPr>
            <a:normAutofit/>
          </a:bodyPr>
          <a:lstStyle/>
          <a:p>
            <a:r>
              <a:rPr lang="en-US" sz="4000" b="1" dirty="0"/>
              <a:t>“Workers” vs. CPUs</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50FBDF23-0048-0F87-BCD1-9ECB9ACD9D09}"/>
              </a:ext>
            </a:extLst>
          </p:cNvPr>
          <p:cNvSpPr>
            <a:spLocks noGrp="1"/>
          </p:cNvSpPr>
          <p:nvPr>
            <p:ph idx="1"/>
          </p:nvPr>
        </p:nvSpPr>
        <p:spPr>
          <a:xfrm>
            <a:off x="859536" y="2011680"/>
            <a:ext cx="10168128" cy="4046954"/>
          </a:xfrm>
        </p:spPr>
        <p:txBody>
          <a:bodyPr>
            <a:normAutofit fontScale="85000" lnSpcReduction="20000"/>
          </a:bodyPr>
          <a:lstStyle/>
          <a:p>
            <a:r>
              <a:rPr lang="en-US" sz="2200" dirty="0"/>
              <a:t>Not all “CPUs” or “Processors” are equal</a:t>
            </a:r>
          </a:p>
          <a:p>
            <a:pPr lvl="1"/>
            <a:r>
              <a:rPr lang="en-US" sz="1800" dirty="0"/>
              <a:t>We’re not talking about GPUs here … (at least yet)</a:t>
            </a:r>
          </a:p>
          <a:p>
            <a:r>
              <a:rPr lang="en-US" sz="2200" dirty="0"/>
              <a:t>Long ago a CPU was a single processor. Now, generally at least in pairs.</a:t>
            </a:r>
          </a:p>
          <a:p>
            <a:r>
              <a:rPr lang="en-US" sz="2200" dirty="0"/>
              <a:t>“Big” Cores (Performance cores)</a:t>
            </a:r>
          </a:p>
          <a:p>
            <a:pPr lvl="1"/>
            <a:r>
              <a:rPr lang="en-US" sz="1800" dirty="0"/>
              <a:t>Highest Single-Threaded performance, highest power, highest super-scaler, most execution units</a:t>
            </a:r>
          </a:p>
          <a:p>
            <a:r>
              <a:rPr lang="en-US" sz="2200" dirty="0"/>
              <a:t>“Little” Cores (Efficiency cores)</a:t>
            </a:r>
          </a:p>
          <a:p>
            <a:pPr lvl="1"/>
            <a:r>
              <a:rPr lang="en-US" sz="1800" dirty="0"/>
              <a:t>Good performance/Watt</a:t>
            </a:r>
          </a:p>
          <a:p>
            <a:r>
              <a:rPr lang="en-US" sz="2200" dirty="0"/>
              <a:t>SMT (Simultaneous Multi-Threading, AKA Intel® Hyper-Threading™ or HT)</a:t>
            </a:r>
          </a:p>
          <a:p>
            <a:pPr lvl="1"/>
            <a:r>
              <a:rPr lang="en-US" sz="1800" dirty="0"/>
              <a:t>2 (or more) “virtual” processors presented to the OS from one core</a:t>
            </a:r>
          </a:p>
          <a:p>
            <a:pPr lvl="1"/>
            <a:r>
              <a:rPr lang="en-US" sz="1800" dirty="0"/>
              <a:t>Good for workloads where OS threads/processes don’t saturate a shared compute resource such as execution units</a:t>
            </a:r>
          </a:p>
          <a:p>
            <a:r>
              <a:rPr lang="en-US" sz="2200" dirty="0"/>
              <a:t>Some platforms will have a mix</a:t>
            </a:r>
          </a:p>
          <a:p>
            <a:r>
              <a:rPr lang="en-US" sz="2200" dirty="0"/>
              <a:t>Generally, set the number of workers to at least the number of “performance” cores</a:t>
            </a:r>
          </a:p>
          <a:p>
            <a:pPr lvl="1"/>
            <a:r>
              <a:rPr lang="en-US" sz="1800" dirty="0"/>
              <a:t>Assuming no inter-test dependencies</a:t>
            </a:r>
          </a:p>
          <a:p>
            <a:r>
              <a:rPr lang="en-US" sz="2200" dirty="0"/>
              <a:t>Most platforms are power/thermal limited</a:t>
            </a:r>
          </a:p>
          <a:p>
            <a:endParaRPr lang="en-US" sz="2200" dirty="0"/>
          </a:p>
          <a:p>
            <a:endParaRPr lang="en-US" sz="2200" dirty="0"/>
          </a:p>
        </p:txBody>
      </p:sp>
      <p:sp>
        <p:nvSpPr>
          <p:cNvPr id="3" name="Footer Placeholder 2">
            <a:extLst>
              <a:ext uri="{FF2B5EF4-FFF2-40B4-BE49-F238E27FC236}">
                <a16:creationId xmlns:a16="http://schemas.microsoft.com/office/drawing/2014/main" id="{A8660267-BED0-FD9B-6A90-9C9FD6EB6008}"/>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980178FF-3D70-156A-A6F6-F017957A3596}"/>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6</a:t>
            </a:fld>
            <a:endParaRPr lang="en-US">
              <a:solidFill>
                <a:schemeClr val="tx1">
                  <a:lumMod val="50000"/>
                  <a:lumOff val="50000"/>
                </a:schemeClr>
              </a:solidFill>
            </a:endParaRPr>
          </a:p>
        </p:txBody>
      </p:sp>
      <p:sp>
        <p:nvSpPr>
          <p:cNvPr id="2" name="TextBox 1">
            <a:extLst>
              <a:ext uri="{FF2B5EF4-FFF2-40B4-BE49-F238E27FC236}">
                <a16:creationId xmlns:a16="http://schemas.microsoft.com/office/drawing/2014/main" id="{92737127-E06C-B8F3-A472-89631D1B00E2}"/>
              </a:ext>
            </a:extLst>
          </p:cNvPr>
          <p:cNvSpPr txBox="1"/>
          <p:nvPr/>
        </p:nvSpPr>
        <p:spPr>
          <a:xfrm>
            <a:off x="3254955" y="6065760"/>
            <a:ext cx="5773953" cy="369332"/>
          </a:xfrm>
          <a:prstGeom prst="rect">
            <a:avLst/>
          </a:prstGeom>
          <a:noFill/>
          <a:ln w="38100">
            <a:solidFill>
              <a:schemeClr val="accent1">
                <a:shade val="15000"/>
              </a:schemeClr>
            </a:solidFill>
          </a:ln>
        </p:spPr>
        <p:txBody>
          <a:bodyPr wrap="none" rtlCol="0">
            <a:spAutoFit/>
          </a:bodyPr>
          <a:lstStyle/>
          <a:p>
            <a:r>
              <a:rPr lang="en-US" dirty="0"/>
              <a:t>Hardware Configurations can impact Expected Performance</a:t>
            </a:r>
          </a:p>
        </p:txBody>
      </p:sp>
    </p:spTree>
    <p:extLst>
      <p:ext uri="{BB962C8B-B14F-4D97-AF65-F5344CB8AC3E}">
        <p14:creationId xmlns:p14="http://schemas.microsoft.com/office/powerpoint/2010/main" val="726371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A7782E-195D-0A66-86A8-0EF214EBCE14}"/>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Rectangle 14">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090EF60B-1661-9D95-7847-1605EAB109E1}"/>
              </a:ext>
            </a:extLst>
          </p:cNvPr>
          <p:cNvSpPr>
            <a:spLocks noGrp="1"/>
          </p:cNvSpPr>
          <p:nvPr>
            <p:ph type="title"/>
          </p:nvPr>
        </p:nvSpPr>
        <p:spPr>
          <a:xfrm>
            <a:off x="1115568" y="548640"/>
            <a:ext cx="10168128" cy="1179576"/>
          </a:xfrm>
        </p:spPr>
        <p:txBody>
          <a:bodyPr>
            <a:normAutofit/>
          </a:bodyPr>
          <a:lstStyle/>
          <a:p>
            <a:r>
              <a:rPr lang="en-US" sz="4000" b="1" dirty="0" err="1"/>
              <a:t>pytest</a:t>
            </a:r>
            <a:r>
              <a:rPr lang="en-US" sz="4000" b="1" dirty="0"/>
              <a:t>-fly</a:t>
            </a:r>
          </a:p>
        </p:txBody>
      </p:sp>
      <p:sp>
        <p:nvSpPr>
          <p:cNvPr id="17" name="Rectangle 16">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Content Placeholder 4">
            <a:extLst>
              <a:ext uri="{FF2B5EF4-FFF2-40B4-BE49-F238E27FC236}">
                <a16:creationId xmlns:a16="http://schemas.microsoft.com/office/drawing/2014/main" id="{C29CC274-AC8B-5097-ADDC-FABCF1D59EEF}"/>
              </a:ext>
            </a:extLst>
          </p:cNvPr>
          <p:cNvSpPr>
            <a:spLocks noGrp="1"/>
          </p:cNvSpPr>
          <p:nvPr>
            <p:ph idx="1"/>
          </p:nvPr>
        </p:nvSpPr>
        <p:spPr>
          <a:xfrm>
            <a:off x="566928" y="2276856"/>
            <a:ext cx="6516624" cy="3942969"/>
          </a:xfrm>
        </p:spPr>
        <p:txBody>
          <a:bodyPr>
            <a:normAutofit lnSpcReduction="10000"/>
          </a:bodyPr>
          <a:lstStyle/>
          <a:p>
            <a:r>
              <a:rPr lang="en-US" sz="2200" b="1" dirty="0"/>
              <a:t>Enables performance rollups and visualizations of pytest runs to aid the test developer to improve test performance and reliability</a:t>
            </a:r>
          </a:p>
          <a:p>
            <a:r>
              <a:rPr lang="en-US" sz="2200" dirty="0"/>
              <a:t>A pytest plugin that records pytest Reports to a local SQLite DB</a:t>
            </a:r>
          </a:p>
          <a:p>
            <a:pPr lvl="1"/>
            <a:r>
              <a:rPr lang="en-US" sz="1800" dirty="0"/>
              <a:t>Includes a basic visualization</a:t>
            </a:r>
          </a:p>
          <a:p>
            <a:r>
              <a:rPr lang="en-US" sz="2200" dirty="0"/>
              <a:t>Installation</a:t>
            </a:r>
          </a:p>
          <a:p>
            <a:pPr lvl="1"/>
            <a:r>
              <a:rPr lang="en-US" sz="1800" dirty="0">
                <a:latin typeface="Courier New" panose="02070309020205020404" pitchFamily="49" charset="0"/>
                <a:cs typeface="Courier New" panose="02070309020205020404" pitchFamily="49" charset="0"/>
              </a:rPr>
              <a:t>pip install </a:t>
            </a:r>
            <a:r>
              <a:rPr lang="en-US" sz="1800" dirty="0" err="1">
                <a:latin typeface="Courier New" panose="02070309020205020404" pitchFamily="49" charset="0"/>
                <a:cs typeface="Courier New" panose="02070309020205020404" pitchFamily="49" charset="0"/>
              </a:rPr>
              <a:t>pytest</a:t>
            </a:r>
            <a:r>
              <a:rPr lang="en-US" sz="1800" dirty="0">
                <a:latin typeface="Courier New" panose="02070309020205020404" pitchFamily="49" charset="0"/>
                <a:cs typeface="Courier New" panose="02070309020205020404" pitchFamily="49" charset="0"/>
              </a:rPr>
              <a:t>-fly</a:t>
            </a:r>
          </a:p>
          <a:p>
            <a:r>
              <a:rPr lang="en-US" sz="2200" dirty="0"/>
              <a:t>Usage in pytest</a:t>
            </a:r>
          </a:p>
          <a:p>
            <a:pPr lvl="1"/>
            <a:r>
              <a:rPr lang="en-US" sz="1800" dirty="0">
                <a:latin typeface="Courier New" panose="02070309020205020404" pitchFamily="49" charset="0"/>
                <a:cs typeface="Courier New" panose="02070309020205020404" pitchFamily="49" charset="0"/>
              </a:rPr>
              <a:t>pytest --fly</a:t>
            </a:r>
          </a:p>
          <a:p>
            <a:r>
              <a:rPr lang="en-US" sz="2200" dirty="0"/>
              <a:t>Visualization</a:t>
            </a:r>
          </a:p>
          <a:p>
            <a:pPr lvl="1"/>
            <a:r>
              <a:rPr lang="en-US" sz="1800" dirty="0">
                <a:latin typeface="Courier New" panose="02070309020205020404" pitchFamily="49" charset="0"/>
                <a:cs typeface="Courier New" panose="02070309020205020404" pitchFamily="49" charset="0"/>
              </a:rPr>
              <a:t>python –m </a:t>
            </a:r>
            <a:r>
              <a:rPr lang="en-US" sz="1800" dirty="0" err="1">
                <a:latin typeface="Courier New" panose="02070309020205020404" pitchFamily="49" charset="0"/>
                <a:cs typeface="Courier New" panose="02070309020205020404" pitchFamily="49" charset="0"/>
              </a:rPr>
              <a:t>pytest_fly</a:t>
            </a:r>
            <a:endParaRPr lang="en-US" sz="1800" dirty="0">
              <a:latin typeface="Courier New" panose="02070309020205020404" pitchFamily="49" charset="0"/>
              <a:cs typeface="Courier New" panose="02070309020205020404" pitchFamily="49" charset="0"/>
            </a:endParaRPr>
          </a:p>
          <a:p>
            <a:endParaRPr lang="en-US" sz="2200" dirty="0"/>
          </a:p>
        </p:txBody>
      </p:sp>
      <p:sp>
        <p:nvSpPr>
          <p:cNvPr id="3" name="Footer Placeholder 2">
            <a:extLst>
              <a:ext uri="{FF2B5EF4-FFF2-40B4-BE49-F238E27FC236}">
                <a16:creationId xmlns:a16="http://schemas.microsoft.com/office/drawing/2014/main" id="{BB8D4625-D039-67FD-A78F-E2452D4D73D9}"/>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6" name="Slide Number Placeholder 5">
            <a:extLst>
              <a:ext uri="{FF2B5EF4-FFF2-40B4-BE49-F238E27FC236}">
                <a16:creationId xmlns:a16="http://schemas.microsoft.com/office/drawing/2014/main" id="{7E05E6AF-B9EB-54FE-46FF-059FB74EF70B}"/>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7</a:t>
            </a:fld>
            <a:endParaRPr lang="en-US" dirty="0">
              <a:solidFill>
                <a:schemeClr val="tx1">
                  <a:lumMod val="50000"/>
                  <a:lumOff val="50000"/>
                </a:schemeClr>
              </a:solidFill>
            </a:endParaRPr>
          </a:p>
        </p:txBody>
      </p:sp>
      <p:sp>
        <p:nvSpPr>
          <p:cNvPr id="2" name="TextBox 1">
            <a:extLst>
              <a:ext uri="{FF2B5EF4-FFF2-40B4-BE49-F238E27FC236}">
                <a16:creationId xmlns:a16="http://schemas.microsoft.com/office/drawing/2014/main" id="{25C0F929-CC11-A2D5-AF6C-57AC3F06DEE6}"/>
              </a:ext>
            </a:extLst>
          </p:cNvPr>
          <p:cNvSpPr txBox="1"/>
          <p:nvPr/>
        </p:nvSpPr>
        <p:spPr>
          <a:xfrm>
            <a:off x="7424928" y="2923204"/>
            <a:ext cx="1475084" cy="830997"/>
          </a:xfrm>
          <a:prstGeom prst="rect">
            <a:avLst/>
          </a:prstGeom>
          <a:noFill/>
          <a:ln w="25400">
            <a:solidFill>
              <a:schemeClr val="tx1"/>
            </a:solidFill>
          </a:ln>
        </p:spPr>
        <p:txBody>
          <a:bodyPr wrap="none" rtlCol="0">
            <a:spAutoFit/>
          </a:bodyPr>
          <a:lstStyle/>
          <a:p>
            <a:r>
              <a:rPr lang="en-US" sz="2400" dirty="0"/>
              <a:t>pytest</a:t>
            </a:r>
          </a:p>
          <a:p>
            <a:r>
              <a:rPr lang="en-US" sz="2400" dirty="0">
                <a:latin typeface="Courier New" panose="02070309020205020404" pitchFamily="49" charset="0"/>
                <a:cs typeface="Courier New" panose="02070309020205020404" pitchFamily="49" charset="0"/>
              </a:rPr>
              <a:t>reports</a:t>
            </a:r>
          </a:p>
        </p:txBody>
      </p:sp>
      <p:sp>
        <p:nvSpPr>
          <p:cNvPr id="7" name="TextBox 6">
            <a:extLst>
              <a:ext uri="{FF2B5EF4-FFF2-40B4-BE49-F238E27FC236}">
                <a16:creationId xmlns:a16="http://schemas.microsoft.com/office/drawing/2014/main" id="{56042C25-5403-5531-98C3-AEC55DD56971}"/>
              </a:ext>
            </a:extLst>
          </p:cNvPr>
          <p:cNvSpPr txBox="1"/>
          <p:nvPr/>
        </p:nvSpPr>
        <p:spPr>
          <a:xfrm>
            <a:off x="9776284" y="2923204"/>
            <a:ext cx="1074596" cy="830997"/>
          </a:xfrm>
          <a:prstGeom prst="rect">
            <a:avLst/>
          </a:prstGeom>
          <a:noFill/>
          <a:ln w="25400">
            <a:solidFill>
              <a:schemeClr val="tx1"/>
            </a:solidFill>
          </a:ln>
        </p:spPr>
        <p:txBody>
          <a:bodyPr wrap="square" rtlCol="0">
            <a:spAutoFit/>
          </a:bodyPr>
          <a:lstStyle/>
          <a:p>
            <a:r>
              <a:rPr lang="en-US" sz="2400" dirty="0"/>
              <a:t>SQLite</a:t>
            </a:r>
          </a:p>
          <a:p>
            <a:r>
              <a:rPr lang="en-US" sz="2400" dirty="0"/>
              <a:t>DB</a:t>
            </a:r>
          </a:p>
        </p:txBody>
      </p:sp>
      <p:cxnSp>
        <p:nvCxnSpPr>
          <p:cNvPr id="9" name="Straight Arrow Connector 8">
            <a:extLst>
              <a:ext uri="{FF2B5EF4-FFF2-40B4-BE49-F238E27FC236}">
                <a16:creationId xmlns:a16="http://schemas.microsoft.com/office/drawing/2014/main" id="{834374BF-A108-7CA9-614B-FA75C0313E3B}"/>
              </a:ext>
            </a:extLst>
          </p:cNvPr>
          <p:cNvCxnSpPr>
            <a:cxnSpLocks/>
            <a:stCxn id="2" idx="3"/>
            <a:endCxn id="7" idx="1"/>
          </p:cNvCxnSpPr>
          <p:nvPr/>
        </p:nvCxnSpPr>
        <p:spPr>
          <a:xfrm>
            <a:off x="8900012" y="3338703"/>
            <a:ext cx="876272"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5FBB09A-A381-7C9B-2216-3B62433097D9}"/>
              </a:ext>
            </a:extLst>
          </p:cNvPr>
          <p:cNvSpPr txBox="1"/>
          <p:nvPr/>
        </p:nvSpPr>
        <p:spPr>
          <a:xfrm>
            <a:off x="7417982" y="4793259"/>
            <a:ext cx="1074596" cy="830997"/>
          </a:xfrm>
          <a:prstGeom prst="rect">
            <a:avLst/>
          </a:prstGeom>
          <a:noFill/>
          <a:ln w="25400">
            <a:solidFill>
              <a:schemeClr val="tx1"/>
            </a:solidFill>
          </a:ln>
        </p:spPr>
        <p:txBody>
          <a:bodyPr wrap="square" rtlCol="0">
            <a:spAutoFit/>
          </a:bodyPr>
          <a:lstStyle/>
          <a:p>
            <a:r>
              <a:rPr lang="en-US" sz="2400" dirty="0"/>
              <a:t>SQLite</a:t>
            </a:r>
          </a:p>
          <a:p>
            <a:r>
              <a:rPr lang="en-US" sz="2400" dirty="0"/>
              <a:t>DB</a:t>
            </a:r>
          </a:p>
        </p:txBody>
      </p:sp>
      <p:cxnSp>
        <p:nvCxnSpPr>
          <p:cNvPr id="20" name="Straight Arrow Connector 19">
            <a:extLst>
              <a:ext uri="{FF2B5EF4-FFF2-40B4-BE49-F238E27FC236}">
                <a16:creationId xmlns:a16="http://schemas.microsoft.com/office/drawing/2014/main" id="{73F146D5-4398-328B-2EF7-D94456A161A9}"/>
              </a:ext>
            </a:extLst>
          </p:cNvPr>
          <p:cNvCxnSpPr>
            <a:cxnSpLocks/>
            <a:stCxn id="19" idx="3"/>
            <a:endCxn id="21" idx="1"/>
          </p:cNvCxnSpPr>
          <p:nvPr/>
        </p:nvCxnSpPr>
        <p:spPr>
          <a:xfrm>
            <a:off x="8492578" y="5208758"/>
            <a:ext cx="97451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61F527-DBC2-E64E-5E53-36EBC4B6AF40}"/>
              </a:ext>
            </a:extLst>
          </p:cNvPr>
          <p:cNvSpPr txBox="1"/>
          <p:nvPr/>
        </p:nvSpPr>
        <p:spPr>
          <a:xfrm>
            <a:off x="9467088" y="4793259"/>
            <a:ext cx="1662956" cy="830997"/>
          </a:xfrm>
          <a:prstGeom prst="rect">
            <a:avLst/>
          </a:prstGeom>
          <a:noFill/>
          <a:ln w="25400">
            <a:solidFill>
              <a:schemeClr val="tx1"/>
            </a:solidFill>
          </a:ln>
        </p:spPr>
        <p:txBody>
          <a:bodyPr wrap="none" rtlCol="0">
            <a:spAutoFit/>
          </a:bodyPr>
          <a:lstStyle/>
          <a:p>
            <a:r>
              <a:rPr lang="en-US" sz="2400" dirty="0"/>
              <a:t>bar chart</a:t>
            </a:r>
          </a:p>
          <a:p>
            <a:r>
              <a:rPr lang="en-US" sz="2400" dirty="0"/>
              <a:t>(matplotlib)</a:t>
            </a:r>
          </a:p>
        </p:txBody>
      </p:sp>
      <p:sp>
        <p:nvSpPr>
          <p:cNvPr id="25" name="TextBox 24">
            <a:extLst>
              <a:ext uri="{FF2B5EF4-FFF2-40B4-BE49-F238E27FC236}">
                <a16:creationId xmlns:a16="http://schemas.microsoft.com/office/drawing/2014/main" id="{4726E6C7-CA8A-9591-9D0D-F505EB945057}"/>
              </a:ext>
            </a:extLst>
          </p:cNvPr>
          <p:cNvSpPr txBox="1"/>
          <p:nvPr/>
        </p:nvSpPr>
        <p:spPr>
          <a:xfrm>
            <a:off x="8705088" y="2462296"/>
            <a:ext cx="1141403" cy="369332"/>
          </a:xfrm>
          <a:prstGeom prst="rect">
            <a:avLst/>
          </a:prstGeom>
          <a:noFill/>
        </p:spPr>
        <p:txBody>
          <a:bodyPr wrap="none" rtlCol="0">
            <a:spAutoFit/>
          </a:bodyPr>
          <a:lstStyle/>
          <a:p>
            <a:r>
              <a:rPr lang="en-US" u="sng" dirty="0"/>
              <a:t>pytest run</a:t>
            </a:r>
          </a:p>
        </p:txBody>
      </p:sp>
      <p:sp>
        <p:nvSpPr>
          <p:cNvPr id="26" name="TextBox 25">
            <a:extLst>
              <a:ext uri="{FF2B5EF4-FFF2-40B4-BE49-F238E27FC236}">
                <a16:creationId xmlns:a16="http://schemas.microsoft.com/office/drawing/2014/main" id="{E7806905-7401-B754-1429-B089E077FA16}"/>
              </a:ext>
            </a:extLst>
          </p:cNvPr>
          <p:cNvSpPr txBox="1"/>
          <p:nvPr/>
        </p:nvSpPr>
        <p:spPr>
          <a:xfrm>
            <a:off x="8310194" y="4346869"/>
            <a:ext cx="1339277" cy="369332"/>
          </a:xfrm>
          <a:prstGeom prst="rect">
            <a:avLst/>
          </a:prstGeom>
          <a:noFill/>
        </p:spPr>
        <p:txBody>
          <a:bodyPr wrap="none" rtlCol="0">
            <a:spAutoFit/>
          </a:bodyPr>
          <a:lstStyle/>
          <a:p>
            <a:r>
              <a:rPr lang="en-US" u="sng" dirty="0"/>
              <a:t>visualization</a:t>
            </a:r>
          </a:p>
        </p:txBody>
      </p:sp>
      <p:sp>
        <p:nvSpPr>
          <p:cNvPr id="8" name="TextBox 7">
            <a:extLst>
              <a:ext uri="{FF2B5EF4-FFF2-40B4-BE49-F238E27FC236}">
                <a16:creationId xmlns:a16="http://schemas.microsoft.com/office/drawing/2014/main" id="{75407EFA-F80F-135F-99E3-9C7557C3A245}"/>
              </a:ext>
            </a:extLst>
          </p:cNvPr>
          <p:cNvSpPr txBox="1"/>
          <p:nvPr/>
        </p:nvSpPr>
        <p:spPr>
          <a:xfrm rot="19457747">
            <a:off x="4837635" y="621924"/>
            <a:ext cx="1231427" cy="646331"/>
          </a:xfrm>
          <a:prstGeom prst="rect">
            <a:avLst/>
          </a:prstGeom>
          <a:noFill/>
        </p:spPr>
        <p:txBody>
          <a:bodyPr wrap="none" rtlCol="0">
            <a:spAutoFit/>
          </a:bodyPr>
          <a:lstStyle/>
          <a:p>
            <a:r>
              <a:rPr lang="en-US" sz="3600" dirty="0">
                <a:solidFill>
                  <a:srgbClr val="FF0000"/>
                </a:solidFill>
                <a:latin typeface="Comic Sans MS" panose="030F0702030302020204" pitchFamily="66" charset="0"/>
              </a:rPr>
              <a:t>New!</a:t>
            </a:r>
          </a:p>
        </p:txBody>
      </p:sp>
      <p:pic>
        <p:nvPicPr>
          <p:cNvPr id="16" name="Picture 15" descr="A cartoon of a bee looking at a magnifying glass&#10;&#10;Description automatically generated">
            <a:extLst>
              <a:ext uri="{FF2B5EF4-FFF2-40B4-BE49-F238E27FC236}">
                <a16:creationId xmlns:a16="http://schemas.microsoft.com/office/drawing/2014/main" id="{381338BF-639F-5FB3-5420-65D2C79C9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271" y="70469"/>
            <a:ext cx="2486688" cy="2486688"/>
          </a:xfrm>
          <a:prstGeom prst="rect">
            <a:avLst/>
          </a:prstGeom>
        </p:spPr>
      </p:pic>
    </p:spTree>
    <p:extLst>
      <p:ext uri="{BB962C8B-B14F-4D97-AF65-F5344CB8AC3E}">
        <p14:creationId xmlns:p14="http://schemas.microsoft.com/office/powerpoint/2010/main" val="752860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336-EBBB-1374-30C6-EDAD00E50D98}"/>
              </a:ext>
            </a:extLst>
          </p:cNvPr>
          <p:cNvSpPr>
            <a:spLocks noGrp="1"/>
          </p:cNvSpPr>
          <p:nvPr>
            <p:ph type="title"/>
          </p:nvPr>
        </p:nvSpPr>
        <p:spPr/>
        <p:txBody>
          <a:bodyPr/>
          <a:lstStyle/>
          <a:p>
            <a:r>
              <a:rPr lang="en-US" dirty="0" err="1"/>
              <a:t>msqlite</a:t>
            </a:r>
            <a:endParaRPr lang="en-US" dirty="0"/>
          </a:p>
        </p:txBody>
      </p:sp>
      <p:sp>
        <p:nvSpPr>
          <p:cNvPr id="3" name="Content Placeholder 2">
            <a:extLst>
              <a:ext uri="{FF2B5EF4-FFF2-40B4-BE49-F238E27FC236}">
                <a16:creationId xmlns:a16="http://schemas.microsoft.com/office/drawing/2014/main" id="{8E790229-6641-BEAF-27C0-A36812F24B18}"/>
              </a:ext>
            </a:extLst>
          </p:cNvPr>
          <p:cNvSpPr>
            <a:spLocks noGrp="1"/>
          </p:cNvSpPr>
          <p:nvPr>
            <p:ph idx="1"/>
          </p:nvPr>
        </p:nvSpPr>
        <p:spPr/>
        <p:txBody>
          <a:bodyPr>
            <a:normAutofit lnSpcReduction="10000"/>
          </a:bodyPr>
          <a:lstStyle/>
          <a:p>
            <a:r>
              <a:rPr lang="en-US" b="1" u="sng" dirty="0"/>
              <a:t>m</a:t>
            </a:r>
            <a:r>
              <a:rPr lang="en-US" dirty="0"/>
              <a:t>ulti-threaded and </a:t>
            </a:r>
            <a:r>
              <a:rPr lang="en-US" b="1" u="sng" dirty="0"/>
              <a:t>m</a:t>
            </a:r>
            <a:r>
              <a:rPr lang="en-US" dirty="0"/>
              <a:t>ulti-process access to SQLite DB (file)</a:t>
            </a:r>
          </a:p>
          <a:p>
            <a:r>
              <a:rPr lang="en-US" dirty="0"/>
              <a:t>A separate python package on </a:t>
            </a:r>
            <a:r>
              <a:rPr lang="en-US" dirty="0" err="1"/>
              <a:t>PyPI</a:t>
            </a:r>
            <a:r>
              <a:rPr lang="en-US" dirty="0"/>
              <a:t> to facilitate using SQLite DBs in a parallel environment</a:t>
            </a:r>
          </a:p>
          <a:p>
            <a:r>
              <a:rPr lang="en-US" dirty="0"/>
              <a:t>Supports a subset of SQLite usage models</a:t>
            </a:r>
          </a:p>
          <a:p>
            <a:r>
              <a:rPr lang="en-US" dirty="0"/>
              <a:t>Meant for infrequent, short DB writes</a:t>
            </a:r>
          </a:p>
          <a:p>
            <a:r>
              <a:rPr lang="en-US" dirty="0"/>
              <a:t>Locks the DB (file) for all accesses</a:t>
            </a:r>
          </a:p>
          <a:p>
            <a:r>
              <a:rPr lang="en-US" dirty="0"/>
              <a:t>Automatic retries</a:t>
            </a:r>
          </a:p>
          <a:p>
            <a:r>
              <a:rPr lang="en-US" dirty="0">
                <a:latin typeface="Courier New" panose="02070309020205020404" pitchFamily="49" charset="0"/>
                <a:cs typeface="Courier New" panose="02070309020205020404" pitchFamily="49" charset="0"/>
              </a:rPr>
              <a:t>pip install </a:t>
            </a:r>
            <a:r>
              <a:rPr lang="en-US" dirty="0" err="1">
                <a:latin typeface="Courier New" panose="02070309020205020404" pitchFamily="49" charset="0"/>
                <a:cs typeface="Courier New" panose="02070309020205020404" pitchFamily="49" charset="0"/>
              </a:rPr>
              <a:t>msqlite</a:t>
            </a:r>
            <a:endParaRPr lang="en-US" dirty="0">
              <a:latin typeface="Courier New" panose="02070309020205020404" pitchFamily="49" charset="0"/>
              <a:cs typeface="Courier New" panose="02070309020205020404" pitchFamily="49" charset="0"/>
            </a:endParaRPr>
          </a:p>
          <a:p>
            <a:r>
              <a:rPr lang="en-US" dirty="0">
                <a:hlinkClick r:id="rId2"/>
              </a:rPr>
              <a:t>https://github.com/jamesabel/msqlite</a:t>
            </a:r>
            <a:r>
              <a:rPr lang="en-US" dirty="0"/>
              <a:t> </a:t>
            </a:r>
          </a:p>
        </p:txBody>
      </p:sp>
      <p:sp>
        <p:nvSpPr>
          <p:cNvPr id="4" name="Footer Placeholder 3">
            <a:extLst>
              <a:ext uri="{FF2B5EF4-FFF2-40B4-BE49-F238E27FC236}">
                <a16:creationId xmlns:a16="http://schemas.microsoft.com/office/drawing/2014/main" id="{7C98F25D-009C-F68A-5B3B-A9854783A710}"/>
              </a:ext>
            </a:extLst>
          </p:cNvPr>
          <p:cNvSpPr>
            <a:spLocks noGrp="1"/>
          </p:cNvSpPr>
          <p:nvPr>
            <p:ph type="ftr" sz="quarter" idx="11"/>
          </p:nvPr>
        </p:nvSpPr>
        <p:spPr/>
        <p:txBody>
          <a:bodyPr/>
          <a:lstStyle/>
          <a:p>
            <a:r>
              <a:rPr lang="en-US"/>
              <a:t>www.abel.co</a:t>
            </a:r>
            <a:endParaRPr lang="en-US" dirty="0"/>
          </a:p>
        </p:txBody>
      </p:sp>
      <p:sp>
        <p:nvSpPr>
          <p:cNvPr id="5" name="Slide Number Placeholder 4">
            <a:extLst>
              <a:ext uri="{FF2B5EF4-FFF2-40B4-BE49-F238E27FC236}">
                <a16:creationId xmlns:a16="http://schemas.microsoft.com/office/drawing/2014/main" id="{D0D564CD-E22F-A0A4-9A18-680B53E822A4}"/>
              </a:ext>
            </a:extLst>
          </p:cNvPr>
          <p:cNvSpPr>
            <a:spLocks noGrp="1"/>
          </p:cNvSpPr>
          <p:nvPr>
            <p:ph type="sldNum" sz="quarter" idx="12"/>
          </p:nvPr>
        </p:nvSpPr>
        <p:spPr/>
        <p:txBody>
          <a:bodyPr/>
          <a:lstStyle/>
          <a:p>
            <a:fld id="{6480553B-0AA9-4774-8DA9-C49E531432C6}" type="slidenum">
              <a:rPr lang="en-US" smtClean="0"/>
              <a:t>8</a:t>
            </a:fld>
            <a:endParaRPr lang="en-US"/>
          </a:p>
        </p:txBody>
      </p:sp>
    </p:spTree>
    <p:extLst>
      <p:ext uri="{BB962C8B-B14F-4D97-AF65-F5344CB8AC3E}">
        <p14:creationId xmlns:p14="http://schemas.microsoft.com/office/powerpoint/2010/main" val="343206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C9D30A-4E44-D140-F359-930899BCAE97}"/>
              </a:ext>
            </a:extLst>
          </p:cNvPr>
          <p:cNvSpPr>
            <a:spLocks noGrp="1"/>
          </p:cNvSpPr>
          <p:nvPr>
            <p:ph type="title"/>
          </p:nvPr>
        </p:nvSpPr>
        <p:spPr>
          <a:xfrm>
            <a:off x="1115568" y="548640"/>
            <a:ext cx="10168128" cy="1179576"/>
          </a:xfrm>
        </p:spPr>
        <p:txBody>
          <a:bodyPr>
            <a:normAutofit/>
          </a:bodyPr>
          <a:lstStyle/>
          <a:p>
            <a:r>
              <a:rPr lang="en-US" sz="4000" dirty="0"/>
              <a:t>pytest Reports</a:t>
            </a:r>
          </a:p>
        </p:txBody>
      </p:sp>
      <p:sp>
        <p:nvSpPr>
          <p:cNvPr id="16" name="Rectangle 15">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0CE34C6-C0F3-E3ED-9BE3-F2A175AB1F4D}"/>
              </a:ext>
            </a:extLst>
          </p:cNvPr>
          <p:cNvSpPr>
            <a:spLocks noGrp="1"/>
          </p:cNvSpPr>
          <p:nvPr>
            <p:ph idx="1"/>
          </p:nvPr>
        </p:nvSpPr>
        <p:spPr>
          <a:xfrm>
            <a:off x="871728" y="2370740"/>
            <a:ext cx="10168128" cy="3695020"/>
          </a:xfrm>
        </p:spPr>
        <p:txBody>
          <a:bodyPr>
            <a:normAutofit/>
          </a:bodyPr>
          <a:lstStyle/>
          <a:p>
            <a:r>
              <a:rPr lang="en-US" sz="2200" b="1" dirty="0" err="1"/>
              <a:t>nodeid</a:t>
            </a:r>
            <a:r>
              <a:rPr lang="en-US" sz="2200" dirty="0"/>
              <a:t>: A unique identifier for the test item. It's a string that represents the full path to the test, including the file name, class, and test function.</a:t>
            </a:r>
          </a:p>
          <a:p>
            <a:r>
              <a:rPr lang="en-US" sz="2200" b="1" dirty="0"/>
              <a:t>location</a:t>
            </a:r>
            <a:r>
              <a:rPr lang="en-US" sz="2200" dirty="0"/>
              <a:t>: A tuple containing the filesystem path to the test file, the line number where the test starts, and the test name. This provides an exact location of the test in the source code.</a:t>
            </a:r>
          </a:p>
          <a:p>
            <a:r>
              <a:rPr lang="en-US" sz="2200" b="1" dirty="0"/>
              <a:t>outcome</a:t>
            </a:r>
            <a:r>
              <a:rPr lang="en-US" sz="2200" dirty="0"/>
              <a:t>: A string indicating the outcome of the test, typically 'passed', 'failed', or 'skipped'.</a:t>
            </a:r>
          </a:p>
          <a:p>
            <a:r>
              <a:rPr lang="en-US" sz="2200" b="1" dirty="0"/>
              <a:t>duration</a:t>
            </a:r>
            <a:r>
              <a:rPr lang="en-US" sz="2200" dirty="0"/>
              <a:t>: The time taken to run the test, in seconds.</a:t>
            </a:r>
          </a:p>
          <a:p>
            <a:r>
              <a:rPr lang="en-US" sz="2200" b="1" dirty="0"/>
              <a:t>when</a:t>
            </a:r>
            <a:r>
              <a:rPr lang="en-US" sz="2200" dirty="0"/>
              <a:t>: The phase of the test execution this report represents. For </a:t>
            </a:r>
            <a:r>
              <a:rPr lang="en-US" sz="2200" dirty="0" err="1"/>
              <a:t>TestReport</a:t>
            </a:r>
            <a:r>
              <a:rPr lang="en-US" sz="2200" dirty="0"/>
              <a:t>, this can be 'setup', 'call', or 'teardown', indicating which phase the report is related to.</a:t>
            </a:r>
          </a:p>
        </p:txBody>
      </p:sp>
      <p:sp>
        <p:nvSpPr>
          <p:cNvPr id="4" name="Footer Placeholder 3">
            <a:extLst>
              <a:ext uri="{FF2B5EF4-FFF2-40B4-BE49-F238E27FC236}">
                <a16:creationId xmlns:a16="http://schemas.microsoft.com/office/drawing/2014/main" id="{1D62EA63-AC9B-F510-AEB9-92E4E5A3FAE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solidFill>
                  <a:schemeClr val="tx1">
                    <a:lumMod val="50000"/>
                    <a:lumOff val="50000"/>
                  </a:schemeClr>
                </a:solidFill>
              </a:rPr>
              <a:t>www.abel.co</a:t>
            </a:r>
          </a:p>
        </p:txBody>
      </p:sp>
      <p:sp>
        <p:nvSpPr>
          <p:cNvPr id="5" name="Slide Number Placeholder 4">
            <a:extLst>
              <a:ext uri="{FF2B5EF4-FFF2-40B4-BE49-F238E27FC236}">
                <a16:creationId xmlns:a16="http://schemas.microsoft.com/office/drawing/2014/main" id="{AEB9154F-6A2D-0E6A-57A7-742733B5066F}"/>
              </a:ext>
            </a:extLst>
          </p:cNvPr>
          <p:cNvSpPr>
            <a:spLocks noGrp="1"/>
          </p:cNvSpPr>
          <p:nvPr>
            <p:ph type="sldNum" sz="quarter" idx="12"/>
          </p:nvPr>
        </p:nvSpPr>
        <p:spPr>
          <a:xfrm>
            <a:off x="8540496" y="6356350"/>
            <a:ext cx="2743200" cy="365125"/>
          </a:xfrm>
        </p:spPr>
        <p:txBody>
          <a:bodyPr>
            <a:normAutofit/>
          </a:bodyPr>
          <a:lstStyle/>
          <a:p>
            <a:pPr>
              <a:spcAft>
                <a:spcPts val="600"/>
              </a:spcAft>
            </a:pPr>
            <a:fld id="{6480553B-0AA9-4774-8DA9-C49E531432C6}" type="slidenum">
              <a:rPr lang="en-US">
                <a:solidFill>
                  <a:schemeClr val="tx1">
                    <a:lumMod val="50000"/>
                    <a:lumOff val="50000"/>
                  </a:schemeClr>
                </a:solidFill>
              </a:rPr>
              <a:pPr>
                <a:spcAft>
                  <a:spcPts val="600"/>
                </a:spcAft>
              </a:pPr>
              <a:t>9</a:t>
            </a:fld>
            <a:endParaRPr lang="en-US">
              <a:solidFill>
                <a:schemeClr val="tx1">
                  <a:lumMod val="50000"/>
                  <a:lumOff val="50000"/>
                </a:schemeClr>
              </a:solidFill>
            </a:endParaRPr>
          </a:p>
        </p:txBody>
      </p:sp>
    </p:spTree>
    <p:extLst>
      <p:ext uri="{BB962C8B-B14F-4D97-AF65-F5344CB8AC3E}">
        <p14:creationId xmlns:p14="http://schemas.microsoft.com/office/powerpoint/2010/main" val="3623770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TotalTime>
  <Words>1043</Words>
  <Application>Microsoft Office PowerPoint</Application>
  <PresentationFormat>Widescreen</PresentationFormat>
  <Paragraphs>137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Comic Sans MS</vt:lpstr>
      <vt:lpstr>Courier New</vt:lpstr>
      <vt:lpstr>Office Theme</vt:lpstr>
      <vt:lpstr>Speeding up pytest runs  SF Python meetup  April 10, 2024</vt:lpstr>
      <vt:lpstr>Agenda</vt:lpstr>
      <vt:lpstr>pytest intro</vt:lpstr>
      <vt:lpstr>Speeding up test runs</vt:lpstr>
      <vt:lpstr>pytest-xdist</vt:lpstr>
      <vt:lpstr>“Workers” vs. CPUs</vt:lpstr>
      <vt:lpstr>pytest-fly</vt:lpstr>
      <vt:lpstr>msqlite</vt:lpstr>
      <vt:lpstr>pytest Reports</vt:lpstr>
      <vt:lpstr>PowerPoint Presentation</vt:lpstr>
      <vt:lpstr>PowerPoint Presentation</vt:lpstr>
      <vt:lpstr>PowerPoint Presentation</vt:lpstr>
      <vt:lpstr>pytest-fly next steps</vt:lpstr>
      <vt:lpstr>BACKUP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SF Python Mar 15, 2023 dbt Labs</dc:title>
  <dc:creator>James Abel</dc:creator>
  <cp:lastModifiedBy>James Abel</cp:lastModifiedBy>
  <cp:revision>31</cp:revision>
  <dcterms:created xsi:type="dcterms:W3CDTF">2023-03-16T01:06:52Z</dcterms:created>
  <dcterms:modified xsi:type="dcterms:W3CDTF">2024-04-10T20:47:40Z</dcterms:modified>
</cp:coreProperties>
</file>