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1" r:id="rId4"/>
    <p:sldId id="262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C3803-6E2E-477E-8D2A-62949CA4179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0083-60BE-4A73-9715-BB83CEB8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6AC-C63A-2FAD-4890-D2F38E2B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6AAD-DD07-8F6B-54E7-385A5DFF1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5157-2625-D055-F047-57182418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D99-EDAD-4515-BF08-B11898039F69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465-28B9-0BA6-971E-639C1D8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6C6A-876D-86A9-BB3C-3110B36D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5F9B-2819-9865-56E9-90CFFBD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5306-F969-CD5D-BC14-E55E97DB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C3FF-23B2-C941-B820-7EF0BEE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926-455E-4E91-B058-F5306706F6D7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4133-8517-E953-178F-55254DE8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BF93-1210-10A7-4D3B-34277C3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14BD3-43B0-844A-B769-6A5D4794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42E-06CA-982C-9341-E6DD09A1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6C3-7739-AE21-A520-190B0C2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4F9B-ADF7-40FD-874E-981E204D9F34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249-92A6-E3A2-87A4-2BD9F6C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B416-8973-1592-54A4-CCF17705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8C6-93C5-3E77-E3D7-9092847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D1E-FEF6-CFBC-E7DB-A65FDF07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6B5-2DF2-A2D4-FC4F-FA5D95A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747-3B82-48FF-89EE-85E62773D70C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219E-144E-C56F-C23A-9755CE1B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4245-1AB0-B2E0-FB40-9A9BBD60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0F9-12D6-748C-324F-1B4C0BEB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3078-98BA-0987-58D6-2CD01D27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F772-EF5A-8B63-4882-5BE6267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2F1E-FB40-4010-9BCF-32270B34FA08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2623-AAB3-DCDB-5AC2-170637A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1114-9384-3F13-4A35-D20084AD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16DE-2F15-71E4-7A4C-48410A4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59A-1349-DA7E-D606-43A18E4E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D374-22AA-40E4-030D-B82758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7269-B014-5604-88C8-A2634E0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7BE-D287-4FCE-9155-E8A15B323FE1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6A-2B44-421B-EB17-55E6EE2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6449-43E3-E24B-1F9D-BE290AE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2C0-A356-A86E-00CF-C11AD7A6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9EA4-6E72-054D-BA87-77DFC452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CDB4-6EFB-B596-89C5-F14BF508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1B4A-33DA-D44C-CEC2-76048523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2B103-EB4C-04B1-BB21-61591094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D114-EF4C-0EE8-462B-DD4118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111-6505-441E-832D-B2E869773FBE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766D-CADE-4F48-63C1-F42191B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2897-4615-424A-D8EA-F23D88F8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40F-8E0C-A1AA-0E97-7004687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C00D-A196-C8B0-1AD3-8799397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AD2-5AC5-44F8-B2A7-AE4928440BB0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2802-562E-B951-5355-3B0A33DD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F372-582E-DC8A-A60D-E466E3A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64EA-D56B-6E73-A7BC-D5123683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E74A-B0EA-4ABF-8CB5-5DE5A6C2DD85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D796A-6FE5-256D-BB0C-EBA0318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A051-9BE5-4E14-D89C-B6CD91C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99-721A-EF8B-6984-26B19B7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026-9758-526E-D78A-649AAA2F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D070-3744-9698-13AA-6A14AC7E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449C-185B-BDFC-8911-724ABFE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684-E1C6-45A3-94D2-987C3635ECD3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4E09-54DE-AC45-48A7-E7E5239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F6D6-DF8F-ED24-11EF-BD040DC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CAC-C0E6-989B-B3CE-E570A82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CB7F-3D5B-0BB6-E2BF-23BD0FBA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824C-8605-125D-58A9-45DD60C2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39C8-B756-AC84-8908-63CE034C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E4C3-DA64-4EC9-A25E-FF9E54D7C62D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4BB7-B1BA-F1AF-31F5-3B711712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8E89-5DDF-E3C7-8E80-7CEEDD3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8CC6-646B-092A-87DB-0DF86205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F77A-D74C-F283-DC38-99289860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EEB-44F4-B98F-6E34-33E8804A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8B8-10BA-4F69-BEA9-77201285FCD0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0233-092F-C253-1214-CA985616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91DC-B2B8-ECAD-7AC1-15FCAC8C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spreadsheetdoeswhat" TargetMode="External"/><Relationship Id="rId2" Type="http://schemas.openxmlformats.org/officeDocument/2006/relationships/hyperlink" Target="http://www.abel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doeswha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abel/tobo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#module-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382-48AA-C971-CAE3-36761FD6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Spreadsheet Does </a:t>
            </a:r>
            <a:r>
              <a:rPr lang="en-US" dirty="0"/>
              <a:t>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C7C9-4900-BAC8-0D3F-6EB9E31C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66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James Abel</a:t>
            </a:r>
          </a:p>
          <a:p>
            <a:r>
              <a:rPr lang="en-US" dirty="0">
                <a:hlinkClick r:id="rId2"/>
              </a:rPr>
              <a:t>www.abel.co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https://github.com/jamesabel/spreadsheetdoeswhat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homage to </a:t>
            </a:r>
            <a:r>
              <a:rPr lang="en-US" dirty="0">
                <a:hlinkClick r:id="rId4"/>
              </a:rPr>
              <a:t>https://www.pythondoeswhat.com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FEBC-558D-C174-6B23-AF145E23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82AF9-376F-463F-FB7C-7634061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E52-0266-943E-0605-22E71BFD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8" y="603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r>
              <a:rPr lang="en-US" dirty="0"/>
              <a:t> to deal with Python’s truthiness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19D2-915E-0D56-A442-95CE0CA7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79"/>
            <a:ext cx="10515600" cy="4711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bool("False")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("False")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(not only a CSV/Spreadsheet issue)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AA5BE-DD1E-4F72-0E47-273187B1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A9D43-EBCF-0614-49B6-DF5A548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A66A9-635E-C2FC-87C8-40B83B8448E5}"/>
              </a:ext>
            </a:extLst>
          </p:cNvPr>
          <p:cNvSpPr txBox="1"/>
          <p:nvPr/>
        </p:nvSpPr>
        <p:spPr>
          <a:xfrm>
            <a:off x="838200" y="6031831"/>
            <a:ext cx="377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https://github.com/jamesabel/tobool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60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DE26-57FC-31BA-280F-3A583A6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538-9F87-62D9-8755-F63A4048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('pandas_example.xlsx')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2    1      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0   2  0.0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1  42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airspeed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6E9F-86AA-0078-0597-38EA36AA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05CE0-51FC-4167-1499-EEE50B6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D8ACD-FAB1-BEED-020B-776EDD6C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28" y="3230061"/>
            <a:ext cx="5560531" cy="2379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2B77F-AC62-6875-EB29-A39BFEDFBEFD}"/>
              </a:ext>
            </a:extLst>
          </p:cNvPr>
          <p:cNvSpPr txBox="1"/>
          <p:nvPr/>
        </p:nvSpPr>
        <p:spPr>
          <a:xfrm>
            <a:off x="3213578" y="5894685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be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(…, header=None)</a:t>
            </a:r>
          </a:p>
        </p:txBody>
      </p:sp>
    </p:spTree>
    <p:extLst>
      <p:ext uri="{BB962C8B-B14F-4D97-AF65-F5344CB8AC3E}">
        <p14:creationId xmlns:p14="http://schemas.microsoft.com/office/powerpoint/2010/main" val="353489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FC6-2FDA-D36E-AFB9-72ED1DFF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20" y="91877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CB67-C9D6-F2E1-1537-AC2A673C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16" y="2718816"/>
            <a:ext cx="7407228" cy="3361894"/>
          </a:xfrm>
        </p:spPr>
        <p:txBody>
          <a:bodyPr/>
          <a:lstStyle/>
          <a:p>
            <a:r>
              <a:rPr lang="en-US" dirty="0"/>
              <a:t>Always check data formats and types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pydantic</a:t>
            </a:r>
            <a:r>
              <a:rPr lang="en-US" dirty="0"/>
              <a:t> </a:t>
            </a:r>
          </a:p>
          <a:p>
            <a:r>
              <a:rPr lang="en-US" dirty="0"/>
              <a:t>Always sanity check answers</a:t>
            </a:r>
          </a:p>
          <a:p>
            <a:r>
              <a:rPr lang="en-US" dirty="0"/>
              <a:t>Always check calculations done in spreadsheets</a:t>
            </a:r>
          </a:p>
          <a:p>
            <a:r>
              <a:rPr lang="en-US" dirty="0"/>
              <a:t>Always check for irregular values such as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Be careful when choosing default ‘NA’s and associated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17FD5-A075-A232-424C-C4A4D2E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0092-D99D-71E1-EF1F-279DA63E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1530575" cy="184657"/>
          </a:xfrm>
        </p:spPr>
        <p:txBody>
          <a:bodyPr/>
          <a:lstStyle/>
          <a:p>
            <a:fld id="{6480553B-0AA9-4774-8DA9-C49E531432C6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608BE7-1AC3-890B-A863-68EC1D93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82" y="144051"/>
            <a:ext cx="4978918" cy="27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37F74-0A73-D4E1-D084-4F10C7DCC917}"/>
              </a:ext>
            </a:extLst>
          </p:cNvPr>
          <p:cNvSpPr txBox="1"/>
          <p:nvPr/>
        </p:nvSpPr>
        <p:spPr>
          <a:xfrm>
            <a:off x="9272338" y="2820446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Gorge of Eternal Peril</a:t>
            </a:r>
          </a:p>
        </p:txBody>
      </p:sp>
      <p:pic>
        <p:nvPicPr>
          <p:cNvPr id="4100" name="Picture 4" descr="Welcome to 2023, the Year of the Rabbit! : r/montypython">
            <a:extLst>
              <a:ext uri="{FF2B5EF4-FFF2-40B4-BE49-F238E27FC236}">
                <a16:creationId xmlns:a16="http://schemas.microsoft.com/office/drawing/2014/main" id="{74C70A14-DDA8-DF75-851C-439E0896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4" y="3411371"/>
            <a:ext cx="3913632" cy="28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06FEE-E235-06B0-1834-D4706E1BB04F}"/>
              </a:ext>
            </a:extLst>
          </p:cNvPr>
          <p:cNvSpPr txBox="1"/>
          <p:nvPr/>
        </p:nvSpPr>
        <p:spPr>
          <a:xfrm>
            <a:off x="9624512" y="5850636"/>
            <a:ext cx="9151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22680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22CF-8E78-BD57-6A0C-2BB3C2DD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CSV/Spreadsheets are the Worlds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BF9-76F7-B819-193F-A20B43A1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Me: 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Please give me access the data in your database</a:t>
            </a:r>
          </a:p>
          <a:p>
            <a:pPr marL="0" indent="0" algn="l">
              <a:buNone/>
            </a:pPr>
            <a:endParaRPr lang="en-US" sz="36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Them (email): 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Of course! Please see the attached CSV file! 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Party on! \m/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6369-D5A5-5F6E-E26D-45F6FA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B782-BBBE-C0EE-3135-8792B78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1523D-B139-FDC2-7445-CAC92005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847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3418B-92EA-93A6-A7A2-388427AE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24" y="1690688"/>
            <a:ext cx="1124712" cy="1447927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/>
              <a:t>I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8D2-4F47-58E2-2B00-82249FD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4D59-F9BF-5995-B3BA-C300FE4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3</a:t>
            </a:fld>
            <a:endParaRPr lang="en-US"/>
          </a:p>
        </p:txBody>
      </p:sp>
      <p:pic>
        <p:nvPicPr>
          <p:cNvPr id="9" name="Graphic 8" descr="Heart with solid fill">
            <a:extLst>
              <a:ext uri="{FF2B5EF4-FFF2-40B4-BE49-F238E27FC236}">
                <a16:creationId xmlns:a16="http://schemas.microsoft.com/office/drawing/2014/main" id="{DD357A72-9904-D432-E5C3-F3B509B3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0552" y="1258983"/>
            <a:ext cx="2764536" cy="2764536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8B0818-94E9-8985-1BB8-896C4B245686}"/>
              </a:ext>
            </a:extLst>
          </p:cNvPr>
          <p:cNvSpPr txBox="1">
            <a:spLocks/>
          </p:cNvSpPr>
          <p:nvPr/>
        </p:nvSpPr>
        <p:spPr>
          <a:xfrm>
            <a:off x="4989576" y="1981073"/>
            <a:ext cx="6117336" cy="144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Spreadsheets</a:t>
            </a:r>
            <a:r>
              <a:rPr lang="en-US" b="1" dirty="0"/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1CE90B4-9FEB-1B0C-8CD4-8B80A03076D8}"/>
              </a:ext>
            </a:extLst>
          </p:cNvPr>
          <p:cNvSpPr txBox="1">
            <a:spLocks/>
          </p:cNvSpPr>
          <p:nvPr/>
        </p:nvSpPr>
        <p:spPr>
          <a:xfrm>
            <a:off x="4611624" y="4132960"/>
            <a:ext cx="1124712" cy="14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2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1523D-B139-FDC2-7445-CAC92005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847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3418B-92EA-93A6-A7A2-388427AE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24" y="1690688"/>
            <a:ext cx="1124712" cy="1447927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/>
              <a:t>I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8D2-4F47-58E2-2B00-82249FD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4D59-F9BF-5995-B3BA-C300FE4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8B0818-94E9-8985-1BB8-896C4B245686}"/>
              </a:ext>
            </a:extLst>
          </p:cNvPr>
          <p:cNvSpPr txBox="1">
            <a:spLocks/>
          </p:cNvSpPr>
          <p:nvPr/>
        </p:nvSpPr>
        <p:spPr>
          <a:xfrm>
            <a:off x="4989576" y="1981073"/>
            <a:ext cx="6117336" cy="144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Spreadsheets</a:t>
            </a:r>
            <a:r>
              <a:rPr lang="en-US" b="1" dirty="0"/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1CE90B4-9FEB-1B0C-8CD4-8B80A03076D8}"/>
              </a:ext>
            </a:extLst>
          </p:cNvPr>
          <p:cNvSpPr txBox="1">
            <a:spLocks/>
          </p:cNvSpPr>
          <p:nvPr/>
        </p:nvSpPr>
        <p:spPr>
          <a:xfrm>
            <a:off x="4611624" y="4132960"/>
            <a:ext cx="1124712" cy="14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?</a:t>
            </a:r>
            <a:r>
              <a:rPr lang="en-US" b="1" dirty="0"/>
              <a:t> </a:t>
            </a:r>
          </a:p>
        </p:txBody>
      </p:sp>
      <p:pic>
        <p:nvPicPr>
          <p:cNvPr id="3" name="Graphic 2" descr="Angry face with solid fill with solid fill">
            <a:extLst>
              <a:ext uri="{FF2B5EF4-FFF2-40B4-BE49-F238E27FC236}">
                <a16:creationId xmlns:a16="http://schemas.microsoft.com/office/drawing/2014/main" id="{8920460A-8261-4A88-0041-90D575D2E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337" y="1119652"/>
            <a:ext cx="2630050" cy="26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4D14-5EAD-324D-D6ED-D00A47DB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CA86-EDF4-5D10-4A9E-779B704F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in — react0rﾟ✧ | Pam the office, Reaction pictures, Picture">
            <a:extLst>
              <a:ext uri="{FF2B5EF4-FFF2-40B4-BE49-F238E27FC236}">
                <a16:creationId xmlns:a16="http://schemas.microsoft.com/office/drawing/2014/main" id="{1CB87F3D-660A-71BA-1177-D7B675F0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9138"/>
            <a:ext cx="97536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BF9-76F7-B819-193F-A20B43A1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464" cy="4351338"/>
          </a:xfrm>
        </p:spPr>
        <p:txBody>
          <a:bodyPr/>
          <a:lstStyle/>
          <a:p>
            <a:r>
              <a:rPr lang="en-US" dirty="0"/>
              <a:t>CSVs - 1972</a:t>
            </a:r>
          </a:p>
          <a:p>
            <a:endParaRPr lang="en-US" dirty="0"/>
          </a:p>
          <a:p>
            <a:r>
              <a:rPr lang="en-US" dirty="0"/>
              <a:t>VisiCalc (Apple II) - 1979</a:t>
            </a:r>
          </a:p>
          <a:p>
            <a:endParaRPr lang="en-US" dirty="0"/>
          </a:p>
          <a:p>
            <a:r>
              <a:rPr lang="en-US" dirty="0"/>
              <a:t>Excel - Mac 1985, Windows 1987</a:t>
            </a:r>
          </a:p>
          <a:p>
            <a:pPr lvl="1"/>
            <a:r>
              <a:rPr lang="en-US" dirty="0"/>
              <a:t>Python support - 2023</a:t>
            </a:r>
          </a:p>
          <a:p>
            <a:endParaRPr lang="en-US" dirty="0"/>
          </a:p>
          <a:p>
            <a:r>
              <a:rPr lang="en-US" dirty="0"/>
              <a:t>CSV RFC 4180 - 2005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6369-D5A5-5F6E-E26D-45F6FA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B782-BBBE-C0EE-3135-8792B78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22CF-8E78-BD57-6A0C-2BB3C2DD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65" y="187584"/>
            <a:ext cx="10515600" cy="1325563"/>
          </a:xfrm>
        </p:spPr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E288B-72F9-0767-C0E3-085755F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21" y="359021"/>
            <a:ext cx="3779527" cy="25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EEE6C4C8-D680-3890-5459-2D029685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63" y="3456945"/>
            <a:ext cx="4677984" cy="23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B0C9B-4A98-C2D0-89EC-46306BB4B061}"/>
              </a:ext>
            </a:extLst>
          </p:cNvPr>
          <p:cNvSpPr txBox="1"/>
          <p:nvPr/>
        </p:nvSpPr>
        <p:spPr>
          <a:xfrm>
            <a:off x="6330973" y="28647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VisiCalc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9D553-C48F-E20D-D20F-BC74960846C4}"/>
              </a:ext>
            </a:extLst>
          </p:cNvPr>
          <p:cNvSpPr txBox="1"/>
          <p:nvPr/>
        </p:nvSpPr>
        <p:spPr>
          <a:xfrm>
            <a:off x="6358678" y="5703594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508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F55BC-DC27-AFFB-4021-0B45733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Spreadsheet/Excel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A83CA-5949-1A20-EE61-810C6646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hlinkClick r:id="rId2"/>
              </a:rPr>
              <a:t>csv</a:t>
            </a:r>
            <a:r>
              <a:rPr lang="en-US" dirty="0"/>
              <a:t> module (built-in)</a:t>
            </a:r>
          </a:p>
          <a:p>
            <a:r>
              <a:rPr lang="en-US" dirty="0"/>
              <a:t>Packages include:</a:t>
            </a:r>
          </a:p>
          <a:p>
            <a:pPr lvl="1"/>
            <a:r>
              <a:rPr lang="en-US" dirty="0" err="1"/>
              <a:t>openpyxl</a:t>
            </a:r>
            <a:endParaRPr lang="en-US" dirty="0"/>
          </a:p>
          <a:p>
            <a:pPr lvl="1"/>
            <a:r>
              <a:rPr lang="en-US" dirty="0"/>
              <a:t>Pandas (</a:t>
            </a:r>
            <a:r>
              <a:rPr lang="en-US" dirty="0" err="1"/>
              <a:t>openpyxl</a:t>
            </a:r>
            <a:r>
              <a:rPr lang="en-US" dirty="0"/>
              <a:t> default engine)</a:t>
            </a:r>
          </a:p>
          <a:p>
            <a:pPr lvl="1"/>
            <a:r>
              <a:rPr lang="en-US" dirty="0" err="1"/>
              <a:t>xlrd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6CCE3-48BB-1181-0AE2-D5A326C7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94476-3B53-D254-5FBB-72C8A886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ECE8-1535-9618-76DA-475ECCD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9331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Tales From The Field </a:t>
            </a:r>
            <a:br>
              <a:rPr lang="en-US" dirty="0"/>
            </a:br>
            <a:r>
              <a:rPr lang="en-US" dirty="0"/>
              <a:t>	or </a:t>
            </a:r>
            <a:br>
              <a:rPr lang="en-US" dirty="0"/>
            </a:br>
            <a:r>
              <a:rPr lang="en-US" dirty="0"/>
              <a:t>Do I Really Need to Validate My Data?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BA966-ACDA-3899-0E45-92C15EE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2614E-21B2-2974-AAD4-959DD8A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DC427-9584-4B79-9436-CA3EEB2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176272"/>
            <a:ext cx="11256264" cy="4022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open_workbook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('totally_normal_spreadsheet.xls')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wb.sheet_by_index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column in (0, 1, 2):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ws.cell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column).value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print(value, type(value))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2.0 &lt;class 'float'&gt;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0.0 &lt;class 'float'&gt;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&lt;class 'int'&gt;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9FF55-3FE6-BADF-5FCE-A26637A2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2" y="2988945"/>
            <a:ext cx="5326380" cy="1953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276F27-9B39-0083-DEC9-F6E76E0ED961}"/>
              </a:ext>
            </a:extLst>
          </p:cNvPr>
          <p:cNvSpPr txBox="1"/>
          <p:nvPr/>
        </p:nvSpPr>
        <p:spPr>
          <a:xfrm>
            <a:off x="3748507" y="4645199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&lt;class 'int'&gt;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&lt;class 'int'&gt;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#DIV/0! 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35375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ECE8-1535-9618-76DA-475ECCD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09" y="185006"/>
            <a:ext cx="10933176" cy="1325563"/>
          </a:xfrm>
        </p:spPr>
        <p:txBody>
          <a:bodyPr>
            <a:normAutofit/>
          </a:bodyPr>
          <a:lstStyle/>
          <a:p>
            <a:r>
              <a:rPr lang="en-US" dirty="0"/>
              <a:t>Tales From The Field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BA966-ACDA-3899-0E45-92C15EE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2614E-21B2-2974-AAD4-959DD8A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DC427-9584-4B79-9436-CA3EEB2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61" y="1737787"/>
            <a:ext cx="11256264" cy="4022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load_workbook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('o_no.xlsx',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data_only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["A2"].value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["A3"].value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bool(a)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bool(b)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a, type(a),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print("b", b, type(b),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0 &lt;class 'int'&gt;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O &lt;class 'str'&gt;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25D88-EDE9-5D26-E781-6275E5F7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704338"/>
            <a:ext cx="4437556" cy="2166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4AC1C-9010-1FE2-2E2B-12F70166AA2B}"/>
              </a:ext>
            </a:extLst>
          </p:cNvPr>
          <p:cNvSpPr txBox="1"/>
          <p:nvPr/>
        </p:nvSpPr>
        <p:spPr>
          <a:xfrm>
            <a:off x="6459093" y="5031874"/>
            <a:ext cx="24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 is a number (proper)</a:t>
            </a:r>
          </a:p>
          <a:p>
            <a:r>
              <a:rPr lang="en-US" dirty="0"/>
              <a:t>A3 is a string (improper)</a:t>
            </a:r>
          </a:p>
        </p:txBody>
      </p:sp>
    </p:spTree>
    <p:extLst>
      <p:ext uri="{BB962C8B-B14F-4D97-AF65-F5344CB8AC3E}">
        <p14:creationId xmlns:p14="http://schemas.microsoft.com/office/powerpoint/2010/main" val="8658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622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Courier New</vt:lpstr>
      <vt:lpstr>Office Theme</vt:lpstr>
      <vt:lpstr>Spreadsheet Does What?</vt:lpstr>
      <vt:lpstr>CSV/Spreadsheets are the Worlds Database</vt:lpstr>
      <vt:lpstr>Survey</vt:lpstr>
      <vt:lpstr>Survey</vt:lpstr>
      <vt:lpstr>PowerPoint Presentation</vt:lpstr>
      <vt:lpstr>A Little History</vt:lpstr>
      <vt:lpstr>Python and Spreadsheet/Excel</vt:lpstr>
      <vt:lpstr>Tales From The Field   or  Do I Really Need to Validate My Data?</vt:lpstr>
      <vt:lpstr>Tales From The Field </vt:lpstr>
      <vt:lpstr>tobool to deal with Python’s truthiness</vt:lpstr>
      <vt:lpstr>Another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Mar 15, 2023 dbt Labs</dc:title>
  <dc:creator>James Abel</dc:creator>
  <cp:lastModifiedBy>James Abel</cp:lastModifiedBy>
  <cp:revision>31</cp:revision>
  <dcterms:created xsi:type="dcterms:W3CDTF">2023-03-16T01:06:52Z</dcterms:created>
  <dcterms:modified xsi:type="dcterms:W3CDTF">2024-03-15T02:59:24Z</dcterms:modified>
</cp:coreProperties>
</file>