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1" r:id="rId4"/>
    <p:sldId id="262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C3803-6E2E-477E-8D2A-62949CA4179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0083-60BE-4A73-9715-BB83CEB8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6AC-C63A-2FAD-4890-D2F38E2B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6AAD-DD07-8F6B-54E7-385A5DFF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157-2625-D055-F047-57182418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D99-EDAD-4515-BF08-B11898039F69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465-28B9-0BA6-971E-639C1D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6C6A-876D-86A9-BB3C-3110B36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F9B-2819-9865-56E9-90CFFBD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5306-F969-CD5D-BC14-E55E97D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3FF-23B2-C941-B820-7EF0BEE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926-455E-4E91-B058-F5306706F6D7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4133-8517-E953-178F-55254DE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BF93-1210-10A7-4D3B-34277C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14BD3-43B0-844A-B769-6A5D4794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42E-06CA-982C-9341-E6DD09A1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6C3-7739-AE21-A520-190B0C2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4F9B-ADF7-40FD-874E-981E204D9F3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249-92A6-E3A2-87A4-2BD9F6C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B416-8973-1592-54A4-CCF1770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C6-93C5-3E77-E3D7-9092847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D1E-FEF6-CFBC-E7DB-A65FDF07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B5-2DF2-A2D4-FC4F-FA5D95A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747-3B82-48FF-89EE-85E62773D70C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19E-144E-C56F-C23A-9755CE1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4245-1AB0-B2E0-FB40-9A9BBD6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0F9-12D6-748C-324F-1B4C0BE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3078-98BA-0987-58D6-2CD01D27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F772-EF5A-8B63-4882-5BE6267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2F1E-FB40-4010-9BCF-32270B34FA08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2623-AAB3-DCDB-5AC2-170637A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1114-9384-3F13-4A35-D20084A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6DE-2F15-71E4-7A4C-48410A4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59A-1349-DA7E-D606-43A18E4E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D374-22AA-40E4-030D-B8275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7269-B014-5604-88C8-A2634E0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7BE-D287-4FCE-9155-E8A15B323FE1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6A-2B44-421B-EB17-55E6EE2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6449-43E3-E24B-1F9D-BE290AE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C0-A356-A86E-00CF-C11AD7A6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9EA4-6E72-054D-BA87-77DFC452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CDB4-6EFB-B596-89C5-F14BF508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1B4A-33DA-D44C-CEC2-76048523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B103-EB4C-04B1-BB21-61591094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D114-EF4C-0EE8-462B-DD4118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111-6505-441E-832D-B2E869773FBE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766D-CADE-4F48-63C1-F42191B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2897-4615-424A-D8EA-F23D88F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0F-8E0C-A1AA-0E97-7004687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C00D-A196-C8B0-1AD3-8799397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AD2-5AC5-44F8-B2A7-AE4928440BB0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2802-562E-B951-5355-3B0A33D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F372-582E-DC8A-A60D-E466E3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64EA-D56B-6E73-A7BC-D512368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E74A-B0EA-4ABF-8CB5-5DE5A6C2DD85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796A-6FE5-256D-BB0C-EBA0318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A051-9BE5-4E14-D89C-B6CD91C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99-721A-EF8B-6984-26B19B7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026-9758-526E-D78A-649AAA2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D070-3744-9698-13AA-6A14AC7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449C-185B-BDFC-8911-724ABFE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684-E1C6-45A3-94D2-987C3635ECD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4E09-54DE-AC45-48A7-E7E5239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F6D6-DF8F-ED24-11EF-BD040DC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CAC-C0E6-989B-B3CE-E570A82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CB7F-3D5B-0BB6-E2BF-23BD0FBA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824C-8605-125D-58A9-45DD60C2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39C8-B756-AC84-8908-63CE034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E4C3-DA64-4EC9-A25E-FF9E54D7C62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BB7-B1BA-F1AF-31F5-3B71171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8E89-5DDF-E3C7-8E80-7CEEDD3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8CC6-646B-092A-87DB-0DF8620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F77A-D74C-F283-DC38-9928986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EEB-44F4-B98F-6E34-33E8804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8B8-10BA-4F69-BEA9-77201285FCD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0233-092F-C253-1214-CA985616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91DC-B2B8-ECAD-7AC1-15FCAC8C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spreadsheetdoeswhat" TargetMode="External"/><Relationship Id="rId2" Type="http://schemas.openxmlformats.org/officeDocument/2006/relationships/hyperlink" Target="http://www.abel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doeswha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#module-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382-48AA-C971-CAE3-36761FD6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Spreadsheet Does </a:t>
            </a:r>
            <a:r>
              <a:rPr lang="en-US" dirty="0"/>
              <a:t>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C7C9-4900-BAC8-0D3F-6EB9E31C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66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>
                <a:hlinkClick r:id="rId2"/>
              </a:rPr>
              <a:t>www.abel.co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https://github.com/jamesabel/spreadsheetdoeswhat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homage to </a:t>
            </a:r>
            <a:r>
              <a:rPr lang="en-US" dirty="0">
                <a:hlinkClick r:id="rId4"/>
              </a:rPr>
              <a:t>https://www.pythondoeswhat.com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FEBC-558D-C174-6B23-AF145E23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82AF9-376F-463F-FB7C-763406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E52-0266-943E-0605-22E71BFD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8" y="603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/>
              <a:t> to deal with Python’s truthiness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19D2-915E-0D56-A442-95CE0CA7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9"/>
            <a:ext cx="10515600" cy="471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(not only a CSV/Spreadsheet issue)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AA5BE-DD1E-4F72-0E47-273187B1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9D43-EBCF-0614-49B6-DF5A548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DE26-57FC-31BA-280F-3A583A6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538-9F87-62D9-8755-F63A4048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('pandas_example.xlsx')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2    1      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0   2  0.0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1  42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airspeed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6E9F-86AA-0078-0597-38EA36A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05CE0-51FC-4167-1499-EEE50B6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D8ACD-FAB1-BEED-020B-776EDD6C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28" y="3230061"/>
            <a:ext cx="5560531" cy="23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FC6-2FDA-D36E-AFB9-72ED1DFF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20" y="91877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CB67-C9D6-F2E1-1537-AC2A673C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16" y="2718816"/>
            <a:ext cx="7407228" cy="3361894"/>
          </a:xfrm>
        </p:spPr>
        <p:txBody>
          <a:bodyPr/>
          <a:lstStyle/>
          <a:p>
            <a:r>
              <a:rPr lang="en-US" dirty="0"/>
              <a:t>Always check data formats</a:t>
            </a:r>
          </a:p>
          <a:p>
            <a:r>
              <a:rPr lang="en-US" dirty="0"/>
              <a:t>Always sanity check answers</a:t>
            </a:r>
          </a:p>
          <a:p>
            <a:r>
              <a:rPr lang="en-US" dirty="0"/>
              <a:t>Always check calculations done in spreadsheets</a:t>
            </a:r>
          </a:p>
          <a:p>
            <a:r>
              <a:rPr lang="en-US" dirty="0"/>
              <a:t>Always check for irregular values such as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Be careful when choosing default ‘NA’s and associated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17FD5-A075-A232-424C-C4A4D2E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0092-D99D-71E1-EF1F-279DA63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1530575" cy="184657"/>
          </a:xfrm>
        </p:spPr>
        <p:txBody>
          <a:bodyPr/>
          <a:lstStyle/>
          <a:p>
            <a:fld id="{6480553B-0AA9-4774-8DA9-C49E531432C6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608BE7-1AC3-890B-A863-68EC1D93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82" y="144051"/>
            <a:ext cx="4978918" cy="27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37F74-0A73-D4E1-D084-4F10C7DCC917}"/>
              </a:ext>
            </a:extLst>
          </p:cNvPr>
          <p:cNvSpPr txBox="1"/>
          <p:nvPr/>
        </p:nvSpPr>
        <p:spPr>
          <a:xfrm>
            <a:off x="9272338" y="2820446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Gorge of Eternal Peril</a:t>
            </a:r>
          </a:p>
        </p:txBody>
      </p:sp>
      <p:pic>
        <p:nvPicPr>
          <p:cNvPr id="4100" name="Picture 4" descr="Welcome to 2023, the Year of the Rabbit! : r/montypython">
            <a:extLst>
              <a:ext uri="{FF2B5EF4-FFF2-40B4-BE49-F238E27FC236}">
                <a16:creationId xmlns:a16="http://schemas.microsoft.com/office/drawing/2014/main" id="{74C70A14-DDA8-DF75-851C-439E0896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4" y="3411371"/>
            <a:ext cx="3913632" cy="28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06FEE-E235-06B0-1834-D4706E1BB04F}"/>
              </a:ext>
            </a:extLst>
          </p:cNvPr>
          <p:cNvSpPr txBox="1"/>
          <p:nvPr/>
        </p:nvSpPr>
        <p:spPr>
          <a:xfrm>
            <a:off x="9624512" y="5850636"/>
            <a:ext cx="9151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22680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CSV/Spreadsheets are the Worlds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Me: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Please give me access the data in your database</a:t>
            </a:r>
          </a:p>
          <a:p>
            <a:pPr marL="0" indent="0" algn="l">
              <a:buNone/>
            </a:pP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Them (email):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Of course! Please see the attached CSV file!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Party on! \m/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3</a:t>
            </a:fld>
            <a:endParaRPr lang="en-US"/>
          </a:p>
        </p:txBody>
      </p:sp>
      <p:pic>
        <p:nvPicPr>
          <p:cNvPr id="9" name="Graphic 8" descr="Heart with solid fill">
            <a:extLst>
              <a:ext uri="{FF2B5EF4-FFF2-40B4-BE49-F238E27FC236}">
                <a16:creationId xmlns:a16="http://schemas.microsoft.com/office/drawing/2014/main" id="{DD357A72-9904-D432-E5C3-F3B509B3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552" y="1258983"/>
            <a:ext cx="2764536" cy="2764536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2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  <p:pic>
        <p:nvPicPr>
          <p:cNvPr id="3" name="Graphic 2" descr="Angry face with solid fill with solid fill">
            <a:extLst>
              <a:ext uri="{FF2B5EF4-FFF2-40B4-BE49-F238E27FC236}">
                <a16:creationId xmlns:a16="http://schemas.microsoft.com/office/drawing/2014/main" id="{8920460A-8261-4A88-0041-90D575D2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337" y="1119652"/>
            <a:ext cx="2630050" cy="26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4D14-5EAD-324D-D6ED-D00A47DB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CA86-EDF4-5D10-4A9E-779B704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in — react0rﾟ✧ | Pam the office, Reaction pictures, Picture">
            <a:extLst>
              <a:ext uri="{FF2B5EF4-FFF2-40B4-BE49-F238E27FC236}">
                <a16:creationId xmlns:a16="http://schemas.microsoft.com/office/drawing/2014/main" id="{1CB87F3D-660A-71BA-1177-D7B675F0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9138"/>
            <a:ext cx="975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464" cy="4351338"/>
          </a:xfrm>
        </p:spPr>
        <p:txBody>
          <a:bodyPr/>
          <a:lstStyle/>
          <a:p>
            <a:r>
              <a:rPr lang="en-US" dirty="0"/>
              <a:t>CSVs - 1972</a:t>
            </a:r>
          </a:p>
          <a:p>
            <a:endParaRPr lang="en-US" dirty="0"/>
          </a:p>
          <a:p>
            <a:r>
              <a:rPr lang="en-US" dirty="0"/>
              <a:t>VisiCalc (Apple II) - 1979</a:t>
            </a:r>
          </a:p>
          <a:p>
            <a:endParaRPr lang="en-US" dirty="0"/>
          </a:p>
          <a:p>
            <a:r>
              <a:rPr lang="en-US" dirty="0"/>
              <a:t>Excel - Mac 1985, Windows 1987</a:t>
            </a:r>
          </a:p>
          <a:p>
            <a:pPr lvl="1"/>
            <a:r>
              <a:rPr lang="en-US" dirty="0"/>
              <a:t>Python support - 2023</a:t>
            </a:r>
          </a:p>
          <a:p>
            <a:endParaRPr lang="en-US" dirty="0"/>
          </a:p>
          <a:p>
            <a:r>
              <a:rPr lang="en-US" dirty="0"/>
              <a:t>CSV RFC 4180 - 2005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65" y="187584"/>
            <a:ext cx="10515600" cy="1325563"/>
          </a:xfrm>
        </p:spPr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E288B-72F9-0767-C0E3-085755F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21" y="359021"/>
            <a:ext cx="3779527" cy="25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EEE6C4C8-D680-3890-5459-2D029685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63" y="3456945"/>
            <a:ext cx="4677984" cy="23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B0C9B-4A98-C2D0-89EC-46306BB4B061}"/>
              </a:ext>
            </a:extLst>
          </p:cNvPr>
          <p:cNvSpPr txBox="1"/>
          <p:nvPr/>
        </p:nvSpPr>
        <p:spPr>
          <a:xfrm>
            <a:off x="6330973" y="28647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VisiCalc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9D553-C48F-E20D-D20F-BC74960846C4}"/>
              </a:ext>
            </a:extLst>
          </p:cNvPr>
          <p:cNvSpPr txBox="1"/>
          <p:nvPr/>
        </p:nvSpPr>
        <p:spPr>
          <a:xfrm>
            <a:off x="6358678" y="5703594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508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F55BC-DC27-AFFB-4021-0B45733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Spreadsheet/Excel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A83CA-5949-1A20-EE61-810C6646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hlinkClick r:id="rId2"/>
              </a:rPr>
              <a:t>csv</a:t>
            </a:r>
            <a:r>
              <a:rPr lang="en-US" dirty="0"/>
              <a:t> module (built-in)</a:t>
            </a:r>
          </a:p>
          <a:p>
            <a:r>
              <a:rPr lang="en-US" dirty="0"/>
              <a:t>Packages include:</a:t>
            </a:r>
          </a:p>
          <a:p>
            <a:pPr lvl="1"/>
            <a:r>
              <a:rPr lang="en-US" dirty="0" err="1"/>
              <a:t>openpyxl</a:t>
            </a:r>
            <a:endParaRPr lang="en-US" dirty="0"/>
          </a:p>
          <a:p>
            <a:pPr lvl="1"/>
            <a:r>
              <a:rPr lang="en-US" dirty="0"/>
              <a:t>Pandas (</a:t>
            </a:r>
            <a:r>
              <a:rPr lang="en-US" dirty="0" err="1"/>
              <a:t>openpyxl</a:t>
            </a:r>
            <a:r>
              <a:rPr lang="en-US" dirty="0"/>
              <a:t> default engine)</a:t>
            </a:r>
          </a:p>
          <a:p>
            <a:pPr lvl="1"/>
            <a:r>
              <a:rPr lang="en-US" dirty="0" err="1"/>
              <a:t>xlrd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6CCE3-48BB-1181-0AE2-D5A326C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94476-3B53-D254-5FBB-72C8A886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9331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Tales From The Field </a:t>
            </a:r>
            <a:br>
              <a:rPr lang="en-US" dirty="0"/>
            </a:br>
            <a:r>
              <a:rPr lang="en-US" dirty="0"/>
              <a:t>	or </a:t>
            </a:r>
            <a:br>
              <a:rPr lang="en-US" dirty="0"/>
            </a:br>
            <a:r>
              <a:rPr lang="en-US" dirty="0"/>
              <a:t>Do I Really Need to Validate My Data?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176272"/>
            <a:ext cx="11256264" cy="4022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('totally_normal_spreadsheet.xls')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wb.sheet_by_index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(0, 1, 2):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ws.cell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column).value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print(value, type(value))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2.0 &lt;class 'float'&gt;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0.0 &lt;class 'float'&gt;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&lt;class 'int'&gt;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9FF55-3FE6-BADF-5FCE-A26637A2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2" y="2988945"/>
            <a:ext cx="5326380" cy="1953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276F27-9B39-0083-DEC9-F6E76E0ED961}"/>
              </a:ext>
            </a:extLst>
          </p:cNvPr>
          <p:cNvSpPr txBox="1"/>
          <p:nvPr/>
        </p:nvSpPr>
        <p:spPr>
          <a:xfrm>
            <a:off x="3748507" y="4645199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#DIV/0! 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5375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09" y="185006"/>
            <a:ext cx="10933176" cy="1325563"/>
          </a:xfrm>
        </p:spPr>
        <p:txBody>
          <a:bodyPr>
            <a:normAutofit/>
          </a:bodyPr>
          <a:lstStyle/>
          <a:p>
            <a:r>
              <a:rPr lang="en-US" dirty="0"/>
              <a:t>Tales From The Field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1" y="1737787"/>
            <a:ext cx="11256264" cy="4022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('o_no.xlsx',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data_only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["A2"].value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["A3"].value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bool(a)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bool(b)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a, type(a),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print("b", b, type(b),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0 &lt;class 'int'&gt;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O &lt;class 'str'&gt;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25D88-EDE9-5D26-E781-6275E5F7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704338"/>
            <a:ext cx="4437556" cy="2166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AC1C-9010-1FE2-2E2B-12F70166AA2B}"/>
              </a:ext>
            </a:extLst>
          </p:cNvPr>
          <p:cNvSpPr txBox="1"/>
          <p:nvPr/>
        </p:nvSpPr>
        <p:spPr>
          <a:xfrm>
            <a:off x="6459093" y="5031874"/>
            <a:ext cx="24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 is a number (proper)</a:t>
            </a:r>
          </a:p>
          <a:p>
            <a:r>
              <a:rPr lang="en-US" dirty="0"/>
              <a:t>A3 is a string (improper)</a:t>
            </a:r>
          </a:p>
        </p:txBody>
      </p:sp>
    </p:spTree>
    <p:extLst>
      <p:ext uri="{BB962C8B-B14F-4D97-AF65-F5344CB8AC3E}">
        <p14:creationId xmlns:p14="http://schemas.microsoft.com/office/powerpoint/2010/main" val="86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598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Courier New</vt:lpstr>
      <vt:lpstr>Office Theme</vt:lpstr>
      <vt:lpstr>Spreadsheet Does What?</vt:lpstr>
      <vt:lpstr>CSV/Spreadsheets are the Worlds Database</vt:lpstr>
      <vt:lpstr>Survey</vt:lpstr>
      <vt:lpstr>Survey</vt:lpstr>
      <vt:lpstr>PowerPoint Presentation</vt:lpstr>
      <vt:lpstr>A Little History</vt:lpstr>
      <vt:lpstr>Python and Spreadsheet/Excel</vt:lpstr>
      <vt:lpstr>Tales From The Field   or  Do I Really Need to Validate My Data?</vt:lpstr>
      <vt:lpstr>Tales From The Field </vt:lpstr>
      <vt:lpstr>tobool to deal with Python’s truthiness</vt:lpstr>
      <vt:lpstr>Another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Mar 15, 2023 dbt Labs</dc:title>
  <dc:creator>James Abel</dc:creator>
  <cp:lastModifiedBy>James Abel</cp:lastModifiedBy>
  <cp:revision>24</cp:revision>
  <dcterms:created xsi:type="dcterms:W3CDTF">2023-03-16T01:06:52Z</dcterms:created>
  <dcterms:modified xsi:type="dcterms:W3CDTF">2024-03-13T20:41:27Z</dcterms:modified>
</cp:coreProperties>
</file>