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7" r:id="rId3"/>
    <p:sldId id="258" r:id="rId4"/>
    <p:sldId id="260" r:id="rId5"/>
    <p:sldId id="262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6" autoAdjust="0"/>
    <p:restoredTop sz="76621" autoAdjust="0"/>
  </p:normalViewPr>
  <p:slideViewPr>
    <p:cSldViewPr snapToGrid="0">
      <p:cViewPr varScale="1">
        <p:scale>
          <a:sx n="141" d="100"/>
          <a:sy n="141" d="100"/>
        </p:scale>
        <p:origin x="16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B7DA-5BB0-42DB-B145-D76E40B0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648" y="111899"/>
            <a:ext cx="5220493" cy="71183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The PLDI Story (in one picture)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B84A06-B5B9-4D1E-95B6-9117F3A9F2DA}"/>
              </a:ext>
            </a:extLst>
          </p:cNvPr>
          <p:cNvSpPr/>
          <p:nvPr/>
        </p:nvSpPr>
        <p:spPr>
          <a:xfrm>
            <a:off x="1490130" y="938300"/>
            <a:ext cx="4294294" cy="344762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07E098-7595-4544-875B-991914708D61}"/>
              </a:ext>
            </a:extLst>
          </p:cNvPr>
          <p:cNvSpPr/>
          <p:nvPr/>
        </p:nvSpPr>
        <p:spPr>
          <a:xfrm>
            <a:off x="1490130" y="3064932"/>
            <a:ext cx="4294294" cy="344762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EE679-A56D-483E-B210-05892C0CB14E}"/>
              </a:ext>
            </a:extLst>
          </p:cNvPr>
          <p:cNvSpPr txBox="1"/>
          <p:nvPr/>
        </p:nvSpPr>
        <p:spPr>
          <a:xfrm>
            <a:off x="2804128" y="2610678"/>
            <a:ext cx="17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</a:rPr>
              <a:t>Static TypeScript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F4B83-61DF-4F5D-9FB1-D9350D84C237}"/>
              </a:ext>
            </a:extLst>
          </p:cNvPr>
          <p:cNvSpPr txBox="1"/>
          <p:nvPr/>
        </p:nvSpPr>
        <p:spPr>
          <a:xfrm>
            <a:off x="3259497" y="4419413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CODAL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A9F36-381D-4442-B91C-3780A18F5A9F}"/>
              </a:ext>
            </a:extLst>
          </p:cNvPr>
          <p:cNvSpPr txBox="1"/>
          <p:nvPr/>
        </p:nvSpPr>
        <p:spPr>
          <a:xfrm>
            <a:off x="212613" y="1142383"/>
            <a:ext cx="11128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The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Web</a:t>
            </a:r>
          </a:p>
          <a:p>
            <a:r>
              <a:rPr lang="en-US" b="1" dirty="0">
                <a:solidFill>
                  <a:schemeClr val="accent6"/>
                </a:solidFill>
              </a:rPr>
              <a:t>(browser)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72848-299E-48E2-B8E8-DA24568FBD64}"/>
              </a:ext>
            </a:extLst>
          </p:cNvPr>
          <p:cNvSpPr txBox="1"/>
          <p:nvPr/>
        </p:nvSpPr>
        <p:spPr>
          <a:xfrm>
            <a:off x="2456148" y="3167075"/>
            <a:ext cx="2464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our contribution</a:t>
            </a:r>
          </a:p>
          <a:p>
            <a:pPr algn="ctr"/>
            <a:r>
              <a:rPr lang="en-US" dirty="0"/>
              <a:t>bringing the worlds of 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Web</a:t>
            </a:r>
            <a:r>
              <a:rPr lang="en-US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MCU</a:t>
            </a:r>
            <a:r>
              <a:rPr lang="en-US" dirty="0"/>
              <a:t> together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45395-FA51-4558-A6F3-F9F3D751EC5C}"/>
              </a:ext>
            </a:extLst>
          </p:cNvPr>
          <p:cNvSpPr txBox="1"/>
          <p:nvPr/>
        </p:nvSpPr>
        <p:spPr>
          <a:xfrm>
            <a:off x="5756535" y="1208378"/>
            <a:ext cx="289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World of great frameworks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for beginning programming 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Blockly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5A058-8EB9-40B4-82F5-2827024402CB}"/>
              </a:ext>
            </a:extLst>
          </p:cNvPr>
          <p:cNvSpPr txBox="1"/>
          <p:nvPr/>
        </p:nvSpPr>
        <p:spPr>
          <a:xfrm>
            <a:off x="3869429" y="2101241"/>
            <a:ext cx="16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Single-threaded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69A64-BE04-4341-B797-63FB1188D62A}"/>
              </a:ext>
            </a:extLst>
          </p:cNvPr>
          <p:cNvSpPr txBox="1"/>
          <p:nvPr/>
        </p:nvSpPr>
        <p:spPr>
          <a:xfrm>
            <a:off x="2951220" y="1153054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Plentiful 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BE537F-5B1D-4E43-BE5D-4EA74CF8C5E1}"/>
              </a:ext>
            </a:extLst>
          </p:cNvPr>
          <p:cNvSpPr txBox="1"/>
          <p:nvPr/>
        </p:nvSpPr>
        <p:spPr>
          <a:xfrm>
            <a:off x="212613" y="5977765"/>
            <a:ext cx="211699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The microcontroller </a:t>
            </a:r>
          </a:p>
          <a:p>
            <a:r>
              <a:rPr lang="en-US" b="1" dirty="0">
                <a:solidFill>
                  <a:srgbClr val="00B0F0"/>
                </a:solidFill>
              </a:rPr>
              <a:t>(MCU)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924930-3279-49A8-9DA1-F15399FE2EA6}"/>
              </a:ext>
            </a:extLst>
          </p:cNvPr>
          <p:cNvSpPr txBox="1"/>
          <p:nvPr/>
        </p:nvSpPr>
        <p:spPr>
          <a:xfrm>
            <a:off x="4097547" y="4778225"/>
            <a:ext cx="1213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Reactive/</a:t>
            </a:r>
          </a:p>
          <a:p>
            <a:r>
              <a:rPr lang="en-US" dirty="0">
                <a:solidFill>
                  <a:srgbClr val="00B0F0"/>
                </a:solidFill>
              </a:rPr>
              <a:t>concurrent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B77EC-280A-45A8-AEB3-C650BD4ABFB5}"/>
              </a:ext>
            </a:extLst>
          </p:cNvPr>
          <p:cNvSpPr txBox="1"/>
          <p:nvPr/>
        </p:nvSpPr>
        <p:spPr>
          <a:xfrm>
            <a:off x="3107288" y="5989320"/>
            <a:ext cx="11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Little 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1E9DD8-DCC2-4957-A82B-37C5B621FE97}"/>
              </a:ext>
            </a:extLst>
          </p:cNvPr>
          <p:cNvSpPr txBox="1"/>
          <p:nvPr/>
        </p:nvSpPr>
        <p:spPr>
          <a:xfrm>
            <a:off x="2174684" y="4916725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C/C++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DD88-6B0C-41F8-89AD-B251DC3A89C5}"/>
              </a:ext>
            </a:extLst>
          </p:cNvPr>
          <p:cNvSpPr txBox="1"/>
          <p:nvPr/>
        </p:nvSpPr>
        <p:spPr>
          <a:xfrm>
            <a:off x="2119204" y="2071633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JavaScript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6FF9B-5D47-4590-8BDF-F80599B6ADAA}"/>
              </a:ext>
            </a:extLst>
          </p:cNvPr>
          <p:cNvSpPr txBox="1"/>
          <p:nvPr/>
        </p:nvSpPr>
        <p:spPr>
          <a:xfrm>
            <a:off x="5756535" y="5921996"/>
            <a:ext cx="219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World of the pro IDE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(Eclipse, VS, VS Code)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427CAE-07A8-4630-B7A8-509661AFB9E0}"/>
              </a:ext>
            </a:extLst>
          </p:cNvPr>
          <p:cNvSpPr txBox="1"/>
          <p:nvPr/>
        </p:nvSpPr>
        <p:spPr>
          <a:xfrm>
            <a:off x="3164387" y="1604048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Web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CF3FF1-EF46-41DA-B5C0-BCFE8C290079}"/>
              </a:ext>
            </a:extLst>
          </p:cNvPr>
          <p:cNvSpPr txBox="1"/>
          <p:nvPr/>
        </p:nvSpPr>
        <p:spPr>
          <a:xfrm>
            <a:off x="2564383" y="5509132"/>
            <a:ext cx="22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Full bare-metal binary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C70C52-6E93-49AE-A469-D942B3D296AD}"/>
              </a:ext>
            </a:extLst>
          </p:cNvPr>
          <p:cNvSpPr txBox="1"/>
          <p:nvPr/>
        </p:nvSpPr>
        <p:spPr>
          <a:xfrm>
            <a:off x="5949072" y="3080633"/>
            <a:ext cx="2954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WA = integration/entry point</a:t>
            </a:r>
          </a:p>
          <a:p>
            <a:pPr algn="ctr"/>
            <a:r>
              <a:rPr lang="en-US" b="1" u="sng" dirty="0"/>
              <a:t>Languages</a:t>
            </a:r>
          </a:p>
          <a:p>
            <a:pPr algn="ctr"/>
            <a:r>
              <a:rPr lang="en-US" b="1" u="sng" dirty="0"/>
              <a:t>Compiler</a:t>
            </a:r>
          </a:p>
          <a:p>
            <a:pPr algn="ctr"/>
            <a:r>
              <a:rPr lang="en-US" b="1" u="sng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77193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(C++)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runtime</a:t>
            </a:r>
          </a:p>
          <a:p>
            <a:pPr algn="ctr"/>
            <a:r>
              <a:rPr lang="en-US" b="1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Assembly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  <a:p>
            <a:pPr algn="ctr"/>
            <a:r>
              <a:rPr lang="en-US" b="1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runtime</a:t>
            </a:r>
          </a:p>
          <a:p>
            <a:pPr algn="ctr"/>
            <a:r>
              <a:rPr lang="en-US" b="1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845730" y="4475435"/>
            <a:ext cx="159767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final binary</a:t>
            </a:r>
          </a:p>
          <a:p>
            <a:pPr algn="ctr"/>
            <a:r>
              <a:rPr lang="en-US" b="1" dirty="0"/>
              <a:t>(UF2 file)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0" cy="42741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prstDash val="sysDash"/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15523" y="5681873"/>
            <a:ext cx="1961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Cloud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TypeScript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latin typeface="Segoe UI"/>
                <a:ea typeface="Segoe UI" pitchFamily="34" charset="0"/>
                <a:cs typeface="Segoe UI" pitchFamily="34" charset="0"/>
              </a:rPr>
              <a:t>Static TypeScript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chemeClr val="bg1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052955" y="420513"/>
            <a:ext cx="1257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MakeCode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A5C73E-44F4-41C6-9BA3-09C2F2BFF6D5}"/>
              </a:ext>
            </a:extLst>
          </p:cNvPr>
          <p:cNvSpPr txBox="1"/>
          <p:nvPr/>
        </p:nvSpPr>
        <p:spPr>
          <a:xfrm>
            <a:off x="5105278" y="1949017"/>
            <a:ext cx="29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Browser compilation</a:t>
            </a:r>
          </a:p>
        </p:txBody>
      </p: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969B15-9376-4BBA-9973-6026B7B98C11}"/>
              </a:ext>
            </a:extLst>
          </p:cNvPr>
          <p:cNvSpPr/>
          <p:nvPr/>
        </p:nvSpPr>
        <p:spPr>
          <a:xfrm>
            <a:off x="9753602" y="264160"/>
            <a:ext cx="1573106" cy="6705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9E3A9-F0A2-418C-AE7F-77D33CCB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264382"/>
            <a:ext cx="11249961" cy="6131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712682" y="460309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11028219" y="2008757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75910" y="5684057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39A7C-74E7-4C26-B89D-CE3C89E3B512}"/>
              </a:ext>
            </a:extLst>
          </p:cNvPr>
          <p:cNvSpPr/>
          <p:nvPr/>
        </p:nvSpPr>
        <p:spPr>
          <a:xfrm>
            <a:off x="10918858" y="289559"/>
            <a:ext cx="1017695" cy="440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9406E3A-C470-4972-881A-87B514A2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196136"/>
            <a:ext cx="11159161" cy="63939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449446" y="476072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7038110" y="3214103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30971" y="5850312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125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</a:t>
            </a:r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arduino</a:t>
            </a:r>
            <a:r>
              <a:rPr lang="en-US" b="1" dirty="0"/>
              <a:t>-</a:t>
            </a:r>
            <a:r>
              <a:rPr lang="en-US" b="1" dirty="0" err="1"/>
              <a:t>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5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11047</TotalTime>
  <Words>211</Words>
  <Application>Microsoft Office PowerPoint</Application>
  <PresentationFormat>Widescreen</PresentationFormat>
  <Paragraphs>158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The PLDI Story (in one picture)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86</cp:revision>
  <cp:lastPrinted>2018-04-13T14:27:05Z</cp:lastPrinted>
  <dcterms:created xsi:type="dcterms:W3CDTF">2017-07-20T15:29:18Z</dcterms:created>
  <dcterms:modified xsi:type="dcterms:W3CDTF">2018-05-04T00:52:14Z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