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1" r:id="rId4"/>
    <p:sldId id="272" r:id="rId5"/>
    <p:sldId id="261" r:id="rId6"/>
    <p:sldId id="280" r:id="rId7"/>
    <p:sldId id="274" r:id="rId8"/>
    <p:sldId id="276" r:id="rId9"/>
    <p:sldId id="28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E2288"/>
    <a:srgbClr val="0944A1"/>
    <a:srgbClr val="0C58D3"/>
    <a:srgbClr val="307BF3"/>
    <a:srgbClr val="0070C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1" autoAdjust="0"/>
    <p:restoredTop sz="95274" autoAdjust="0"/>
  </p:normalViewPr>
  <p:slideViewPr>
    <p:cSldViewPr snapToGrid="0" showGuides="1">
      <p:cViewPr>
        <p:scale>
          <a:sx n="87" d="100"/>
          <a:sy n="87" d="100"/>
        </p:scale>
        <p:origin x="59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6E9A8-58A6-408E-875A-4249FF11F8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727-A7C9-486A-B12C-33397528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4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C808-B6B0-474B-8621-3B75AC6965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B2335-5A90-44CE-B35E-3B63856F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1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436-FDDF-4404-B33D-618E3DE9F8BC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BE76-7848-4FFC-9C04-971FBF439FD7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8453-CE59-47DE-B0CE-E19F53752C3D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8962-3760-4CBC-A207-EEE9D0FBC9A9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448-84EC-4869-BAB2-406C86EA4FAB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990-039C-4E8A-9850-A7120F35E212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069-33D9-45FF-8E4A-68AF155997DC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0D47-9678-492A-B9E8-11FDA5E39594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2407-BA13-40E8-B09C-517F9075845E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C728-6863-4F1F-8D29-4EE2F342CF22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2B1-4F50-4EB9-BADD-648AD2D5CF57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11673-6E71-4F8D-9D37-9D0AE5E7337E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6E7F-417F-40BA-A12C-A9CED857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721" y="5729373"/>
            <a:ext cx="9144000" cy="6269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University of Benin, Benin City, Nigeria.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279" y="1223440"/>
            <a:ext cx="12192000" cy="424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223440"/>
            <a:ext cx="12192000" cy="1887476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sz="45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PREDICTION OF OIL, GAS &amp; WATER PRODUCTION IN THE DSEATS FIELD USING MACHINE LEARNING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9215" y="6190311"/>
            <a:ext cx="9202616" cy="544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 smtClean="0">
                <a:solidFill>
                  <a:srgbClr val="002060"/>
                </a:solidFill>
                <a:ea typeface="EMprint" panose="020B0503020204020204" pitchFamily="34" charset="0"/>
              </a:rPr>
              <a:t>13 JULY, 2024</a:t>
            </a:r>
            <a:endParaRPr lang="en-US" altLang="en-US" dirty="0">
              <a:solidFill>
                <a:srgbClr val="002060"/>
              </a:solidFill>
              <a:ea typeface="EMprint" panose="020B05030202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830" y="5599625"/>
            <a:ext cx="1171515" cy="1012189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05507" y="3013111"/>
            <a:ext cx="11787553" cy="2452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ea typeface="EMprint" panose="020B0503020204020204" pitchFamily="34" charset="0"/>
              </a:rPr>
              <a:t>CONTESTANT NAME:			JAMES ALLEH</a:t>
            </a:r>
          </a:p>
          <a:p>
            <a:pPr algn="l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ea typeface="EMprint" panose="020B0503020204020204" pitchFamily="34" charset="0"/>
              </a:rPr>
              <a:t>SPE NUMBER:				5055998</a:t>
            </a:r>
          </a:p>
          <a:p>
            <a:pPr algn="l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ea typeface="EMprint" panose="020B0503020204020204" pitchFamily="34" charset="0"/>
              </a:rPr>
              <a:t>SECTION:				SPE BENIN SECTION</a:t>
            </a:r>
          </a:p>
          <a:p>
            <a:pPr algn="l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ea typeface="EMprint" panose="020B0503020204020204" pitchFamily="34" charset="0"/>
              </a:rPr>
              <a:t>CATEGORY:				STUDENT MEMBER</a:t>
            </a:r>
          </a:p>
          <a:p>
            <a:pPr algn="l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ea typeface="EMprint" panose="020B0503020204020204" pitchFamily="34" charset="0"/>
              </a:rPr>
              <a:t>COURSE OF STUDY:			PETROLEUM ENGINEERING</a:t>
            </a:r>
          </a:p>
          <a:p>
            <a:pPr algn="l">
              <a:lnSpc>
                <a:spcPct val="120000"/>
              </a:lnSpc>
            </a:pPr>
            <a:endParaRPr lang="en-US" altLang="en-US" dirty="0">
              <a:solidFill>
                <a:schemeClr val="bg1"/>
              </a:solidFill>
              <a:ea typeface="EMprint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ED6CB-37D6-0AAF-9D7C-0FEB0ACF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5703598"/>
            <a:ext cx="1310054" cy="9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15293" y="-27883"/>
            <a:ext cx="10515600" cy="761885"/>
            <a:chOff x="131887" y="-36051"/>
            <a:chExt cx="10515600" cy="761885"/>
          </a:xfrm>
        </p:grpSpPr>
        <p:sp>
          <p:nvSpPr>
            <p:cNvPr id="38" name="Title 1"/>
            <p:cNvSpPr txBox="1">
              <a:spLocks/>
            </p:cNvSpPr>
            <p:nvPr/>
          </p:nvSpPr>
          <p:spPr>
            <a:xfrm>
              <a:off x="131887" y="-36051"/>
              <a:ext cx="10515600" cy="7618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CONCLUSIONS AND RECOMMENDATIONS</a:t>
              </a:r>
              <a:endParaRPr lang="en-US" sz="3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05431" y="668262"/>
              <a:ext cx="5919802" cy="5931"/>
              <a:chOff x="564680" y="478027"/>
              <a:chExt cx="5919802" cy="593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564680" y="478027"/>
                <a:ext cx="1891553" cy="593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557639" y="478027"/>
                <a:ext cx="1891553" cy="593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592929" y="478027"/>
                <a:ext cx="1891553" cy="5931"/>
              </a:xfrm>
              <a:prstGeom prst="line">
                <a:avLst/>
              </a:prstGeom>
              <a:ln w="5715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70074"/>
              </p:ext>
            </p:extLst>
          </p:nvPr>
        </p:nvGraphicFramePr>
        <p:xfrm>
          <a:off x="115291" y="879233"/>
          <a:ext cx="6100871" cy="5659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0871">
                  <a:extLst>
                    <a:ext uri="{9D8B030D-6E8A-4147-A177-3AD203B41FA5}">
                      <a16:colId xmlns:a16="http://schemas.microsoft.com/office/drawing/2014/main" val="2464825446"/>
                    </a:ext>
                  </a:extLst>
                </a:gridCol>
              </a:tblGrid>
              <a:tr h="7121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CONCLUSIONS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20558"/>
                  </a:ext>
                </a:extLst>
              </a:tr>
              <a:tr h="1185117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Generally,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the predicted trend mimicked the actual trend of the training data set provided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with a reasonably accuracy (R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 of 98%. </a:t>
                      </a:r>
                      <a:endParaRPr lang="en-US" sz="18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08790"/>
                  </a:ext>
                </a:extLst>
              </a:tr>
              <a:tr h="1382636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Random Forest model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consistently outperformed the other models across all targets, showing the highest R</a:t>
                      </a:r>
                      <a:r>
                        <a:rPr lang="en-US" sz="1800" baseline="300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scores and the lowest MAE and RMSE values.</a:t>
                      </a:r>
                      <a:endParaRPr lang="en-US" sz="18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95555"/>
                  </a:ext>
                </a:extLst>
              </a:tr>
              <a:tr h="927354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LR model performed poorly, with negative R</a:t>
                      </a:r>
                      <a:r>
                        <a:rPr lang="en-US" sz="1800" baseline="300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scores indicating that it did not fit the data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58191"/>
                  </a:ext>
                </a:extLst>
              </a:tr>
              <a:tr h="1452386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From the feature performance plot, among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the field parameters included in the training data set, Average Well head pressure and down hole temperature has more effect on the prediction.</a:t>
                      </a:r>
                      <a:endParaRPr lang="en-US" sz="18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898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02278"/>
              </p:ext>
            </p:extLst>
          </p:nvPr>
        </p:nvGraphicFramePr>
        <p:xfrm>
          <a:off x="6955692" y="983435"/>
          <a:ext cx="5037016" cy="3386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7016">
                  <a:extLst>
                    <a:ext uri="{9D8B030D-6E8A-4147-A177-3AD203B41FA5}">
                      <a16:colId xmlns:a16="http://schemas.microsoft.com/office/drawing/2014/main" val="1373027248"/>
                    </a:ext>
                  </a:extLst>
                </a:gridCol>
              </a:tblGrid>
              <a:tr h="72870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RECOMMENDATIONS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0930"/>
                  </a:ext>
                </a:extLst>
              </a:tr>
              <a:tr h="1157357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modelling tools should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be attempted to better optimize the ROP model prediction.</a:t>
                      </a:r>
                      <a:endParaRPr lang="en-US" sz="16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02197"/>
                  </a:ext>
                </a:extLst>
              </a:tr>
              <a:tr h="1500278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Developing on this work can be made by incorporating the use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of hybrid models, or stacked models so as to generate more efficient predictions</a:t>
                      </a:r>
                      <a:endParaRPr lang="en-US" sz="16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5155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09241" y="734002"/>
            <a:ext cx="0" cy="580491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007" y="1128202"/>
            <a:ext cx="10394369" cy="5457236"/>
            <a:chOff x="180066" y="706171"/>
            <a:chExt cx="6483287" cy="342336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1612A34-8FB5-4DE4-99E8-1909AC2ED038}"/>
                </a:ext>
              </a:extLst>
            </p:cNvPr>
            <p:cNvGrpSpPr/>
            <p:nvPr/>
          </p:nvGrpSpPr>
          <p:grpSpPr>
            <a:xfrm>
              <a:off x="180068" y="706171"/>
              <a:ext cx="6483283" cy="523185"/>
              <a:chOff x="447673" y="1465480"/>
              <a:chExt cx="3781425" cy="61912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D711A6A-050E-4B6F-9188-20CFD32B475C}"/>
                  </a:ext>
                </a:extLst>
              </p:cNvPr>
              <p:cNvGrpSpPr/>
              <p:nvPr/>
            </p:nvGrpSpPr>
            <p:grpSpPr>
              <a:xfrm>
                <a:off x="447673" y="1465480"/>
                <a:ext cx="3781425" cy="619126"/>
                <a:chOff x="1152525" y="1390649"/>
                <a:chExt cx="3486150" cy="619126"/>
              </a:xfrm>
            </p:grpSpPr>
            <p:sp>
              <p:nvSpPr>
                <p:cNvPr id="57" name="Rectangle: Rounded Corners 6">
                  <a:extLst>
                    <a:ext uri="{FF2B5EF4-FFF2-40B4-BE49-F238E27FC236}">
                      <a16:creationId xmlns:a16="http://schemas.microsoft.com/office/drawing/2014/main" id="{AF27E037-60DC-4C03-9E88-53932C712ABA}"/>
                    </a:ext>
                  </a:extLst>
                </p:cNvPr>
                <p:cNvSpPr/>
                <p:nvPr/>
              </p:nvSpPr>
              <p:spPr>
                <a:xfrm>
                  <a:off x="1152525" y="1390650"/>
                  <a:ext cx="3486150" cy="619125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8" name="Rectangle: Rounded Corners 7">
                  <a:extLst>
                    <a:ext uri="{FF2B5EF4-FFF2-40B4-BE49-F238E27FC236}">
                      <a16:creationId xmlns:a16="http://schemas.microsoft.com/office/drawing/2014/main" id="{844E62A9-1BAB-46DA-8141-7F19CDA14D2B}"/>
                    </a:ext>
                  </a:extLst>
                </p:cNvPr>
                <p:cNvSpPr/>
                <p:nvPr/>
              </p:nvSpPr>
              <p:spPr>
                <a:xfrm>
                  <a:off x="1152525" y="1390649"/>
                  <a:ext cx="647700" cy="619125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  <a:endParaRPr lang="x-none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AE7A5E-4F5B-4D2F-BEDE-F9E1B27DC27B}"/>
                  </a:ext>
                </a:extLst>
              </p:cNvPr>
              <p:cNvSpPr txBox="1"/>
              <p:nvPr/>
            </p:nvSpPr>
            <p:spPr>
              <a:xfrm>
                <a:off x="1312150" y="1500872"/>
                <a:ext cx="1766887" cy="548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Objectives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GB" sz="28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AD8EBC-60B9-4301-A0FD-9A1DC32624E8}"/>
                </a:ext>
              </a:extLst>
            </p:cNvPr>
            <p:cNvGrpSpPr/>
            <p:nvPr/>
          </p:nvGrpSpPr>
          <p:grpSpPr>
            <a:xfrm>
              <a:off x="180068" y="1431318"/>
              <a:ext cx="6483283" cy="523185"/>
              <a:chOff x="447673" y="1465480"/>
              <a:chExt cx="3781425" cy="61912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EC072E-7FC9-4A12-A891-76D831F26C4A}"/>
                  </a:ext>
                </a:extLst>
              </p:cNvPr>
              <p:cNvGrpSpPr/>
              <p:nvPr/>
            </p:nvGrpSpPr>
            <p:grpSpPr>
              <a:xfrm>
                <a:off x="447673" y="1465480"/>
                <a:ext cx="3781425" cy="619126"/>
                <a:chOff x="1152525" y="1390649"/>
                <a:chExt cx="3486150" cy="619126"/>
              </a:xfrm>
            </p:grpSpPr>
            <p:sp>
              <p:nvSpPr>
                <p:cNvPr id="62" name="Rectangle: Rounded Corners 11">
                  <a:extLst>
                    <a:ext uri="{FF2B5EF4-FFF2-40B4-BE49-F238E27FC236}">
                      <a16:creationId xmlns:a16="http://schemas.microsoft.com/office/drawing/2014/main" id="{3987159B-B676-46AE-AF81-598AB9519AD4}"/>
                    </a:ext>
                  </a:extLst>
                </p:cNvPr>
                <p:cNvSpPr/>
                <p:nvPr/>
              </p:nvSpPr>
              <p:spPr>
                <a:xfrm>
                  <a:off x="1152525" y="1390650"/>
                  <a:ext cx="3486150" cy="619125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3" name="Rectangle: Rounded Corners 12">
                  <a:extLst>
                    <a:ext uri="{FF2B5EF4-FFF2-40B4-BE49-F238E27FC236}">
                      <a16:creationId xmlns:a16="http://schemas.microsoft.com/office/drawing/2014/main" id="{BF9CCF0F-F5AB-421B-A294-A1EA97266B7F}"/>
                    </a:ext>
                  </a:extLst>
                </p:cNvPr>
                <p:cNvSpPr/>
                <p:nvPr/>
              </p:nvSpPr>
              <p:spPr>
                <a:xfrm>
                  <a:off x="1152525" y="1390649"/>
                  <a:ext cx="647700" cy="619125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>
                      <a:latin typeface="Verdana" panose="020B0604030504040204" pitchFamily="34" charset="0"/>
                      <a:ea typeface="Verdana" panose="020B0604030504040204" pitchFamily="34" charset="0"/>
                    </a:rPr>
                    <a:t>2</a:t>
                  </a:r>
                  <a:endParaRPr lang="x-none" sz="280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26C881-D80B-49E1-8045-31A906EA68C3}"/>
                  </a:ext>
                </a:extLst>
              </p:cNvPr>
              <p:cNvSpPr txBox="1"/>
              <p:nvPr/>
            </p:nvSpPr>
            <p:spPr>
              <a:xfrm>
                <a:off x="1316827" y="1504126"/>
                <a:ext cx="2345532" cy="48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Methodology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82497E5-4AEB-4084-AE11-26DD913C8E74}"/>
                </a:ext>
              </a:extLst>
            </p:cNvPr>
            <p:cNvGrpSpPr/>
            <p:nvPr/>
          </p:nvGrpSpPr>
          <p:grpSpPr>
            <a:xfrm>
              <a:off x="180068" y="2156465"/>
              <a:ext cx="6483285" cy="523185"/>
              <a:chOff x="447673" y="1465480"/>
              <a:chExt cx="3781426" cy="61912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A1802-9D9F-43F6-9BD9-8192F881FEFF}"/>
                  </a:ext>
                </a:extLst>
              </p:cNvPr>
              <p:cNvGrpSpPr/>
              <p:nvPr/>
            </p:nvGrpSpPr>
            <p:grpSpPr>
              <a:xfrm>
                <a:off x="447673" y="1465480"/>
                <a:ext cx="3781426" cy="619126"/>
                <a:chOff x="1152525" y="1390649"/>
                <a:chExt cx="3486150" cy="619126"/>
              </a:xfrm>
            </p:grpSpPr>
            <p:sp>
              <p:nvSpPr>
                <p:cNvPr id="67" name="Rectangle: Rounded Corners 21">
                  <a:extLst>
                    <a:ext uri="{FF2B5EF4-FFF2-40B4-BE49-F238E27FC236}">
                      <a16:creationId xmlns:a16="http://schemas.microsoft.com/office/drawing/2014/main" id="{28020F1F-F084-4B2A-B529-C020F8FB896E}"/>
                    </a:ext>
                  </a:extLst>
                </p:cNvPr>
                <p:cNvSpPr/>
                <p:nvPr/>
              </p:nvSpPr>
              <p:spPr>
                <a:xfrm>
                  <a:off x="1152525" y="1390650"/>
                  <a:ext cx="3486150" cy="619125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8" name="Rectangle: Rounded Corners 22">
                  <a:extLst>
                    <a:ext uri="{FF2B5EF4-FFF2-40B4-BE49-F238E27FC236}">
                      <a16:creationId xmlns:a16="http://schemas.microsoft.com/office/drawing/2014/main" id="{84683550-4E29-4B15-9EBB-BE67425BAB7D}"/>
                    </a:ext>
                  </a:extLst>
                </p:cNvPr>
                <p:cNvSpPr/>
                <p:nvPr/>
              </p:nvSpPr>
              <p:spPr>
                <a:xfrm>
                  <a:off x="1152525" y="1390649"/>
                  <a:ext cx="647700" cy="619125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>
                      <a:latin typeface="Verdana" panose="020B0604030504040204" pitchFamily="34" charset="0"/>
                      <a:ea typeface="Verdana" panose="020B0604030504040204" pitchFamily="34" charset="0"/>
                    </a:rPr>
                    <a:t>3</a:t>
                  </a:r>
                  <a:endParaRPr lang="x-none" sz="280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2AA9CC7-16DE-40AA-8E8D-F65E8D1B63F6}"/>
                  </a:ext>
                </a:extLst>
              </p:cNvPr>
              <p:cNvSpPr txBox="1"/>
              <p:nvPr/>
            </p:nvSpPr>
            <p:spPr>
              <a:xfrm>
                <a:off x="1342222" y="1512256"/>
                <a:ext cx="2869405" cy="48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Results and Discussion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70B4281-B061-4172-8E13-D4AE35759AF2}"/>
                </a:ext>
              </a:extLst>
            </p:cNvPr>
            <p:cNvGrpSpPr/>
            <p:nvPr/>
          </p:nvGrpSpPr>
          <p:grpSpPr>
            <a:xfrm>
              <a:off x="180066" y="2881611"/>
              <a:ext cx="6483279" cy="522775"/>
              <a:chOff x="447672" y="1465480"/>
              <a:chExt cx="6058116" cy="84706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188F4EF-1B44-4E20-BC1A-FF64CEFE84D6}"/>
                  </a:ext>
                </a:extLst>
              </p:cNvPr>
              <p:cNvGrpSpPr/>
              <p:nvPr/>
            </p:nvGrpSpPr>
            <p:grpSpPr>
              <a:xfrm>
                <a:off x="447672" y="1465480"/>
                <a:ext cx="6058116" cy="847068"/>
                <a:chOff x="1152524" y="1390649"/>
                <a:chExt cx="5585064" cy="847068"/>
              </a:xfrm>
            </p:grpSpPr>
            <p:sp>
              <p:nvSpPr>
                <p:cNvPr id="77" name="Rectangle: Rounded Corners 46">
                  <a:extLst>
                    <a:ext uri="{FF2B5EF4-FFF2-40B4-BE49-F238E27FC236}">
                      <a16:creationId xmlns:a16="http://schemas.microsoft.com/office/drawing/2014/main" id="{8DFDBE64-480A-47F0-A1F4-0E870EFFDDDD}"/>
                    </a:ext>
                  </a:extLst>
                </p:cNvPr>
                <p:cNvSpPr/>
                <p:nvPr/>
              </p:nvSpPr>
              <p:spPr>
                <a:xfrm>
                  <a:off x="1152524" y="1390650"/>
                  <a:ext cx="5585064" cy="847067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8" name="Rectangle: Rounded Corners 47">
                  <a:extLst>
                    <a:ext uri="{FF2B5EF4-FFF2-40B4-BE49-F238E27FC236}">
                      <a16:creationId xmlns:a16="http://schemas.microsoft.com/office/drawing/2014/main" id="{3CAFBAC5-D409-4B10-86C7-B9413E12125D}"/>
                    </a:ext>
                  </a:extLst>
                </p:cNvPr>
                <p:cNvSpPr/>
                <p:nvPr/>
              </p:nvSpPr>
              <p:spPr>
                <a:xfrm>
                  <a:off x="1152524" y="1390649"/>
                  <a:ext cx="1037661" cy="795949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>
                      <a:latin typeface="Verdana" panose="020B0604030504040204" pitchFamily="34" charset="0"/>
                      <a:ea typeface="Verdana" panose="020B0604030504040204" pitchFamily="34" charset="0"/>
                    </a:rPr>
                    <a:t>4</a:t>
                  </a:r>
                  <a:endParaRPr lang="x-none" sz="280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F2C0C8-CB92-4DA4-B6BA-AD0A4256A262}"/>
                  </a:ext>
                </a:extLst>
              </p:cNvPr>
              <p:cNvSpPr txBox="1"/>
              <p:nvPr/>
            </p:nvSpPr>
            <p:spPr>
              <a:xfrm>
                <a:off x="1878051" y="1561737"/>
                <a:ext cx="4578333" cy="750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Conclusion and Recommendations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DE391BB-5434-46EC-A774-9BAFF6A3A56D}"/>
                </a:ext>
              </a:extLst>
            </p:cNvPr>
            <p:cNvGrpSpPr/>
            <p:nvPr/>
          </p:nvGrpSpPr>
          <p:grpSpPr>
            <a:xfrm>
              <a:off x="180067" y="3606349"/>
              <a:ext cx="6483283" cy="523185"/>
              <a:chOff x="447673" y="1465480"/>
              <a:chExt cx="3781425" cy="61912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A99493E-0CB9-41B2-8F58-53B8FC6E9B67}"/>
                  </a:ext>
                </a:extLst>
              </p:cNvPr>
              <p:cNvGrpSpPr/>
              <p:nvPr/>
            </p:nvGrpSpPr>
            <p:grpSpPr>
              <a:xfrm>
                <a:off x="447673" y="1465480"/>
                <a:ext cx="3781425" cy="619126"/>
                <a:chOff x="1152525" y="1390649"/>
                <a:chExt cx="3486150" cy="619126"/>
              </a:xfrm>
            </p:grpSpPr>
            <p:sp>
              <p:nvSpPr>
                <p:cNvPr id="82" name="Rectangle: Rounded Corners 56">
                  <a:extLst>
                    <a:ext uri="{FF2B5EF4-FFF2-40B4-BE49-F238E27FC236}">
                      <a16:creationId xmlns:a16="http://schemas.microsoft.com/office/drawing/2014/main" id="{36168237-40C3-46A5-A3FC-F2DF54D7E406}"/>
                    </a:ext>
                  </a:extLst>
                </p:cNvPr>
                <p:cNvSpPr/>
                <p:nvPr/>
              </p:nvSpPr>
              <p:spPr>
                <a:xfrm>
                  <a:off x="1152525" y="1390650"/>
                  <a:ext cx="3486150" cy="619125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83" name="Rectangle: Rounded Corners 57">
                  <a:extLst>
                    <a:ext uri="{FF2B5EF4-FFF2-40B4-BE49-F238E27FC236}">
                      <a16:creationId xmlns:a16="http://schemas.microsoft.com/office/drawing/2014/main" id="{23A29B85-4516-4B19-9FCE-B67369816D10}"/>
                    </a:ext>
                  </a:extLst>
                </p:cNvPr>
                <p:cNvSpPr/>
                <p:nvPr/>
              </p:nvSpPr>
              <p:spPr>
                <a:xfrm>
                  <a:off x="1152525" y="1390649"/>
                  <a:ext cx="647700" cy="619125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5</a:t>
                  </a:r>
                  <a:endParaRPr lang="x-none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D9868E-8D8D-41E5-9961-5BD57C3577E1}"/>
                  </a:ext>
                </a:extLst>
              </p:cNvPr>
              <p:cNvSpPr txBox="1"/>
              <p:nvPr/>
            </p:nvSpPr>
            <p:spPr>
              <a:xfrm>
                <a:off x="1359692" y="1470640"/>
                <a:ext cx="2814891" cy="548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References</a:t>
                </a: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22511" y="105873"/>
            <a:ext cx="10515600" cy="761885"/>
            <a:chOff x="131887" y="-36051"/>
            <a:chExt cx="10515600" cy="761885"/>
          </a:xfrm>
        </p:grpSpPr>
        <p:sp>
          <p:nvSpPr>
            <p:cNvPr id="85" name="Title 1"/>
            <p:cNvSpPr txBox="1">
              <a:spLocks/>
            </p:cNvSpPr>
            <p:nvPr/>
          </p:nvSpPr>
          <p:spPr>
            <a:xfrm>
              <a:off x="131887" y="-36051"/>
              <a:ext cx="10515600" cy="7618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PRESENTATION OUTLINE</a:t>
              </a:r>
              <a:endParaRPr lang="en-US" sz="3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05431" y="668262"/>
              <a:ext cx="5919802" cy="5931"/>
              <a:chOff x="564680" y="478027"/>
              <a:chExt cx="5919802" cy="5931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564680" y="478027"/>
                <a:ext cx="1891553" cy="593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557639" y="478027"/>
                <a:ext cx="1891553" cy="593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4592929" y="478027"/>
                <a:ext cx="1891553" cy="5931"/>
              </a:xfrm>
              <a:prstGeom prst="line">
                <a:avLst/>
              </a:prstGeom>
              <a:ln w="5715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32674"/>
            <a:ext cx="10515600" cy="761885"/>
            <a:chOff x="131887" y="-36051"/>
            <a:chExt cx="10515600" cy="761885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131887" y="-36051"/>
              <a:ext cx="10515600" cy="7618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OBJECTIVES &amp; ABOUT DSEATS FIELD</a:t>
              </a:r>
              <a:endParaRPr lang="en-US" sz="3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5431" y="668262"/>
              <a:ext cx="5919802" cy="5931"/>
              <a:chOff x="564680" y="478027"/>
              <a:chExt cx="5919802" cy="593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564680" y="478027"/>
                <a:ext cx="1891553" cy="593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57639" y="478027"/>
                <a:ext cx="1891553" cy="593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592929" y="478027"/>
                <a:ext cx="1891553" cy="5931"/>
              </a:xfrm>
              <a:prstGeom prst="line">
                <a:avLst/>
              </a:prstGeom>
              <a:ln w="5715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6457459" y="1001999"/>
            <a:ext cx="5609399" cy="3000729"/>
            <a:chOff x="0" y="1455024"/>
            <a:chExt cx="4714787" cy="4122503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1455024"/>
              <a:ext cx="4714787" cy="4122503"/>
              <a:chOff x="174201" y="1287843"/>
              <a:chExt cx="4793453" cy="5016241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90146" y="1614619"/>
                <a:ext cx="4677508" cy="4689465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2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74201" y="1287843"/>
                <a:ext cx="2721715" cy="84868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PROVIDED</a:t>
                </a:r>
                <a:endParaRPr lang="en-US" sz="24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3857" y="2152502"/>
              <a:ext cx="4582645" cy="313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data available for DSEATS Field is an oil and gas production data. The data include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Training data set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Validation data set</a:t>
              </a:r>
              <a:endParaRPr lang="en-US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657" y="989740"/>
            <a:ext cx="5993346" cy="3012988"/>
            <a:chOff x="5090746" y="916775"/>
            <a:chExt cx="6937130" cy="5730209"/>
          </a:xfrm>
        </p:grpSpPr>
        <p:grpSp>
          <p:nvGrpSpPr>
            <p:cNvPr id="13" name="Group 12"/>
            <p:cNvGrpSpPr/>
            <p:nvPr/>
          </p:nvGrpSpPr>
          <p:grpSpPr>
            <a:xfrm>
              <a:off x="5090746" y="1271257"/>
              <a:ext cx="6937130" cy="5375727"/>
              <a:chOff x="5090746" y="1271257"/>
              <a:chExt cx="6937130" cy="5375727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090746" y="1271257"/>
                <a:ext cx="6937130" cy="5375727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14949" y="2010046"/>
                <a:ext cx="6488723" cy="348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sz="28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To develop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 machine learning model to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predict oil, gas and water production based on historical records.</a:t>
                </a:r>
                <a:endParaRPr lang="en-US" sz="28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800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6094003" y="916775"/>
              <a:ext cx="4400095" cy="10932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OBJECTIVES</a:t>
              </a:r>
              <a:endParaRPr lang="en-US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85513" y="4197909"/>
            <a:ext cx="7202546" cy="2570344"/>
            <a:chOff x="1623462" y="1536233"/>
            <a:chExt cx="9026773" cy="3088692"/>
          </a:xfrm>
        </p:grpSpPr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1C780C43-F8C1-FBCA-9854-AA56E3523B31}"/>
                </a:ext>
              </a:extLst>
            </p:cNvPr>
            <p:cNvSpPr/>
            <p:nvPr/>
          </p:nvSpPr>
          <p:spPr>
            <a:xfrm>
              <a:off x="5363077" y="2130135"/>
              <a:ext cx="1475374" cy="1475374"/>
            </a:xfrm>
            <a:prstGeom prst="ellipse">
              <a:avLst/>
            </a:prstGeom>
            <a:solidFill>
              <a:srgbClr val="00206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Circle">
              <a:extLst>
                <a:ext uri="{FF2B5EF4-FFF2-40B4-BE49-F238E27FC236}">
                  <a16:creationId xmlns:a16="http://schemas.microsoft.com/office/drawing/2014/main" id="{4452AAA3-762A-F602-BE6D-C3471122887D}"/>
                </a:ext>
              </a:extLst>
            </p:cNvPr>
            <p:cNvSpPr/>
            <p:nvPr/>
          </p:nvSpPr>
          <p:spPr>
            <a:xfrm>
              <a:off x="2237289" y="2130135"/>
              <a:ext cx="1475374" cy="1475374"/>
            </a:xfrm>
            <a:prstGeom prst="ellipse">
              <a:avLst/>
            </a:prstGeom>
            <a:solidFill>
              <a:srgbClr val="00206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FF34FCE4-2EE4-3C9B-EBBC-A37A776B4A9A}"/>
                </a:ext>
              </a:extLst>
            </p:cNvPr>
            <p:cNvSpPr/>
            <p:nvPr/>
          </p:nvSpPr>
          <p:spPr>
            <a:xfrm>
              <a:off x="8488864" y="2130135"/>
              <a:ext cx="1475374" cy="1475374"/>
            </a:xfrm>
            <a:prstGeom prst="ellipse">
              <a:avLst/>
            </a:prstGeom>
            <a:solidFill>
              <a:srgbClr val="00206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5E612C8A-1785-5133-C316-4466A6DDE299}"/>
                </a:ext>
              </a:extLst>
            </p:cNvPr>
            <p:cNvSpPr/>
            <p:nvPr/>
          </p:nvSpPr>
          <p:spPr>
            <a:xfrm>
              <a:off x="1623462" y="1536233"/>
              <a:ext cx="5964004" cy="268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49" y="9631"/>
                  </a:moveTo>
                  <a:lnTo>
                    <a:pt x="12577" y="8876"/>
                  </a:lnTo>
                  <a:lnTo>
                    <a:pt x="13958" y="5809"/>
                  </a:lnTo>
                  <a:cubicBezTo>
                    <a:pt x="14558" y="4476"/>
                    <a:pt x="15351" y="3747"/>
                    <a:pt x="16189" y="3747"/>
                  </a:cubicBezTo>
                  <a:cubicBezTo>
                    <a:pt x="16189" y="3747"/>
                    <a:pt x="16189" y="3747"/>
                    <a:pt x="16189" y="3747"/>
                  </a:cubicBezTo>
                  <a:cubicBezTo>
                    <a:pt x="17038" y="3747"/>
                    <a:pt x="17830" y="4476"/>
                    <a:pt x="18419" y="5809"/>
                  </a:cubicBezTo>
                  <a:lnTo>
                    <a:pt x="20389" y="10184"/>
                  </a:lnTo>
                  <a:lnTo>
                    <a:pt x="21600" y="7544"/>
                  </a:lnTo>
                  <a:lnTo>
                    <a:pt x="19642" y="3168"/>
                  </a:lnTo>
                  <a:cubicBezTo>
                    <a:pt x="18725" y="1132"/>
                    <a:pt x="17502" y="0"/>
                    <a:pt x="16200" y="0"/>
                  </a:cubicBezTo>
                  <a:cubicBezTo>
                    <a:pt x="16200" y="0"/>
                    <a:pt x="16200" y="0"/>
                    <a:pt x="16200" y="0"/>
                  </a:cubicBezTo>
                  <a:cubicBezTo>
                    <a:pt x="14898" y="0"/>
                    <a:pt x="13687" y="1132"/>
                    <a:pt x="12758" y="3168"/>
                  </a:cubicBezTo>
                  <a:lnTo>
                    <a:pt x="11060" y="6940"/>
                  </a:lnTo>
                  <a:lnTo>
                    <a:pt x="11060" y="6940"/>
                  </a:lnTo>
                  <a:lnTo>
                    <a:pt x="8740" y="12070"/>
                  </a:lnTo>
                  <a:lnTo>
                    <a:pt x="8740" y="12070"/>
                  </a:lnTo>
                  <a:lnTo>
                    <a:pt x="8468" y="12673"/>
                  </a:lnTo>
                  <a:lnTo>
                    <a:pt x="7109" y="15741"/>
                  </a:lnTo>
                  <a:cubicBezTo>
                    <a:pt x="5875" y="18482"/>
                    <a:pt x="3872" y="18482"/>
                    <a:pt x="2649" y="15741"/>
                  </a:cubicBezTo>
                  <a:lnTo>
                    <a:pt x="2649" y="15741"/>
                  </a:lnTo>
                  <a:cubicBezTo>
                    <a:pt x="2049" y="14408"/>
                    <a:pt x="1721" y="12648"/>
                    <a:pt x="1721" y="10787"/>
                  </a:cubicBezTo>
                  <a:cubicBezTo>
                    <a:pt x="1721" y="8927"/>
                    <a:pt x="2049" y="7141"/>
                    <a:pt x="2649" y="5834"/>
                  </a:cubicBezTo>
                  <a:cubicBezTo>
                    <a:pt x="3249" y="4501"/>
                    <a:pt x="4042" y="3772"/>
                    <a:pt x="4879" y="3772"/>
                  </a:cubicBezTo>
                  <a:cubicBezTo>
                    <a:pt x="4879" y="3772"/>
                    <a:pt x="4879" y="3772"/>
                    <a:pt x="4879" y="3772"/>
                  </a:cubicBezTo>
                  <a:cubicBezTo>
                    <a:pt x="5728" y="3772"/>
                    <a:pt x="6521" y="4501"/>
                    <a:pt x="7109" y="5834"/>
                  </a:cubicBezTo>
                  <a:lnTo>
                    <a:pt x="9068" y="10184"/>
                  </a:lnTo>
                  <a:lnTo>
                    <a:pt x="10268" y="7519"/>
                  </a:lnTo>
                  <a:lnTo>
                    <a:pt x="8309" y="3168"/>
                  </a:lnTo>
                  <a:cubicBezTo>
                    <a:pt x="7392" y="1132"/>
                    <a:pt x="6170" y="0"/>
                    <a:pt x="4868" y="0"/>
                  </a:cubicBezTo>
                  <a:cubicBezTo>
                    <a:pt x="4868" y="0"/>
                    <a:pt x="4868" y="0"/>
                    <a:pt x="4868" y="0"/>
                  </a:cubicBezTo>
                  <a:cubicBezTo>
                    <a:pt x="3566" y="0"/>
                    <a:pt x="2355" y="1132"/>
                    <a:pt x="1426" y="3168"/>
                  </a:cubicBezTo>
                  <a:cubicBezTo>
                    <a:pt x="509" y="5205"/>
                    <a:pt x="0" y="7921"/>
                    <a:pt x="0" y="10813"/>
                  </a:cubicBezTo>
                  <a:cubicBezTo>
                    <a:pt x="0" y="13704"/>
                    <a:pt x="509" y="16395"/>
                    <a:pt x="1426" y="18432"/>
                  </a:cubicBezTo>
                  <a:lnTo>
                    <a:pt x="1426" y="18432"/>
                  </a:lnTo>
                  <a:cubicBezTo>
                    <a:pt x="2377" y="20544"/>
                    <a:pt x="3623" y="21600"/>
                    <a:pt x="4868" y="21600"/>
                  </a:cubicBezTo>
                  <a:cubicBezTo>
                    <a:pt x="6113" y="21600"/>
                    <a:pt x="7358" y="20544"/>
                    <a:pt x="8309" y="18432"/>
                  </a:cubicBezTo>
                  <a:lnTo>
                    <a:pt x="9928" y="14760"/>
                  </a:lnTo>
                  <a:lnTo>
                    <a:pt x="12249" y="9631"/>
                  </a:lnTo>
                  <a:lnTo>
                    <a:pt x="12249" y="9631"/>
                  </a:lnTo>
                  <a:close/>
                  <a:moveTo>
                    <a:pt x="10098" y="11768"/>
                  </a:moveTo>
                  <a:lnTo>
                    <a:pt x="10008" y="12648"/>
                  </a:lnTo>
                  <a:cubicBezTo>
                    <a:pt x="9996" y="12724"/>
                    <a:pt x="9940" y="12774"/>
                    <a:pt x="9940" y="12698"/>
                  </a:cubicBezTo>
                  <a:lnTo>
                    <a:pt x="9917" y="12020"/>
                  </a:lnTo>
                  <a:lnTo>
                    <a:pt x="9611" y="11969"/>
                  </a:lnTo>
                  <a:cubicBezTo>
                    <a:pt x="9577" y="11969"/>
                    <a:pt x="9600" y="11844"/>
                    <a:pt x="9634" y="11818"/>
                  </a:cubicBezTo>
                  <a:lnTo>
                    <a:pt x="10030" y="11617"/>
                  </a:lnTo>
                  <a:cubicBezTo>
                    <a:pt x="10087" y="11617"/>
                    <a:pt x="10109" y="11693"/>
                    <a:pt x="10098" y="11768"/>
                  </a:cubicBezTo>
                  <a:close/>
                  <a:moveTo>
                    <a:pt x="10642" y="10637"/>
                  </a:moveTo>
                  <a:lnTo>
                    <a:pt x="10517" y="11844"/>
                  </a:lnTo>
                  <a:cubicBezTo>
                    <a:pt x="10506" y="11969"/>
                    <a:pt x="10426" y="12020"/>
                    <a:pt x="10426" y="11919"/>
                  </a:cubicBezTo>
                  <a:lnTo>
                    <a:pt x="10392" y="11014"/>
                  </a:lnTo>
                  <a:lnTo>
                    <a:pt x="9985" y="10938"/>
                  </a:lnTo>
                  <a:cubicBezTo>
                    <a:pt x="9940" y="10938"/>
                    <a:pt x="9962" y="10762"/>
                    <a:pt x="10019" y="10737"/>
                  </a:cubicBezTo>
                  <a:lnTo>
                    <a:pt x="10562" y="10461"/>
                  </a:lnTo>
                  <a:cubicBezTo>
                    <a:pt x="10619" y="10410"/>
                    <a:pt x="10653" y="10511"/>
                    <a:pt x="10642" y="10637"/>
                  </a:cubicBezTo>
                  <a:close/>
                  <a:moveTo>
                    <a:pt x="11242" y="9329"/>
                  </a:moveTo>
                  <a:lnTo>
                    <a:pt x="11094" y="10813"/>
                  </a:lnTo>
                  <a:cubicBezTo>
                    <a:pt x="11083" y="10963"/>
                    <a:pt x="10981" y="11039"/>
                    <a:pt x="10981" y="10913"/>
                  </a:cubicBezTo>
                  <a:lnTo>
                    <a:pt x="10936" y="9782"/>
                  </a:lnTo>
                  <a:lnTo>
                    <a:pt x="10426" y="9681"/>
                  </a:lnTo>
                  <a:cubicBezTo>
                    <a:pt x="10370" y="9681"/>
                    <a:pt x="10404" y="9455"/>
                    <a:pt x="10472" y="9430"/>
                  </a:cubicBezTo>
                  <a:lnTo>
                    <a:pt x="11140" y="9103"/>
                  </a:lnTo>
                  <a:cubicBezTo>
                    <a:pt x="11219" y="9078"/>
                    <a:pt x="11264" y="9178"/>
                    <a:pt x="11242" y="932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5A0C5E4D-E939-7C9D-3AEF-921E8626F50F}"/>
                </a:ext>
              </a:extLst>
            </p:cNvPr>
            <p:cNvSpPr/>
            <p:nvPr/>
          </p:nvSpPr>
          <p:spPr>
            <a:xfrm>
              <a:off x="4614693" y="1536233"/>
              <a:ext cx="5953846" cy="268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extrusionOk="0">
                  <a:moveTo>
                    <a:pt x="19757" y="3176"/>
                  </a:moveTo>
                  <a:cubicBezTo>
                    <a:pt x="18858" y="1134"/>
                    <a:pt x="17660" y="0"/>
                    <a:pt x="16383" y="0"/>
                  </a:cubicBezTo>
                  <a:cubicBezTo>
                    <a:pt x="16383" y="0"/>
                    <a:pt x="16383" y="0"/>
                    <a:pt x="16383" y="0"/>
                  </a:cubicBezTo>
                  <a:cubicBezTo>
                    <a:pt x="15107" y="0"/>
                    <a:pt x="13908" y="1134"/>
                    <a:pt x="13009" y="3176"/>
                  </a:cubicBezTo>
                  <a:lnTo>
                    <a:pt x="11355" y="6931"/>
                  </a:lnTo>
                  <a:lnTo>
                    <a:pt x="11355" y="6931"/>
                  </a:lnTo>
                  <a:lnTo>
                    <a:pt x="9113" y="12022"/>
                  </a:lnTo>
                  <a:lnTo>
                    <a:pt x="7481" y="15753"/>
                  </a:lnTo>
                  <a:cubicBezTo>
                    <a:pt x="6893" y="17088"/>
                    <a:pt x="6116" y="17819"/>
                    <a:pt x="5295" y="17819"/>
                  </a:cubicBezTo>
                  <a:cubicBezTo>
                    <a:pt x="4462" y="17819"/>
                    <a:pt x="3685" y="17088"/>
                    <a:pt x="3108" y="15753"/>
                  </a:cubicBezTo>
                  <a:lnTo>
                    <a:pt x="1177" y="11367"/>
                  </a:lnTo>
                  <a:lnTo>
                    <a:pt x="0" y="14039"/>
                  </a:lnTo>
                  <a:lnTo>
                    <a:pt x="1931" y="18424"/>
                  </a:lnTo>
                  <a:cubicBezTo>
                    <a:pt x="2830" y="20466"/>
                    <a:pt x="4029" y="21600"/>
                    <a:pt x="5306" y="21600"/>
                  </a:cubicBezTo>
                  <a:cubicBezTo>
                    <a:pt x="6582" y="21600"/>
                    <a:pt x="7781" y="20466"/>
                    <a:pt x="8680" y="18424"/>
                  </a:cubicBezTo>
                  <a:lnTo>
                    <a:pt x="10278" y="14770"/>
                  </a:lnTo>
                  <a:lnTo>
                    <a:pt x="10278" y="14770"/>
                  </a:lnTo>
                  <a:lnTo>
                    <a:pt x="12032" y="10787"/>
                  </a:lnTo>
                  <a:lnTo>
                    <a:pt x="12032" y="10787"/>
                  </a:lnTo>
                  <a:lnTo>
                    <a:pt x="14208" y="5822"/>
                  </a:lnTo>
                  <a:cubicBezTo>
                    <a:pt x="14796" y="4486"/>
                    <a:pt x="15573" y="3755"/>
                    <a:pt x="16394" y="3755"/>
                  </a:cubicBezTo>
                  <a:cubicBezTo>
                    <a:pt x="17227" y="3755"/>
                    <a:pt x="18004" y="4486"/>
                    <a:pt x="18581" y="5822"/>
                  </a:cubicBezTo>
                  <a:cubicBezTo>
                    <a:pt x="19780" y="8544"/>
                    <a:pt x="19780" y="13005"/>
                    <a:pt x="18581" y="15727"/>
                  </a:cubicBezTo>
                  <a:cubicBezTo>
                    <a:pt x="17993" y="17063"/>
                    <a:pt x="17216" y="17794"/>
                    <a:pt x="16394" y="17794"/>
                  </a:cubicBezTo>
                  <a:cubicBezTo>
                    <a:pt x="15562" y="17794"/>
                    <a:pt x="14785" y="17063"/>
                    <a:pt x="14208" y="15727"/>
                  </a:cubicBezTo>
                  <a:lnTo>
                    <a:pt x="12287" y="11342"/>
                  </a:lnTo>
                  <a:lnTo>
                    <a:pt x="11111" y="14014"/>
                  </a:lnTo>
                  <a:lnTo>
                    <a:pt x="13031" y="18374"/>
                  </a:lnTo>
                  <a:cubicBezTo>
                    <a:pt x="13930" y="20415"/>
                    <a:pt x="15129" y="21550"/>
                    <a:pt x="16405" y="21550"/>
                  </a:cubicBezTo>
                  <a:cubicBezTo>
                    <a:pt x="17682" y="21550"/>
                    <a:pt x="18881" y="20415"/>
                    <a:pt x="19780" y="18374"/>
                  </a:cubicBezTo>
                  <a:cubicBezTo>
                    <a:pt x="21600" y="14240"/>
                    <a:pt x="21600" y="7385"/>
                    <a:pt x="19757" y="3176"/>
                  </a:cubicBezTo>
                  <a:close/>
                  <a:moveTo>
                    <a:pt x="10789" y="12451"/>
                  </a:moveTo>
                  <a:lnTo>
                    <a:pt x="10134" y="12779"/>
                  </a:lnTo>
                  <a:cubicBezTo>
                    <a:pt x="10067" y="12804"/>
                    <a:pt x="10012" y="12703"/>
                    <a:pt x="10034" y="12552"/>
                  </a:cubicBezTo>
                  <a:lnTo>
                    <a:pt x="10178" y="11065"/>
                  </a:lnTo>
                  <a:cubicBezTo>
                    <a:pt x="10190" y="10913"/>
                    <a:pt x="10289" y="10838"/>
                    <a:pt x="10289" y="10964"/>
                  </a:cubicBezTo>
                  <a:lnTo>
                    <a:pt x="10334" y="12098"/>
                  </a:lnTo>
                  <a:lnTo>
                    <a:pt x="10833" y="12199"/>
                  </a:lnTo>
                  <a:cubicBezTo>
                    <a:pt x="10889" y="12199"/>
                    <a:pt x="10856" y="12426"/>
                    <a:pt x="10789" y="12451"/>
                  </a:cubicBezTo>
                  <a:close/>
                  <a:moveTo>
                    <a:pt x="11233" y="11165"/>
                  </a:moveTo>
                  <a:lnTo>
                    <a:pt x="10700" y="11443"/>
                  </a:lnTo>
                  <a:cubicBezTo>
                    <a:pt x="10645" y="11468"/>
                    <a:pt x="10611" y="11392"/>
                    <a:pt x="10622" y="11266"/>
                  </a:cubicBezTo>
                  <a:lnTo>
                    <a:pt x="10744" y="10056"/>
                  </a:lnTo>
                  <a:cubicBezTo>
                    <a:pt x="10756" y="9930"/>
                    <a:pt x="10833" y="9880"/>
                    <a:pt x="10833" y="9981"/>
                  </a:cubicBezTo>
                  <a:lnTo>
                    <a:pt x="10867" y="10888"/>
                  </a:lnTo>
                  <a:lnTo>
                    <a:pt x="11266" y="10964"/>
                  </a:lnTo>
                  <a:cubicBezTo>
                    <a:pt x="11311" y="10989"/>
                    <a:pt x="11277" y="11140"/>
                    <a:pt x="11233" y="11165"/>
                  </a:cubicBezTo>
                  <a:close/>
                  <a:moveTo>
                    <a:pt x="11599" y="10056"/>
                  </a:moveTo>
                  <a:lnTo>
                    <a:pt x="11211" y="10258"/>
                  </a:lnTo>
                  <a:cubicBezTo>
                    <a:pt x="11166" y="10283"/>
                    <a:pt x="11144" y="10208"/>
                    <a:pt x="11155" y="10132"/>
                  </a:cubicBezTo>
                  <a:lnTo>
                    <a:pt x="11244" y="9250"/>
                  </a:lnTo>
                  <a:cubicBezTo>
                    <a:pt x="11255" y="9174"/>
                    <a:pt x="11311" y="9124"/>
                    <a:pt x="11311" y="9200"/>
                  </a:cubicBezTo>
                  <a:lnTo>
                    <a:pt x="11333" y="9880"/>
                  </a:lnTo>
                  <a:lnTo>
                    <a:pt x="11632" y="9930"/>
                  </a:lnTo>
                  <a:cubicBezTo>
                    <a:pt x="11655" y="9905"/>
                    <a:pt x="11644" y="10031"/>
                    <a:pt x="11599" y="1005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A5ACCF4F-010C-DD30-AD4B-04D5306678E6}"/>
                </a:ext>
              </a:extLst>
            </p:cNvPr>
            <p:cNvSpPr txBox="1"/>
            <p:nvPr/>
          </p:nvSpPr>
          <p:spPr>
            <a:xfrm>
              <a:off x="2318424" y="2553287"/>
              <a:ext cx="131005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Training Data set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3D655075-1D1D-1815-4305-A85CAEE58D4B}"/>
                </a:ext>
              </a:extLst>
            </p:cNvPr>
            <p:cNvSpPr txBox="1"/>
            <p:nvPr/>
          </p:nvSpPr>
          <p:spPr>
            <a:xfrm>
              <a:off x="5620459" y="2586373"/>
              <a:ext cx="9606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ML Model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C08C8668-F391-B374-D0AE-7A3DB2D2B0AE}"/>
                </a:ext>
              </a:extLst>
            </p:cNvPr>
            <p:cNvSpPr txBox="1"/>
            <p:nvPr/>
          </p:nvSpPr>
          <p:spPr>
            <a:xfrm>
              <a:off x="8488864" y="2477207"/>
              <a:ext cx="1475373" cy="7378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Validation Data Set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18110801-3C53-7543-BE44-865B6B6E7BBF}"/>
                </a:ext>
              </a:extLst>
            </p:cNvPr>
            <p:cNvSpPr txBox="1"/>
            <p:nvPr/>
          </p:nvSpPr>
          <p:spPr>
            <a:xfrm>
              <a:off x="7505773" y="4158898"/>
              <a:ext cx="3144462" cy="46602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 smtClean="0">
                  <a:solidFill>
                    <a:srgbClr val="002060"/>
                  </a:solidFill>
                </a:rPr>
                <a:t>ML --- Machine Learning</a:t>
              </a:r>
              <a:endParaRPr lang="en-US" b="1" noProof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6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traight Connector 7"/>
          <p:cNvSpPr/>
          <p:nvPr/>
        </p:nvSpPr>
        <p:spPr>
          <a:xfrm>
            <a:off x="8760730" y="6352430"/>
            <a:ext cx="142233" cy="436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83"/>
                </a:lnTo>
                <a:lnTo>
                  <a:pt x="142233" y="436183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8" name="Group 67"/>
          <p:cNvGrpSpPr/>
          <p:nvPr/>
        </p:nvGrpSpPr>
        <p:grpSpPr>
          <a:xfrm>
            <a:off x="9760829" y="6744970"/>
            <a:ext cx="948224" cy="474112"/>
            <a:chOff x="4400471" y="6194027"/>
            <a:chExt cx="948224" cy="474112"/>
          </a:xfrm>
        </p:grpSpPr>
        <p:sp>
          <p:nvSpPr>
            <p:cNvPr id="81" name="Rectangle 80"/>
            <p:cNvSpPr/>
            <p:nvPr/>
          </p:nvSpPr>
          <p:spPr>
            <a:xfrm>
              <a:off x="4400471" y="6194027"/>
              <a:ext cx="948224" cy="474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4400471" y="6194027"/>
              <a:ext cx="948224" cy="474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367" y="-60368"/>
            <a:ext cx="10515600" cy="761885"/>
            <a:chOff x="131887" y="-36051"/>
            <a:chExt cx="10515600" cy="761885"/>
          </a:xfrm>
        </p:grpSpPr>
        <p:sp>
          <p:nvSpPr>
            <p:cNvPr id="88" name="Title 1"/>
            <p:cNvSpPr txBox="1">
              <a:spLocks/>
            </p:cNvSpPr>
            <p:nvPr/>
          </p:nvSpPr>
          <p:spPr>
            <a:xfrm>
              <a:off x="131887" y="-36051"/>
              <a:ext cx="10515600" cy="7618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METHODOLOGY: THE WORKFLOW</a:t>
              </a:r>
              <a:endParaRPr lang="en-US" sz="3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05431" y="668262"/>
              <a:ext cx="5919802" cy="5931"/>
              <a:chOff x="564680" y="478027"/>
              <a:chExt cx="5919802" cy="5931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64680" y="478027"/>
                <a:ext cx="1891553" cy="593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557639" y="478027"/>
                <a:ext cx="1891553" cy="593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4592929" y="478027"/>
                <a:ext cx="1891553" cy="5931"/>
              </a:xfrm>
              <a:prstGeom prst="line">
                <a:avLst/>
              </a:prstGeom>
              <a:ln w="5715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430" y="846519"/>
            <a:ext cx="11790316" cy="3215528"/>
            <a:chOff x="135266" y="1092703"/>
            <a:chExt cx="11892948" cy="3867861"/>
          </a:xfrm>
        </p:grpSpPr>
        <p:sp>
          <p:nvSpPr>
            <p:cNvPr id="46" name="Rectangle 45"/>
            <p:cNvSpPr/>
            <p:nvPr/>
          </p:nvSpPr>
          <p:spPr>
            <a:xfrm>
              <a:off x="135266" y="2103924"/>
              <a:ext cx="1511561" cy="511682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sz="13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Description</a:t>
              </a: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66659" y="2216817"/>
              <a:ext cx="839149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27743" y="2103925"/>
              <a:ext cx="1802369" cy="471816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sz="13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Preprocessing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91196" y="2095612"/>
              <a:ext cx="2018496" cy="468271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Exploratory Data Analysis (EDA)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4352047" y="2215269"/>
              <a:ext cx="839149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92711" y="2049962"/>
              <a:ext cx="1788265" cy="453955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 Selection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7253562" y="2185251"/>
              <a:ext cx="839149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3" name="Right Brace 52"/>
            <p:cNvSpPr/>
            <p:nvPr/>
          </p:nvSpPr>
          <p:spPr>
            <a:xfrm rot="16200000">
              <a:off x="3559933" y="-772443"/>
              <a:ext cx="412620" cy="5110859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rgbClr val="00206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30902" y="1092703"/>
              <a:ext cx="2034974" cy="369711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sz="13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15458" y="3141891"/>
              <a:ext cx="1865518" cy="521200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 Training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81192" y="4301204"/>
              <a:ext cx="2138835" cy="656507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 Evaluation &amp; Fine Tuning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492" y="4301205"/>
              <a:ext cx="3449499" cy="659359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 Deployment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5266" y="4343185"/>
              <a:ext cx="2171769" cy="572546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Validation Results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835391" y="3086485"/>
              <a:ext cx="1192823" cy="632011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ML Model Creation</a:t>
              </a:r>
              <a:endParaRPr lang="en-US" sz="13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9944054" y="2276939"/>
              <a:ext cx="799510" cy="2419456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rgbClr val="002060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5400000">
              <a:off x="8737896" y="2674547"/>
              <a:ext cx="569291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3" name="Right Arrow 62"/>
            <p:cNvSpPr/>
            <p:nvPr/>
          </p:nvSpPr>
          <p:spPr>
            <a:xfrm rot="10800000">
              <a:off x="6938991" y="4484962"/>
              <a:ext cx="842201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4" name="Right Arrow 63"/>
            <p:cNvSpPr/>
            <p:nvPr/>
          </p:nvSpPr>
          <p:spPr>
            <a:xfrm rot="10800000">
              <a:off x="2316615" y="4484963"/>
              <a:ext cx="1153720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5" name="Right Arrow 64"/>
            <p:cNvSpPr/>
            <p:nvPr/>
          </p:nvSpPr>
          <p:spPr>
            <a:xfrm rot="5400000">
              <a:off x="8717935" y="3815480"/>
              <a:ext cx="609214" cy="28899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5" y="4488900"/>
            <a:ext cx="10338622" cy="2108340"/>
          </a:xfrm>
          <a:prstGeom prst="rect">
            <a:avLst/>
          </a:prstGeom>
        </p:spPr>
      </p:pic>
      <p:sp>
        <p:nvSpPr>
          <p:cNvPr id="67" name="Text Box 17"/>
          <p:cNvSpPr txBox="1"/>
          <p:nvPr/>
        </p:nvSpPr>
        <p:spPr>
          <a:xfrm>
            <a:off x="158430" y="4136814"/>
            <a:ext cx="11614639" cy="34491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 </a:t>
            </a:r>
            <a:r>
              <a:rPr lang="en-US" sz="1200" b="1" i="1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1: </a:t>
            </a: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Conceptual Framework of the step by step approach to achieving the objectives of the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study</a:t>
            </a:r>
            <a:endParaRPr lang="en-US" sz="1200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200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 Box 17"/>
          <p:cNvSpPr txBox="1"/>
          <p:nvPr/>
        </p:nvSpPr>
        <p:spPr>
          <a:xfrm>
            <a:off x="158429" y="6549020"/>
            <a:ext cx="10990217" cy="34491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 </a:t>
            </a:r>
            <a:r>
              <a:rPr lang="en-US" sz="1200" b="1" i="1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2: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Pictorial representation </a:t>
            </a:r>
            <a:r>
              <a:rPr lang="en-US" sz="1200" b="1" i="1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step by step approach to achieving the objectives of the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study</a:t>
            </a:r>
            <a:endParaRPr lang="en-US" sz="1200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200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8837" y="667637"/>
            <a:ext cx="5919802" cy="5931"/>
            <a:chOff x="564680" y="478027"/>
            <a:chExt cx="5919802" cy="5931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564680" y="478027"/>
              <a:ext cx="1891553" cy="593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557639" y="478027"/>
              <a:ext cx="1891553" cy="59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592929" y="478027"/>
              <a:ext cx="1891553" cy="5931"/>
            </a:xfrm>
            <a:prstGeom prst="line">
              <a:avLst/>
            </a:prstGeom>
            <a:ln w="57150">
              <a:solidFill>
                <a:srgbClr val="DAE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/>
          <p:cNvSpPr txBox="1">
            <a:spLocks/>
          </p:cNvSpPr>
          <p:nvPr/>
        </p:nvSpPr>
        <p:spPr>
          <a:xfrm>
            <a:off x="-1" y="-36675"/>
            <a:ext cx="12083561" cy="761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PREPARATION: STATISTICAL DATA INSIGHTS </a:t>
            </a:r>
            <a:r>
              <a:rPr lang="en-US" sz="3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TREND 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166" y="725211"/>
            <a:ext cx="9329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1: </a:t>
            </a: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Summary of statistical information of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set</a:t>
            </a:r>
            <a:endParaRPr lang="en-US" sz="1200" b="1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27081"/>
              </p:ext>
            </p:extLst>
          </p:nvPr>
        </p:nvGraphicFramePr>
        <p:xfrm>
          <a:off x="224144" y="1079283"/>
          <a:ext cx="11803734" cy="24376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6554">
                  <a:extLst>
                    <a:ext uri="{9D8B030D-6E8A-4147-A177-3AD203B41FA5}">
                      <a16:colId xmlns:a16="http://schemas.microsoft.com/office/drawing/2014/main" val="619837299"/>
                    </a:ext>
                  </a:extLst>
                </a:gridCol>
                <a:gridCol w="1029648">
                  <a:extLst>
                    <a:ext uri="{9D8B030D-6E8A-4147-A177-3AD203B41FA5}">
                      <a16:colId xmlns:a16="http://schemas.microsoft.com/office/drawing/2014/main" val="1189360980"/>
                    </a:ext>
                  </a:extLst>
                </a:gridCol>
                <a:gridCol w="876930">
                  <a:extLst>
                    <a:ext uri="{9D8B030D-6E8A-4147-A177-3AD203B41FA5}">
                      <a16:colId xmlns:a16="http://schemas.microsoft.com/office/drawing/2014/main" val="4063389849"/>
                    </a:ext>
                  </a:extLst>
                </a:gridCol>
                <a:gridCol w="1411971">
                  <a:extLst>
                    <a:ext uri="{9D8B030D-6E8A-4147-A177-3AD203B41FA5}">
                      <a16:colId xmlns:a16="http://schemas.microsoft.com/office/drawing/2014/main" val="3382959265"/>
                    </a:ext>
                  </a:extLst>
                </a:gridCol>
                <a:gridCol w="1501249">
                  <a:extLst>
                    <a:ext uri="{9D8B030D-6E8A-4147-A177-3AD203B41FA5}">
                      <a16:colId xmlns:a16="http://schemas.microsoft.com/office/drawing/2014/main" val="3996093049"/>
                    </a:ext>
                  </a:extLst>
                </a:gridCol>
                <a:gridCol w="1286804">
                  <a:extLst>
                    <a:ext uri="{9D8B030D-6E8A-4147-A177-3AD203B41FA5}">
                      <a16:colId xmlns:a16="http://schemas.microsoft.com/office/drawing/2014/main" val="376132250"/>
                    </a:ext>
                  </a:extLst>
                </a:gridCol>
                <a:gridCol w="811432">
                  <a:extLst>
                    <a:ext uri="{9D8B030D-6E8A-4147-A177-3AD203B41FA5}">
                      <a16:colId xmlns:a16="http://schemas.microsoft.com/office/drawing/2014/main" val="2547843778"/>
                    </a:ext>
                  </a:extLst>
                </a:gridCol>
                <a:gridCol w="819770">
                  <a:extLst>
                    <a:ext uri="{9D8B030D-6E8A-4147-A177-3AD203B41FA5}">
                      <a16:colId xmlns:a16="http://schemas.microsoft.com/office/drawing/2014/main" val="4042866299"/>
                    </a:ext>
                  </a:extLst>
                </a:gridCol>
                <a:gridCol w="1085322">
                  <a:extLst>
                    <a:ext uri="{9D8B030D-6E8A-4147-A177-3AD203B41FA5}">
                      <a16:colId xmlns:a16="http://schemas.microsoft.com/office/drawing/2014/main" val="1346613732"/>
                    </a:ext>
                  </a:extLst>
                </a:gridCol>
                <a:gridCol w="1155128">
                  <a:extLst>
                    <a:ext uri="{9D8B030D-6E8A-4147-A177-3AD203B41FA5}">
                      <a16:colId xmlns:a16="http://schemas.microsoft.com/office/drawing/2014/main" val="2066749041"/>
                    </a:ext>
                  </a:extLst>
                </a:gridCol>
                <a:gridCol w="1188926">
                  <a:extLst>
                    <a:ext uri="{9D8B030D-6E8A-4147-A177-3AD203B41FA5}">
                      <a16:colId xmlns:a16="http://schemas.microsoft.com/office/drawing/2014/main" val="3422218224"/>
                    </a:ext>
                  </a:extLst>
                </a:gridCol>
              </a:tblGrid>
              <a:tr h="524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N_WELL_BORE_CODE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Pressure (PSI)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Temperature (Kelvin)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Average Tubing </a:t>
                      </a:r>
                      <a:r>
                        <a:rPr lang="en-US" sz="11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Pressure (PSI)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Annulus Pressure (PSI)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 WHP (PSI)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Choke Size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Production (</a:t>
                      </a:r>
                      <a:r>
                        <a:rPr lang="en-US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Volume (</a:t>
                      </a:r>
                      <a:r>
                        <a:rPr lang="en-US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scf</a:t>
                      </a:r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Production (</a:t>
                      </a:r>
                      <a:r>
                        <a:rPr lang="en-US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4276627861"/>
                  </a:ext>
                </a:extLst>
              </a:tr>
              <a:tr h="297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6915.00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1742826984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107.30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2589.58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349.74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2163.87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180.55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717.00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21.85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8497.31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6981247.00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11497.65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1374239985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1587.29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46.21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1052.51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139.75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347.27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22.30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8928.07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7100618.00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11483.94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1348787805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min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273.15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2938965441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0.25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107.00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273.15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920.63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476.67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4.63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1687.64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1436886.00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85.14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138490669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0.50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107.00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3378.87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376.92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2472.96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213.25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619.67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14.29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5479.47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4773450.00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5607.98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2510141264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0.75</a:t>
                      </a:r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3664.90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379.50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2907.64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300.38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903.94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31.53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11731.57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9896699.00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22271.47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1983397451"/>
                  </a:ext>
                </a:extLst>
              </a:tr>
              <a:tr h="226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109.00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4606.67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381.65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4592.61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435.29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1991.01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125.72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37122.57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30044940.00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50444.16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65" marR="6865" marT="6865" marB="0" anchor="ctr"/>
                </a:tc>
                <a:extLst>
                  <a:ext uri="{0D108BD9-81ED-4DB2-BD59-A6C34878D82A}">
                    <a16:rowId xmlns:a16="http://schemas.microsoft.com/office/drawing/2014/main" val="3569754817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13166" y="3532440"/>
            <a:ext cx="11796045" cy="3157449"/>
            <a:chOff x="113166" y="3532440"/>
            <a:chExt cx="11796045" cy="3157449"/>
          </a:xfrm>
        </p:grpSpPr>
        <p:grpSp>
          <p:nvGrpSpPr>
            <p:cNvPr id="16" name="Group 15"/>
            <p:cNvGrpSpPr/>
            <p:nvPr/>
          </p:nvGrpSpPr>
          <p:grpSpPr>
            <a:xfrm>
              <a:off x="180184" y="3532440"/>
              <a:ext cx="11729027" cy="2991452"/>
              <a:chOff x="180184" y="3532440"/>
              <a:chExt cx="11729027" cy="299145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850" y="3532440"/>
                <a:ext cx="3786056" cy="299145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5188" y="3616139"/>
                <a:ext cx="3854023" cy="28267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184" y="3708001"/>
                <a:ext cx="3600510" cy="2724028"/>
              </a:xfrm>
              <a:prstGeom prst="rect">
                <a:avLst/>
              </a:prstGeom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113166" y="6412890"/>
              <a:ext cx="9852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 b="1" i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3: Scatter Plots of relationship between features</a:t>
              </a:r>
              <a:endPara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8837" y="667637"/>
            <a:ext cx="5919802" cy="5931"/>
            <a:chOff x="564680" y="478027"/>
            <a:chExt cx="5919802" cy="5931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564680" y="478027"/>
              <a:ext cx="1891553" cy="593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557639" y="478027"/>
              <a:ext cx="1891553" cy="59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592929" y="478027"/>
              <a:ext cx="1891553" cy="5931"/>
            </a:xfrm>
            <a:prstGeom prst="line">
              <a:avLst/>
            </a:prstGeom>
            <a:ln w="57150">
              <a:solidFill>
                <a:srgbClr val="DAE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/>
          <p:cNvSpPr txBox="1">
            <a:spLocks/>
          </p:cNvSpPr>
          <p:nvPr/>
        </p:nvSpPr>
        <p:spPr>
          <a:xfrm>
            <a:off x="0" y="-36675"/>
            <a:ext cx="12120663" cy="761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PREPARATION: STATISTICAL DATA INSIGHTS &amp; TREND 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6</a:t>
            </a:fld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0065" y="725210"/>
            <a:ext cx="6827727" cy="5815806"/>
            <a:chOff x="-40065" y="725210"/>
            <a:chExt cx="6827727" cy="5815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065" y="725210"/>
              <a:ext cx="6502411" cy="5428478"/>
            </a:xfrm>
            <a:prstGeom prst="rect">
              <a:avLst/>
            </a:prstGeom>
          </p:spPr>
        </p:pic>
        <p:sp>
          <p:nvSpPr>
            <p:cNvPr id="24" name="Text Box 32"/>
            <p:cNvSpPr txBox="1"/>
            <p:nvPr/>
          </p:nvSpPr>
          <p:spPr>
            <a:xfrm>
              <a:off x="126022" y="6171684"/>
              <a:ext cx="6661640" cy="36933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</a:t>
              </a:r>
              <a:r>
                <a:rPr lang="en-US" sz="1200" b="1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sz="1200" b="1" i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:  Heat map showing </a:t>
              </a:r>
              <a:r>
                <a:rPr lang="en-US" sz="1200" b="1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orrelation </a:t>
              </a:r>
              <a:r>
                <a:rPr lang="en-US" sz="1200" b="1" i="1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between Input features and target variable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85212"/>
              </p:ext>
            </p:extLst>
          </p:nvPr>
        </p:nvGraphicFramePr>
        <p:xfrm>
          <a:off x="6527921" y="1037872"/>
          <a:ext cx="2984500" cy="3697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9277">
                  <a:extLst>
                    <a:ext uri="{9D8B030D-6E8A-4147-A177-3AD203B41FA5}">
                      <a16:colId xmlns:a16="http://schemas.microsoft.com/office/drawing/2014/main" val="1077877506"/>
                    </a:ext>
                  </a:extLst>
                </a:gridCol>
                <a:gridCol w="2615223">
                  <a:extLst>
                    <a:ext uri="{9D8B030D-6E8A-4147-A177-3AD203B41FA5}">
                      <a16:colId xmlns:a16="http://schemas.microsoft.com/office/drawing/2014/main" val="1877833833"/>
                    </a:ext>
                  </a:extLst>
                </a:gridCol>
              </a:tblGrid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S/N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 Features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0883037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208043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Temperature 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709064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Average Tubing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511760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Annulus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7921509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 WHP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492265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Choke Size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898711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to tubing ratio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600011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to annulus Pressure Ratio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354734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WHP to Downhole Pressure Ratio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908376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minus Tubing Pressure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928594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Annulus minus Tubing Pressure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938534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26350"/>
              </p:ext>
            </p:extLst>
          </p:nvPr>
        </p:nvGraphicFramePr>
        <p:xfrm>
          <a:off x="9667021" y="1108214"/>
          <a:ext cx="2417884" cy="14049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3238">
                  <a:extLst>
                    <a:ext uri="{9D8B030D-6E8A-4147-A177-3AD203B41FA5}">
                      <a16:colId xmlns:a16="http://schemas.microsoft.com/office/drawing/2014/main" val="989169632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1571979791"/>
                    </a:ext>
                  </a:extLst>
                </a:gridCol>
              </a:tblGrid>
              <a:tr h="385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S/N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Target features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574526"/>
                  </a:ext>
                </a:extLst>
              </a:tr>
              <a:tr h="339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Production (</a:t>
                      </a:r>
                      <a:r>
                        <a:rPr lang="en-US" sz="1100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2473480"/>
                  </a:ext>
                </a:extLst>
              </a:tr>
              <a:tr h="339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Volume (</a:t>
                      </a:r>
                      <a:r>
                        <a:rPr lang="en-US" sz="1100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scf</a:t>
                      </a:r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9112959"/>
                  </a:ext>
                </a:extLst>
              </a:tr>
              <a:tr h="339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Production (</a:t>
                      </a:r>
                      <a:r>
                        <a:rPr lang="en-US" sz="1100" u="none" strike="noStrike" dirty="0" err="1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6472822"/>
                  </a:ext>
                </a:extLst>
              </a:tr>
            </a:tbl>
          </a:graphicData>
        </a:graphic>
      </p:graphicFrame>
      <p:sp>
        <p:nvSpPr>
          <p:cNvPr id="13" name="Text Box 32"/>
          <p:cNvSpPr txBox="1"/>
          <p:nvPr/>
        </p:nvSpPr>
        <p:spPr>
          <a:xfrm>
            <a:off x="6527921" y="752932"/>
            <a:ext cx="2203695" cy="18901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u="sng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Table 2: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Input Features</a:t>
            </a:r>
            <a:endParaRPr lang="en-US" sz="1200" b="1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32"/>
          <p:cNvSpPr txBox="1"/>
          <p:nvPr/>
        </p:nvSpPr>
        <p:spPr>
          <a:xfrm>
            <a:off x="9667021" y="823274"/>
            <a:ext cx="2203695" cy="18901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b="1" i="1" u="sng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Table 3: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Target features</a:t>
            </a:r>
            <a:endParaRPr lang="en-US" sz="1200" b="1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510090" y="2497087"/>
            <a:ext cx="2720012" cy="1089341"/>
            <a:chOff x="9510090" y="2831191"/>
            <a:chExt cx="2720012" cy="10893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A85EA0-082F-4837-B4A8-1C69F19C05F4}"/>
                </a:ext>
              </a:extLst>
            </p:cNvPr>
            <p:cNvSpPr/>
            <p:nvPr/>
          </p:nvSpPr>
          <p:spPr>
            <a:xfrm>
              <a:off x="9510090" y="2831191"/>
              <a:ext cx="672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 smtClean="0">
                  <a:solidFill>
                    <a:srgbClr val="002060"/>
                  </a:solidFill>
                </a:rPr>
                <a:t>Keys </a:t>
              </a:r>
              <a:endParaRPr lang="en-US" u="sng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DBD766-D327-4C10-82A9-3315F507696D}"/>
                </a:ext>
              </a:extLst>
            </p:cNvPr>
            <p:cNvSpPr/>
            <p:nvPr/>
          </p:nvSpPr>
          <p:spPr>
            <a:xfrm>
              <a:off x="9767947" y="3161076"/>
              <a:ext cx="22378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Features from data set </a:t>
              </a:r>
              <a:endPara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543970" y="3169680"/>
              <a:ext cx="269647" cy="25096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540232" y="3483499"/>
              <a:ext cx="269647" cy="2509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DBD766-D327-4C10-82A9-3315F507696D}"/>
                </a:ext>
              </a:extLst>
            </p:cNvPr>
            <p:cNvSpPr/>
            <p:nvPr/>
          </p:nvSpPr>
          <p:spPr>
            <a:xfrm>
              <a:off x="9785531" y="3458867"/>
              <a:ext cx="24445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Created Features as a result of feature engineering</a:t>
              </a:r>
              <a:endPara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94530" y="3681196"/>
            <a:ext cx="3090374" cy="2235014"/>
            <a:chOff x="8919696" y="3692422"/>
            <a:chExt cx="3200966" cy="2235014"/>
          </a:xfrm>
        </p:grpSpPr>
        <p:sp>
          <p:nvSpPr>
            <p:cNvPr id="10" name="Flowchart: Magnetic Disk 9"/>
            <p:cNvSpPr/>
            <p:nvPr/>
          </p:nvSpPr>
          <p:spPr>
            <a:xfrm>
              <a:off x="9916847" y="3692422"/>
              <a:ext cx="852021" cy="1116623"/>
            </a:xfrm>
            <a:prstGeom prst="flowChartMagneticDisk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919696" y="4853950"/>
              <a:ext cx="3200966" cy="1073486"/>
              <a:chOff x="4727023" y="3959298"/>
              <a:chExt cx="2396723" cy="131405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427506" y="3959298"/>
                <a:ext cx="819649" cy="1031812"/>
                <a:chOff x="881528" y="316523"/>
                <a:chExt cx="819649" cy="1031812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234483" y="316523"/>
                  <a:ext cx="8792" cy="562708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81528" y="879231"/>
                  <a:ext cx="8792" cy="469104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701177" y="879231"/>
                  <a:ext cx="0" cy="469104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90320" y="879231"/>
                  <a:ext cx="810857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4727023" y="4915438"/>
                <a:ext cx="1229582" cy="35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Train set (80%)</a:t>
                </a:r>
                <a:endParaRPr lang="en-US" sz="13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02992" y="4892050"/>
                <a:ext cx="1220754" cy="35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Test set (20%)</a:t>
                </a:r>
                <a:endParaRPr lang="en-US" sz="13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752446" y="4063870"/>
              <a:ext cx="128625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 SET</a:t>
              </a:r>
              <a:endParaRPr lang="en-US" sz="13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8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traight Connector 7"/>
          <p:cNvSpPr/>
          <p:nvPr/>
        </p:nvSpPr>
        <p:spPr>
          <a:xfrm>
            <a:off x="8760730" y="6352430"/>
            <a:ext cx="142233" cy="436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83"/>
                </a:lnTo>
                <a:lnTo>
                  <a:pt x="142233" y="436183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8" name="Group 67"/>
          <p:cNvGrpSpPr/>
          <p:nvPr/>
        </p:nvGrpSpPr>
        <p:grpSpPr>
          <a:xfrm>
            <a:off x="9760829" y="6744970"/>
            <a:ext cx="948224" cy="474112"/>
            <a:chOff x="4400471" y="6194027"/>
            <a:chExt cx="948224" cy="474112"/>
          </a:xfrm>
        </p:grpSpPr>
        <p:sp>
          <p:nvSpPr>
            <p:cNvPr id="81" name="Rectangle 80"/>
            <p:cNvSpPr/>
            <p:nvPr/>
          </p:nvSpPr>
          <p:spPr>
            <a:xfrm>
              <a:off x="4400471" y="6194027"/>
              <a:ext cx="948224" cy="474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4400471" y="6194027"/>
              <a:ext cx="948224" cy="474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44468" y="811612"/>
            <a:ext cx="5919802" cy="5931"/>
            <a:chOff x="564680" y="478027"/>
            <a:chExt cx="5919802" cy="5931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564680" y="478027"/>
              <a:ext cx="1891553" cy="593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557639" y="478027"/>
              <a:ext cx="1891553" cy="59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592929" y="478027"/>
              <a:ext cx="1891553" cy="5931"/>
            </a:xfrm>
            <a:prstGeom prst="line">
              <a:avLst/>
            </a:prstGeom>
            <a:ln w="57150">
              <a:solidFill>
                <a:srgbClr val="DAE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332285" y="6016527"/>
            <a:ext cx="8628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5: </a:t>
            </a: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Flowchart illustrating the process of ML model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development</a:t>
            </a:r>
            <a:endParaRPr lang="en-US" sz="1200" b="1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3790" y="102926"/>
            <a:ext cx="11946508" cy="761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APPLIED METHODOLOGY: MACHINE LEARNING MODELING 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74" y="1064959"/>
            <a:ext cx="3215153" cy="51775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Five (5) Supervised 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 algorithms were deployed namely:</a:t>
            </a:r>
          </a:p>
          <a:p>
            <a:pPr algn="just"/>
            <a:endParaRPr lang="en-US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 Regression (LR)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 Regression (DTR)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Extreme Gradient Boosting (XGB) model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 (RF)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32285" y="1018925"/>
            <a:ext cx="8721969" cy="4997602"/>
            <a:chOff x="1644162" y="1018925"/>
            <a:chExt cx="10324408" cy="4882413"/>
          </a:xfrm>
        </p:grpSpPr>
        <p:grpSp>
          <p:nvGrpSpPr>
            <p:cNvPr id="21" name="Group 20"/>
            <p:cNvGrpSpPr/>
            <p:nvPr/>
          </p:nvGrpSpPr>
          <p:grpSpPr>
            <a:xfrm>
              <a:off x="1644162" y="1018925"/>
              <a:ext cx="10324408" cy="4882413"/>
              <a:chOff x="1644162" y="1018925"/>
              <a:chExt cx="10324408" cy="488241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3084298" y="1049698"/>
                <a:ext cx="11572" cy="481512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974981" y="1049698"/>
                <a:ext cx="8792" cy="48188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074877" y="1049698"/>
                <a:ext cx="8792" cy="48188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970132" y="1018925"/>
                <a:ext cx="8792" cy="48188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923444" y="1501382"/>
                <a:ext cx="981801" cy="3178656"/>
                <a:chOff x="3815860" y="1254846"/>
                <a:chExt cx="981801" cy="3178656"/>
              </a:xfrm>
            </p:grpSpPr>
            <p:sp>
              <p:nvSpPr>
                <p:cNvPr id="70" name="Flowchart: Connector 69"/>
                <p:cNvSpPr/>
                <p:nvPr/>
              </p:nvSpPr>
              <p:spPr>
                <a:xfrm>
                  <a:off x="3865965" y="1254846"/>
                  <a:ext cx="274061" cy="30773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0</a:t>
                  </a:r>
                  <a:endParaRPr lang="en-US" sz="105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1" name="Flowchart: Connector 70"/>
                <p:cNvSpPr/>
                <p:nvPr/>
              </p:nvSpPr>
              <p:spPr>
                <a:xfrm>
                  <a:off x="3896111" y="1775981"/>
                  <a:ext cx="278387" cy="316524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72" name="Flowchart: Connector 71"/>
                <p:cNvSpPr/>
                <p:nvPr/>
              </p:nvSpPr>
              <p:spPr>
                <a:xfrm>
                  <a:off x="4379614" y="1479779"/>
                  <a:ext cx="280658" cy="316524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73" name="Flowchart: Connector 72"/>
                <p:cNvSpPr/>
                <p:nvPr/>
              </p:nvSpPr>
              <p:spPr>
                <a:xfrm>
                  <a:off x="4325815" y="2092570"/>
                  <a:ext cx="254978" cy="316524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74" name="Flowchart: Connector 73"/>
                <p:cNvSpPr/>
                <p:nvPr/>
              </p:nvSpPr>
              <p:spPr>
                <a:xfrm>
                  <a:off x="3815860" y="2474975"/>
                  <a:ext cx="308465" cy="293078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75" name="Flowchart: Connector 74"/>
                <p:cNvSpPr/>
                <p:nvPr/>
              </p:nvSpPr>
              <p:spPr>
                <a:xfrm>
                  <a:off x="3888345" y="3046358"/>
                  <a:ext cx="274061" cy="30773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76" name="Flowchart: Connector 75"/>
                <p:cNvSpPr/>
                <p:nvPr/>
              </p:nvSpPr>
              <p:spPr>
                <a:xfrm>
                  <a:off x="4307464" y="2705361"/>
                  <a:ext cx="274061" cy="30773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7</a:t>
                  </a:r>
                  <a:endParaRPr lang="en-US" sz="105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7" name="Flowchart: Connector 76"/>
                <p:cNvSpPr/>
                <p:nvPr/>
              </p:nvSpPr>
              <p:spPr>
                <a:xfrm>
                  <a:off x="4409050" y="3317013"/>
                  <a:ext cx="274061" cy="30773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8</a:t>
                  </a:r>
                  <a:endParaRPr lang="en-US" sz="105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8" name="Flowchart: Connector 77"/>
                <p:cNvSpPr/>
                <p:nvPr/>
              </p:nvSpPr>
              <p:spPr>
                <a:xfrm>
                  <a:off x="3896111" y="3721906"/>
                  <a:ext cx="274061" cy="30773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9</a:t>
                  </a:r>
                  <a:endParaRPr lang="en-US" sz="105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79" name="Flowchart: Connector 78"/>
                <p:cNvSpPr/>
                <p:nvPr/>
              </p:nvSpPr>
              <p:spPr>
                <a:xfrm>
                  <a:off x="4089048" y="4146161"/>
                  <a:ext cx="708613" cy="287341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10</a:t>
                  </a:r>
                  <a:endParaRPr lang="en-US" sz="105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3004" y="1397623"/>
                <a:ext cx="1318374" cy="62489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644162" y="1018925"/>
                <a:ext cx="1384842" cy="405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Input features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88518" y="1018925"/>
                <a:ext cx="2099895" cy="405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Features Engineering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91959" y="2042839"/>
                <a:ext cx="2049728" cy="248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Normalisation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127568" y="2353878"/>
                <a:ext cx="1819155" cy="1556846"/>
                <a:chOff x="448407" y="737416"/>
                <a:chExt cx="1705766" cy="1556846"/>
              </a:xfrm>
            </p:grpSpPr>
            <p:sp>
              <p:nvSpPr>
                <p:cNvPr id="64" name="Down Arrow 63"/>
                <p:cNvSpPr/>
                <p:nvPr/>
              </p:nvSpPr>
              <p:spPr>
                <a:xfrm>
                  <a:off x="1189993" y="737416"/>
                  <a:ext cx="155448" cy="603504"/>
                </a:xfrm>
                <a:prstGeom prst="down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>
                  <a:off x="448407" y="1717171"/>
                  <a:ext cx="603504" cy="1582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>
                  <a:off x="1547064" y="1717172"/>
                  <a:ext cx="607109" cy="1582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69" name="Flowchart: Magnetic Disk 68"/>
                <p:cNvSpPr/>
                <p:nvPr/>
              </p:nvSpPr>
              <p:spPr>
                <a:xfrm>
                  <a:off x="1074376" y="1456603"/>
                  <a:ext cx="425197" cy="837659"/>
                </a:xfrm>
                <a:prstGeom prst="flowChartMagneticDisk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048597" y="3968442"/>
                <a:ext cx="1994295" cy="1746914"/>
                <a:chOff x="4877397" y="3959298"/>
                <a:chExt cx="1994295" cy="174691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427506" y="3959298"/>
                  <a:ext cx="819649" cy="1031812"/>
                  <a:chOff x="881528" y="316523"/>
                  <a:chExt cx="819649" cy="10318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1310054" y="316523"/>
                    <a:ext cx="8792" cy="562708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H="1">
                    <a:off x="881528" y="879231"/>
                    <a:ext cx="8792" cy="469104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701177" y="879231"/>
                    <a:ext cx="0" cy="469104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890320" y="879231"/>
                    <a:ext cx="810857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4877397" y="4915438"/>
                  <a:ext cx="934940" cy="40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Train set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13032" y="4915438"/>
                  <a:ext cx="958660" cy="248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Test set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998271" y="5142432"/>
                  <a:ext cx="1704816" cy="563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i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Data Preparation</a:t>
                  </a:r>
                </a:p>
                <a:p>
                  <a:pPr algn="ctr"/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{ 80:20 spilt}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4972674" y="1044012"/>
                <a:ext cx="1536771" cy="248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ML Modelling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4974980" y="1394207"/>
                <a:ext cx="2135195" cy="4288881"/>
                <a:chOff x="6803780" y="1385063"/>
                <a:chExt cx="2135195" cy="4288881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4044" y="1875433"/>
                  <a:ext cx="945450" cy="110399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6803780" y="1385063"/>
                  <a:ext cx="1270889" cy="40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Linear Regression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83122" y="3267163"/>
                  <a:ext cx="1605028" cy="634417"/>
                </a:xfrm>
                <a:prstGeom prst="rect">
                  <a:avLst/>
                </a:prstGeom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6819142" y="2942753"/>
                  <a:ext cx="1088820" cy="248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 LASSO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3043" y="4752750"/>
                  <a:ext cx="1865993" cy="921194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/>
              </p:nvSpPr>
              <p:spPr>
                <a:xfrm>
                  <a:off x="6822692" y="3887725"/>
                  <a:ext cx="2116283" cy="563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rgbClr val="00206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 Ensemble models: Decision Trees, RF &amp; XGB</a:t>
                  </a:r>
                  <a:endParaRPr lang="en-US" sz="1050" b="1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48370" y="1070473"/>
                <a:ext cx="1888829" cy="563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Optimization and Evaluation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10175" y="1919728"/>
                <a:ext cx="1810940" cy="4059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Optimisation of Hyperparameters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>
              <a:xfrm>
                <a:off x="7664479" y="2525957"/>
                <a:ext cx="165781" cy="603504"/>
              </a:xfrm>
              <a:prstGeom prst="down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8420713" y="3559153"/>
                <a:ext cx="548640" cy="158262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159192" y="3150915"/>
                <a:ext cx="1240262" cy="72163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Cross validation analysis </a:t>
                </a:r>
              </a:p>
              <a:p>
                <a:pPr algn="ctr"/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(3-fold)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Down Arrow 43"/>
              <p:cNvSpPr/>
              <p:nvPr/>
            </p:nvSpPr>
            <p:spPr>
              <a:xfrm>
                <a:off x="7682365" y="4312367"/>
                <a:ext cx="165781" cy="603504"/>
              </a:xfrm>
              <a:prstGeom prst="down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47937" y="4959831"/>
                <a:ext cx="1519673" cy="4059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Evaluating on the testing set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978924" y="1059972"/>
                <a:ext cx="1857494" cy="405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Deployment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0785901" y="1082450"/>
                <a:ext cx="8792" cy="48188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0792327" y="1044012"/>
                <a:ext cx="1176243" cy="405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Validation Results</a:t>
                </a:r>
                <a:endParaRPr lang="en-US" sz="105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3177" y="2655630"/>
              <a:ext cx="1448988" cy="202440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10907" y="2930890"/>
              <a:ext cx="1027734" cy="1052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8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8837" y="676430"/>
            <a:ext cx="5919802" cy="5931"/>
            <a:chOff x="564680" y="478027"/>
            <a:chExt cx="5919802" cy="5931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564680" y="478027"/>
              <a:ext cx="1891553" cy="593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557639" y="478027"/>
              <a:ext cx="1891553" cy="59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592929" y="478027"/>
              <a:ext cx="1891553" cy="5931"/>
            </a:xfrm>
            <a:prstGeom prst="line">
              <a:avLst/>
            </a:prstGeom>
            <a:ln w="57150">
              <a:solidFill>
                <a:srgbClr val="DAE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>
            <a:spLocks/>
          </p:cNvSpPr>
          <p:nvPr/>
        </p:nvSpPr>
        <p:spPr>
          <a:xfrm>
            <a:off x="-1" y="-36675"/>
            <a:ext cx="12309231" cy="761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 AND DISCUSSION: MODEL ASSESSMENT AND VISUAL ANALYSIS</a:t>
            </a:r>
            <a:endParaRPr lang="en-US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042679" y="6581878"/>
            <a:ext cx="2743200" cy="365125"/>
          </a:xfrm>
        </p:spPr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8</a:t>
            </a:fld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4707"/>
              </p:ext>
            </p:extLst>
          </p:nvPr>
        </p:nvGraphicFramePr>
        <p:xfrm>
          <a:off x="6970039" y="4569340"/>
          <a:ext cx="5005084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9286">
                  <a:extLst>
                    <a:ext uri="{9D8B030D-6E8A-4147-A177-3AD203B41FA5}">
                      <a16:colId xmlns:a16="http://schemas.microsoft.com/office/drawing/2014/main" val="1077877506"/>
                    </a:ext>
                  </a:extLst>
                </a:gridCol>
                <a:gridCol w="4385798">
                  <a:extLst>
                    <a:ext uri="{9D8B030D-6E8A-4147-A177-3AD203B41FA5}">
                      <a16:colId xmlns:a16="http://schemas.microsoft.com/office/drawing/2014/main" val="1877833833"/>
                    </a:ext>
                  </a:extLst>
                </a:gridCol>
              </a:tblGrid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KEYS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ABELS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0883037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208043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Temperature 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709064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Average Tubing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511760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Annulus Pressure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7921509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 WHP (PSI)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492265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Choke Size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898711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to tubing ratio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600011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to annulus Pressure Ratio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354734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WHP to Downhole Pressure Ratio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908376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Downhole minus Tubing Pressure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928594"/>
                  </a:ext>
                </a:extLst>
              </a:tr>
              <a:tr h="173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Annulus minus Tubing Pressure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9385346"/>
                  </a:ext>
                </a:extLst>
              </a:tr>
            </a:tbl>
          </a:graphicData>
        </a:graphic>
      </p:graphicFrame>
      <p:sp>
        <p:nvSpPr>
          <p:cNvPr id="6" name="AutoShape 4" descr="data:image/png;base64,iVBORw0KGgoAAAANSUhEUgAABKcAAAJuCAYAAABlt2E7AAAAOXRFWHRTb2Z0d2FyZQBNYXRwbG90bGliIHZlcnNpb24zLjcuMiwgaHR0cHM6Ly9tYXRwbG90bGliLm9yZy8pXeV/AAAACXBIWXMAAA9hAAAPYQGoP6dpAAEAAElEQVR4nOzdd5xcVf0//te5U7dl0xNCQhIEAkiRZmgfWiAQiIDKhxKJRDCgKMgPED+I0r4owkdFUUE+SFFAERURKQGkCZLQJEgNLT3ZZJNsnXrvPe/fH7dMn52Znc1mk9fz8Viyc+eWM7vLOfe+zznvo0REQERERERERERENAiMwS4AERERERERERFtuxicIiIiIiIiIiKiQcPgFBERERERERERDRoGp4iIiIiIiIiIaNAwOEVERERERERERIOGwSkiIiIiIiIiIho0DE4REREREREREdGgYXCKiIiIiIiIiIgGDYNTREREREREREQ0aBicIiIi2gxuvvlmKKWwxx571HyONWvW4Oqrr8bixYvrV7AyjjjiCBxxxBGb5VrlTJkyBUop/6u5uRnTp0/H7373u81y/bvvvhtKKSxbtszfVuvP5oc//CEeeuihupXNs2zZMiilcPfdd5fc57XXXoNSCjfccEPBeyeddBKUUrjtttsK3psxYwZGjRoFEam4PL///e/xs5/9rOL962HevHk5fyeRSATTpk3DVVddhWQyOeDXf+6556CUwnPPPTcg54/H47j66quLnr/Y3ygREdFQwuAUERHRZnDnnXcCAN555x28/PLLNZ1jzZo1uOaaazZbcGpLcsghh2DhwoVYuHCh/yB+1lln4dZbbx2U8txyyy245ZZbqj5uoIJTldh3333R2tqKZ599Nme71hovvPACmpqaCt5Lp9NYuHAhjjjiCCilKr7WYASnAKChocH/O3nooYcwffp0XHvttTjrrLM2e1nqLR6P45prrikanDrhhBOwcOFCbLfddpu/YERERHXA4BQREdEAe+211/Dmm2/ihBNOAADccccdg1yioWf48OE48MADceCBB+KUU07BggULMGzYMPz0pz8teYxt20ilUgNSnt133x277777gJx7oBiGgcMOOwz/+te/YFmWv/3NN99ER0cHvv71rxcEPl5++WUkEgkceeSRm7m0xSUSibLvG4bh/53MmjULv/vd7/Bf//VfeOCBB7B69eqaz7ulGzNmDA488EBEIpHBLgoREVFNGJwiIiIaYF4w6kc/+hEOPvhg3H///YjH4wX7rV69Gueeey4mTZqEcDiMCRMm4JRTTsG6devw3HPP4YADDgAAfOUrX/GnLl199dUASk8zmzdvHqZMmZKz7ZprrsH06dMxcuRIDBs2DPvuuy/uuOOOqqZteU4++WRMnjwZWuuC96ZPn459993Xf/2nP/0J06dPR2trKxobG7Hjjjvi7LPPrvqagBOsmjZtGpYvXw4gM63txhtvxHXXXYepU6ciEon4I4Fee+01nHjiiRg5ciSi0Sj22WcfPPDAAwXnXbRoEQ455BBEo1FMmDABl19+OUzTLNiv2M87lUrh2muvxW677YZoNIpRo0bhyCOPxEsvvQQAUEohFovht7/9rf/7yz5HW1sbzjvvPEycOBHhcBhTp07FNddckxNIApwRdKeeeipaWlrQ2tqK0047DW1tbRX93I488kj09vbitdde87c999xzmDBhAr761a9i3bp1ePfdd3Pe844DgF/96lc47LDDMHbsWDQ1NWHPPffEjTfemPMzOuKII/Doo49i+fLlOdPsPOl0Gtdddx123XVXRCIRjBkzBl/5ylfQ3t6eU9YpU6Zg9uzZePDBB7HPPvsgGo3immuuqehzZjvwwAMBwP9bKXfet99+GyeddBJGjBiBaDSKz3zmM/jtb39bcM73338fxx13HBobGzF69Gh87WtfQ09PT8F+U6ZMwbx58wq2F/v76ezsxCWXXIIdd9wRkUgEY8eOxfHHH4/3338fy5Ytw5gxYwA4//96P1Pv3KWm9d15553Ye++9EY1GMXLkSHz+85/He++9l7PPvHnz0NzcjI8++gjHH388mpubMWnSJFxyySUDFtwlIiLKFxzsAhAREW3NEokE/vCHP+CAAw7AHnvsgbPPPhtf/epX8ac//SlnqtHq1atxwAEHwDRNfPe738Vee+2FjRs34oknnkBHRwf23Xdf3HXXXfjKV76C733ve/4orIkTJ1ZdpmXLluG8887DDjvsAMAJyFxwwQVYvXo1rrzyyqrOdfbZZ+Okk07CM888g6OPPtrf/v777+OVV17BzTffDABYuHAhTjvtNJx22mm4+uqrEY1GsXz5cjzzzDNVlx8ATNPE8uXL/Qd2z80334xddtkFP/7xjzFs2DDsvPPOePbZZ3Hcccdh+vTp+PWvf43W1lbcf//9OO200xCPx/0H/HfffRczZszAlClTcPfdd6OxsRG33HILfv/73/dZHsuyMGvWLLzwwgu46KKLcNRRR8GyLCxatAgrVqzAwQcfjIULF+Koo47CkUceie9///sAgGHDhgFwAlOf/exnYRgGrrzySnzqU5/CwoULcd1112HZsmW46667ADh/T0cffTTWrFmD66+/HrvssgseffRRnHbaaRX93Lwg07PPPusHbZ599lkcfvjhmDZtGsaPH4/nnnvOHxX27LPPYsyYMf7rjz/+GHPmzMHUqVMRDofx5ptv4gc/+AHef/99f+rqLbfcgnPPPRcff/wx/vrXv+ZcX2uNk046CS+88AIuu+wyHHzwwVi+fDmuuuoqHHHEEXjttdfQ0NDg7//vf/8b7733Hr73ve9h6tSpaGpqquhzZvvoo48AIOdvpdh5lyxZgoMPPhhjx47FzTffjFGjRuHee+/FvHnzsG7dOlx22WUAgHXr1uHwww9HKBTCLbfcgnHjxuG+++7DN7/5zarL5unp6cGhhx6KZcuW4Tvf+Q6mT5+O3t5e/POf/8TatWtx8MEHY8GCBTjuuONwzjnn4Ktf/WrBZ8p3/fXX47vf/S7OOOMMXH/99di4cSOuvvpqHHTQQXj11Vex8847+/uapokTTzwR55xzDi655BL885//xP/7f/8Pra2tVdcJRERENREiIiIaML/73e8EgPz6178WEZGenh5pbm6W//qv/8rZ7+yzz5ZQKCTvvvtuyXO9+uqrAkDuuuuugvcOP/xwOfzwwwu2n3XWWTJ58uSS57RtW0zTlGuvvVZGjRolWus+z5nNNE0ZN26czJkzJ2f7ZZddJuFwWDZs2CAiIj/+8Y8FgHR2dpY9XzGTJ0+W448/XkzTFNM0ZenSpXLWWWcJAPn2t78tIiJLly4VAPKpT31K0ul0zvG77rqr7LPPPmKaZs722bNny3bbbSe2bYuIyGmnnSYNDQ3S1tbm72NZluy6664CQJYuXepvz//ZeL/n22+/vexnaWpqkrPOOqtg+3nnnSfNzc2yfPnynO3ez+2dd94REZFbb71VAMjf/va3nP3mz59f8m8jm9ZaRo4cKTNnzhQR5/c/fPhw/+/z1FNPlVNOOUVERFKplDQ0NMipp55a9Fze387vfvc7CQQCsmnTJv+9E044oejf3R/+8AcBIH/5y19ytnt/27fccou/bfLkyRIIBGTJkiVlP5PnrLPOkqamJv/vpL29XX7+85+LUkoOOOCAPs97+umnSyQSkRUrVuRsnzVrljQ2Nvp/u9/5zndEKSWLFy/O2e+YY44RAPLss8/mXKvY7zv/7+faa68VAPLUU0+V/Hzt7e0CQK666qqC9+66666cv9GOjg5paGiQ448/Pme/FStWSCQSyfn/1ft/6YEHHsjZ9/jjj5dp06aVLA8REVE9cVofERHRALrjjjvQ0NCA008/HQDQ3NyM//7v/8YLL7yADz/80N/v8ccfx5FHHonddtttwMvkjXJqbW1FIBBAKBTClVdeiY0bN2L9+vVVnSsYDOLMM8/Egw8+iK6uLgBOrqd77rkHJ510EkaNGgUA/pTEU089tc/8P8U89thjCIVCCIVCmDp1Kh544AFccMEFuO6663L2O/HEExEKhfzXH330Ed5//3186UtfAuCMcPK+jj/+eKxduxZLliwB4IwSmjFjBsaNG+cfHwgEKhqV9PjjjyMajdY8TfGRRx7BkUceiQkTJuSUcdasWQCA559/3i9jS0sLTjzxxJzj58yZU9F1lFI4/PDD8a9//QumaWLx4sXo7Oz0p5gdfvjheO655yAiWLRoUUG+qTfeeAMnnngiRo0a5f/tfPnLX4Zt2/jggw8q+pzDhw/H5z73uZzP+ZnPfMYftZVtr732wi677FLRZwOAWCzm/52MGTMGF110EWbNmlUwgqvYeZ955hnMmDEDkyZNytk+b948xONxLFy4EIDzO/j0pz+NvffeO2e/Sn8HxTz++OPYZZddckYf9sfChQuRSCQKphROmjQJRx11FJ5++umc7UopfO5zn8vZttdee/lTIYmIiAYag1NEREQD5KOPPsI///lPnHDCCRARdHZ2orOzE6eccgqAzAp+ANDe3l7TFL1qvfLKK5g5cyYA4Pbbb8e//vUvvPrqq7jiiisA1JYY+uyzz0YymcT9998PAHjiiSewdu1afOUrX/H3Oeyww/DQQw/Bsix8+ctfxsSJE7HHHnvgD3/4Q0XXOPTQQ/Hqq6/itddew7vvvovOzk7cfPPNCIfDOfvlr1a2bt06AMCll17qBy28r/PPPx8AsGHDBgDAxo0bMX78+IJrF9uWr729HRMmTIBh1HZrtW7dOvz9738vKOOnP/3pgjJmB8+qKaPnyCOPRCwWw6uvvopnn30W48aNw7Rp0wA4wakNGzbgnXfe8fN1ecGpFStW4L/+67+wevVq/PznP8cLL7yAV199Fb/61a8AVPa3s27dOnR2diIcDhd81ra2Nv9zeqpdfa6hoQGvvvoqXn31VfznP/9BZ2cnHn30UWy//fZ9nnfjxo1Ft0+YMMF/3/u31r+TUur9/79X1lKfx3vf09jYiGg0mrMtEokgmUzWrUxERETlMOcUERHRALnzzjshIvjzn/+MP//5zwXv//a3v8V1112HQCCAMWPGYNWqVTVfKxqN+iOXsuU/7N9///0IhUJ45JFHch5GH3rooZqvvfvuu+Ozn/0s7rrrLpx33nm46667MGHCBD8I5jnppJNw0kknIZVKYdGiRbj++usxZ84cTJkyBQcddFDZa7S2tmL//ffvsyzZibcBYPTo0QCAyy+/HF/4wheKHuMFZkaNGlU0sXglycbHjBmDF198EVrrmgJUo0ePxl577YUf/OAHRd/3AiSjRo3CK6+8UlMZPV6w6bnnnsPChQtx+OGH++/tvvvuGD16NJ599lk899xz2G677fyfz0MPPYRYLIYHH3wQkydP9o9ZvHhxxdcePXo0Ro0ahQULFhR9v6WlJed1/u+zL4Zh1PR3Ajg/27Vr1xZsX7NmDYDM31I1fyfRaLRoUvENGzb45wPQ7///83kjFkt9nuxrExERbQk4coqIiGgA2LaN3/72t/jUpz6FZ599tuDrkksuwdq1a/H4448DAGbNmoVnn33Wn2JWjLdMfLERKlOmTMEHH3yQ8yC8ceNGf6U4j1IKwWAQgUDA35ZIJHDPPff06/N+5Stfwcsvv4wXX3wRf//733HWWWflXCP/cxx++OG44YYbADhTxQbKtGnTsPPOO+PNN9/E/vvvX/TLC4gceeSRePrpp/3RVoDze/zjH//Y53VmzZqFZDKJu+++u+x+kUik6O9v9uzZePvtt/GpT32qaBm94NSRRx6Jnp4ePPzwwznHV5K03fPpT38aY8aMwTPPPIMXXnghZ9U4pRQOO+wwLFiwAIsWLcqZ0ucFdLy/QwAQEdx+++1Vfc6NGzfCtu2in9MLhA2GGTNm4JlnnvGDUZ7f/e53aGxs9BPIH3nkkXjnnXfw5ptv5uxX7HcwZcoU/Oc//8nZ9sEHHxT8fz5r1ix88MEHZRcIKPf/f76DDjoIDQ0NuPfee3O2r1q1yp++SEREtCXhyCkiIqIB8Pjjj2PNmjW44YYbCpaMB4A99tgDv/zlL3HHHXdg9uzZuPbaa/H444/jsMMOw3e/+13sueee6OzsxIIFC3DxxRdj1113xac+9Sk0NDTgvvvuw2677Ybm5mZMmDABEyZMwNy5c3HbbbfhzDPPxPz587Fx40bceOON/mpwnhNOOAE//elPMWfOHJx77rnYuHEjfvzjH+cEHGpxxhln4OKLL8YZZ5yBVCpVkOvmyiuvxKpVqzBjxgxMnDgRnZ2d+PnPf45QKJQzcmcg3HbbbZg1axaOPfZYzJs3D9tvvz02bdqE9957D//+97/xpz/9CQDwve99Dw8//DCOOuooXHnllWhsbMSvfvUrxGKxPq9xxhln4K677sLXvvY1LFmyBEceeSS01nj55Zex2267+TnH9txzTzz33HP4+9//ju222w4tLS2YNm0arr32Wjz11FM4+OCDceGFF2LatGlIJpNYtmwZHnvsMfz617/GxIkT8eUvfxk33XQTvvzlL+MHP/gBdt55Zzz22GN44oknKv55KKVwxBFH4M9//jNEpODnf/jhh+Oiiy6CiOQEp4455hiEw2GcccYZuOyyy5BMJnHrrbeio6Oj4Bp77rknHnzwQdx6663Yb7/9/BFNp59+Ou677z4cf/zx+Na3voXPfvazCIVCWLVqFZ599lmcdNJJ+PznP1/xZ6mnq666ys/9deWVV2LkyJG477778Oijj+LGG29Ea2srAOCiiy7CnXfeiRNOOAHXXXedv1rf+++/X3DOuXPn4swzz8T555+PL37xi1i+fDluvPHGglX2LrroIvzxj3/ESSedhP/5n//BZz/7WSQSCTz//POYPXs2jjzySLS0tGDy5Mn429/+hhkzZmDkyJEYPXo0pkyZUnDd4cOH4/vf/z6++93v4stf/jLOOOMMbNy4Eddccw2i0SiuuuqqAfkZEhER1Wwws7ETERFtrU4++WQJh8Oyfv36kvucfvrpEgwG/dXhVq5cKWeffbaMHz9eQqGQTJgwQU499VRZt26df8wf/vAH2XXXXSUUChWs3PXb3/5WdtttN4lGo7L77rvLH//4x6Kr9d15550ybdo0iUQisuOOO8r1118vd9xxR58r0vVlzpw5AkAOOeSQgvceeeQRmTVrlmy//fYSDodl7Nixcvzxx8sLL7zQ53knT54sJ5xwQtl9vNX6/vd//7fo+2+++aaceuqpMnbsWAmFQjJ+/Hg56qij/FXqPP/617/kwAMPlEgkIuPHj5dvf/vb8n//938V/WwSiYRceeWVsvPOO0s4HJZRo0bJUUcdJS+99JK/z+LFi+WQQw6RxsZGAZBzjvb2drnwwgtl6tSpEgqFZOTIkbLffvvJFVdcIb29vf5+q1atki9+8YvS3NwsLS0t8sUvflFeeumlilbr89xyyy0CQMaMGVPw3uLFiwWAAJAPP/ww572///3vsvfee0s0GpXtt99evv3tb8vjjz9esErdpk2b5JRTTpHhw4eLUkqybzlN05Qf//jH/nmam5tl1113lfPOOy/nepX83rN5q/X1pdx533rrLfnc5z4nra2tEg6HZe+99y76M3333XflmGOOkWg0KiNHjpRzzjlH/va3vxX8HLTWcuONN8qOO+4o0WhU9t9/f3nmmWeK/v10dHTIt771Ldlhhx0kFArJ2LFj5YQTTpD333/f3+cf//iH7LPPPhKJRASAvxJg/mp9nt/85jey1157STgcltbWVjnppJP8lR/7+rldddVVwkcFIiLaXJSIyOYPiRERERERERERETHnFBERERERERERDSIGp4iIiIiIiIiIaNAwOEVERERERERERIOGwSkiIiIiIiIiIho0DE4REREREREREdGgYXCKiIiIiIiIiIgGTXCwC7A10VpjzZo1aGlpgVJqsItDRERERERERFQXIoKenh5MmDABhlHfsU4MTtXRmjVrMGnSpMEuBhERERERERHRgFi5ciUmTpxY13MyOFVHLS0tAJxf1LBhwwa5NERERERERERE9dHd3Y1Jkyb5sY96YnCqjrypfMOGDWNwioiIiIiIiIi2OgORxogJ0YmIiIiIiIiIaNAwOEVERERERERERIOGwSkiIiIiIiIiIho0zDlFRERERERERP0iIrAsC7ZtD3ZRqEaBQADBYHBAckr1hcEpIiIiIiIiIqpZOp3G2rVrEY/HB7so1E+NjY3YbrvtEA6HN+t1GZwiIiIiIiIiopporbF06VIEAgFMmDAB4XB4UEbeUP+ICNLpNNrb27F06VLsvPPOMIzNlwmKwSkiIiIiIiIiqkk6nYbWGpMmTUJjY+NgF4f6oaGhAaFQCMuXL0c6nUY0Gt1s12ZCdCIiIiIiIiLql805yoYGzmD9HvnXQ0REREREREREg4bBKSIiIiIiIiIiGjQMThERERERERERbUGUUnjooYcGuxibDYNTRERERERERLTNeumllxAIBHDcccdVddyUKVPws5/9bGAKtY1hcIqIiIiIiIiItll33nknLrjgArz44otYsWLFYBdnm8TgFBERERERERHVjYggnrYG5UtEqiprLBbDAw88gK9//euYPXs27r777pz3H374Yey///6IRqMYPXo0vvCFLwAAjjjiCCxfvhz/3//3/0EpBaUUAODqq6/GZz7zmZxz/OxnP8OUKVP816+++iqOOeYYjB49Gq2trTj88MPx73//u+qf89YkONgFICIiIiIiIqKtR8K0sfuVTwzKtd+99lg0hisPdfzxj3/EtGnTMG3aNJx55pm44IIL8P3vfx9KKTz66KP4whe+gCuuuAL33HMP0uk0Hn30UQDAgw8+iL333hvnnnsu5s+fX1UZe3p6cNZZZ+Hmm28GAPzkJz/B8ccfjw8//BAtLS1VnWtrweAUEREREREREW2T7rjjDpx55pkAgOOOOw69vb14+umncfTRR+MHP/gBTj/9dFxzzTX+/nvvvTcAYOTIkQgEAmhpacH48eOruuZRRx2V8/q2227DiBEj8Pzzz2P27Nn9/ERDE4NTRERERERERFQ3DaEA3r322EG7dqWWLFmCV155BQ8++CAAIBgM4rTTTsOdd96Jo48+GosXL656VFQl1q9fjyuvvBLPPPMM1q1bB9u2EY/Ht+l8VwxOEREREREREVHdKKWqmlo3WO644w5YloXtt9/e3yYiCIVC6OjoQENDQ9XnNAyjIO+VaZo5r+fNm4f29nb87Gc/w+TJkxGJRHDQQQchnU7X9kG2AkyITkRERERERETbFMuy8Lvf/Q4/+clPsHjxYv/rzTffxOTJk3Hfffdhr732wtNPP13yHOFwGLZt52wbM2YM2tracgJUixcvztnnhRdewIUXXojjjz8en/70pxGJRLBhw4a6fr6hZssPZRIRERERERER1dEjjzyCjo4OnHPOOWhtbc1575RTTsEdd9yBm266CTNmzMCnPvUpnH766bAsC48//jguu+wyAMCUKVPwz3/+E6effjoikQhGjx6NI444Au3t7bjxxhtxyimnYMGCBXj88ccxbNgw//w77bQT7rnnHuy///7o7u7Gt7/97ZpGaW1NOHKKiIiIiIiIiLYpd9xxB44++uiCwBQAfPGLX8TixYsxbNgw/OlPf8LDDz+Mz3zmMzjqqKPw8ssv+/tde+21WLZsGT71qU9hzJgxAIDddtsNt9xyC371q19h7733xiuvvIJLL7005/x33nknOjo6sM8++2Du3Lm48MILMXbs2IH9wFs4JfmTIalm3d3daG1tRVdXV05UlIiIiIiIiGhrlEwmsXTpUkydOhXRaHSwi7PFiKctABgSubeylft9DmTMgyOniIiIiIiIiIho0DA4RUREREREREREg4bBKSIiIiIiIiIiGjQMThERERERERER0aAZ1ODUrbfeir322gvDhg3DsGHDcNBBB+Hxxx/33xcRXH311ZgwYQIaGhpwxBFH4J133sk5RyqVwgUXXIDRo0ejqakJJ554IlatWpWzT0dHB+bOnYvW1la0trZi7ty56OzszNlnxYoV+NznPoempiaMHj0aF154IdLp9IB9diIiIiIiIiIiGuTg1MSJE/GjH/0Ir732Gl577TUcddRROOmkk/wA1I033oif/vSn+OUvf4lXX30V48ePxzHHHIOenh7/HBdddBH++te/4v7778eLL76I3t5ezJ49G7Zt+/vMmTMHixcvxoIFC7BgwQIsXrwYc+fO9d+3bRsnnHACYrEYXnzxRdx///34y1/+gksuuWTz/TCIiIiIiIiIiLZBSkRksAuRbeTIkfjf//1fnH322ZgwYQIuuugifOc73wHgjJIaN24cbrjhBpx33nno6urCmDFjcM899+C0004DAKxZswaTJk3CY489hmOPPRbvvfcedt99dyxatAjTp08HACxatAgHHXQQ3n//fUybNg2PP/44Zs+ejZUrV2LChAkAgPvvvx/z5s3D+vXrK14icSCXVSQiIiIiIiLa0iSTSSxduhRTp05FNBod7OJsMeJpCwDQGA4OckmqU+73OZAxjy0m55Rt27j//vsRi8Vw0EEHYenSpWhra8PMmTP9fSKRCA4//HC89NJLAIDXX38dpmnm7DNhwgTsscce/j4LFy5Ea2urH5gCgAMPPBCtra05++yxxx5+YAoAjj32WKRSKbz++usly5xKpdDd3Z3zRURERERERERElRv04NRbb72F5uZmRCIRfO1rX8Nf//pX7L777mhrawMAjBs3Lmf/cePG+e+1tbUhHA5jxIgRZfcZO3ZswXXHjh2bs0/+dUaMGIFwOOzvU8z111/v57FqbW3FpEmTqvz0RERERERERETbtkEPTk2bNg2LFy/GokWL8PWvfx1nnXUW3n33Xf99pVTO/iJSsC1f/j7F9q9ln3yXX345urq6/K+VK1eWLRcRERERERERbVuuvvpqfOYzn/Ffz5s3DyeffPJmL8eyZcuglMLixYs3+7X7MujBqXA4jJ122gn7778/rr/+euy99974+c9/jvHjxwNAwcil9evX+6Ocxo8fj3Q6jY6OjrL7rFu3ruC67e3tOfvkX6ejowOmaRaMqMoWiUT8lQa9LyIiIiIiIiLa8s2bNw9KKSilEAqFsOOOO+LSSy9FLBYb0Ov+/Oc/x913313RvltyQKmeBj04lU9EkEqlMHXqVIwfPx5PPfWU/146ncbzzz+Pgw8+GACw3377IRQK5eyzdu1avP322/4+Bx10ELq6uvDKK6/4+7z88svo6urK2eftt9/G2rVr/X2efPJJRCIR7LfffgP6eYmIiIiIiIhocBx33HFYu3YtPvnkE1x33XW45ZZbcOmllxbsZ5pm3a7Z2tqK4cOH1+18W4NBDU5997vfxQsvvIBly5bhrbfewhVXXIHnnnsOX/rSl6CUwkUXXYQf/vCH+Otf/4q3334b8+bNQ2NjI+bMmQPA+YWec845uOSSS/D000/jjTfewJlnnok999wTRx99NABgt912w3HHHYf58+dj0aJFWLRoEebPn4/Zs2dj2rRpAICZM2di9913x9y5c/HGG2/g6aefxqWXXor58+dzNBQRERERERFRNUSAdGxwvkSqKmokEsH48eMxadIkzJkzB1/60pfw0EMP+VPx7rzzTuy4446IRCIQEXR1deHcc8/F2LFjMWzYMBx11FF48803c875ox/9CFMmbY9xo0bgnHPOQTKZzHk/f1qf1ho33HADdtppJ0QiEeywww74wQ9+AACYOnUqAGCfffaBUgpHHHGEf9xdd92F3XbbDdFoFLvuuituueWWnOu88sor2GeffRCNRrH//vvjjTfeqOpnszkN6pqG69atw9y5c7F27Vq0trZir732woIFC3DMMccAAC677DIkEgmcf/756OjowPTp0/Hkk0+ipaXFP8dNN92EYDCIU089FYlEAjNmzMDdd9+NQCDg73Pffffhwgsv9Ff1O/HEE/HLX/7Sfz8QCODRRx/F+eefj0MOOQQNDQ2YM2cOfvzjH2+mnwQRERERERHRVsKMAz+cMDjX/u4aINxU8+ENDQ3+KKmPPvoIDzzwAP7yl7/4MYYTTjgBI0eOxGOPPYbW1lbcdtttmDFjBj744AOMHDkSDzzwAK666irc9LObcfChh+LPf/wDbr75Zuy4444lr3n55Zfj9ttvx0033YRDDz0Ua9euxfvvvw/ACTB99rOfxT/+8Q98+tOfRjgcBgDcfvvtuOqqq/DLX/4S++yzD9544w3Mnz8fTU1NOOussxCLxTB79mwcddRRuPfee7F06VJ861vfqvnnMtCUSJVhRSqpu7sbra2t6Orq4ogrIiIiIiIi2uolk0ksXboUU6dORTQadTamY0MiODVv3jx0dnbioYceAuAEgo4//njMmDEDu+22G374wx9i9erVGDNmDADgmWeewec//3msX78ekUjEP89OO+2Eyy67DOeeey4OPvhg7L333vjJz34BKKAxHMSBBx6IZDLp543Kvm5PTw/GjBmDX/7yl/jqV79aUMZly5Zh6tSpeOONN3KSqu+www644YYbcMYZZ/jbrrvuOjz22GN46aWX8H//93+4/PLLsXLlSjQ2NgIAfv3rX+PrX/96wbmyFf19ugYy5jGoI6eIiIiIiIiIaCsTanSCRIN17So88sgjaG5uhmVZME0TJ510En7xi1/glltuweTJk/3AFAC8/vrr6O3txahRo3LOkUgk8PHHHwMA3nvvPXzta1/Lef+ggw7Cs88+W/T67733HlKpFGbMmFFxmdvb27Fy5Uqcc845mD9/vr/dsiy0trb659177739wJRXji0Vg1NEREREREREVD9K9Wtq3eZ05JFH4tZbb0UoFMKECRMQCoX895qacj+D1hrbbbcdnnvuuYLz1JrgvKGhoepjtNYAnKl906dPz3nPm3441CbJMThFRERERERERNukpqYm7LTTThXtu++++6KtrQ3BYBBTpkwpus9uu+2GRYsW4ZTT5vjbFi1aVPKcO++8MxoaGvD0008Xndbn5ZiybdvfNm7cOGy//fb45JNP8KUvfanoeXfffXfcc889SCQSfgCsXDkGG4NTRERERERERER9OProo3HQQQfh5JNPxg033IBp06ZhzZo1eOyxx3DyySdj//33x7e+9S2cddZZ2HPvfXDwIYfgwT/9Ee+8807JhOjRaBTf+c53cNlllyEcDuOQQw5Be3s73nnnHZxzzjkYO3YsGhoasGDBAkycOBHRaBStra24+uqrceGFF2LYsGGYNWsWUqkUXnvtNXR0dODiiy/GnDlzcMUVV+Ccc87B9773PSxbtmyLXvTNGOwCEBERERERERFt6ZRSeOyxx3DYYYfh7LPPxi677ILTTz8dy5Ytw7hx4wAAp512Gq688kpc+b3v4tCDpmP58uX4+te/Xva83//+93HJJZfgyiuvxG677YbTTjsN69evBwAEg0HcfPPNuO222zBhwgScdNJJAICvfvWr+M1vfoO7774be+65Jw4//HDcfffdmDp1KgCgubkZf//73/Huu+9in332wRVXXIEbbrhhAH86/cPV+uqIq/URERERERHRtqTc6m7bsljKgnJX6xtKBmu1Po6cIiIiIiIiIiKiQcPgFBERERERERERDRoGp4iIiIiIiIiIaNAwOEVERERERERERIOGwSkiIiIiIiIi6heutbZ1GKzfI4NTRERERERERFSTUCgEAIjH44NcEqoH7/fo/V43l6G1piERERERERERbTECgQCGDx+O9evXAwAaGxuhlBrkUg2+VNqCAmDooRF2ERHE43GsX78ew4cPRyAQ2KzXHxo/JSIiIiIiIiLaIo0fPx4A/AAVAWlLAwDCwaE1YW348OH+73NzYnCKiIiIiIiIiGqmlMJ2222HsWPHwjTNwS7OFuGd1Z0IBgxMHT9ssItSsVAotNlHTHkYnCIiIiIiIiKifgsEAoMW3NjiBMOAYSAajQ52SYaEoTW+jIiIiIiIiIiItioMThERERERERER0aBhcIqIiIiIiIiIiAYNg1NERERERERERDRoGJwiIiIiIiIiIqJBw+AUEREREREREVGdyWAXYAhhcIqIiIiIiIiIiAYNg1NERERERERERDRoGJwiIhpgSdMe7CIQEREREdFmJJzTVxUGp4iIBlDStPHhul5siqUHuyhERERERDSA0pYe7CIMWQxOERENIFs7XSZsqIiIiIiItl7xtIUlbT3oTpqDXZQhicEpIqIBJlyng4iIiIhoq2Zazj1/yszqlObcvooxOEVEVAHL1nhrVRdiKavqY9kmERERERFt/dgpXTsGp4iIKpC2nR6QrgSH6RIREREREdUTg1NERBViTwgRERERERWlBrsAQxuDU0REFap1eh5DWkREREREWz+m86gdg1NERAONrRQREREREVFJDE4REVWIISYiIiIiIionOxUInx8qx+AUEVEFFCeRExERERFRGQxG1Y7BKSKiStU4PY+NFBERERERUWkMThERVUjAQBMREREREVG9MThFRDTAmA+diIiIiIioNAaniIgqxCATEREREREVoxT4wNAPDE4REVVIapzUV+txREREREQ0dDFWVTkGp4iIiIiIiIiI+omxqNoFB7sARERDRa09H+wxISIiIiIaOrQWKAUopao/2L33D/euBgJhACPqWratFUdOERFVoJZ2iYiIiIiIhp531nTjo/W9/TpHMLkJofi6OpVo68fgFBERERERERGRSyBImrrfZ6HKMThFRFQBb2qecI4eEREREdFWjek8Nj8Gp4iIiIiIiIiIXPXpkBZw9FTlGJwiIqqQsHEhIiIiItrq1XLXzxS1/cPgFBFRhWoe3sugFhERERHRkFGX+34+AlSFwSkiogowwEREREREtG3oz70/nxpqw+AUEVGFam1omBiRiIiIiGjo4P375sfgFBHRAGK7RkRERES0bcgNavFJoBoMThERVaj2uedERERERDRU1CulB0dgVY7BKSKiCrBhISIiIiLaNtTj3l+xi7oqDE4REQ0wBraIiIiIiIYO3r5vfgxOERFVSISBJiIiIiKirV0t9/xKqdxzMMRVFQaniIgqVUP7IoxmERERERENGSJSxw5pPgtUisEpIqIKsFkhIqItjfMAxRaKiKieRNCvm39Wy7VhcIqIqEK1Ds1lA0VERAPh7dXdWLohNtjFICLaqjixqTrcwPMhoCoMThERERERDUG2CGIpe7CLQUS0VRGpZ7YoBqgqxeAUEVGFamlapNYDiYiI+qA1GxgionoTOAGqvPzmFR7LerlWDE4REVWgvj0oRERE/ScQ2Jw2QkRUVyLsWx4MDE4REQ0whrWIiGigMCE6EVF9CWpbra/oQCtW0RULDnYBiIiGjBpaKT4zEBHRQBEBR04REdWZCABtQ4mu7ViqCUdOERFVqNa2hm0UERENFI7OJSKqv6bOdxHp/Khf52CgqjoMThERVWCg25bOeBqbYukBvgoREW1t7Oo79omIqC/ahrKSNR2a22nACFWlOK2PiKhCtfZ+VHLYyk0JCAQjm8K1XYSIiLZJop1V+wyjhmWliIioKKXtmo5jKKp2HDlFRDSQqmihOPSXiIiqZXPFPiKiulOcNL3ZMThFRFShmpuoCh8a2AASEVG1tBbYmi0IEVG9iNaAWNUfV2Sb4h1+xRicIiKqgAgGNHokEA6dIiKiqmkRaLYfRET1o21Aa0AFBrsk25RBDU5df/31OOCAA9DS0oKxY8fi5JNPxpIlS3L2mTdvHpRSOV8HHnhgzj6pVAoXXHABRo8ejaamJpx44olYtWpVzj4dHR2YO3cuWltb0drairlz56KzszNnnxUrVuBzn/scmpqaMHr0aFx44YVIp5mgmIj6p5JHBj5XEBFRLbQINvTwfpWIqG7EhhINqSFckn9Pz8mBlRvU4NTzzz+Pb3zjG1i0aBGeeuopWJaFmTNnIhaL5ex33HHHYe3atf7XY489lvP+RRddhL/+9a+4//778eKLL6K3txezZ8+GbWeSmM2ZMweLFy/GggULsGDBAixevBhz587137dtGyeccAJisRhefPFF3H///fjLX/6CSy65ZGB/CEQ0ZAiqDyJV0yCx6SIiomppDXQlTCTN2pL3EhFRLhF3GVQuNLFZDepqfQsWLMh5fdddd2Hs2LF4/fXXcdhhh/nbI5EIxo8fX/QcXV1duOOOO3DPPffg6KOPBgDce++9mDRpEv7xj3/g2GOPxXvvvYcFCxZg0aJFmD59OgDg9ttvx0EHHYQlS5Zg2rRpePLJJ/Huu+9i5cqVmDBhAgDgJz/5CebNm4cf/OAHGDZs2ED8CIhoKBnAlFO1BL6IiGjbppTz4MSeeSKieqtTvcob/IptUTmnurq6AAAjR47M2f7cc89h7Nix2GWXXTB//nysX7/ef+/111+HaZqYOXOmv23ChAnYY4898NJLLwEAFi5ciNbWVj8wBQAHHnggWltbc/bZY489/MAUABx77LFIpVJ4/fXXi5Y3lUqhu7s754uItlL9aFdCyY3OWt9ERER1xKAUEVH9iQhUP4JKjEfVZosJTokILr74Yhx66KHYY489/O2zZs3Cfffdh2eeeQY/+clP8Oqrr+Koo45CKpUCALS1tSEcDmPEiBE55xs3bhza2tr8fcaOHVtwzbFjx+bsM27cuJz3R4wYgXA47O+T7/rrr/dzWLW2tmLSpEm1/wCIaItX00NAOoZwfA2M2Pry+4mUPX/a0ljblaj++kREtNXjgxARUb0JgP5N62PVXJ1BndaX7Zvf/Cb+85//4MUXX8zZftppp/nf77HHHth///0xefJkPProo/jCF75Q8nwi4g91BpDzfX/2yXb55Zfj4osv9l93d3czQEVEOUTcVfj6GDkV7loKbdvA5JFF31/TmUBXwsSY5giCgS2mX4GIiIiIaOvidhpLfyL/FheqqNYW8YRzwQUX4OGHH8azzz6LiRMnlt13u+22w+TJk/Hhhx8CAMaPH490Oo2Ojo6c/davX++PhBo/fjzWrVtXcK729vacffJHSHV0dMA0zYIRVZ5IJIJhw4blfBHR1qu25klV1KVtmL0wrN6y+9g6M7bK1v1sMImIaOjz+j8GuxxERFuR/tSp/u15+/u5r6lPgxqcEhF885vfxIMPPohnnnkGU6dO7fOYjRs3YuXKldhuu+0AAPvttx9CoRCeeuopf5+1a9fi7bffxsEHHwwAOOigg9DV1YVXXnnF3+fll19GV1dXzj5vv/021q5d6+/z5JNPIhKJYL/99qvL5yWioav8pLu+Dhb01cyJLny60FkBKIGzXLh2X7+1uhMftPXUWiIiItrK8AGIiKhe+t8JvLE3wYq5SoManPrGN76Be++9F7///e/R0tKCtrY2tLW1IZFw8qr09vbi0ksvxcKFC7Fs2TI899xz+NznPofRo0fj85//PACgtbUV55xzDi655BI8/fTTeOONN3DmmWdizz339Ffv22233XDcccdh/vz5WLRoERYtWoT58+dj9uzZmDZtGgBg5syZ2H333TF37ly88cYbePrpp3HppZdi/vz5HBFFRLVTqsKglkZ+dOqdNd34YJ0zmkqZcYQ3LXGCWABSlkYszWXDiYgIfAAiIqqzWrJNZQe0NsXS4LjW6gxqcOrWW29FV1cXjjjiCGy33Xb+1x//+EcAQCAQwFtvvYWTTjoJu+yyC8466yzssssuWLhwIVpaWvzz3HTTTTj55JNx6qmn4pBDDkFjYyP+/ve/IxAI+Pvcd9992HPPPTFz5kzMnDkTe+21F+655x7//UAggEcffRTRaBSHHHIITj31VJx88sn48Y9/vPl+IES0Ravl3t9PpVjJwVIYbEpbTq6qQGwdkI5DNANSRETk4GMPEVH9iXbuv2saPZV1iNepTJUZ1IToff2yGxoa8MQTT/R5nmg0il/84hf4xS9+UXKfkSNH4t577y17nh122AGPPPJIn9cjIqpKRYGpwoTpAoHy+20EYqehbQtABI2b3oVuHg9gRMFxRES0bXDyTfVj2jkRERUlIlBGbav1+XUyR7VWZYtIiE5ENNhWbIxhXXey5Pte2qjqHwGUc2Bfx4mUbb9EBNq2oLXlbDCTCPWuLX0AERERERENHtEMUFVhUEdOERFtKdq6kwgYCmNbIlCqtl6SUsoFtExbw9ZO8Cp/NKkIkFMUbULbNiACQ6ehJFTXchIR0dDiL5rBZx8iorrJLEdUfeWafd9f2xm2XQxOEdE2z7Q10rYgmbCwKZbGqOZI0f1qzzlVumn6cF0vLK0REm+/4hQEsCxA2+48Dg2IVX2BiIiIiIioqI5YGkprZ8ZEvyNLhWk7qDRO6yOibZ6tBbZlI5G2sLE3XXI/Qfmpd6WPQ8nWzdYCrcU9txQe59K2ANpEyjTRGU9CuW9+0t6Lj9b3VF8oIiLaajDrFBFR/1m2xqqOBNo6E8ha1qhmuo/OZ8rFkVNEtM0TAZo73kFQNaArOc1JgJg3ta9fzUofB9siUKLL7piKd0G0xobuJMxNKxGCs39vygIXAiEi2jYJ3MG0bAeIiOpCIG7KDdRUuZbuaqa+cOQUEREA0TaikkTK0rDKRHt0tY2UeOsolT7OW21J5Z/byyViWzAT3QCAUGw17M7VUO4w4XDHxwht+qC6MhERERERUQl1CioVWY2bSuPIKSLa5jmBIRsKwbI9JLX0TnsJFcsdZ4sbvhIpOmrLNNPQlgVv8rtl2/57Kt3jzIsnIiIiIqJ+8e/ZpX8TpsUb2koV48gpIiLAHbXUdwNSUzPVx0gsEff6+QOnACg7BSvRDa2d4JTWdiYpOpwRX7ZtA8mu6stFREREREQ+AfzcrtWOoPKeJrwOZwAFOWWpNAaniGib57UZSjSi3csgRYJJA7VcdyZfiNOc5V870rEEq5cugdY2FARaW05iRXeYsIgGbAu6nVP7iIi2NUX6NYiIqEbZsxcUpF/p0EUkK8hFlWBwiogIgEADohFIdwJ26RX7qs45BQAi0JKVXDHnLXFGVokA0JDY+uzDoKw0kskUoDVEKWdFWm3DGcNlANqClY6hJ5GqvlxERDRkFa7wyqcgIqL+ED+Hh9dzXXt4ip0H1WNwioi2ec7wXYFSgNJWyYaosol/ece4Dw/d8TTeXdNd+L4ZRzC+FkosKCsFxNpz37fTsLXpjpxyqmwF2y2MQhCAxDvKJnEnIqKtGwNTRET1lZnZUMOBAAAvJyzr50oxIToREbyk6BpKmyXed//tR/tiFzk42vER0mYaRrrXaQQD0ayLCiytAbGdaXzKDU5pGyogENGwtQVoC7YK1V4wIiIamvjMQ0RUV5L1336dh/Vz1Thyioi2eV6viBILSuyiPdBrO5M5+1bDyREF2MVW1RPbSXquAdEWNqQy1bJAQ2uB0l5wyhnRZWgrq+yApULQHDlFRLRNEQEMK4lIYj0fgoiI6iRTn7Ji3dwYnCIiAgARBKyE/33B2/3oR/FOl3/ajlgatpmGMuNIWhoJ24DWGrDSuQdL3rUla7U+EYio2nJhERHRkBbtWYpIog0Ae+mJiOrGzTulaqhYJec7VszVYHCKiLZ53kp5QSvmLYJXwBmYJFWPnBK3YdKQggDS+s5udHb3QOJdiAeHQQOIpDcBbf9xji05Gso5q4L4DyNFR2UREdFWzZmSbvPxh4ioDty1s53vxNtS47lKPVRQSQxOERG5QadS+aaAzHS+6mfPuc2c1gXHxnq70Ry00BGdAAk2QUFBbBvwRnBV0OMiEBgGYFpsAImItjVKnJVmiYioPuoxrY8r9dWGCdGJiESgILDDw70NxXbJ+bfa8+cf2x2LQW/4BMNCCtGmFgSDCj3rVU6+K5XdayPu67zyCQQKBqf1ERFtY5zmQaCgIZrr9RER1YuqMbq0fEM888ygBRBd09TAbRVHThHRNk/cKXFiGEDWVLls/Qr+iECLBgR+4vJUz0YYvWugWsYiGFTeVXKnDUreyKkyRWCzR0S07REIoG2wFSAiqjepsVeaasXgFBENSbWsmlfmbEAFsyIENbRRWSOucvJOaQ2lFGCE/F0VVJHP1UfBRACl+FhCRLQt8kbV8gGKiKiO6lCnslquGoNTRDQkvb26Gys2xutzMu2uyKEMpxe6xE2+iEBXEsUqQUT8vFOiCxPYiqi8S+cNKVbefrnHKW9fIiLaZjidGbpwlC0REdWBAMUWHDITWLuxAx+t7y1xlLg5p9y8s+w8qBiDU0Q0JNlaoytROoF5dZycU1AK5cYg6Ro6p5U73MoLTHkjp8S2vFhThuE8bKS95Ob5gSqUeF1wIiIi2jZ47QUfgIiI+quiZOjr30fvyrcRS1mFx2sTTZ1LoK2UUy/752X9XAkGp4hoSLLylr5LmjY+Wt/j53Sqhoh2G5DCKI+IYOUmd4RWzTMnnMbJ1tovtxZdpNkz0JtMY+mGWM5xJU7p/KOd2JRim0dEtO0RyXwREVG/9bm8hDhBqWIBJ8OMQdkpGMnOzHlYPVeMwSkiGnK0dnI3GVk1WHtPCvG0jbRdy7Q78XM3uZml/HdWdSSwujPhXFeqXw3JHScFw4wBiS6Y3qgou0hvC5yGLifw5o20QsEmuAOHIYpDp4iItjUCd0Up5pwiIqob8ZPMCqRIOo/ueMqZ8WclCw9WBqAFWmw/eOVN86O+MThFREOOpQW2BgJGJigj4ky7M2oI1Dir9QlUkSoxlrLQFXemD2pUPyzX1gKtNbRtI9L1gR88E9sCVCB3Z6VyHjBUXqCs1KWdROpVFYuIiLYG4rRf0ndfPxERVSm/Xk2aNtZ1JQAIopuWFB6gDCixnWcLsTPn4Y16RRicIqIhR4vA1jonEKXdfBs1DSISp2dElCpYkk8poKn7Y2fkU5Wd02lLY1Ms7Uw1tOJQyV7YiW7nkrYJUblVsILhTDH0i+U8dJQfD1zjZyYioiFPuW2G4oMPEVFdSJlXAGDZFiAaYhfmvtUwoCBQYrudB97IKdbRlWBwioiGHGfklBQEp3TNFb9AibNaXz5tWwiYvQgl2t2VNyrXnTSRti0ncGZZCFo9kESne950wcgpgcprvHKvpvzPm1+K8onciYho6+M0F077xRaAiKj/LK39urXYSqiiBbZlO9vtdPHV/ERDrDSgnZFTTh3NWroSDE4R0ZBj2wJLJGdaXy0r6flEO0EhN/iTcx47DYgFMUIIGNVNnwsHDaRMp9HS6TgChgEr5SQ711Ya+VWwn/Eqa6574QWl8KXKLzQREW31/Acnb7nyQS4PEdEQ99H6XgCA0rYzLS+vXtXagmWbgAiUnXaeEwpoJ7esm3NE4AS1qG8MThHRkGOLQNtAQGXnnOpHr4S4Pc/+yCnnPEnTRiqZgKFNaCPsrOUnTh6q7mRmKO/6niTW9xQmRTSUQtqyoSCw0wkg1Ag70eVcwTKhjNz5eAooMgJK/IhVsWHGTqJGVuVERNscd6VZL+cUERH1T9pbuEhsZ1RUXlBJ25a7yreGsi1oM1F4EhFAm37OKZHiidWpEJ9oiGjIsbSGJbmVvKCg/aiYaBtK+UOQ/O0frusFtO3k9DAMKAUobWJJWw8+aOvx91uxMY6Vm+LFzw1gRGMIDYZGIBSFnUoB2oZou0hC9Nzla/vsZcnqJmePORHRtkXgPiAJV+sjIuov09YwbacuVdpCft7XpGljeXsPxHbqXtgpZ/pePtEQ24LyVuYWjmytFINTRDTk2FoQ7l0FpDr9bbpfFb+XqLAws7j2bvwBDOt8B9FN70BrG5YbODJtjaSlkTYF76zqwPqumD/H3BMMGIiO2wnKCMDSJmCb0NouyHGloHKGDxcdRZXzb2ZWHxERbVtWboz5QSkl7JUnIuqPtKWBxCaIAEoXBp029KaQNtPuanw2IBa0lcrZR+DkmNIiMMzezFZGpyoSHOwCEBFVy7Y1wrH1CHZawIQJAJyRt7Xem4vo3BXvskckaQ1AQ9kmQlYCAQMwupdCSRgiI2Ft+ASqNw0kNiJtdiI+fAT0yGYYEz+Tew0FwAhAWybESkJrGzDCuQVRmXCUnxg9uzEr0a6pcm8SEdFWKZky/ZVq/SngRERUEyvWgWDXMogKQPkr8WUq1pSlkUqnEdE2RGx3RFTe4kUimVy23kpKgoL9qDgGp4ho6LGTMHQSdlZwR/cz5xQEfk6p7PNof2qdRlBSEDuIYGITlGVBZC+sW7sawV4LhhWH3bMKEkxjSTqNaROcRimU2uSfSwWCQDoJO52AaAsINOYUw89rLl4+KbcxU6U/lwggRu50RCIi2hYIRJy8hnzuISKqXTKZRKK3E7BMKIgzrU/lLoSU3rgCga41zgwJ7eT8K7ZSuEBDadt/z7mf5+jWSnBaHxENOUo7lb7k5Wyqudp3V+qTIvPjbHFHTvmNjw3tbtPaRiKVQtJMY2RjENI4DhLvRNKCM+0vvhGhVCe8wJEyDIjY0KkewEoDqo/+ARHnoQNuwExliutRIlD+XkREtK1Q2gZs7TYxbAOIiGq17OP30bP2I4idynqeyDwYpC2NdGcblJmEuNP6RAoTpgPuJrGgM+twswOhQgxOEdEQVOfVibzht96ps3M62bY7PEkQgABaO7k9tAVtW7C1jeagk+9Dw0AqOMxf9U+MAJTOrOqnVABi29CpBLQAShWJhuW0XhV8RgFQ7DxERLR1E8sZhevmM2EnBRFta2IpC6s6MosSxdMW3lrVBbvCVZJ6kiY29qYgZgzpzrWw00koNzwlWQslxVIWkskElJVwEqGLhi0CKy/PLAAoLRDbgvZCLaJZP1eIwSkiGpJUsQToNQ6ZFdFZnSOS9564icmd/g9bNLRtAdpGZywGsTXCASc4JcqAVgqGdsuhAjCyglOGMiCisbEnDhHVZ0xJ5c9jzy2ZX1aGpoiItlAiiHdv6nu/GihtQ2tOFSGibdfyjXFsimWSl3cnLFhaI562Kjp+2YY4VmyKI6At9FgBKJ0CxIZ3j+1Nx7O1hiEWAukuJ+WH1oAGtJ0XnHLv3bVtuk8O7h076+qKMDhFREOPeENkM8GbQLITTZveAXRljVEub1qEN2/O3SriTOETcVdC0oDWsG0boi1sWr8OtrYQNOA0ZMpwz5FpqDIrKCkYgQBMWyOeTMJWRvGRU9mjtrLyT5UKQLEfhohoy9WxcR1Wf/w2Ej0d9T+5mG6PPPOZENG2SancSQehgIKlNUy79B1yyrLxcXsvLFvDtDVsLbDNJBqbh8FQyu+Yzp5MoW0TEBup4HCYwWFQZgIaGpYbdFrfncRbq7r8A7Q/ckqQ3aFM5TE4RURDlEZ2RW+YPc7LWoJTzhw7KHf4bs4MP+2OnBKNAAS2bUPbNlSyG4aVyIzWEnGm8ykFEY2kZWNtVzLnMoYBhA0DlpmGKUbhyKmCvOa5qy+JKD8wl3ucUbiNiIgGlYhgbWcKsNOw0/G+D6iWbUPgje7lSuVEtO1RKvcOOBgwYFmAaZcO2Lf3pLC+K4VY2oZOdkElNkKbaUAFACgocTuZs6JTYptQ2kbKCCMdHg4rGEXaaIRtOddZ153KuWYy1g2tQs6xXEy1YgxOEdGQ4y2brXVO5AbOknu1VGtSMIXOu45hJ/zrKQC2bQJ2GqYRdkZLibNdiekmaFcwRGPVpgTSboOlspqkkAHoZAymCvfRUuVPLyyx3X/NZo+IaEtia4GlDCjbhFjpvg+okojO5OJlE0BE2yAFVRCZt1F8FT3Ppt4U4l3rkEjbCG9cgnDXMmhtwQg6wSSlbdhaw85eMDvRAQUb249oRktTI8zoGIgAWluIpy03/1QmOCXBRkQbm93zCaTCHFjbOganiGgIyp0HDsBJXig2asnApMRrfTJr4wEAzCSUGXeWlBUn75RhpaGsBEztNoZiO1d0R04JFCBOb3axdlFBw9BJpIzGinu5/d1U3mv3ugrsMSci2tLYIrC1hojttk/1pbSdNdKXjQARbXu8kVPZqT5QLC+ty9aCZNc6BLuXI9azCdpKAbYFWGknOOUeaGkNpQy/ZlXda2DYSYjhzHzQEGg4syVMW9AVT0NnjZBqGT4KASMrcMYb9YowOEVEQ1NWPibvda2JwUUE4laHKqdt006DJeJO31MIjpqCRHgsnHhWkccBpZztWornABFxktiKoCEcqLSA2S9yv1dFdiEiokHXm7QQSG5yK+j6L11hwO2QyZ6KTkQ0BKzpTODj9t5+n8froM17JCjJtDUCPWsQsE0kkia0dvLIijahDG8anrh5p9yz2RaQjjtXUwH/mhoKojUsW0P3tCOQ7il6zYLgGZXE4BQRDT1+QvTs4I/UHqEp0aPtjIIy3e+cNTckGEEqGHV2KPKsIW7+J9FuktpMn4v7Xw0RjVBAlX1WKfpRiu4vgMH1+oiItiSJtI3Vm3qhEp0A6hs4EhF8tL4Xtm2iIRJG3S9ARDTANvamEUvVsohRLmfkVFZnsZTP8ZQybeh0DBGkEU8knNx92oJYFgIBZ2Ej/87dTY4udhqibaSjo/zziHsR0TYsLQj3rkCkexkK028AAs0qukIMThHRkOM1Gzo7OFUsUXiFRNtO62Z4p3JXyBMNw0775xclaAgGAO0kXHS6TaQwZuSu7Fd8vru4AapShSk1SgrIyZiek7W9cL49ERENHlNr2JbprPBU58eSlOUuk26Zfp7FaGw1oIt3tKQsG0mz/tMKiYgGm7KSCMTac0YmGWYPxDaL7m9aJmCbGBERSPdqQDQMMwYNuAsVZdXXhjttzzQRS6WQdmNpIoClnTy3lmWhM25CW2lAZ3eaq6zvhCOnKsTgFBENWSqnni+e1LwiIsiEmPKCQzrTEikBgkGFiSMbYBiZBFAqa9k9geHnqBJxA2n55dR28UcVZeTkDZG84yDZ1yn4EH1/TiIiGnBpS2P5hjhsKw1tW17XeV05/TG2v1qriA1YyaL7ftDWiw/X9WJdd/H3iYgGQz3iNeGupQjH1+ZUsQ1dSxHs/CTrOuIH6E3TBLTAgIZhJgDYSAeaEAuPydrfCTIZRgDQFpKJBBIpC7Z7H25pjbSlEQwoJBMx6PYlgNZQBSuGu6uAawDFUn1QAQaniGjoKTWtr9a7f7Hc7hKVdwZnZFTm/AUHZv5VlU2t08FG2KHmsvvkliK/McsrxwDlMiEiotp0xNOwRaAtG9AWpKAe75/OuOmsJqtNwPDyJdrF8xzCm/Ii6EkWH0lARDQY6hKzVyonAXradtJnwMrUd8s2xvH+2m4AgGlZADSUaATsBJRopAONML18U5kM64ARdKbzmUmYloVRw5y0Hi3REJrCQYQCAWgBUt3tzshVsd0phbkdzcw5VTkGp4hoCHIr+KxlWb1RUzXV/dpJdl5wfhH/oUKVyLjuzarLOirrvcLCpBvHI904rmQ4yTum7Mco8iHZ5BERbRmChoJla9hWysllUkUFbdp9B7LW9yQhcJYwV3BH3LqLbRSTSRbMjgwi2oLUIWCjVMDJ6SROYvK1XYmCmRSbYikkTA0RQVcshZASKG1CiVM/24JMX3BW2gxlBABbw0wlIdpGNOgEsIIBhdbGkJOTSmuYsU4EJVkwOkr5/2oGpyrE4BQRDUkqK3DkqD0hukh2cCp7Xrh2g0Xi9sqo/APdspQ6b2afap4JMkkd88ZxKRREoVSFI7aIiGjzCBqGM3LKTEBZabfe7rt9WtOZwFurumD1EaDSAmhxp7K7U8yV2EWnjXTG036vPZsLItqS1CNco5QCtBP8SdsaKtYOwPZnNFi2RtLUgACmLehNphEJKEi4GV7mDdMWBAOFFaQyAtBiw0wnneeBvAWIFIBgqgPBdA9GBRLuh5K8fbwnCQanKhEc7AIQEVWt2LQ+cRKN10RbbjqnIsGnrFlzhYnPnakS2Tf82ZPsSsXKqmmeyo+Rykxl5DMHEdEWQiwEulZBxze4SXmjfR6itTirV6Ut2CJlb9DFn8LidKx4yXalyMqzKzc5D0y6+OBfIqJBU5fBREo5EylEw0ybCPSsyqojncCTaWtEAgEkLRs61YtQQGCHh0Ni6wAA2w2LOqOkMiVzTx2ASApmOlW0I9qODocpcaSbWxAO2Mi+R5esWRWiJWe2B5XGkVNENDQJILpeeTwEudVhVi4pXTY6hXKhJinTW15sq8paja/o8N9S3d7sDici2mKo3vWwe9uhY5vcjhPp8yFsdacXROp7Xy3eaN6sa5YYOQUAEHFGWrGtIKItSF1GEynlTJvTGpaZgm1ZUFkzIiytYSQ2oHHjf5AyNRDvQBAaYmTu+wMBhcxLQTDd5Yw2NRS01tDppJOLKk9DJIxNdgMam5qchbPd47PLlvmkDE5VgsEpIhqytGlmgjjOUhg1nkjnrIQHALBSCChBSyQAw3AH5ZY5veRFrko1QsXWBCxHsuNfmfl+mSmFyP78RES0ZRCMbQm73/Utnradxxd3yl7ZMwugRbv1vvKnkKs+2gGGpohoS1KPkVNKBSDayTmlbdPJ85cVDLK1IJjoAARImjYMnYIORv3r5xdB+fn7smYmWEkgUDgCNhhQGDcsimgoAG9lPq9Dwq9v/TS2DE5VgsEpIhqCnFwbIha07U5jEF2QALHis4mGGPB7OJRotH/yBgK9bcgZolukHKVa1n63QTlRqdK7+CEqtnlERFsGd7Un5ya78h5zLzDV1+wPcafxKUFuz3yZqeSaOaeIaIjrTpqIpazcjcqA0oJk2kJ7Z9xZNU9rPzxkWSZgJSDQ2NSbQsBOAoY3cbrYfbyCYaczQSWlYGsbRqB8NiQFb3Gm/PO52dbZiVwRBqeIaOjxGhJtwfaXipWsryppAUS5zZhA2xqdcRPQlnvj71WVxabalShipTsWlCXr+GIfhVEoIqItm7ijWt2HkUpbJieIVOHIKe3mPHS3OQ9FxdsZES/nFKNTRDR0fbK+F5+0x3I3Kmd2Q2c8BcsyocTOGUWqU3Fo7SxwlEilEIINUZn8UkWrW3/0lYIhFrRlwwgEiuyY4Uz7K1Hba3HyTlGfGJwioiFJKUC0BW27wSnJ6/1w7t4rOpeIzrmnl6yelOwEiKVu64uu1lfu4aLW9slLrpifE52IiLYsop08KEDFnQrKjKOhZwXWdyWxoTdV/vSi3UU5Kgs4iTA9IRFtHpVMYSs2olRrQXfSLLK3w9ICO+/eXhkGAI10oheqd63TKZA1Xc8Wp75UItBr30LEEIif/LwwmKSyOrsVAG3bsMXqMziVyTmVtSHrGlLrok3bGAaniGjIEXFvx20NbWcP781qFjqWAm1vVna+rDX2JC/3lKjSU/cAlJ9K6OUBKXZcX2XKnwdfrp3nEwcR0ZbHzT3ifNv3w1q4eznCvauwsbsHH63vLX1aAOLmRFGGUdg5U7C/MN8JEW0WSdPGm6u60FMmyFTKht4UPl7fi2TPJiz7z4tYs6ETG3pT6Eo457K0IGVrrO9O+scod8RSoGc1kOpxNooN707b1oDWzrQ6Kx1HJAhAeZOu/bPklSTzjrY1tGX1Oa3POaxEXax1HRdx2rpV8FMmItqyKBEYSkGLLuhB8SW7nHnnffEbkqwejqyGRWU1cNmNV2ZlvUoCQ0WyVRV7TlBF9s2LUknO7uXyYRER0WAQBTchrts+VTidQ2AA2kQslkBjo9sRU6TzQQSwizwElcptJeLMGGc/BhENlM54GsOiIXQnTXT39iAxPIqWaKjk/qHOTxBM9gBTDve3WVoQi8ex0epEx4Y1iDRuDysKBFJdaBodhjY1OuNpRAIKY4e5CcqVkbnfd6fzKRFn0Qi445+0k6s2KikYEoDlTusrG7N38/Q5+W0tBPoMTin/maKwLq58Nse2jsEpIhqSlKH8JK8lVZJ8ULTTo5w9rU+chwLDSkFpE0AYgBQs6Ad4QaEiZSi1emAFDwdSEI3y0p6rzKacvbPm+/Hpg4ho0El24sBKYlPahrKTgGVCdXyMpoSC7LRdySo9kI65p3VHAPRR/5cKdBER9ZdpayzbGMfo5jCC6S5E170FGbkv0DK+5DEBMwYzb6qbTvbCWP0q4sNbYKfisK00tAANPavQ3tWFQCyEhrSFaOMUACPLlEj8mRCW9qZYO0EsZyEJA31VzF73s1ZhINUDIzix7P4qOz9twalrzIm7DWJwioiGIHcinkj5aXWVjJxa94473cFwb9y9EVEOK9QCpL3cH8Vu7IuPiop2fghlamRKUN1DgRRtyBQy7TgbOSKiLZNyOiiU9oNUfdXYoe7lSApgWRZaGlKA7U0FLGw7lJVEqHel09gYlbUtusQUcyKiejBtG4m0jaZUHCqxEXay9NRkwOt7za0ZY/FeqEQXdNiEti1YlgmxLOhQI7pXvwtLD8PwhgaImSx6Tn/kFLR/btMWGPBSggiUTjvBKSn/jOB1XKdbtkfC1mju6wegCj9TZjFV4bS+CjE4RURDkHPDror2TmTtUqbhae9JIWnamGRbOQ8A2flBBMhZ0SPnISFr+e7i16+xEcpq1CoJPykGqYiItijOM02m86SiulynAQgaghoRJGEh6uSVChSmhzXMOGAmAZXXzpTorAkmNiBgCpRqqfKTEBH1TQRIWYKkaSNqpiBmAolYdwUHZuowWwu6exNoCAHpWCegBelEDA3xt6GCCpvMIEZGLdhWDH11PUvW1DpbaxhKADdg5cyI8HZE8ckP8OYlGBjX2tT354D7WCDZJ/Ry2bpnrPW5YBvDhOhENCSpPoNDdun3ALR1JbEp5jwMOKsqZU5XMFNcKe9powQvoAUULKlXYxLawsP6CFox2S0R0ZbBXdocWcGpvqpoJ2m5hqHTCFgJb0vhft7DlZV2HrQyXSolzx2OrUGkd5U/NZyIqN5EBClLI51KQomNWHcH7L7y7WVVjJbW0NpENByG2TIFkWgjkOyGtlKwtUY0EkVjCAjoFMRMlzmn+492glGW7QantBM4Sg2bnLNzyXGt3qrdqtKMGe7Mi2Kn01yUolJVjZwSETz//PN44YUXsGzZMsTjcYwZMwb77LMPjj76aEyaNGmgyklElJHVIyKleiLcpWTL5WFyhuxqZ4lZL6aUs2/2NIgS0yv6KGfOv33xgmD5ZczfLfuBhw8bRERbHCchenUPIyICbYShQw2AtiFFHuxEnDZAYAHwnpr6yp3iToVnc0FEA8C7J0+aNpKJXgSDQSgzBtuyEAiXSIouuWEhrQGxTQSUQktTFPFUGMF4G6RhOBAKwlAGlDahxALSZVYz9UYqWUlg7WJoGQPDDRopCGBkylO65nTv+auoMyVvBkZOrzcEupJUI1TZyKlEIoEf/vCHmDRpEmbNmoVHH30UnZ2dCAQC+Oijj3DVVVdh6tSpOP7447Fo0aKBLjMRbeMEGgpGbsLZgp3chORlAkMqvt6fB+4HpUTcFjL3OJWdeByZXXO/yTt/nwOP8/fPy0xS9Lx527xAVSVd80RENODEXbXJX8Kigukcyp0Ooo0Q7KAzjURKTE0X0ZmVnypaMNZp5xibIqKB4C0eGl/3CdKJGBAMQ7SNeCqFpRti5Q902SIIpDqBoBM8SodHQMykk3vK1jACBszG0ZBQM2DGodOJ8mXy75fdKdYlZlSUnI1Q7S2131GQP1fQvU/XVpUn3DZVNHJql112wfTp0/HrX/8axx57LEKhwgjo8uXL8fvf/x6nnXYavve972H+/Pl1LywRUYZAlYo9ae0kQ5f8BgKIpSyE3BwewfgGIOqNvgoUngcAlDsRopZksv5S3xWPCc4+GCUb0YLNfOQgItpiKOWPzAUy+Uv64o+UUsoZ/FukgRMASpwRvyIGkAmBAQA29qbQ2hBCMCtXlZRqK4mI6iSUWIeovQmWWAgFQhDRWNcVR48VxHatUURDuffZknePbptpGKkeoLERABCNhNAZGomobQLamcKswy2w7AACyY3QsQ0wwsVmbYl/ftPygviZhZSKKnmPXvn9tfesUCp3rNgMTlWiouDU448/jj322KPsPpMnT8bll1+OSy65BMuXL69L4YiIinLnJ2Tn9Mix/l1AW0XvyD9pj8Fw79m1CGCbzrQ+vwFSWVMG+ypH6Tt+qegEfcteta+vprNwbBcREQ0GlVV3V59rxIC7XF/BO06iXw0lNiABKBjuqACB1sC6ziR6UxYmj8ok8RXASa7OBoKIBoIZRzjeBtgJpLVCUAVgiEYkoLChsxOJVCOioQA+XNeDoKEwdUwz8mc3aCsNsS0oIwgBEA0FMLIpgnisC4DOBJCCEWcKtOTleAVyokFpy8ayjXGgRaDEhiCYuwPKZJzSAgnU0imdVQjl/eNcI5F0FmLKD9JRroqm9fUVmMoWDoex884711wgIqJKKAGyA0k5tAmkYyg2+ki7N/BaxJnKZ5tO0sScueG5vdx+W1OyZ6V4Lwmgi24tq9QsxeKz+bhaHxHRFiZ7yrlfR1dSVXsJeA3lT8Urvp92lkrPfmCD025pERTPQSwwmHSKiAaCtqBsCw3KhGVZCIcizminZAeC7e8guepNxFIWNvSm0ZlwVsvLT82hbSeflARygzfadjublRO2MJRyMnCUCEoB2l3NO7PR8KfpZdeBCqXyl1c/pw9QZcIqSilYlll+iiMBqGG1vilTpuDaa6/FihUrBqI8REQVK5ZnyU+Qbsa97uKc973GzD9Up+EkSVTZJ/G+yT4zinc7l2nAyo2q6kPJ6e4l81sxSEVEtMVw256yuRFdG3pTSFk6q73yMhAWBqcEcKeuOw9fyhsKjOyV+4ocxCaCiAaI2DaUWAgaChNbDATDYQhsSDoBI7kJvV0b8dGaDdDazgoq5XXnWmlnRKjKTOyKhANumg7tzw0wlIIWgV10ZGnWv05lCadu1Lk7VPapqhxtmsk5lRM3EwBGAGYqyUUpKlB1cOqSSy7B3/72N+y444445phjcP/99yOVSg1E2YiIylLIXrUvqyWIDncasyLT/nR2yyWAWCa83me/0Uh1V3Af767KUayl8UY1uUnZS85xLzis71WXiIhoSydu/e+/LCqVTqOnuwNta1ahN57IjJyCAjSKjpwybQ2l04XXAPyp7sWnEbJtIaKBIdoEtO2uhmdABxqcqXfagmgNnY7BNhNo3Pg2ArF276jck2jbCSJl3VcrAGHDXeBIZQWnNGBnrRdR9jZbsgJGebfsAkAVH2rqPCZUE01SzrOIkuIrtZpmGuHeNZWfbxtVdXDqggsuwOuvv47XX38du+++Oy688EJst912+OY3v4l///vfA1FGIqKiRKmS99u2UljdGUNXLJ57jLt/qHs5YCWhbdPphfYaIKWg7HRWQEn12XGS/X726iDlC9/X27lBLa+hy1/NT9wye6+JiGhwOc9AOmdL/hT0WMrCknffxPL334C9fgkMO53ZRxkQ6KJV+sfrYxBt5+QjLD21PLO12tVjiYgqJrYz6gkCKzoKRsDJ76RTcWgYSKXSgJmEshIIJDd5ByF7DrITjM8NTehQY6aj1x85hZIjp7I7pTN5abM6sfNTZJT4OEpyy1YJJwVW7jBVr8zRcAhiJdGsu6s657ao6uCUZ++998bPf/5zrF69GldddRV+85vf4IADDsDee++NO++8s4bkj0RElfJ6lzPf50tbgo7eFFZ/+CZ023tZRzr7G6kuKCuJ9u4EdE5CdBQ8RJQvSnV1Xd+hrhrOydgUEdGWRXvBICmYVqe14MN1Pejo7EAy3oN0x0ooK5GZ1qdUzkNVPmWm3CTouqDlKtYOsG0gov6KpSy8taoLpl0kF572RnJmVqdWtgUj1Y0ANOJpC8qMQ1kJiG0CiU43+JMZ6ekE5PMqK2VAB6LeC/8fBcAulZPPk5/2o4rPWluVqTI5at3X3ssANCJIQxlMht6XilbrK8Y0Tfz1r3/FXXfdhaeeegoHHnggzjnnHKxZswZXXHEF/vGPf+D3v/99PctKROTwOj9EMktv5+1gaiCVSiJo9CDdG0Qw2QsVjPodIaI17FQM6YB28nq4jamXxyo710dVwar+yp4J4nfyeL3pyH5V1oqNcaQsGzuPa6lv+YiIqDzJn3KXW2v3JC1s6Elg+8YAdCyJcGMEvdqEeLfl7mq0oouMdtI2xIo5U0eKtH+6VCSKESoi6oeepAUtgpSlEQrkjm8R0e7K184ds1Jwgu12GuEAEAqHYJoJwDah7DRibR+4B2adQ2tvtaOK6Jz6LzNayhvAJH7uJ8mEifLPX5j9I3OuGupMVTRXoMAONkKl49ChpqLHUUbVwal///vfuOuuu/CHP/wBgUAAc+fOxU033YRdd93V32fmzJk47LDD6lpQIqJsqkx6Jq2BnpRAmb3Q4ShWrd8Io/MliBFBIDoBCI6BEgsq1QUzGgKU5CYprLjnucgUvrL71UPWEOgyp+1KmKUfUoiIaMAInGkhOtgIQW9BC9CTMhHt+gihsCCs0jCDEcBNkwh4I2yLj5wy7CSUlXavo2EgM3S23KRyLppBRP2h3JxKJYM2ecGpRON2aNa9MAAYUBDbhBIbScvCinUdgLeYgzj5pETbgBRO6spMd87eBhjxdqAzN5Shcu6R3Tq0zCjUUgQagkBlsx38azurCBpFrqUDYWhlAoojp/pSdXDqgAMOwDHHHINbb70VJ598MkKhUME+u+++O04//fS6FJCIqBRRyO2hcNuDmGlhQ8JGeOQU9HRvRBQWVDoJy4ggmoghkm6DpW2kAs2IBgwELCcvlUKVy35Xul/B0OK+D8qs8FQ4R95RJBFu/h4MThERbX4igALMpvFQXR8WLGuetjSC2oRhmxBDwYqOBno2QcQZKaXcfIrFqnDDjAN2Cgru6KycjpVSGaecKYAcPUVE/VEqDZNou2DxHy0KptYIGAACQUCbUJaJtGlDGTZENcCb1qd61wNmsqqRUwCA+EYAzbll8b4kd0th9afQHA4gP8tR9lTpaigjK8dG4aAutxOcdXBfqs459cknn2DBggX47//+76KBKQBoamrCXXfd1ee5rr/+ehxwwAFoaWnB2LFjcfLJJ2PJkiU5+4gIrr76akyYMAENDQ044ogj8M477+Tsk0qlcMEFF2D06NFoamrCiSeeiFWrVuXs09HRgblz56K1tRWtra2YO3cuOjs7c/ZZsWIFPve5z6GpqQmjR4/GhRdeiHQ6XcFPhYgGhyp+s+3eg4dDIYyOGrBTPUinUkinkk4iRisJWEmkjKh/v16Q1DzrtKV6TvpqYryAUdEV/Uoekz8cWGV9xL7Ok39jwEaQiGgwiFKAcm6z8/vtvbpZ6RSsyHCIMtwHmsIpJ/mUTkO7U8/9kVJuZ4ZIYeL1Pk9IRFQBBbh1TxGikd9pCgWYloWQAUgg5Kwyqk1oKw1lxuHXjGv/A3QuB8x4kROXuPNVJe7/kdvJ7I1idUY16YIRpM3REFqiReIZtd4/Fxml5cXbRCnm5K5A1cGpyZMn1+3izz//PL7xjW9g0aJFeOqpp2BZFmbOnIlYLObvc+ONN+KnP/0pfvnLX+LVV1/F+PHjccwxx6Cnp8ff56KLLsJf//pX3H///XjxxRfR29uL2bNnw85aY3LOnDlYvHgxFixYgAULFmDx4sWYO3eu/75t2zjhhBMQi8Xw4osv4v7778df/vIXXHLJJXX7vERUHzmVe5GK3hZxGiHDQNjQSOoQOiMTkDJNwEwA8U4YyU7YRqOzfpG2Kxy4W6o/RUpsL7G1Hm2TP7Kq6ORC5zXbQCKiza7w8S33ta3dHCi2CSgDShnIHiXrPXcVfQwUDa291VzdIFeZ6d5ODhY2BkTUf5k8ToXbgdzgjy0GLEsQCiogEIaR7oatNVpDTv2lxHKO1JbTaSwCd8m73HNLVsVYkvZ29kvkLTAh8HJBVfVBM7mzKpa/c97rrPt2Kq3qaX22beOmm27CAw88gBUrVhSMLNq0aVOJIwstWLAg5/Vdd92FsWPH4vXXX8dhhx0GEcHPfvYzXHHFFfjCF74AAPjtb3+LcePG4fe//z3OO+88dHV14Y477sA999yDo48+GgBw7733YtKkSfjHP/6BY489Fu+99x4WLFiARYsWYfr06QCA22+/HQcddBCWLFmCadOm4cknn8S7776LlStXYsKECQCAn/zkJ5g3bx5+8IMfYNiwYdX+qIhowLg35FktpMrqdPb7kw0DSltobQyhuSWC7uD2MJNtkHgnOkLjMaIpjJSMBAJh5wu5Q4H9fysoS6UqbuiyCpEdgip2U5DJT5KLI6eIiDY/lfVfoLB21uI8LBliuY9UXrpenXNkqVyHAqC3aTIawgFkL3nhzSYpNgCrqmcsIqJ8yqm72nuSSFsaY1oimfds23kzq/IxFJCyTBhhQAIRIBWDGWhBCDYEGkpbTt2oTcBKQeuIc1Axbl6qmvR5L1zq/ervoRVK5+RSAEdOVaDqkVPXXHMNfvrTn+LUU09FV1cXLr74YnzhC1+AYRi4+uqr+1WYrq4uAMDIkSMBAEuXLkVbWxtmzpzp7xOJRHD44YfjpZdeAgC8/vrrME0zZ58JEyZgjz328PdZuHAhWltb/cAUABx44IFobW3N2WePPfbwA1MAcOyxxyKVSuH1118vWt5UKoXu7u6cLyLajJRzm55I27nTu70XyoAdboZqGYdAwFl7NhEdi3jzJAxvHYZIMAAtBszI8PIJ0atsTAr6Z6o6PrdxlyKNcXbPVGb4cv5YLimZG4CIiAaWyu7dyOsxF3FGMynbBCDO7L+CaX3FK/DGkOF0xhhBaJXpY87vVMnfTkTUH17C766EiRWbnFlOibSNlGU7o5QkN43FmJYoxjVHAAiMQAgbopPR1NToBKU0AG05HbCWCdgWtJVG5aGJMhWbzuzhjTD1S5V3WOlRpUWmWVchtyZ3R3AV6zmgAlUHp+677z7cfvvtuPTSSxEMBnHGGWfgN7/5Da688kosWrSo5oKICC6++GIceuih2GOPPQAAbW1tAIBx48bl7Dtu3Dj/vba2NoTDYYwYMaLsPmPHji245tixY3P2yb/OiBEjEA6H/X3yXX/99X4Oq9bWVkyaNKnaj01ENXDu890FY0WwbPVq6KxluyUrKmM1jnV6bOA2rDBgIwQFwDAUtEamW9nLZVhkZFa+nD7xnGmG2f/0t2ErfXz5SSNFnnOIiGjzKDbtJWubttPuQ5ENHWxEJn9i35W2iCASCvjxLi95erHrlC0EEVGVRAOmLUibAsvWeGt1J1a2bQCsNLIi8QCcgU7eynWBgML2wxvQEA7AEBtKNJS4S5TqNDb0xJFO9JYc4Vl8Ul7htsKgkCDU2+aWXaoYQepNs65mtJY7ZrZYXS5eIIx1cF+qDk61tbVhzz33BAA0Nzf7o51mz56NRx99tOaCfPOb38R//vMf/OEPfyh4Lz+ZsIj0mWA4f59i+9eyT7bLL78cXV1d/tfKlSvLlomI6kd5acpFEOxeDVtb/nt2mRtwLU4aWaUUDAOwRLuxqeL/n2fFrOqmVOlKL1krfbxf+jDN4VNERJuXSO6o17w2KdS1AgE7BTvUDBjBzNTsiuprXbwNyZmHXvw8jE0RUa2UAmw4QSnAuddOWxrm6v+4ycyL9IpmdRx7VaIhljO9zXZzTqWT6Ozugkr1wA631qesfm4s8b+q7zSuQ4WZ3QwoBadHnMqpOjg1ceJErF27FgCw00474cknnwQAvPrqq4hEIuUOLemCCy7Aww8/jGeffRYTJ070t48fPx4ACkYurV+/3h/lNH78eKTTaXR0dJTdZ926dQXXbW9vz9kn/zodHR0wTbNgRJUnEolg2LBhOV9EtPn4c7fFgra9Cl9K51pS7kojIjDcVtKy3WVss1aAze79KTatrhLlRl2VUzynVOHIrNwd3XwlWY2ewHmEYd4pIqLNT/mPQlL4jGMmEDR7obwHN8PPgN4nsd2Vp+DU8YYCwkE3uCWFIwwyswrZFhBR/ygzjsj6xVBWwqlStAVtJqFT7kJlebfMSgqDMQrOyn5KLEAAO92LeHAkNoa3gw4UjyWIN8Mhe1uJV5lVrzNznZWTBwQVj50SKVjJu1J+SfwHi+LlpOKqDk59/vOfx9NPPw0A+Na3voXvf//72HnnnfHlL38ZZ599dlXnEhF885vfxIMPPohnnnkGU6dOzXl/6tSpGD9+PJ566il/WzqdxvPPP4+DDz4YALDffvshFArl7LN27Vq8/fbb/j4HHXQQurq68Morr/j7vPzyy+jq6srZ5+233/YDbwDw5JNPIhKJYL/99qvqcxHRAPNX7nDqEcsWZ+66/z4gRVb8UO6hWrJ6cKBKBHAk57uS89KL5Hoqd65iL8vuX7Bsb9aQae/bYq2nG4TrqyPesjW6k2ZfBSIiogqVn2wCaNFQsHJGFZQb8ZR7bGZ1We+BbWRjGEHDaX+Kj6qqsOBERCWIAIHkRkiyF0qnAdFo6ngfyVQKia71JeoZO/dVZBjscKuzq3bqwF4TSAdbYCgDLQ2hfpUx515di3v/7uXvyCtgX7Owqqw4Valk7t55lKpwdOy2rerV+n70ox/5359yyimYOHEiXnrpJey000448cQTqzrXN77xDfz+97/H3/72N7S0tPgjl1pbW9HQ0AClFC666CL88Ic/xM4774ydd94ZP/zhD9HY2Ig5c+b4+55zzjm45JJLMGrUKIwcORKXXnop9txzT3/1vt122w3HHXcc5s+fj9tuuw0AcO6552L27NmYNm0aAGDmzJnYfffdMXfuXPzv//4vNm3ahEsvvRTz58/niCiiLZHfqLgjnyQz1aFYD4tHi8AQ5R+uFGBrJ0jl8XuZM90f9S59jUqv/lSMlr5X7FuxKY7elIW9Jg7vX9GIiMhV2AhlP+hoDQS0BSXZfcTeA1T2QUXqb9HOiN4S9XvBalAcMUVEdSIC2Hba6ey1THfmgone8FgI1hTMGkg3TwRUILNBBWA1jEIo1QVAYIiNrlgaiYCNsS1RGCWGzRQNFBXJ91ow0cBNwKoANEeCaFYhVDaxrpacU/mFyd+sgAqvvi2rOjiV78ADD8SBBx5Y07G33norAOCII47I2X7XXXdh3rx5AIDLLrsMiUQC559/Pjo6OjB9+nQ8+eSTaGnJLJ570003IRgM4tRTT0UikcCMGTNw9913IxDI/M9w33334cILL/RX9TvxxBPxy1/+0n8/EAjg0Ucfxfnnn49DDjkEDQ0NmDNnDn784x/X9NmIaODktEe2DYhdeucsSilnpVuVOYGhFGzRfvuj3OFVfc5NL7u8X+1yGmCRoiPASh0JAOu6k2iOBAGxIFYadh+9NJYW2Nqb2rilBOGIiLYOxZLgCgRKLFiRMblb/VHBpetinTX0tzAOpdG08W0YoakAWgoP5hAqIqqReKkibI2AaIgClLagtQVTOSOeCvJEB6PFz6VtWACUSsO0LTQ1BEsGppwDqswVlb0qkDsqdVhDEEZaIV3xeUrk9yt7aeeIYrMtnGIwONWXioJTDz/8cMUnrGb0VEHvThFKKVx99dW4+uqrS+4TjUbxi1/8Ar/4xS9K7jNy5Ejce++9Za+1ww474JFHHumzTES0JXBv0MUqDE6VqFsaQga6E7m350o5eadyD8+aOgdAecGs/OcFqXT2eiVT//JPnTWtsODZpvTx67qTaFcKjZ0fItUTg71j4Uql+WztTP8LMDZFRNRvOfW3/5+s920LZmQkApHWvGMqSjrlL46RuY47Usudzo1kF9KWRjjorJVVaw5EIiKfAGlbEIH4QRZDmzCsJExtFLtZLUpBIdGyAywLaEmtgdYakVDVmYb8MpV67SdF9wJCJevBYiNQ+xHKL3UdQ+XkhqXiKgpOnXzyyTmvlVIFgSUvUmrblY1gICLqL2flCxOiK6t3QkEDE4Y3wMpqHEIBA0lLZ3J4ZM5ez6JWRBmqdG4rX7n3xZ/SqMS5YbDtvj+HLU5vWGCLmb5IRDS05d8n5zyUaBtQ+Q9jurIEvNr2R07ltHzuiF+BhmlrLGnrwZ4TW4udgYioat40uRENQXSJW1+JjXRgGJStEYBAVXDrrBQgKoSU2GgRjXS4FZE+Ru6rvCl2pbM7FY8qFUvMXp640/CqVe4Yd+EKKquiMKXW2v968skn8ZnPfAaPP/44Ojs70dXVhccffxz77rsvFixYMNDlJSLKGnkUcG7U/eBU9tKxxRkGEA5mqr7WhhDGNEcQyBo2lJtuqu9wUeEO/cj5kb+rKvF91gF+L7r3JQBsG2KnYZkpJNJ2yaTnCs6Pr6/pf0REVBunz8CdLC4ClRVg8uli0/8KaclM6yuxg/sW63Qiqh9xR9gbsLPSXwB2MILelFXVva4WgaUFiWE7IhUe5a+gXfLa1Za1YEN1Z1C1TOnzrpOT+Da765s5pypRdc6piy66CL/+9a9x6KGH+tuOPfZYNDY24txzz8V7771X1wISERVyb76VAWWlnOyyBb3QFVIoOZw4u3kpXZK+HybyLleDYmd1H2QKhjQ7Dy6WZUHEhrYtfLS+F7bW+MwOI4qe3XJ7wIiIqP9EdFYAKTfoJFogYhfmZvEeahTKNxTuCICRjYWrWvlTA0X8Ot07pTfqgYioduKufqf90aGjGsNYn/IWaKhkWp+T79S5hXVG7pfNN+Uf12dvLTJ35XkzvGoKClUylLXC83j/cFpfn6oOTn388cdobS0cJtza2oply5bVo0xERH1yVitSzpQ+sZE9ELQ/PcbVtEMVjKmqar9cJYJPZfd32z5xku2KdvICWLr0yChlJhDqXgUtxQNXRERUi0ydnF37am0D0FBGIGdvBYG38Hn50zr7NEayb+Ezx4kbvKqu24SIqDx/ypzW/ghNAP7td6V58xQULFsQDRlIpO2aYublD/HqXu3WquJO66v8QpWmACygvK6AwiCUqEpSd1DVQw0OOOAAXHTRRVi7dq2/ra2tDZdccgk++9nP1rVwRETliFLQ2h6YBINZUyxUkYcFf0uZaYT16HARqNzTi2T/k72jv90J2Gko0RDRsLSGXaL1D8bbEIivgzYTdSgtEREVI37drd3e8/yRUxUucC4C1edIYZ1pK/yQFx+KiKg2aUvDsgUKtjsS04ZkjdA0jCL3pWVYWhAJBTCiMYxRTeEaSpR105v1ungRqu3sLX2mfh2nmBC9ElWPnLrzzjvx+c9/HpMnT8YOO+wAAFixYgV22WUXPPTQQ/UuHxFRcSKAodxojI169QxnGtvSgakKz1Ti+8pKKkW+63uOodtHJNqZ+iEC0Rq2NuA8DwkMI/ckdqABgXQMkuoFmostPU5ERNXIXfE19yEqbVqwtSCUN53c64hQuT0fhefWVok8vV6uE4FpMeMUEdVHV8LEqqVLYARCgHam9amswBQAjG2OQqWDqOQONxhUGN0cRjQU6HNfj6AwoF9MZgSqs0qpcnNj2aFmf48qLtpnLqzixxX+DKT0W5Sn6uDUTjvthP/85z946qmn8P7770NEsPvuu+Poo48umD9PRDSQBAa02H4Ojux36nodfxWkbMXrOz/PRw1lUO5S4HlnzPvXvUj2blmpTUSAQGITtHZyAng/G1s0kpaNxnButa8FMKwEkOqturxERFSKFP02bdmwbY1AMPfBLNY4AU1mByqZ1lfYaZI1NkoAMx1HINUFIH+6Np+MiKg6H67rQaR7LYwAENAhQDRCyU051UkwqBAJG6i0jqkmMOWpPsyQf6NcRf0nwKimEIyAUWWt6S1QpDKvpKYSbLMqDk7NmTMHJ598Mo477jgMGzYMM2fOxMyZMweybEREfTAAWzvJZb1NdemWqPwcyu+tLnOW6trDvNdZDVypffPeDMXWZpLrusGp7qSFTbF0QXDKGWVlQaw0AMCynRVKQgEDWgs29KYwpiXCzgciogqprDYhf7JJ3LSgRUPlrwRbZop4zm7ZydZz33BP44yYDXUtBzAFsFJVl5+ICHDuCdG5EinLQjDZBRgjoUTDMGNIWdbmK0jR++zS9WX26qh9niNvuxNEEoSCBuwiR5S+plemMvU4o1N9qjjn1LRp03DDDTdg7NixmDlzJn71q19h5cqVA1k2IqLi/Jtw5dzk58/h7kfl3+8gVx+HKagqTl28wSz1vkCc1QthA27eKdFO05oyNRLpwmbW1todceX8DN9b24P31/YAADbG0mjrTjpLBBMRbeNWboqjM57ucz8nzlQ8oN/Zm0Sw1N13zoNUqV106bFVXq7BrIS8jZvehdIm55MQUdUsLVDxdmc6sm3Dti23s1KwvjvlTEX2a6TBr2MysxeyttV0opqPLHLVwf+5DCUVB6euuuoqvP766/joo49w8skn4+GHH8bOO++MfffdF1dffTXeeOONgSwnEVEOBQUYBkTrihPJVkrgNXBZY3H7PKI+VMEDRIUjltzOn2jnEud7bbkJ0QWiBRGrB7GUE5zSWpA0bfQkTaQtC4BA7EwAykue7uXfYrNKRARsiqWxclPu4hEigvXdSegSK6JmdszsbwBAXlLzUKDCul5L0ZFT/uNhVv3t7F+kA4eIqAJpW0NrG5atYdoCLVK4UI9LByLQgejAFaZUrr2sf3K+L5kmoxK13/mWW3yC2QD7VvVqfRMnTsT555+PJ554Au3t7fif//kffPjhh5gxYwYmT56Mb37zm3jnnXcGoqxERDkECrb28ipJXSp97wyVrGxULBNVMWbjuKqvn527qlhZSl1Ve9P5bMspn2gEzB60xJYisuFNAMDqzgQ+WNeDZRvisGxnn8zy45IzDFrY205EBKB4fZgwbazYFMearuygVX4AKdNWiBa3EyL3SWtkU7SiNqzcHpI1bCDTbrAOJ6LaiAagNcY1hwEtGN0YdlYLFe0mKc8wWybBbJk4MOWo4V40f0p1Ncql7Ch7zdoOoyxVB6eytbS04NRTT8V9992H9vZ23HnnnQgEAli4cGG9ykdEVJLfQBbtFa49R1JOu6L6dy4A0KHGMhcocv2anynEmc4HAcRyppVoDVEGglYMynZyjyRMG2nThjJ7Ydo2IAIR2792BTNLiIi2OcUGRykoxFMmElnTn0Uka4p4bp2qxYZSgBTNG9V3GcQbuVDqYL/90EXeY41ORJXTIhBtIaCAEc0hRIJGkZGbW0BO0pyRU6WG/Fde/2X2rPazedfO75xwU3OwCu5T1av1edavX48lS5ZAKYVddtkFY8eOxYwZMzBjxox6lo+IqJBbuyvlTuuzc3Mi1bfur6RhyrqiKj7cuXKZgwNWHNrdUliK7Iu4aRgz8xEB24SokN+zZdgm4AbxAoZCcOMSGEjB1k3OuWwvOJVbeM2WlIgIQPH6UCBo3PgWtDUGGL939htZ32Qtu+4vVFFkal6fHRfijooq8T68pdSLPQTVZ3QxEW290pZGLGVhRFMYgBucAmBkRdlFObVMtPMjxDdXndLfy1R7by6VzYyo7FzZ37IO7kvVI6e6u7sxd+5cbL/99jj88MNx2GGHYfvtt8eZZ56Jrq6ugSgjEVEO76ZbGQFoOw0v8as/jaE/ARWl/JXuMs8WhY3UgDUv3onNBAw7BUPnJd8t89mclfe8gcwCKAMiXh6rrKCXtpBOdMNKJWHbljduG4AzMiC78ZQyD0JERNuSUg8WASsJO74xb98MlbVFaw2lCitWBVUwTabg+m79nD9wwWoY7Z7DDXwJckZO1TsvIxFtnT5Z14FVa9f6r7U7RViJlVWPqRIB8IFV/F40d6h/vYpU63nETRbPeQe1qzo49dWvfhUvv/wyHnnkEXR2dqKrqwuPPPIIXnvtNcyfP38gykhElMep9A3DgLLNolMt+n+FzMSJog1irRGbCo9T2soEmkrdAeTlhhK/Rx7oVi0IKPiBtuy8VUFYsGKdUGLCtt1cU1baDcgJhx0TERUhUmT0lJ2G0ibsdLLoiqhZR7vn8I4vcgteZLRT7vW96SG5DYkdGQ5RQbczIdNB8e4ny8uUh4gol7HpExgdH/uvRQRKNCC2fy/p1z+b+WYxdzpz/s20FHzlTqxTFeWSzT57XyNZSx2XLRRw6vmGoAEvbEXlVT2t79FHH8UTTzyBQw891N927LHH4vbbb8dxxx1X18IRERXjVe5KAZYRhBVoRChnh/4N95Gs//bF7yTx2uraL5tzdfTR+Bfb7IyccqaLNASDgGX5waec/ay0v7S4AY2A4R676ROIjMgrDZtSIiJPfmeB2BaU2OiMJ7GuK4YpIxuhEp05TzbeiCfnhXYe9vKGP4kC+mpBxO1AKD2vzwuAORPCQ90rYOWUl/U5EZWm7CQklURXPI3maAhaO121gVQ3JBB0OjGVkTNtuVj6vLqXq8ZAmMpLjFGY669UBr/+PEdkzVQIKIwbFoEVNIBUrefbtlQ9cmrUqFFobW0t2N7a2ooRI0YUOYKIqP6U+5VqnIh0oBH1H8yblcCw5tP0t0zljvfKl/UApDPT+gIBA7YoJNIWoj3L3USM7rQSM+mMzAKc6SVQgBkHEp1QZgyG5aw6JVYS0Q1vATo3pxcR0bZIkJsU3daZ9iKsBKZpAp3L/VEGuUc6tNYFI5+qub7zzFRqgov4uQdFAO3mEuTUbCIqx7RsfPLxR7DSKQgsfPzBu9jUsQlixgBomI2jICoAJxjV39yq1cu/XLlg1WDXdyXLpjb/VMihqOrg1Pe+9z1cfPHFWJs1H7WtrQ3f/va38f3vf7+uhSMiKieglJ+ssa71ffZ0OeWFwep4+or2yrRiOfsLCre5VbkTfNJ+EMr2RlLlJzm30giIE3Ay7KRzMtsCrAQiXR8j0vmB816yC9ACSccr/3BERFsxb1qfZWu8u6YbnfG0kzBYbBhdK51gvm3ldhxkJ2gpO7K3fOugvdxR5ZqkrByD2vueD0REVEZP5wZsWvYmYj0dgG0jtWEp7PYPYLW95w7rVJmpAu7Iqc09sr7SoL5k3SdnpkJ7WyokxUdUVXx43xmyqISKpvXts88+TpTU9eGHH2Ly5MnYYYcdAAArVqxAJBJBe3s7zjvvvIEpKRGRz21sDKeDunhtX1uzkr38d2HC2vxiiJubKpOhSvKjR1V3kxTuX66HKPud7kQa0DaAoJ/Y3c4sEeXvZ5tJBNzEuwGddj6YtoBUL8QKQBnuJ1XKGY1FREQIxtZBhRpg2sNha6d+jaWcUVJBnYIkOwA0QIntTN3L5ucFLPXYkjfND6pwCqG4OWCK9C2Lt5iHv8YrACZCJ6IKmGYaASuOoJiAakIw3ome3mGAlXLrFeVFe1CsrhpoRQNhfiBe+lxMwjtLNVesWvYDRLFeZapIRcGpk08+eYCLQURUPUMp2MWCJ3UYNyveeZSqej59NUkXS1+85MsSWzU6YylkmnDnRsLJUeIm6fU+iBmHqCAgGgEz6R5uOSsEWkFIKJp1GV3wgEREtC0K965CyrLxSetoTB7VCFtriOG0QUE7CbFtAArKTiP7AS67TSgIWmWroKp1cqGUHToF0QIxUBicYl1OREWYpglAEBw+AemedggUrI7lSKgWKC9cINpJpWf0+y63Rlm5o4q+n+mMrUsJ61xfKqZEr0hFwamrrrpqoMtBRFQxL1hiQGXl/PDfrccVKj9XDZfrayi0QCDKXVmk3Lz6vPdMy0ZAiz9rxOt5V/kNdVYyXiUaVrAZiWQKHbBgmxGoYCS3rGxLiYigIEj2dmOETgJodKaVu1WkHWyE1iZgp53RBt5B2VWvACJOAKu4PtoGXa5NEHhNhtc2aC0wUGR6OBFRlu54CkEjAKggxEwhGG1Eb3Q07N6NGDm8AUBmapzy0k5szpH15WYQ+AtBwJ3JkDWF2rshVlUmfPIT/FXZOy3l75lZD/et6pxTO+64IzZu3FiwvbOzEzvuuGNdCkVE1BdxRzT509ay80QNQI9JYZumirdz/R40lRUYK7okX+mRWUbvWkBs/8FEQZycI2VjbYJ0ZCRiwWFYb4xDPB7P7dnX5ZZGJyLahggQsNMI2iloEeh0EralnWcfIwCkk4A2YZlJKGXkHuj9V8qtbiUlvve2SLEZ5znvAwC0mfsata92RURbN8vWiCfTCAYVEAjBDESRjo7C8JYmbNcoCPrBHXfKsDIwKGGWSuNEbqdB//T3BEWOZ0L0ilQdnFq2bBlsu/BhJZVKYdWqVXUpFBFRJQyj2MipOpCsqReDvOxHNBTIa82K5KRyc0TpVAze/Hsod7yU1plt3gNS9tONCDQC6EIrNiY0GpSVO41PsvKXEBFtY5Kmjc54GoA7ZkAsiG1CLBPRTR8AvesAADrUBCPZCQBIJWMIBDOTE5xV9Nwv6KI1qrcCVsitz4sub+52Nqg+evODZg+UFoit/YwsRETFxFI2UmYaIcMAlEIsMhYwwgAACQSh/HxOTqepqMxopc01wa/iqxTs6G0ok049fxZCsLnaq2ZdzbtKiYTorIr7VNG0PgB4+OGH/e+feOIJtLa2+q9t28bTTz+NqVOn1rd0RETFuAEppQBLBKGCHQao9i/5QFCuL7vE7n1fDAJBYyiIWKqyc4gZ93uMnAZSQRcJ3mUHnxQ0RjRF0ZlIo6UxilA6BEtn8kxp0WxMiWib9XF7L2wtaG0IAdBQYgN22lk5z05Bp3ucoFMwAkuasGx9F1JpC9K6g38OBS//H6DELtozbBjAyMYwAtEQzBJl8cdflWyKnD0CZi+AEW7nQuEILiIiTyLRCyO+AYFQCLZSEA00hQNZe7j3uG6aCFEGAHsz1yYlruZuViWDUlkBoWIrpRa5wTUjI5wp2jV9wtypCjrYADvUDDvcCpXYUMP5tj0VB6e8pOhKKZx11lk574VCIUyZMgU/+clP6lo4IqKS3AamORxEQAJF3u7fkCepsa+5niOJq/kEojUCZi9UIJQzLU+0BSX5ySFzvw8GFUa3OHmmUtERTs++m0tAiWBlRxyJYALbtTZU/3mIiDaz3pSFoKGckaf95KUtAQClBYZY0HYaIhraNqHtTI6+mNEIe8NqaEsjGgnnnMP/17YgRvHaPRQEdJmKv7LFKQRmqAURZEZMDVb6YiLa8knnSoTTmyDRYTAMYOLIvHs9yb4f9jpjh0adMuilVAaspvGDXYohpeLglHYfVKZOnYpXX30Vo0ePHrBCERGVl2luhjeGkLCKLKtdj7OXS0a+Web7eVPxslcoKV4m0RaUtqAMA5I1sFi0hrhLi+eWOJMQPXezAUBDvBFT2kZPIg3pSTE4RURDwiftvVBQ2HNia987lxFLWW5wys1h4k5zTqQtpE0bsFOwrUYEAESCBrp1FKHUGqSMRjTkVLhZNbfYqCSrRtGUht7oq5JTRnJzL+YGswb9MY2ItkDJVAphMwY7PLHIu9mJkry0EXn1V7VJw2tRSWA+fx8RKDdPq/YDahWWNZMJo0oqczzVpOLglGfp0qUF2zo7OzF8+PB6lIeIqEJFM3LU4bwDO16q0v6m0u1wiezmWrtfJsSbyqGU8yDkNrICQXLj8oKcU7kFNABtYc37L7tXEWjRRacHEhFtibQAgTo8L33SHnPrQLijBzQMBYhtoa0zAdgaSHYBIggYCqNbwlhrTYYtCiPcc8SadkBDut3NNSVQtlX8Yc7dpgORwvdc/uJTfTwMeqOvRNsAgnxQIhqiPlrfg+ZICONbowNy/lVr25Ds3gC7YXRh0Mnjr/Ds5Zzy1u3bfBVLwZXy6sDKYkmVBaeao0Ek4hUXrcg1yrzLurhPVSdEv+GGG/DHP/7Rf/3f//3fGDlyJLbffnu8+eabdS0cEVHl6lXju6vwVdyCFExgz/o2kxurckWW5i0/1d59oeHnQ4GzGlRDOAAtGsodNSUiWLlyBWCbpc4CCUYQSnWgrb0dqVgPIBqB5CbYm3PJYCKifqhs+lul54KzMp9ob7ypO11aQ0MQMLtz9h/eFMHYYZkAkxghaCMM5eUDFBtQRaYbqgBSwybDjo4sUxj02dQ5db0XnfIeH/lERDTkaI3UhmVo74oNyOnXbOxGx/K3IJYJI1iYvRWAewOrkelalZyb2s1Ss0i1U5Oz1r2uoYDN0SC2Gx6FF4yryeYYTbaVqjo4ddttt2HSpEkAgKeeegr/+Mc/sGDBAsyaNQvf/va3615AIqJ8fbUVUtdRPqUamEFseIq0lyI2zNAw2MEmZ9iAUmgJKxhW0t05c4ATaCpRfiOA3sg4pJNJ2GYMogVGykmWSUQ0FOi6BqfcxLbayUQoyoC2bRhmD5C18p5yRx00hAMIB3Nvr7NLo8Qu/dxilHhA9M/j5gIsuziH1z4UnRhY9vxEtOWQdA+M7lUIxdoG5Pzx7g4kO9ugUt1QgdIjs5TX0SruCH0Ym/0OuGgu85xofW7dpqTI9s1S/fnTEoq8xex/lah6Wt/atWv94NQjjzyCU089FTNnzsSUKVMwffr0uheQiKhQJUOJ6nuNss86xVrNHGVGV+W/o7MbVOf7YdEAIgijt9TZRQNiQ8OAwHZ7mBQMOw0V0IDKKoG//G9x4UAACYQxKgr09CYQCIYhVhK2dvKX9DWdhIhosNUrNuUFubyRU85IJAMw4wgm2os/ABWlMuXKmVddHS//Vd/Tw72RU3aF5SOiLYmIoDeRAtIxBPu/rkNRyuyF2CaSwyYiFAoX3Ueg/FFLdrgVAbMXdmSYs82tEwecV11m3X9ujjBP4QqAleBY1f6qeuTUiBEjsHLlSgDAggULcPTRRwNw/ieybbvcoUREQ0Lx4cCVNTX56+L1h7fKXmMkiJDXEy9FyubMO3GureFO8XOTWGrb722vhGEAI1oiaDAsaCsFEQ3DinuXKJA0We8T0dalN2XBtLXfRSAANvamAHj1rO2OIJDKn83cvH9K7JqnfDixLYGUOFxlFUa80mavtMUnJqIhYeWmOD5e24F4IoVwqOqxJBWRdAK2CsFEAIESK4g6nHtIq3EMUsOmOMdmvTvgXZYlR4KW27/Yi1LnYMW4Jak6OPWFL3wBc+bMwTHHHIONGzdi1qxZAIDFixdjp512qnsBiYgKSeFqRXmrFPX3/JWEmZz+7+qb5ZLNY2Z4U3V9LwrOyCkjBK3co91tBiz3lPk9/OXLbTWMRsSAk2fFSkDELsjjsq47iffbemDZzEdFRFsOdwJezcd/0t6LpRtifr0pAmzqTcLvFbfSAPJHDfTRFnj7VjNyKq/OFa3LHJqZTpI73YWIhhIRwbqOLnSvXw5tpRAOVP24XlRP0kTaytyvabEgMBBP2wiWWUFCSVaeKaUGJ59SRdVZ/n1u1kFKFR0JVf6T1F6HKs2O21pVHYq96aabMGXKFKxcuRI33ngjmpubATjT/c4///y6F5CIaPNyE6JrqTh8X+kKfEAfqyz1NTuwYH93ykmwEYmG8bACjQinE1A6E7xT2oZC0C9hTi6SMoXW4WaMaAxiQyIF27ZhWPGCkVPtPUkk0jYfgYhoixLd9AEC0RYAw2s6XguQtjQC8fVQdhqp0BhoBRjec51OQ2lnsYlqgmBO26KhjNoeNp3qu3xngNMeuS2JlpwFPmqbpkJEm5NpC9DThpHogqnq1/m3bEMcoaDCruOHORu0jcZwECNa+lgJUErlKd2cFUpeWomC1frEG1q6GctUjCrI80rVqTo4FQqFcOmllxZsv+iii+pRHiKi/vEapn707Nh2plHxR0YVbWcKN/YjnUiRM5bPD+XRIrACjf54Lz/PiAq4q/flTvdQEChDVdCGC8R2pq8EEh3OKlNuxE5rQSxtw9Z68O8FiIiy2UkEUlbNh4tbkQd72wBoRHs2IByJwPJG1Fom4OVc8ZTvd/BHniromtsn7Y1gKHK8yhot5fdBsG4mGnJsLVDJbjRY3bBqDGQXo0VgZlWLYttQhio7aioTbMnbBmwZ9UvRG9BSU/mqLXBtH1DB3gKCZENXRX/xCxcurPiEsVgM77zzTs0FIiKqVr0HGOucBkmVryhr6KmpaHeRou2iFPkOcDICaABmsAkBMw4YgNk8IdNjDvGy6VZVVq1tmMFmKCvmTClx9aQs9CbNui7ZTkRUF7ZV88OB1gIt3ogjC04QyoJY7rQ+EcBO+9O+K8oy6FXnfo96Za1WwZlFKjhSIKIKyqVYVxMNCVayB0aqA/8/e+8dMLtV3vl/j6Qpb7vve3txA4xtMDb2YkKx43IxYLOAE8gubCAmDolhfw44FMMuEBJKjAkESIKz4NBblrChLEsxxmADxuCKMe7tXt/i2986VdJ5nt8fR9JIM5oZaUbzzrz3ng9cvzMj6ehIM3rOOU91JzaDROcKnmlonq8RSwjRJdu6EG1kxzDkSYrZfjiKOjh2mfpMOtVFPyRSTr3uda/Di170InzjG99AqRRfL+q+++7Du9/9bjz1qU/FnXfemWknNRqNJkz/OaU6Na4WHzLh4NIuMW0vCP/87c4VDK5N/lXcWPO45jgqE0eBrHGwYQU7CC+hZasurf353LF1mJxZh1XTqz0ngcY9sV1C4dADGJ9/aLDfh0aj0STgnt0L2Dlb8d71LpXu37vYkJEkASYIciHIAZhRK6wFyAFYqmTjnlDt7gzFYL/in0gw/Y5pMFEuwlD1WJ17SqNZOdQciQf2LGLhiYdh1JcgCip1TlZGwJaiNlICHROhB0ciKkeG4DnVfK6IQ1T7jaIvGdjjcSyTGS00sSQK67vvvvtwzTXX4G/+5m/w2te+FieeeCK2bNmCYrGIubk5PPDAAyiXy3jlK1+JH//4xzjllFMG3W+NRqMJ0Ty49j8oOJIRX1jXI6mndT+TioTHCl9nJdQkhs1wz73ljGGFmkvWrizMwCoAolaBtAkUSvDIYBiyCiHz2ntZo9EMHWLGfMXBMWsAEIHjyosmaYcAlxgFAIJdMOcAliCpFmj5fAFke0qmyMInfpG3abqI0mzYsMA9u/tyUHmvjeIqSLruDwmdVnQajWaU2HfgAB7dvYin0iE41jhEIsVRcijOcyqRMGqVG6OvfGnn7bVMydxZJ0TvlUTKqVwuhze96U1405vehDvvvBO/+MUvsH37dlSrVZx22ml461vfiq1bt2LNmjWD7q9Go9EMPJY7flKfpoHejg17YXE4BC+mvcYiBSjmTKybzONgyYYUsZmwII2CJ/B76JsQIJCy+jeahJAOmAdT4lij0WjS4KdjasjO3kIrGKxSSTGpPHucg2AJZguGU8bEqhk4JQERkYft5aplCljCiCqPelwgBUl/uzBRyKm9O4whGo1mtOCDD2NqfhZuEZBGeG41oOdXds9/R9Y4THsRLNrM9ZZJtHTzhe0xUDrj/RuILoUrNO1Jvap41rOehWc961mD6ItGo9EkJMb6kTBULc0ZGq+7DXvtLDS99IPbvG79JKxAK+ZNmIaAJAYRYIq4+Hpu5D6J3R6PEIYKdXRDnlNemIvgQqI2NBqNZpD40izQw3ghdGmTjzMD0k92TlBeskSAAbjmJEwjD1Oo7UEuP3RZHAnfapA851ScgYSCNjqTzxlwuTkcSCuoNJqRQ7pY2vU75NY8CVK6mEQZdk3ANldlfqqwgodJGRy7zW8pP4l6/qnRdgQiCu9k3lf9EpWbHPMqkK+pxV52stEPva4X1mIqs1aPLLIrAaDRaDTLSZuxsF8DcfOA1z01yKAGZY5dnIhg6Gtl03QRhiEgmWA2V3jpp5uGARBjx6FGzkGWbmPxp9FoNCOC0t+QUigt7e3peOV9JT1v0UaonDQspesS7FVCjcnD0rlhAAzutZosUeKFIIcUWVpKazSjiVNdwK4dj+GRRx6E67gYk2XkBLB6agJAtjNM5kZoHzNDMMHoo7L1shJnZ+Doy57kXOZzWC1t+0XHY2g0msMP5RqURSNNr9u1GVJpJTCKpx8Lk+eeYmaQFDAEQLEdaVjuGZyoL8pzilBzXBAxDEMA5KokwQnb0Gg0moHieUmpwg0MwQ7g1nprxymDzbwqJNFwxYIfqSG9sD+VhyqZF6oKF5TJBokOXesUrhgkZ4eS2eGzazSa0WP/QhWVShWC9kPkTMjxDRhbNbg0ORwopwgEVvO71DTLr+XynEq4G4dUVcH0XYCMAtxisnsr86tUOKPZW7VELXF7RyunNBrNymO5tCHeadoNu5mX5m4Jw0iPIQTcULUmr9nIaw4p75Lk1hJCwCUJ23FgS0LRMMFSVavSA7BGoxkFQiok9U7aYJE+4IQBjM0/gkKxoFKyhIJhyHvlsgBIevLaO0OnEwm/5eT2/fZjgegQqugPWr7xocl4oC0JGs1IUXclwADZZQhRBIymUjwZezY1op5JKbANs8eGevZV6u10PR/ne48KOFPHJD/OKqI+89TuO7awQjzRRhgd1qfRaA5Leh4evImASDDwDm6e33sZ9PVTBaybjKkzKBrKqNRKNcOA609kfMhVCR+DilUajUYzPHyxtne+AjCBXQeHKk5P7RjkgsFeUtuG95Qv68oTx4JYeoUpGgqhtm0KA0I6qp0e8mCF+zbYAzQazXJjGICQLoRTAnJjkW1ZP8LEjJojIUkCxH1XBByZ+d+IyLrRr2I4+mjllEajWXnEDkLDSvwaWx7P60ZMzqiu1vXwsdyaX4Q7D36WKVDMNVnC/IS9fdyWcdOAoIZyionUe6ZRmRNoNJojGH+RNFepA0xwnRpcSr/wYjBYOipEOsg5pdom9oP4TM+zyQ8d6SYETYDdkIK/twVhcyn4ZnyjSmtuluX1ctBoNElR3pcG2ahWK8hbgw1qOrhkY/9iHQcXK6g5NqyewtZ8AbPMnlNNcs2WErZszv0HROXysOSe9qDqlZ6egJ/85Cf4yU9+gv3794MoGvv++c9/PpOOaTQaTUeWLYmjOk9zlpDuFfx6pTGQNjycYgbX1CXCW3uvAj+SXcd4TsCt7gX4BACmlyiYAu8pjUajGSaBSJQqTEY6DqwevAL8cBfXdWA0VX5iCoXFpJF7wvQU+X7F096VU74PbMxJou+65KfSaDSjgQCjuPZoOGTANJue4wzPYwiBiq0UOpXFKvICMKwew/pUHoqhqmBqNmHHoSom1qn3UcPtcOelelbcO6mVU+9///vxgQ98AM9+9rOxefNmiJWS5V+j0Rw2dAm26ysXVFyh2uVThDWT3fDme2D1emsE2RDkgutlID8DEZRRp9Fx69ZoNEc8RAyDCY1qeylhpXR36jXkiGBwo3KqDBWAIEqeQ4qFAUhVRALofcFJHF/mohURlL1oSjrV45k1Gs0gMQvj6FVNlJaFqgO4NgqgJCWpWxGIrv+XYYosKIGc7WDPXT6aZa4mLamVU5/+9KfxxS9+ERdffPEg+qPRaDTpEdHQun6Tiic6ZeRF+ORoGahbxu3E3eumhkvYSsT435TzJOG9EkwQsg4Yathg8pRTnoJKo9FoRgH2FOdEQLnmYLUkWGbyBZjwQpWFrEeU735l0iDBLlEg7ruJUTYMAASQO7iFSxAKPkjPXo1GkykUM2kcIKYBSGIU53coz3fRm0pMLKtZ0s/r1/xpSNJxzP6tGzo2rxkNUqtLbdvGmWeeOYi+aDQaTc9kPt/n4D+e63LbxFIJGks+8WgeXzlk1UrtqRqjFet1OiHzkzCpHvSQmQIPNSbZ4UiNRqMZPELaEE4F+fmHAwNFrV7D44fKqdphJjBJCKemZD/DS3yuwmKKXhiM75WVyBgiDLUQ9FJhcK9r0eBc7RsI7A7Nsl5b8zWaEWX5nk3LMEClg2C3CgPpC0b4cOi/wyXeXSq5uMv2GrRhoH9SK6f+4i/+Av/2b/82iL5oNBpNTzQm41mSpLXBDcx+FSh78qgmI1D6EI2IYo39NtINoG5hdaRvUrqe5Uy7MGs0muHCzCjOPYDCwiNgKSGYQcIAVxcgFnenbMxLgu5WIdxKJDRwumgFopMolICqqywWYD8MMJW8TL7gamRHDN40FGc8OktJjUYTJuTJvgxYpoA59xjg1gHRa/L15kJAy5sDNniVxClKz09XHKl/lbVaDf/6r/+K66+/Hs985jORy0Wz/H/84x/PrHMajUYTS1wVvJCdeLmHIhHR/XROVC7guyJ3GMy7XMBkwUKpntDi5fejefLTw1zCH+S3HSyjXneVJ5fOOaXRaIYMc2gRIl2lQIcFVA4ht2p154Nb2lLFHuqFNSBDYKxN/sGG0qp73ikWnuT3PKdEL3le/C4kkLcCQlUWbN5VL9Q0mtFjmZ5LBmAJwLWryAkHVJjpu73l6LlpCDixOad8T/7wJ9x1Hr4caEnbO6mVU3fffTdOP/10AMA999wT2aaTo2s0msMBDof0LbeLbstg2np+0xSYHs/D7qn94D89D9zluoRJEsIwQNxYcGk0Gs2wCJRFZCsDwMQ62JX9MAsT6RoiFX7nWkWYggC4LUU2inkDbCeXe4ExwvfK6hXuHhYYOEt5eQH9fxqNZhTp7smepY7FMhhSEiCcSNqIdCzvvHh6LI8xmSR9hJZzhwOplVM33HDDIPqh0Wg0fZPFBDxQSXWdDQxgcE4wUWjuX5JJi5/Ot6GUQmfPrY6Nea2RCxamqqCirfEajWaIMBDkc/KTjq+aGEepZiFnppV1qsiDC8DisHxrLCLXjBdgLzWO6D72iCBhefA+SU+a00aF/hvT64Z8hjIcGNqvVaNZAWT3lDIzSnUXU0UV2VRzJGxJWOW9N5gwWTDBVaenQn2hM/kn7K/DCRAGUBRmxCAbzXDBQVTC0LM+aUedvunrZ7lr1y7s3p0yll+j0WgGTVaDZSj5bJegjZhXSfaOQtY47HxcCErjiO5Ks3iiw2X6vFWNvX2lmNuo8qI9pzQazRAJ5xVhkmAwDEPAMkJK+aRtkarKN13Mw3Y82RakcmpIUie/GtXiZqXL6taoF9YnUlU27WORI+CF9WnVlEYz0mT8jO5drGH7wQocqWTNw/tK2H4wXBRCySFBNrjXnFOeAmZ5xUvryZJlTx2GDNRytx9SK6eICB/4wAcwPT2N4447DsceeyxmZmbwwQ9+UCWH1Gg0mgHDMbHnh4t92LVUCAqDMrD+tGshfQLOlr2JPJdwLfc1Gs1wCXsNgfxKot4UN4VCiJkhmMFMyOdMzIznPOVTdHwRAnAKqyGt8eRtZ+BlyiGDSZs9oEYPHW6t0awYMnS2cVxW6RZ8UUEu2K4C8OWbyqlXKWwEm/mezyPAQ1B+h2+U70ca04dRWA6MQh9WKKlVpu95z3vwuc99Dh/+8Idx1llngZnxy1/+Eu973/tQq9Vw5ZVXDqKfGo1GE2JwUr+3OUKn/vTS10GOao0FUr9nCdyoOUkuAI1GoxkMSvGjlDHEUoV5+F5TsYl027TDgWoHcQshxH7SvX2XGJIZ5boXmNJHVHWy8HWVEL1VGaZXTBrNiqKP4jUAUJx7CK5TB56y2duolPduz5X6VhYCSWwCWi6OEql/mV/60pfw2c9+FhdddFHw2WmnnYajjjoKl112mVZOaTSaZaJ5xG5eKvRrivJaSelhFMmlHkdzBd5uiOZqgCkO7dD1INgl9ZisFm3MUIkAInlUNBqNZggwNZTupCz6XiAd0sgnpc/xFFpCQAjfFynaSiO/iXdcl1PYLkESYDsysfdU56Gn87iUs0ysnSygupg+rFGj0SwfnCrUNxlEjSrKTK7Kw+dhOUswBEAsYPSRHylSIW9Z0iwllGORHIEc9artp92EZGP6PbJJHdY3OzuLpz3taS2fP+1pT8Ps7GwmndJoNJqh07ISiRtsBjAApWkywSKnYWWPLlI49aQkRqvm3Rcx93jKtjQajSY7mGUjfI9VzqlAf0PJPTuZG4XI1eFqmtzirSSa1kBdBLckhsMEK5h19+ij21XmNyrzFSzVyWBxpvNPaTQjiejwaKZ9ao3qIYwduieQeyTdhuKegXxlHyZyAmvGi8hbfaWe7qF3A4Qbyf8OlzQfRyqpf5WnnXYarr766pbPr776apx22mmZdEqj0WjSkOUw1Nuglo3iKmLFaptbpIc4//DuLYuU5G1FF2jsVRdkZZnTaDSaIaHyK5H3uhHip7w7UyinoJKIF3MGct7CLVAIdQiR66ZqmhnPgR0Hwq31WVW2w7EdDA56qabRjCaCOdP6csIug4nAUs3L/L/BdjAMsjFW7DOsjyN/Bk+bE0Vy0IZelieOHWx/uqGr9vVM6l/mRz7yEbz0pS/F9ddfj+c///kQQuDmm2/Gzp078YMf/GAQfdRoNJrEMFMC63J3RGA/T3n+PvYp5AxMj+fAdi1BQ+0WTEnIZjohIMAkdc4pjUYzZBqBdwwKFPgMBCEtkhiOJBRzZpemCGM5VXYdhmg0H3PGBp1Dc8bzFurgkBdX7zWmRJfDwwtdXxGm7ofocbzQaDSDJbvnUhgCYLfRZriysncuQbZnXFxhpND3sKFkOHOvfqqaYZH6l3nuuefioYcewite8QrMz89jdnYWr3zlK/Hggw/i7LPPHkQfNRqN5oihGOtm3WPSKfhrEZU/JXjdB82VEgU5sdUTNRqNZtlgArzqdKoilectIIzAi2r7oTIe2rcUezgRg4i9yBBu8RINDBVxzq0J8HNX+YqyXo3qnQwmotlgofMBajSHAemfYeU8ygARSDYZD0UObmEmm55lMKccPKPeP00zPfn0bdmyRSc+12hWIJIYD+5dwlPWT3S3Ho8yXVYFAoMwlaRNqMgjMCaKpneN1L4iUFYlbalZaaYONqC9pjQazXAhaiQaZ/bD/ADlLaRklO0SbJdAxDCMqGx8cN8SHEk4adMUQBwoj1qHkfiBpZuCXsDzxu0zBDq9F0A4jHvoA5JGo2mCgWznq0IAJMEsIaUDkANwrnEuyIy8ppKHNWdDnPuq5xnatC2Y6WqRtyJJpJy6++67ccopp8AwDNx9990d933mM5+ZScc0Gk321BwJlwjzFQebplewcgqACA2uAukULSlPlG7/RibdHvdpbIgPT+zxQiMWf78DfeSu8rALq8HmkVGSWKPRjCZMpJKiAwAzqmObMAmowg+e51TOFHCJ4RChYETHP0cqxZUSuYRWF6lW4ZdqzBEq5BzS8Sqd9raca+Qb7HK8137gRJVoYNJoNCsfARCBieA6dZCUMHKhsGOm7PIhjZD2h2OU8FGl1TLLv9G5NSuORCuK008/HXv37sWGDRtw+umnexb31rsuhIBsdh/UaDQjhR+2cPizsifiXXufJva+zeGZ/AqYR2l+otFojkB8zyki5SnkmGPeFgHhKadMw4ArCY5kFJpmv8xAzSU4kgBueE4pOdsuE29TA91geGF9vQtMShBG0zo09FYAQ6PRLAdZK44FmCXowCPYViLAdaJbB5IjdJjz7W4yrbvM61QtsTe0nO2HRMqpbdu2Yf369cFrjUazcskiWfjhjPBSoQOjdK+a+5G+X8KbPHDkk85JfCNnFL5S0080zGABqNSFo3KfNBrNEYmXc4r88umRTX7oByCZY+V6wTKwf1FiqeaVXQ/tE/dKvUsr9yhIiN7zUo5dLyF6mrAcLZ81mpEmy7mm5y1amt2N6qF5wK3BnFrd2My8IpOhi5b4x4RSlBvyP357733SDIZEyqnjjjsueP3444/jzDPPhGVFD3VdFzfffHNkX43mSIWIsVRzMT2eG3ZXIvhJWUdG59IznS3Z/V1f2vwcng9Sp8E+jQt1++JQfdFcwYkzLNzEKZRcGo1GkzUsyavU6imNPJHEwkC4mii3SQVoUh3W4uNwNz4jSH+uJGY21foAoD62EWAZCs1LjyAZ3xmgaZxp9o3VYX0azUjC2T6b7IX1Vctl1CePgVmfx5gvG5gBUCbzy8C4OaT1RNtp9SikewWwejw/7C6sWFKrTrdu3YrZ2dmWzxcWFrB169ZMOqXRrHT2LdWw/VAZtjt6i/aVr5hqN/AM58JYmHDGN8IdW6c+iBsx0847wlb7DOYskbj7Jq+AdLS586P3M9doNEcQRBKMRt6pLTN+WF9D3inDTHwYslE5gHz9EJbKJQgmiGY5HnNQ2qg+aY3DcdMmRG9qOEFCdW5+cRiM+RrN4UxzQu/+GhMAu3DsGsZzJgqmESoQ4cnDjDynMu13V9pEEHSb0/Jy9xPooXKFJkTqXycztw7aAA4dOoSJiYlMOqXRrHQcl+ESjVxuJwEBOhy0UwO8r623R6ikus3n9BPOAqD8VPZu0m2/J4ZTXA974qiud6G5Vl+4jX7VU+Hu1R2da1Cj0WTPQsVBqZ5AIcMEkMo5JcAwAnHcqNYHeP5NMcKPWADkBrmrwn6mUcIFKyI96NpHAmC7sq/RS1APsjbkLjY6oeoajUbB3b3r0zy3zBBuFUsYRyFnAoZoSC0mT1HTv+aEha/yGVGZMqRuaRHbP4lLLL3yla8EoJKeX3LJJSgUCsE2KSXuvvtunHnmmdn3UKNZgTAYkkY3UfSIdisxjXxHPs2hF/278nAkEC7VgeBu2RW7zA062+gBNkywSCC+Rei+NGYnwdtUikrRfI8VpjBQc/orj67RaDRx7JitAABOPXq6435MFOSdiuIZFnzvqTZDA0PAIBckHeWdFF4shqr19bOkYwYcl9DXCExu+5Ep0mzYoMLNGzUazUiR3fMpwGAWKOXXYdrwUzpwsE159WTg1jMUkRIyDrTtQGPLKKzBmBmfuK2G9eMG/ujoYfdmZZBYOTU9rSYGzIypqSmMjY0F2/L5PJ73vOfh0ksvzb6HGs0KhBhwJR8mXkqjyXJ7zDbrk+I8SNOQs7LxtOrNB6r33+VSzQEQKsMuMkxepdFoNCGUkaC7rGXyck41q25CuVb8kL44mUkQADkwKodg2gtgoWSciASENB3HCDy0ksrhwHOp1+GDqfvBQqhcW714WWk0muUl6/kTKykYbtZ/rYpDJJAhyU8GoP/5cJpzNX8iAAinAh5RJfyj84QfPqYqJmrlVDISr46+8IUv4Atf+AL+9m//Fp///OeD91/4whdwzTXX4F3vehfWrVuX6uQ///nP8fKXvxxbtmyBEALf+c53ItsvueQSCCEi/573vOdF9qnX63jzm9+MdevWYWJiAhdddBF27doV2Wdubg4XX3wxpqenMT09jYsvvhjz8/ORfXbs2IGXv/zlmJiYwLp163D55ZfDtu1U16PRBNRLKBy8B9RixR0uDKUwOxJc+5MsaLJmZjyXaMzfNF3EmonOyRLVV5TF98SRl8FX39NkgjFbjsrFmIBHjUajyYSkQxWz8khiZqwqNuyuDMMLayOlnEK8RzMxK+VUfR4AAZ5yypfncdJyw6oCNk4VURk/CrXCxkTXkm4BFXPWNqk1Wg81IFh5tDYSsGtJrdGMJB0ezfRzWQaFxEzDaZ4hmDzv/sMoIRJzJHS7x0Yy6Upce7bUcjctqU33r3vd67B79+6Wzx9++GFs3749VVvlchmnnXYarr766rb7XHjhhdizZ0/w7wc/+EFk+1ve8hZ8+9vfxte//nXcdNNNKJVKeNnLXgYpGz/U17zmNbjrrrtw7bXX4tprr8Vdd92Fiy++ONgupcRLX/pSlMtl3HTTTfj617+Ob37zm3j729+e6no0Gh9ROQhyayC3PuyutGDYSyve06VztaM+LdNtBu1ukXoAUMyZ2DhZDPciFssUKXVD4ZASbvm8+7HR/ZJcS9I+qZcr+/ek0WhGG9sl/G7XAspt8k+RlxRXNMftCcCXgSxtTM3dA7bLMQ0QwBLs2oCUCCWtAkDhyL6AvGXANAXILMLNTSa7kHblAhPCaJ9oN+LhJUQoP5WWzxrNkQNDNs/JmJR8JEcprZOkhUjFcDynFM2KKS3vVjqpf52XXHIJXv/61+OEE06IfH7LLbfgs5/9LG688cbEbb3kJS/BS17yko77FAoFbNq0KXbbwsICPve5z+ErX/kKXvjCFwIAvvrVr+KYY47B9ddfjwsuuAD3338/rr32Wvz617/Gc5/7XADAZz7zGTz/+c/Hgw8+iJNOOgnXXXcd7rvvPuzcuRNbtmwBAHzsYx/DJZdcgiuvvBKrVq1KfE0aDQAIlhBuHSwJu+YqWDdZQM40UKq7mB7LDa1fbFdQWNwOY9IAMBoFDBxJqDoSq4p93peMxyPR9Dd+n24n7cfNONsLEkJ43eFA1ZUuJNBTjcUlbdFzAY1GMwB80VJ31QKkVHcxUYiZujIF3lNRRLAwQ70ESAewywBWR3cjCUNKQLoQ5EIIK3uxxm3kZxvixh5OkU9ReN4EkevQhgSNZsTIPqyPKKzEFkG0hGAJQS7YMNsenuJEozH1iwtfjutYW4tw9lcRTjp/ODmpLRepPad+85vf4Kyzzmr5/HnPex7uuuuuLPoU4cYbb8SGDRtw4okn4tJLL8X+/fuDbXfccQccx8GLX/zi4LMtW7bglFNOwc033wwA+NWvfoXp6elAMeX3dXp6OrLPKaecEiimAOCCCy5AvV7HHXfc0bZv9Xodi4uLkX8aDQCACIZrw3UdHFiqY/d8FTtnK3j8UIzFdjlhUjHn7uiErD5+qIztB1Pel24T7D7GmtZxpNvI0q3KSv89CG/rfxjlTBYo4Uq5IzJF0Wg0hxv+okqItiF5gO85BTQbBBgi+JylDUEuYLaGVJO3aBPsANIGG54CzMupF8i4GPEcV8y17eWkifSPu1hOXqjDLYYVcFpGazQrkbTTNWZAMsMILKwNw6IgR80is6guzT10rt8Txmh6fG/ZtnJxCKIvfMpwWKa2DSQj9a9TCIGlpaWWzxcWFiKhdFnwkpe8BF/72tfw05/+FB/72Mdw22234QUveAHqdRUqtXfvXuTzeaxeHbWAbdy4EXv37g322bBhQ0vbGzZsiOyzcWM0X8Dq1auRz+eDfeK46qqrgjxW09PTOOaYY/q63lGm5kg8sHdRaeM1XWHpAGSDpIu6S3Ck+jcSty/V7HjwOJJ7vC/tp+j93WaOeZnO9JFxqskM2vGtOI1rE+hB1dWyuzYJaTSa4cNeLkUBbgr79qv1EVg6MMiJzbfC0oVgqf6GlVNASOkVz6ZVRWxaVezeR4SUXD3SkOXdkcXVcM1xaMWURjPKdKsNnXaepvJKTYWjEXzdet+5mUYQltE8uhH5P1pJ0kenJ6NNauXU2WefjauuuiqiiJJS4qqrrsLv//7vZ9q5V7/61XjpS1+KU045BS9/+cvxwx/+EA899BC+//3vdzyOmxJGxiWP7GWfZt71rndhYWEh+Ldz584kl7UimavYqDkq/ErTHXarABOoOg9XEhyXPCPDcJORsx/iMEIow/TgkhFm2k5IHnAQFjeY77PdIqZfdZDgRtuZ3HZdrU+j0QyIyDKjg5gJqlC1JIfylVMMJqkUUDHWEOHWADDYtSHIBoy40MH4c5umgGUlqCiI/sc6kdaSI0Qj7ZZGoxk5lBd6dg8oM6OQMzFVbJZh2XjNx5ww+zZ7OD+HXoc2LndvWubo4fdaDCcjdc6pj3zkIzjnnHNw0kkn4eyzzwYA/OIXv8Di4iJ++tOfZt7BMJs3b8Zxxx2Hhx9+GACwadMm2LaNubm5iPfU/v37ceaZZwb77Nu3r6WtAwcOBN5SmzZtwi233BLZPjc3B8dxWjyqwhQKBRQKhb6vayVgCgFXEtyRcP0ZcZgBtwomCS4fgpAGZHEDmAiwlwDMDLV7BB4ZJeOuuQocV1UQJGIYRjLVS8v4k6EDDzMQduUSQnhuuYfHb9+/itRx8I0Yvg6tajQaTXa05PVtp7RnCva1xzchErjn5aIiT3EV14aQXvESWYOQDkSQk6VJ9vcx1qizE3qwC0fbSSm8G5VftZzWaEaOjJU78XntPMUUZzldHrY88XI6xeWcGjZhB9fQDR+2Hm+lkHqEPPnkk3H33XfjVa96Ffbv34+lpSW87nWvwwMPPIBTTjllEH0MOHToEHbu3InNmzcDAM444wzkcjn8+Mc/DvbZs2cP7rnnnkA59fznPx8LCwu49dZbg31uueUWLCwsRPa55557sGfPnmCf6667DoVCAWecccZAr2mlYBoC0k+yp+kMuSDXgcEO2K4gV5sDM8Na2oHC/GNDFU7MDEEE25VD9eDymS2r3FfMQCWVwixmhI149WaTU6nR9DDuVfSclFMJ7Fs8ljsRWldFsrD0eH/a+nKNwG9Jo9EcfjTKN3QWd8zUFLTsHy8AglJQkT82hFoiAqQLuHVIaxx1YxyliSd3HF96haP/6bGRXo7V8lmjOWLg6Iy14eWv3mWnnlq+tA5stncEiYYqtsq6YedE1Z5T6empluSWLVvwoQ99qO+Tl0olPPLII8H7bdu24a677sKaNWuwZs0avO9978Mf/dEfYfPmzdi+fTve/e53Y926dXjFK14BAJiensaf//mf4+1vfzvWrl2LNWvW4IorrsCpp54aVO97+tOfjgsvvBCXXnoprrnmGgDAG97wBrzsZS/DSSedBAB48YtfjJNPPhkXX3wxPvrRj2J2dhZXXHEFLr30Ul2pz8M0BKRk7TmVBHIBkspzyinDqkvlNeXWlUWDsxwceugeMySp/Fdmht2ouxKWYcBM6P0EeO7MQiVv3HagjFOPnk50HoqdoEdD1ZKnjW3bO/V/Eeprny2mxXf1rk8/BYAAFg75PRvST0j1x6zNQkrb64fOO6XRaIZLw1sgOjawaQFcB9w6QK5KnhvaZX7HPajXygA5sHOrUM1NREWrQFOoYJ+uU32SZPYQ2c6iqf8ajWa0GHBaiyAheoulMjsGPA10x9ZDFmaaTqkKZHBTHq0gRDLVdS6PfNR23GSkVk79/Oc/77j9nHPOSdzW7bffjq1btwbv3/a2twEA/vRP/xSf+tSn8Lvf/Q5f/vKXMT8/j82bN2Pr1q3493//d0xNTQXHfOITn4BlWXjVq16FarWK888/H1/84hdhmo0ymV/72tdw+eWXB1X9LrroIlx99dXBdtM08f3vfx+XXXYZzjrrLIyNjeE1r3kN/uEf/iHxtRwJuMRtlAKtMKsk12kUFYcN5ILIBZghK4sQ5ILcOkAq58UwZZM6twSRn/sqm+/HkYTf7VrAxlVFHLNmPGV/VCVYziW7Mw/sWfIEV7jvg/qd+Vb7NjX8OEY3M4iu9FlZhQEIYUBABp4DcdeUlFxpF2TSZDAajUbTI5xQznC7gjxCKO+ohZ0QTglginjWHphfAJhguFVMTq7DQo0Cg0TWrJvMw61wn+sgLWs1msOODI18sVkvApnHYJGVDPGU3ssx/xMCHFNlFQAECEly6ba7xZndjjYn1J5T6UmtnDrvvPNaPgsnDU9Tse+8887rGH7zox/9qGsbxWIRn/zkJ/HJT36y7T5r1qzBV7/61Y7tHHvssfje977X9XxHKsyApOQ5px7aV0LNkTjtmJnBdmwUIReQhNL4UZgqmBClRRiyDga1hhQsOwwQe4rGLrsu7gGqc8DGk7u26khCtV5HzTa77hv0xE8OLwRcJjCbsF1C3uqsiHEkJRNcmYz1/SnwBjNm99toJP4xxXGe9a3d+X03OI1Go1lmiDyv5DiZJgTmKg6kdKMhL6X9am1FBMEM0zQxWTRQqrmNQzPsYzFnotRn7idmaluop3P9Wr0s0mhGkgSPZtq5pIgx3nLmOadGBEbsDVo3lYd7aPhyLyyudfBRMlKb4+fm5iL/9u/fj2uvvRa/93u/h+uuu24QfdSMAAxAEhLnnFqs2ZBH6lNIEkQupFnEEsYBJhSWdqi8FtIL8RsSTF6oGiUoaV3aCzjVZO0yMD57H/IL2xL3hULrCCklmAkP7l3qfAwxHNk9gry/yifL4QrVHb+iVEwd0d4ajFQajG04JeFcMEfos67RaJYFIdquQQDASzTeDsbBpTqYJCKW/qW9MGTNU1ipz2bGc9gyMxY+MxoyNws516eiKNGhzTtp+azRjC4ZP58xQjKSZ/Sw0U55F0IEoDWsu5hLbixfLrQkTkZqz6np6dacMC960YtQKBTw1re+FXfccUcmHdOMHpIYtptMsSIJMMzWx7Biu8ibBizTgO0qZcST109gshD/U1yqOciZxkgKmbaEqga5RMgRAW4VsCYSuZ4OHJaQzMksMUyoORLbD5VxwoaptmGazAzh2hBOOXE37ntiMVgQFGfvx1jVQm3dqR2PsSXBkYO9hxGjdCTRVMphJTO3qfiQwsStN63oBHNPyjvfbyrSrkaj0YwAHKnYFPUaKNkMYbgN44wvvKQLIR3AACq2RH5CHWc0m22zdIHtsy1OFJLdZIgIV5/VglujGTESTcZ7bl2E5rAiw4ToHPNqufGVbkI6sduH1rM2cl5nwEhGf4lMQqxfvx4PPvhgVs1pRgz2XOHrbu8lO5kZD+1dws455Y1jS4IkirjQN7P9YAUP7yv1fM5hoMIL4HkoAS65EPaSpyOg4XqZeBNzIkogJAXAEnMVG7arlFRtm3XrANlgI5e4K8SMsQO/g1k9BJYumKhrTjNHElw/fKO1F6GX2dzjLAfyrEmbM8rPO8CRz3oIxQvlLgi1okddjUaTOWGJ1UnEtPPqlsSouQDYBbNU7QWJgaV3DvVRMT+CRrDmi+5wDzqKYC2eNZqRpNfqySnOoGQcUVT+9cuIzPnILECQg3Y+/Fn6vfbLKPRhJZDac+ruu++OvGdm7NmzBx/+8Idx2mmnZdYxzWjhP1CO7P5oMfsVFNT7qi2Rt5SnVMmWGC80PF+65bBKZiUcLYhIJRxkQDJBSIJj12C4tip5OlSBzmBiWPY8mBwArZNxSYx7n1jAkx3ClJAAU9c4aSYXgl3ImPba90SFYuSqByGJwdxdObX9YAWuVD+u1krf3m+l79vb7JmV9vcnQq969VDqQOrfT9i+5b3uKeQ2VLYwaFeEXms0Gs1gEK2+m1HaeCUTAS4E8uR64R+hBQx5hjHpwmjjFSxgICpDM5iP9DUH0LJWozmcYAY4y3ydsRqaAalovPXeUNKN+jYGw4SgkJODl1urZccRYET0eSNPauXU6aefDiFESyLz5z3vefj85z+fWcc0owgnCqkK5/xmZjy8+wCEVQBVF1CvmzCmCsG+ssuTuhJzLDuSICUBhgpvnLIMuC7BtWsAuOXZWVaYIJjA0kF5+28wfvx/AnLFyC41R6LmSFRcwpRFXg6tzn3eN7sIJkLd87DKm0bbyX4AURCK4d+Tbrem5rqo2EkrHmaziBDLXnEydL4EF5r25xTs3k9F9PA5DaEHXI1GMxDCsqWT1zFRe89eEgJMbsij2ZvHsFJWEUkYopNhJTSpyYQ+2mJOoCCL+sfGGig0Gs2IMOBn0qv2HHhNDWRRNcyFWvdz8xCjIHS1vvSkVk5t27Yt8t4wDKxfvx7FYrHNEZrDAV8RnaRan5rGKUFQdySMg/fDNHMoze3HhDUGe/VzASgPI2thFzBzfMe2VhqOS3AJgKFC10wB1KUE7ApgpH7kMoeZYcgaFuZdrJf1WOVU1ZFYsiWoVAJWyY4eTbZLcA4+BkEMYsaDe5ewZiKPY9aMd+6H58UFsArVAwGy3vEY6Uf0dfPk6rw5Bb1N6rM5f8Yx64GTUyP5by9tccuLth9oNBpNXySVKhyemzStQViYgHRAbIDBqLmEUs0B6rbaQboQLYmm/LbCxoLllXEsYjyBe43d0xYEjWZlkokyaRBpL/y/w5Mt/lqT+87nm+01tLsnR2qdsLSkXikfd9xxg+iHZoShUGU3IoYkRqnmwiHCuslCy/5+fioAqNeqkHYNRsGAVT8EpmlQdR7AGlCtBKOyH1yeAlZPxp98CK5TpbqLibzZtlxzN1xSyhzLEHCZIQQpzyOnAuRXZSBEe4e9ZNhmfREQFu7beRAnHb8qkujckYy6QyAWKNVsTDIBEFioOiBmTBWjeaWqtRpsxwbAcEjlJSvV2+cRC/pCDHjWbsEAiFCYfQA4agIormrZX3q/PUP4IXwxbWatlurW3KAm/Bz502XHZH3IJByl6cyNN3rE1Wg02eKnCGi877Rz+3GVhQV2qxBcAAOo2RLb9xzExHwJdZcBaQfeBS0IZO7tLHqcA/j9SC3JtXzWaI5wGsbglZYqJT1ReacM2p3WkoOVj1r6pieRcuqf//mfEzd4+eWX99wZzWhhu4SDpTr2L9WxdiIPs76AnFvF7Y+rB9wUIlY5BTQeRqdeATs1iFwONvKAdIG5bdi/uAU5JsCpYbZkw1isYeOqVu+75X6oXUl4eN8STEPg6ZtXwRSie3haE0QSEMCGVUUQMyYWDTgkUcmvRYFV0r6hwQwGAW4NzFMoVSoo2y5WhRROjiTUXQkSgCEJghkkXRyYq2NOVvGMJx8DmI392a2rhOhMYLsMmt8Fd/2TuncFKqxPMHuLEFY5QJxqrHLKJQKcKiZq+7snkMxsMj56w0r/04reJii+Z0G+tAsQAiKkClSKvNG7VxqNZuUSqX4epLyLkTNEgaEjth1hQrADcGPKazhLkNVFSHMCBrlg0d773y8mkQXMAkL03lZqxZYRCuvTMlqjOfIQ4ZcZygBfJmfXYioCg6sYZi/SoT2nkpFIOfWJT3wi8v7AgQOoVCqYmZkBAMzPz2N8fBwbNmzQyqnDBGbG9oNl7J6vAAAm8ibGyzsBdlGZPYDq+lOxdjIff6xqAAyGa1fBrg0mB65RhCUrEG4NB3Y8iPXr14HdGuqOiwNL9VjlVLcE2VkjXRv1hf2o52dw/55FFHMmTtw4la4RLwbSMAADAmyYGDMlqsSA4KHODxmqMgiRqlok7HJgcF6sOdizdw9qnIMrAdcALJYAS4zN3g9TQCUdXGsAq5/UaFQ6MKQNCQa5BMM5gNrqo7FQdTA91qF6H7NSaPneP+RAwIRfQakZSYzC/MMw6g7YivoBCaG8rzgyCPdPZCEQY3kZnFKmfYhKY4+UVxj0PdzfHiz4zJHknQKjWs9Qo9EcEdQXAXuh7WY2TLB0AaEq6QpvflJzXLAJCHJg5CbaH5+hiK9MHAvDZLQ/WwJSe3VnnTNLo9FkRleFc7pntzWCwKvWh3aVrvtkhERLqijoQfWBgb0V4P9sA151imzKm6hJQhs/5ijbtm0L/l155ZU4/fTTcf/992N2dhazs7O4//778axnPQsf/OAHB91fzTKxd7GG2YqNmkPA0h641XmQWYBTL2FVnjB16B412YuBGSgs7YDhlCDrZZBbA0uJfD6PIhxASvDSE3AWDwBuDVSdh+M4bdtaThZn96Mwez/c0iG4klG121tj28HMkbmjveo41FY9BS4DGNTgkBgVSlcubIQ08jDsJRAz9u/ejt33/grGgQfAe+7GRMHEvqUawAxR2g8mBpELri+BuElBIx2wdABmSK8akr3zN6jXKl26QqpNv/KelIB0VeLaGByXISXDQifvs8TxcF1oNNB2GZB0gZDx191Tc9x0Hb1Gy4bCbBjoOfRVo9FoutE1GiPYkdS8wvCMIZGaEgwWJkhYYJaB1y0TUHdJLdtcB9Ia69ITjz5lHhsWSHQw2oRoqUjr3RAtdjUaTU+oiVs2TY2EzlvlnGr9LPx6+Tv5gTvy+NEOgbdcX2npjaY7qXNOvfe978V//Md/4KSTTgo+O+mkk/CJT3wC/+W//Be89rWvzbSDmmWGGdKu4tChQ5iddzE9XoB1aCesfA2GaWEqxxjLMXImULMrIOKWsDcGw6zNIsdVVIUNMEGQg0K+ADF2HLi+CK4voZKzALsEYS8hV3oCwLrhXHOIffNlWPYCipXdEO5qOGYBNUeimOtUyacJbhKWwgAEe8opYJjiSczvAAA45gRI1CDcKnYdOARjdjdcx4HhVsAuY2OuCspJoM4Q7IKYYDg2UJuHTUDEx41cgFwwCxC5sMjBmL0At7IArJ5u3xlvzAjuhpQQBoGljFUI1etVEDnIC5Vxqlkxkl0gnxF5NzQyD00M4mL6bCoaIsJBMko97Go0muXHdd2ulYRdaxKw/YWCn7tJ/ZVGHmzGe4KHdveO6VM51WfOl7RVpwT8UEgtnzWaI4Pos+6HJaugjgF7+g+FaEXSFpa9ewI7SmodsWRH77iOrE5GIs+pMHv27In1cpFSYt++fZl0SjM8aosH8Og9t8DZ9yBWlR7BarMK062CzRyYgcmcgEl1pbAgJzbsjlmFfwl2US8vAlCJ1IUwADMPQKBSr6FWKanqa5VZCIr3nOoEM2OubKPmpPduikMSw60sKuUIuSgs7YBLjPv3LKJid0/wHe5Xc16MQs5ETojhSyaWEIIxM54DwQSThHXgPtiOrTyWnBKEU0GxtAumU1LX4YffUR3SdVGqVFWCdx9pw5AOROAVJmFRDVwvd+4KCMxuYH5hdiHIbTuO0L57Iby8IlknqO3UyyhJvaUax/Xa08FdY+j32asbVstHesTVaDTZwn6Z4MhnrfvVHcer+NoeYqjcVACYJRCac7QrsNF0Ziz/KifufCn7INBT9LZGo1lOMnaH7JD8O+viOD0kmRgoZBZRGT9qiD1oHrQaL5sjTzTxpFZOnX/++bj00ktx++23Bwuc22+/HW984xvxwhe+MPMOapaXukuoV5fAroM1YxZypd0Q7ICFAcEuBNSkziIbIAcybqbIpDxpANTqNfURGMIQMAwD9cIasDmGWq0Gt7gGXFuE4VZjZ52dtPwVW+K+PYu4b08j14QrCYdK9Z4W9vbSIcjaIiRJGORAsAS5LhaqTqLqc0GfuTmGSo0TMxPKMstDzIjH5AIMWIaANEwI6cCtLUJKlZyc7SqYJAyWMMlW1hYi9c91UHNc7Dt4CPdt24HFqleG21HHKKUcgYkhmOGWZ7t0RllyhFSV/gQ5sYo9H9slmPA8dJgGNxxy2zf9NJSYqEcYx4TOeVb/VEkgmy1p3EcOSY76c+sYE41GMwA8s4V63cHqX607cCma+7u5IRVVTxAArMoBWPW5QPnVfbowGsr3htdXN5mrZbJGs5JYrgp6vVYKjSUiOIcnc1gAldAazbEmQaaK74j2ajh9HI3RY2WRWjn1+c9/HkcddRSe85znoFgsolAo4LnPfS42b96Mz372s4Poo2YZYRaedZEhZA1COjAkwbBLMJ0yBEkIJliyBqtyMHZSx8SegopgeMoQfz4lADiSYQgDG8aA9atnYEwdBat2AHBacxR1mjQSM+quhCsbO+2fL+Hhbduxf6mOhWo6byyql2C4FUgpYbILyDqKcw/AdimVY0h7hZoITS6HADMES8+1DSCYIJIgV4JJJT53rEk4Rh6mW4XhKSDqroTKD+UglyvCndsBY/ZR1JcOqt9KZTYI6xIgCJbg3Bjc6mLnCkrMEOQFKTCrPnSw6tQcggXylCpxA+wA7mugaByhyX6flymCv6nFf+PkfkhfuFqL9p7SaDQZE06RYtYXYuVMpW6jJa9eE8QEZoIhojJMvWwvu1TBB3/k7l/G9d1CascpA+Rr4LSI1miOPBqlTtFVUK5UGH3OQbMUjq2pbny0E2syUuecWr9+PX7wgx/goYcewv333w8AePrTn44TTzwx885phoESXoIJlutAmIbylmKCRTUI4YKFWtQa9hIOzs3j6A1rm1ogpZ33lA3q0SSYQiBnGchbBiYnxyGcWcAwIIrjgDMHSBtoqmHTTVwwQqU53TqqT9wLsW8XDhRM1M0JnHH85sRXTtKGcCoomAbq5AAswU4djqR0idGJECf9BQQE2FPkDAEmlCo1MBiG8H1nCOR5RglylcJPFCGckncIoe54yivXhlmcQq08j5y1gJxpeVWSlhCEiqnYCQirCGnXALcG5OPrEjGTN2lWvxfBLpiteIWnp4i0DIJLqt+G0T4P2LIF/XG3/CEZD5a9Tiq4+SW3bkjdGMd8ptFoNNkQGQvsMvJLO2BMmGieJxARDCHQbpRmb5xRlWDNhjKdvVqxXRY1avPwZVwjd1Ryzymhkk6FGhlAxzQazYDp78ENdDeJKkyka3mYIoUTynCgk3faYK8gIn61/E1EauWUz4knnogTTjgBgK7YdDgRPDfMMJwSLKrAYKWoMdwqkCMIZlhCoFxVyiCsPzsi7Jgo9KiLpoaBqaIF8AwctwC2ihCuCyIXkK2eTu0eZGbG9oOVYB9mxqHtv4NzcBusWhnm7MPIm0Wgi3JqoerAlYS1kwWgXobh1jFVzMFxVV9cxwEzsFhzsFBxMD2eoMoOS7SdPPagl1L5ujJ4zkiiWncAz/uIYYBJgmCATanyPwGQKMB0F2GgCJsIOSZIZljkQhp50KpjYdcPqBvv1hrheKQs0yAC8mMgpwyqV2C0UU4JLwyw5rieR5frLRYIcOvA/vuAdScC+QnYkuBKQlEAEgySBOQ6ef70OwJwizeQSLImCLfQYxcGF5Luxbz4HRM93iVmcORYv8N61NVoNNnB8NN/C0+5xBAx1VyZ2hdk8MWdIxk5JuUxyhxZUnWXXNnJtkxaajNGxH4slMFQo9EcIcROPr10EAOYpw2izTQwBMgz+ouWax8V2adGMj1LTkYvcR348pe/jFNPPRVjY2MYGxvDM5/5THzlK1/Jum+aYRAqFQ8A9uQWVeWGCQY5sKeOAUAwBDBTNFCr1VsEodJge4lH2z2KQoBy4+olPAVTjHKqHbK6gNzB+wLFFDNw4NAsDtkC1fEtEE65TehXA1cSth0sY8dsBTv3HsDevbsAdmAIKGUJAMd1YbgloHIIdmWhY3s+TG3cZj3lUtp8WPc8sYBH9pdSHROHJAlXuspLSQj13RCByFVKJanCF9dNT8AZ3wDlVeVZakl5wsncJNZOjYGIQaQ86oLL8TygwATTsuCShDO3A9hzd2x/lEKL4UrCeM4LPSAKlF4gAupLAFS+KVdKWMKrOOJdQxxicVfX7z4xTV/VsunhOfxYdThpop9SrCta+j5Fjo0er4dcjUYzEBIUlyCOr/AapmJMwjULYGGGjHBomfPEdiFZT5eHTp2NGaCWK5eNRqMZJFmEFPsTy2xkQrNT5rITKUDdbc7fe0f//f46rt9upzomMidmif+bfy/+JfeP2nMqIak9pz7+8Y/jve99L970pjfhrLPOAjPjl7/8Jf77f//vOHjwIN761rcOop+aZaKRkFrCLayFYViAYXkWTBNsFjxJ4IdhEZhlJH+Nyl/khQcCoC5un6qIHTfS+zT3KeZoufAE2KkAefJyJxFIOpgaG0cZlkp82kVBsVhzMV+2MTVmYX5xEfbCPKiwDvbUJHh2rzozEcYXH0XOAYS1Gfvzk5goWJgodHp0SOXuar1SZcFMKZxcyai2DVhITrluw3HdICksEVReKVb5pli6YKG+DzLHYGAOkv3qRtSozCiA4Ftt8VclMDMsw8CSMYlDTzyGOorYPP0UFMcnQ7tyY2EAhiUkpCRYltsYPJlUHjJmuJLhEsMSKmSSmWAYbXTrMt0g0pl0C4HWowcxEvXWJoeUo34LaZVKkSvWrsoajWaABEOOiPkQwFLNgSM9T9rITq2ymWChOrYFxcqeRniL32TsEf65hScnh6/k8UOyu3pRNwtkLaA1mpEl66ezg+NUpnPSoFhFZi322o9Q5E6Ha++FR+ckPvvbOgDghU/KJz4uXJtjeulRnGY8htPwGP4f/r/eO3MEkVo59clPfhKf+tSn8LrXvS747A/+4A/wjGc8A+973/u0cmqFE5muec+7QCNJOqDCm1gwDPLC8ZqUQF4EMMDJxKDy4lEJzpO68klJKkcUSYAtOI4Dkq5SppEBIheCO1fYY2Zw6QDGXRtCOqiRhJObBFtF+Bc/WTCw5DqAK+G6Evse+x3GV2/GCccd7TcCzG0DJjcC+Qk8uns/aGkhXocvGncnDQyG279uCoulGso1B0WWMAyh7jcTSBpetT0XBDPI/81MkFKdmKQLEVYeCqE8p6gxaS9aQMmr1GcYAnZuElXTBdfLeOTh+zFZzOO4E06BMExvcSDBYAipcl65xMiRUghCGEppVl3AwaX7UcuvVecyWUV3UHPopPIEy8RKHGpCet59QyOzUZ8jfyPfZa9NIToA6wWQRqPJmoYDqQglmFSez48eKAPMGCfHGzPatzGWN+G4vhLLX1Sxlweyc+1XDqWR7Nd7tkkvlilx4Xu+Iao2tgV5e34wJ9ZoNAOjF5ETmR17a6xGzrpsiLQ0RN09J1xr9sJsrceWO1SO1XQndVjfnj17cOaZZ7Z8fuaZZ2LPnj2ZdEozTMLCS/082BCewsCXPl7uB5aN6m/hFojVJJIZIuRB1E5x4PlzoOpENTC+N1XcRE5KF+w6ADOIAduxlQLFtJTixLVjYo9br7RQ3QMs7IBbmVUhbmHnIFbhfYIckJSo2zXI+V0wa7ONRqpzwPxOoLQfNdtFffdvAenAidWL+Yl60kknZgQeTP0g7DIMt4ZKfl3Io409rykJkPL4Ut+T4eWE8ibxrDy+xvN+EnIB4VVlZGYYpoXpMc/DjqWq6c0AmQUwE+b270LpiftRWzgI/w4wS4BcAIxVeYGiZQIksWu+grrXH9upYc++PajuewgGOxB+r4kgRBfx1ecqol5Yi/rYpvbN99V6FvTWA5Ey20ocHHowGxmn9Kir0WiypyHKG1JmqeZitlxXUw0pA2+i+IIajaNFILqUYgpMCbKSDFO2Nbuopu2L7/ml0WhGk8x9p7psy272qmQoljHnRSvU4XqY+ru3tkx/PCOqXAlH0pA24iYitXLqqU99Kr7xjW+0fP7v//7vQYJ0zcql8dwQ2FAPlBBGUwgXKc8Lcj3PpaapHVEoZEvRTVFkS2DPfC2mQ/H7V+s2XKeOYnUvJg7chf3b7gOkDcOyYBoCrh0f2lVzJBzph6oBJAzI6iKqCwe8EMXojRB+FTsiSJcA6aIeVjzZJVWtrjoPZ//DcCvzkE49qGgYIYiPTqdosioHgOp85DNXEip2Z8+wFmQNJEzYuVUInOFIJbhnkiCWSukgAAiBvBlSPJDqc84ygksh9pRTACoTR0PmpuAnrQUEfBcsyUBOAKa9hCcevhOoL4Glg3z5Ce+eMwzBmMhbIDDmSzVU6xKAhFOvQXq5vgxZ93JaMahDzqlBWYbiWhUDG2d8xU8b00uT91ISfCVw4tCQLn1L3wONRqNJR0Ox1PQBVMh73hKekSO+MEMwB0FrVpLwcF+w2ld/jTI8edejbgrUxTNMo9GMMumf3tYnvuE1f9iRwB2118t2MkhfS+G59rCqta8wUof1vf/978erX/1q/PznP8dZZ50FIQRuuukm/OQnP4lVWmlWIMxNORaE91mYsNdU9LGnICG62tZNMZW3TCxIwsax6M+xZVIaolStw5GEQmkXrPohGPljQXYFlpXHlMGYExPINR1IxLjviUVMj+dw/PpJsF2B6ZQBtwqDcpCkqtKFESxhMIOkgGQGkwvpJUuv23U48wewNLuETeN1sF2DcOtg04pXTqE37xKrtBsGG6i7Twom0NsPlVGxJZ559Ix3r7ooG0r7geo8TENgZkxVHFQTVsLGVWN4ouopfSLXTiiYQuUCY4k1E/lge+AhJR11rYYFNiwIrqtwPJVIzEsdRTAA1Mc2olibB8oHwEYRVn0BDqsKfwIEyk+qCn+kFFZKySlh1BcBd5UK02QJy7DgEHf3nBoSg6u21+Z8ifcM+Tj1MFIHJcl9b7rw9GeQsSoajUYDICztwoolIgm0y0EY2lkZ+P03DSW/ZQhYVsfAvubT905Kx4VYVVsKw4IIqrQmP6dGoxkd+p1a+eKC4TkKZO7lNFzhQpGIn2ynoo4Mt5vcqBuKHkckYY1WTiUi9eruj/7oj3Drrbdi3bp1+M53voNvfetbWLduHW699Va84hWvGEQfNctIRD0hGp5TgimYUMnCDGRuArWJoyGYAq+aoA2SIGLlIRR6kEWbn5thAJahIsFa+xMvZZhUYm+T6nBIgMoHUbbWAAKwTIGpyYkWIWJLQsWRcCWjvv8RlPc+jFx9FpX8BoznBMZzws+45J8cAhKCJIhUFTomGbiJ7rj319i3fz8WK3XYdh1wqiApQdJB3OzTnySmrdYHlmAmbL/rZ3hi9w5IYtQcgusJzbmyjTt3zHX0pLJLB1Gu1ZE3BSaLSglIDFSLmwAQxi0GSAIMGOHwTaG+gYLR8Jryr4aJALcWsdAIaTe8fYQAvBKvQihVBkHgsR2PY++uxwC7CkHKW0uQhDBMuGZRJTufe0yFGfqhg3ZJVRkkxqqCifWTORjhH4yfD6RhXk93j1cQPQ+8wQyFg++o97vkTwZCsx6NRqMZJF4BDfWSkaseBGQdJLuHefuh+hySg9w2MUgUNzfZo9tSv8SXiEnbREvdEo1GMzKkXhOkbI8j87SMzzUCk7/4AlQK0eFdqIW2x4c9p5JGCArRFNYXOZVWTiUhleeU4zh4wxvegPe+97346le/Oqg+aYYJ+14xjcdJCAEiNxAA7tg69Xm16h0QfdiIGQzyPHPCifja03EKFnOsK6GUFixQya3BmLOI4vjGdi00zuNUYBCwZ98TqLtqclo3JzDjHsL4eBGF6WJ0f5IQXl4r+N5CtQXAtSHrZbBbRd1xYVfL3q2QkK4DiELbq0yT/6FUd4Pk4XZpHouz07CmNsCgOkStDOYZOJJQqruoOYTxNsUk9sxXQTKqvMqbAuNj00BtDtNFE7AKqE9uhj/Hd8Y3ALX9njKjSaAyUJ7fj0q+AjaUN5csTMOkfSFllVJekFcd0Es9i2q5AiYH0rW971Ap/iCUvx0RgcnFUr0GCFMdRQwDBEAqBaRg2J0sGMMfL5eHRJOa0KLK8xZgADI/CeBALyeNvjUEINE1qbBGo9GkgTm0+BHhcQWAdFAs7YQ15oLZ7eoNUMyZKNsSOeEXz0BiD6b62AaMOdt7uILsKNddPLZvEUBIweZRdRj5NlGJmRQJ0Wg0QyOTnHHsr8OymxyPSi67iBd/y7b+sEOpkFO1FfFzCFWz18qpRKTynMrlcvj2t789qL5oRoTmBzCYCInm/RoWyDAkHeWFQ7JjBZ1mDLsE2OWOfWmcw1WeNMzIj02iNHY0Ck2zs2bBScwozj+EwuyDMNiBU6+CRB4uM2rTT4a96tiW86hzuCCplFQghmEvYmHbHWCnCrs8DyklXLsKliqkTbpObJ+FF3aQJkHftv1LkNJVOTVcB1xfBKSN4tzDsOYegeu1JYnhyvZCj+yqUgaF2LCqGHhRgQn26qdC5BraLcqvAhs5MACjSaA6UqJSKmPn3v1w8mugXK4srFmzDhsmc/4Ve+F9gOF5YKkQQQJLVemxXlgLMCnPPKhBhohQrTvYt1DFYtUBMwf5rbwR1gsVbbWJZD9U9tZiJv0InqtsFheRsHcjhx4cZ6P+VtoEr9FolpOwyHEqsNyy8pyWjZxTImapwgAKORNHrxmDaRqBHEsiwYaY5zdC2fOMbjb0VRzGf/vuEv7yunLcYRgbKyovsRENg9doNFkTJ9n8eVuo9OggT7eMKMN3o6J8ljih9Vqa3OrhO0wh2Su0cioRqUerV7ziFfjOd74zgK5oRoJIeTw/rE8AJFstcELAc5mINuErpzg6BeRuvzanAhx8CGDG4v5dWFiYh+HET7iIXDBUbiIWAi4TzKZZZPPamRkwpAPBBEvW4NpVSCOPybyFsXwOiJm8CZYwyAUzw5ESxAyzNo9d+w/Cqi9gwVwDQzBsxwXsSkfllOo4Url1WnOPwHEliF0QJKzSLhiVAyCnDnZtPLyvBACQEoGiqhln6SCk44Dc+CTxwc2JRYBJolnorx4vYL5cRlVMwGWGn2iJxleDC1NgI6TkglI+MYSnaJJBtTcyCp6yjsCGBZICzARXuqg7Ei6pAYeJ1G9KdRZAtLKj/2mmJGpwGKEePZzPdz7opw2g8TtpcRvXA65GoxkMzXOP3+1awL65EgyqK8lDzSkEOuePahQ+ER3GvvARjf8OE1/Ohq/v/kMSFQd4dJ4QZ58SY9MY33g8yIzz5tZoNEcKKgCEM9a4D2MO3NSDjl3or29hz6lelVPhsEPtOZWM1AnRn/rUp+KDH/wgbr75ZpxxxhmYmJiIbL/88ssz65xmVBBtnkrDU2Y15ZzyPH2YZeLFMENV0nt43xI2jh/EzkfuRq4whjHHBU88O7IvSfI8mUjlsWJASg7lSgp5dUX65QDSgV2vYcytAa4L1xjH+vFcy77RnjEEOajZLkwwQDbK1TrcwgYYogjDPoBKrY7FVceiOrYIa2k3xFixfXsUL5xcSai7hIlC47EkuwxIR2n2JMO1Cjg0OwuTJWzHgZBKcrpMQRXCZvYcPASqzoOk29ZW3E6bz4bhhWtJcChUMW8JrC/kUbUd5dXk324jB3eiKbxSMpDzrRsIFKAM7zjvfsjCakhUIFjCcQTqjoNxKoAJkEyg4Dfo/TW6VFcaGUvx8Bc1QOj+h/vTU9fUQX5+r2ChpD2pNBpN1gRiRagwcPLCONiFIAfsOsqbtsOCKzzuiWAc6rVDw63W17y4mS40+jNrG5iJO84sgFH33w2sfxqNpkcyFCsd/KbabF25CD9PRaQ6TxQOzX7T4hBjEhU4sNIpp9p9n23Wf5ooqZVTn/3sZzEzM4M77rgDd9xxR2SbEEIrp1Y4vgY6+mAJldOhGREtTu9DruNVcqOggk73Z1qg7hLmy1XQjm2oz++BuWYzhGwVKdL35GECBGEib+FQ2YYZl1E9fG3SBtgBKId6rQq4BFlYFb+vd21OfgZTM9NYPLADRBKFQhEEAqQDiTFM5CyYhoBt2zAME8iPYeroZ7SfKPtZWWPYPV/FXNnGM4+egWEIFS4oGSxtsJEHMcEVFor1JZB04bguctIBbEKxtAvzlRNw3NqYUzJjrlRCwer0uMcLTAEjCJ+0p45qapcAGEG0XWyrDJBaTYBZeKmlfM8pQBgm4JIKMxMCqyfymJUSzOr6VcMqMTqTC8BSysj8dIdr6Z+kA9lghnnvuRrYHEI9sb0bz0IdCyJ+RyEtpkajOZxoWxCFocZ/kmCnCoAghBl/TJNV3S86GrwBdzSJR/bPgh4dDYKqe967oLlQWwdrBp4CtOSk0mg0RxYi8tqfU7I3b89IPozIpI87Cek++2g5ZdxT/As8TEehzJ9OfFzEcyrSCa2cSkJq5dS2bdsG0Q/NKNHs9ilErLa3neu8UgIBqtpbtMJbx9MSw3ElFvY+hhw5YOlCsNkic4hkIwcUCGMFE0cXxrpflpcHSxJDSNsLE+vifQPALI5BjK0GEcMUQiV8ZxcEASGA+tRxcF3Hs1gKmGb8dfqlRdu5dUpiVGyJmisxnrew/9HfgpyayqdhGAC7kDDBbg2SCVJKMEkYi08gVzuA+YUNmF87jpmmrOgGJAzXVomrYwS1zK+C4Vbj75mhQvGkOQYYUQ8zwxO5Muw5FTkYwYBhguEIAYJXxREqEfqG6UlYlZJSGgIoWCYsSRDke+V5HlZetUR1h5dPEdL7ebLoYbZXqaplNreZ/BwRw1RLWJ9Go9EMFt8CrqYXKkSf3ZoaUwwr2KsjojEOJq3WF+w9ZEHnOwiEp2dhvdrBWmdvYV2yQqMZRbKe63U5W8ZRfcOe//kpaHs3IrQ/8KnVuwEAJxi7cUev7YcLjOmwvkSkUk7dcsst+O53vwvXdXH++efjxS9+8aD6pRkSQX4oAOGcU+x5ySSBXAcQJogkLC/0KqknignCplwVFWsVpOuAzdZzMkkESbS7JrIK4TqAdCFZArkJ2CmOJe+8hmBIBiBduCxQEADMHCoOYt3pW/ruhSbEkTMNlOsS5bn9sJz9WNj/OOqlClgSyCQYkuDlZAdJZQHJwwasIgpUBx28G87Ra9Fcss+1azDhgsmKdZdxxze07a+A4YVnxoxmTGAYcCXBiguhC5KgK1MxBQKaPFnNMCwTFmRDYAsv6IJlkAQ9sJKDwSJeZLVMuvsxdbe1Og97CG6i1wkGh29PumuKf471gkej0QyGIJg7HItHBKM2D7AEyAFLCcNqU6rWO6pR18UzeITH4SSeRkNehAmhvKCbOyFDY93Bendjm0ajWXn0670pyItWGIjnzvDnxt0qwgPoaao64x5snCMaP5jiVKG+aeVUIhKvzr/97W/jrLPOwj/90z/hmmuuwUte8hL84z/+4wC7phkGkQmgh8rr1JqA2jui9RPXVvmAQu6j3cSGv+g12IHMT0EYQnlgEXnhXNH2DXKhVEZdHvSQwGJyIFiCJFAzxlG3ptt2rFn8uNYYhL0ES5BqkyRcEhAQmChYIFI5o1y3c3iAqvgX32eSLsz992B+3w7s2LEN9fIC1haAdRMmhKzCZQGXCJIIUrqw3DJEbQFkFmHZC8jZi0B9oaVdx65DmPnu9yoG9pLhc0zIpJ/k3JEMK85bjEWQI0MIgOBZrIkaHlGAyhsSiCK/4hJ5oX8E01DHVMY2wx1f3/462iTrTk2qw5PsnO3A3Utrga9ZFvEpQaEDjyDllB50NRpN9ggv/M6PiGPpKOUUAOHaYJIQRjJbayOqjpTRJcYTtN1xWdGz72/IiOMT9pz6yqPj2LUUP1cb/vJRo9H0TFaxxQwcbgbF2FDujFjlzgavk+acYlYVyiMfBK/1PDkJiZVTH/rQh3DJJZdgfn4e8/PzeP/734+/+7u/G2TfNEOhsYgNxJeBjk9ls8Zaup6ygaWXc6o1T0Lbc0sXEAYMYYClC1dKNCsjlNLKCcK+kuInaicwynVXeUB1RfXZMPOwjXFgciPKroDBLoi9otUCsAyVM6vjpFMod1qi+MmjrM4j5ywC5MAuzaJszKAgXFggGG4N9tgGOFJVGpLkQoDh2nUAAmxYAAgiRokoHRucGwtVu0uDH9IZo5wCq9xQ1EY55S8oPGVU8C2yp+DzbpU9uQXO1DGhA73QPz+sz1NwSXNMlcM+zBNv+wuxrvulbtj/w40TpbyXjd/34f0daDSa4dMinjzjGTOBScLJqZB0IjfIOdWmpUBeCoT8P5PIwGZBO6R1nUqrwlDzoUYnmucxH/5VfIi+QsttjWbU6DVZdzuaW4tGPnDG1fpiTricBMvAdp3or3M5rgWvqddk5mGF1GG+fsmKxMqpBx98EO985ztheUmV3/GOd2B+fh4HDx7scqRmJdEIwwrTLiF6mzZkXc35JKmQwM67e+dlMDPybglsmKrynrRVvqXmKnSuDQajVlgHx5rqeC0RpA0h1XUULRNTBQszHSv1NVgzUcD0zFpwrojVG46BNb0FzbUI6w519U1icNuqem69CsspgRmwuYC6NQ6ZnwTAqObXwshPKKcjqNi+Yr4AcutolJdGi1eWdB3YtSpyZk4pidJimECbsD4DBPbySBltBruGDkopssgPp2DZ0INaY2DT+x78JPvMnveU9PSift87FwkPzpv8Cjs0MGzrUkiJlAW+h1NmM4mGi7MebjUazUAICRc//Ls491AwuAhZB6QdFF9RO7YNqgjecbtciXFdyFjA9d6c8vviUBh9s91wvtapdS2pNZpRY+D6ikDOdTGg90TvlfD6JlgvdFLwhQeQHs4RUixxCgN/+FQFJxTRoj2nEpFYOVUqlTAzMxO8LxQKGBsbw+Li4iD6pRkiQXSU/3R5SbHJbJ/TIXwwSa+KGzfUN0mFLwsDsjADFKfhug5IuhBesuxgH5JgCNj5adjFmPJ0zRfiUy8DIIAIOcvA9HgOk8V2oQAN539AzXvH8soya5gmJlatxqpiDkVLfbZ2Mg+HqKuIZgZmSzVQjCcau3WYsgoGYBMhbwqQNQ7BLoiVh9bq8ZznkMQwcnkI10Ewx+ZWxaK967dwXRdmzgSzhGuOd+lhFCEMgNw2Qt0LsyDAiPWs8lLXehVC/EqQSjnVJrTRLIBrC15eMVYV+xgg2VBmDaoqR2yTXb/Q7M858MbDoa4pTyGChV2WHdJoNJqE+LkIQSAjB0EO4HrVcoGuYlMEmXMZjbIeiU/eY6czgjjq1Y5W5ZQWzRrNYUZapUrbOfLwizoMikjkXJaG5XDDKQz8YfvI+Q99INSeVk4lIVVC9B/96EeYnp4O3hMRfvKTn+Cee+4JPrvooouy651m2VHeNU3SS5iojh8DMlq9jBjAowfKWI0pbJgqAiRB7Hru8tRU9a/TmdVGMvKAMED5ccyPPxnjtX0wZL2x29I+cOVAax+7US+BnDJ8pVO/oksIYNVY4/HJW0ZjvtsBSwDVxQNwpIuCkUPNkRACqFZrgFNVYXlEMA2B1VNFECRMswDOTWGyaEHUQukMhQFQXVUPhEpcX6nbKNddTBRU32p1G650MFkoYN/Ek1Gw0hXoZMMAXIod7JRnk+cNFXNDx3Mm5qsOZGE9psYEpCM83RS3TV7IZhHMDEcyBDOk9Cw9EYE+eMtwkgVL11/RwDQ4zauRJCGATb4DyZ0GWs7d6lepGjxM5zwajWZE8D2sBauiKI41jmouD3JsTDYVGI4c13DyDMrm+jJQpJLTWY0v6RFCQIXuhy9GK6c0msOdLJQtjYx9QJZRASOh7PJEYmA8DUnBJOKdrDG0DwVqNCDTKKfafa6VU4lItVL90z/905bP3vjGNwavhRDK00Gzwok+zQKio9eUa9dx4MAhbJg6CrV6FdJxQbkxGE4JMIvBwy26hCc1y5D1U0WUqqzc9n2WngBLpRRRIYjdLoVVrqWDD0OQGzomYcWFFCFVSapF5MfG4dRLgHSAXA4P7D6Egj0PLD7RmFGzCodUXTThrDoGm7zj7bpf+poBYUGQG2jzmRmVuo1te+eweRJYOzMD26kD5MIQRQAGJgrpqvkIKM+puLsgmMFCKM+pmPs0VjCRMw2Yk0V1aXNV1W3I9sYDobytXNeFgIQkCUZzrHdn910/MffyBOXFKe06bu612fhtKdqPW4j5v6bEDXga2ESVUTQajaYPPGnT+jmTF+Iu4FoTqIuxdAI/KOqQ5qDsRpSehwUm5SEdSYieTDulJbZGM8oMfsbK1BoW3Fd7njpo2LJFpQtpt5WD/7a7w87kUR1bb7xMEdbXtui3Vk4lIbFyqudEYJqVRUzFM5UzlNsqaozyPliVPQCOws59B0FuHfnxdTAmV6NYzKM2G20vjiCTUOgchZwBLlgww6p5YkD6CdfRQZ6HNpALP8dRkAOp6zjgxTKnGC8k0FVKkzUGyDq4XoK7/16IvQuwCjmUaiUUc4VQS20Gj0BBAAhDhU76IXAQAkZtHmZ1DnNzAlP1GZDrwoDyYDt6zVjyi/Hwq/UBMUotlgAYxBxJ9xHGsho3cLJggV2GIO6Y/0oQw5bkhfURavkZTFEFomgBkIMfCTt858kyXoXps7PNxQYs9R2SUYj7RhI20/8N9C1Uw87KpdFoDl+YCPnKXoiZJ0HlvgSUcpwgmECeF1Q02WNn+cZCeJVgfdVUAnno7SKSlmvKEg7LWoaqMtgYcJMVdtFoNKNK1o9w63IrSLAyiLMNMEqg+6lDfzrvmLKLxIx7D0isDwlYblu1vpW2c2OtnEpENupTzeFF4OnU+HnEWS8DcUcuDGmrCd/cdti1KkiYGC8myFEVOoPgeDumYAaW9gL1JaicUTKh5t+XXN4xwfuOWq3QsemkmSUEclbndtWkkgG3hmppHtJxUCsvguuNCjtEnEAppjynlPnYDT5jZhC5YCbsPrQAKR0YTCoEsBeEqroYl2xQEIP8sL4ETBUszItVqJDK88FtqysxiAiWKcBEsK01GNt8Iqa95PXJwjAGMFgu86DiX2ZYJ8xmAaWp4xsJ5JEgBLHD/UobjCe8cBggbTiMRqPRdMC1WyzTO3ftRL52EGb1oOet6QWnMCujEwwQq1yMnWgVVRwYdNKTgUq+V9FJrf3WYX0ajaYFEfM6ZYXzlYE/J+0wP+/hkr//iIO3/bSCQ9VQMbAUawAd1tcf6RLQaI4Imp9jATUBMto8bYIkCBJ758sgu4KKUUTURydpnHOMBBECRn0BmK8pZQx7FdzSKFu8/BSNJOQJJVVKIb5pupisWTBKNRuH5spgNlErHYJh5hAIV5Jty2Jz+IVhArKukoX7EYHepJ2FoZRc0oFgGQkDSIcBSAlYcZN/Um69CY0JpimwYfVqmMYaPHFwDlZsm1CGcGawmQeTg03TzR5fiewkfZAq2G0ABF9m9u36roM9Nh04VoYbCFVM0Wg0mp7Yfy9gFoCNJwcf5cpPNAmW0GsmsCFSyx0hRKhNlcepG4xeFVn9wy3vSCunNBpNe2KFYnjil5UsG4WgPkXWvfjxdlWIy0JjgZOqWp8fDNQ8vmjlVCK0ckoTgWM06wIdJoCBc5LE3IHdcCsluMYkpsJV8LhTmU//vI2zRc7NDOnWsG1vCTNjBszcOA6Vqg2ZmEQikQRYeU4F1zekeCTfN0xKgu1KMEysyxPmI0nHZXutOxDk+2HD8LzC3MZW7z0bFphNEEmYLNHrBRuGCYaEa01Er8PIAaiAAbgpVgemqfqxcc0MjHbaTjCYGPbYGuSqB2PWBPFKzIGSqv3B9WXoYXThtWHz96C1UxqNpleIAdQjH/k5UqKlmJSXNZPbu+8/A8yUKmw/OHBICBG2undQTrXpIse80mg0wyeJF3r6PJ+twk1FRWf3/AsmiBQKm0HAfsgeZyvh/Cl/Hg3PqU7pSNoRPt5rpJ9uHTFo5ZSmDWHPCLR/2oNIOQLqSyCnjg1rN/e4im4N6xNgCLeGJxarsK0KzJmjUKvZgSdQ27CkQJnAQVgfEXvZnLiH3EHZIIQfGkVe4m6CM74BvDQXXAtT9zA8BkMIS8VA+65LQoUMsivBpteW67Zq7tP01xAoTzwFRlNSKXdsHWR+Cm4pfSw30FBSxbFxqgCGwBNiAvbEOCZbFEPxJwz2ymLwbW6im3Y2Q5L+MkWalVnE5Y5DIa7Jm/APENz63Onljkaj6Q9Cc27DYOER7OKNa8wwpAtY/lgYOaiVyGfCDw5U84AhVOvrvRlPWRe6YJlqeB+6eUOj0cTQ/cnsT/ZEFVPZeU4JdjJqq3csw5fp6T1p2+EvUaKeU+nD+pqVU90cNTSKVHYnKSV+9rOfYW5ublD90QwZDi9cQ3TOK8RgkiDXgUQ0CXaYjpXvRJtHlhlwaigaEnVXQjBBujJQtyR6zJm8cED2LKZKiCUhcyWWdw/IS/gtmCCE6S34oRRM1MmzKzSZNgyAJGrVqpdTSwBEQc4pACofGMs+ck5BJZBtvtNCgK0iVhdz2LCqEH9sjxgCMEwBsEr22upglcTKBCzLRLxDV7IZJLO/hn7mJ0GpXj2+ajSaTIlxAWJC1EW64UXlzwFSm178Qri+kieJ1wIau/U7J7Daegx3xlekNXeXmHEUDuAC4zYkGht7OrtGo1kptD7jIrolw2mlId3uOw0aAcjcVKZN+mI6hx5zTnmFvPJoUt4N2dNspZBqxWqaJi644ALMz88PqDuaYRO40QOIuI7H7RxO1MwEcmqQHP+TSrqYbd5NgCGkg4IsQQpLnUcS2Pvpdmo2KPLnKaVI1Z5W2xJW6xsIzBAgpYVnKMWRECohvKdwiq2OF3RLTdCFABgG3PIhSNcNJtpELnyDs2QBe2IL2EyTnD58OqFKVbe50RNFC3kr67oK6vomC5Z3f8IdUveFerye1D0JHoVhWJyzW0aEW4pRNSbGzU22abWDF6NGo9F0o3mSsPsO77OwZ1QjzK9eXB/WVXVuOkbxlcJGlSkbp4vYMpOwcm7TxTFTy1gkGfhl8a9wTf4TuMC4rWXI1Gg0GgCBgT4ro3t1bDNGZeZnj20EGa3rAm6a/SYlUE6JHnNOeX9bwvr6iGQ5kki9qjz11FPx2GOPDaIvmlGmo/RhpTAiF9Sj0FM6lxiPIaG8f6qrngTAUMqXUAbupELRkRJl2xMKzDEBhHEMTuQSkaf0IQhDlbZmZjAMdX0JrKsCBpz8NFxJDUswk6dgVNdKDHBuvOd+KgXYcg8+6tuZKFo4ek1Tan0zB3vqWFBhus2Ry0gnhVVGkYXx3oQp24m4Svlhfb3hWpPxG7QrlUaj6YewVVq6gF2GCln3NVCe5zMxBBjh+iZGpKRpTNOR15563tNOJZGGHHnV38JOCOX03NOxMdq4cM6pZxsPLWcEukajyYSsH8543ynhy9GMlFPS8tcWwxQugzl3vOdUMuUUMbC3qgzpeRH1nNLV+pKReoi88sorccUVV+B73/se9uzZg8XFxcg/zcqGYhKim4YKsRrPt3rzNJyTXBVuR+2FXsewPrRZ3zIB5MAQJvyE5rYbSvDdKazKa5SYsWuuAulrvRMupAclblW/CMLPOyWCOAP1QFKnMLxQZTQBFV7nhz6wqjxEJEFeni3Zc8ZYvz8CHRynBgOjo/tsMi+wTqGRCTvRctG93YVeYsz9BVO3RJnJ1Uzt9ks/UDJUv/RaR6PRZEYk6Tl5Y3+rlPGNJf6mtRN5FCNzky6SSTSU9AJGw8O6K2nzU/VP5GwCXj7K6NBGoXu0yL0bojQazeiSjeRh77/ZKKc6p3tZDkTkj0+4OnmtuKF570T4Bo9IzqmYdQkzQzaNUzfsaaxRdEL03kidEP3CCy8EAFx00UURZQMzQwgBKXU85eGGEGjxYGmGJcGRJYxZsRomdF0EB4dFxYdbXAujNgvhKcgAxpglMLVqDDuWkEhi1x0JVxKcYF8eWlnohnKJPcUUA8JoWESFV4XIbBPW19QWAYHyyL8kIhWywMwo2RKF8T6u1SsA2KeOKyXDHfA6uzwnv5eDSHzoW3MaussU5zC8RRn7isz0cOi/PsK7Uu08pdFoeqZJOTVXrnlypVGRhcGe5ZlBAKbHcxgrdB8rW+0M/ngbtzHB8UODWuRs3i0Fr0tQ87S2/dVCWqNZmWRQuIFZ+Y0Ob/2z/Li5KUCWuu/YRMNzKqTTCIf1MWP97/4VN+6x8BHnVfjXCydR8PIt76kaWIUy/sD8JR7njZF2tedUMlIrp2644YZB9EMziqSRXyxhuCWsnhpvTv+W8pRNJy1MYQljyBHDFCoUzvDcUjetKibS3DuS4BLD9RWnSZxqMq9q0WhNQCWQV1ZQUp96q3sV3kgQXROYq1A+8vPFhlx1BRggpfwyDIGxGI+3NP2lZQ7sC5LDpyR9qd0ObaX4LP4XMpj7NV6wYBgCxZwJ10kT/55trEeW91qj0WjCBixXuti7WIMwC41RzZM5QQg8A1OF9AWnRSi8ueFFlZThyT3VVTXihA3DY85c8NoYAV8GjUYzfCJrqaDgFHtq/YwZ8nywoxTvsWtxYX3han3m4k7MPPb/8IcAPlY/B3fuexKef1Qu2P7B3BfwB+bNrd3RyqlEpB7Zzz333EH0Q7OSYQZLCSFdOOPrY7Z7f7voeeJkSM40UJOEgmUG5xLeBExVBezUqGrRIYIkArHh5XpIIa0yNzAoRVTNkd5km8GisdgXggFy24dAhiILhGFE8m4opZuX6NULZzR7rdLnn04o76zlj+sbxrHZkzxkJIY2A34x17uysbnZ1EmB4/Y9coxwGo1mYDQEkySC67qwTAtgK7KPWlx55pJOVW1jW1bbuNFCMsNLYDAZ8vhC1DIuFORS8LoIZ9jrRI1G0wOcpTdTOyEwAOEw9AQPnF2C9zC+cspqU63vjscO4Cne618U3oqv1z4DYHOw/QXGb2LbJamVU0noaeX6i1/8An/yJ3+CM888E7t37wYAfOUrX8FNN92Uaec0y0+QMC+pEPOcfogkmCVgtNF3dmmusTkqZCxTYP1EAVNFr13mHtwiOahSYQjhJVQd4opa3TCAfRd9EYQZMKAUfQnLTVOQ4BBNt449RV7/yVtBgGUuZ1wf96fU6fvso0LSniRZXHHoJYOMXIedez3d6Nw5jUazwggNZarACnuJpbiRe48bn7X3We08PxBeqLpyWk45PsYVbVlWWq8t75aD12OirqWwRnOY0dM8vkW2cVNxnMOAwGUqWtiiXxnIzPjlLqWUyouQcioU1vfQ7n2RY5506BeRbh3iVfFtU3P1Pk0cqVec3/zmN3HBBRdgbGwMd955J+r1OgBgaWkJH/rQhzLvoGYI+LqOBPIrmDOSC9fskIwzkbSIn/gVckYghBjkhfUlpcm1KPjvkISzd1OJJIKkrxDexxKEPIgkRBsln/C1gfAr6YnIVXGgrMpGOy8EsHFVATNjfSgzUhNapSRkqMrGLqQeKMOXIjpcWY+XzGBUvSSRPd+1kLLrCEpfoNFoBkGTUcyVnrGLZYyhjFPZz/xDGgRZ8kLnTsEw5R1RSwfybthzykanEUcrrjSaI49QdmgMRAoMO6wvHNcXX1krVXs/36kUSAKE9ZhvtOI5RizWGcXq/sgxa8qPRvpzCFo51Q+plVN/93d/h09/+tP4zGc+g1yusWA988wzceedd2baOc1waHitdJ+F+XvU82tQK27qsGcX4ZBkwucJIMGcYEUcTjwe05ckircEXeoFBoGk9Cojep8xAGLU8zMoF4+CMNsrg/yqhQLN1RVDOad8L6wM+puzjGWekPfZc7+SXB9ak+AZSGBoyvx3kvG9bl6IMTMg+gkN1EscjUaTIcE4pmQLEanCHl7Fj6rjYv9iHQCrvB/cu/lF1YJQeRQb+acSMApaeJIt/bh710Lwegz2sNeJGo0mJcv9zHarnH5YkuIm79j2EL6S+xBeZNyBvGhNiP6m60o4WhyMHLOh8kjkfTvPKUH9ZGU+ckidc+rBBx/EOeec0/L5qlWrMD8/n0WfNEOlNykpuz74nbcLf5eueakYQNJE0J6PFHvH+XmdkpxowPihBxwoyoT3mQXbyMNsO3iIyEvipjvrJ40FqxLTK3YMGu4MO8k4Nvxb24fyzTu017ssQs9TXw1pNBpNxMPZSxNABEESgAVJjANLNRSAQInVb44WQUmMXE3dG7KgE+yiuQz8tGhUoioKu3sPtfZKozkCUelDxPCXPwMh7rIkpZd1j/z8f+MDc18DTOBs857INgHCniWJj9kfxJnWfZFtxVDuPwHgIE/Hti+kVk4lIbXn1ObNm/HII4+0fH7TTTfhKU95SswRmpVHsgc6HHAkILB6vFPoV+c2feVRkip6Qphgs5Coj0H/Qlm9h1ppzPM/DazCvkgVAiCJqaKFmbGcl+y9zeGhYL6iZQChe8cIX99KHoV6+I6W/XsVCFv7s8RPap9V2+FqfYzwmix9+5HajUeiBU6j0WRLZMwCKjUbktyg9pztUrDQCBKitxFdzfkKDUM0iTnhedemk339SGLpupjbeT+YkldYjUMQAcJoGBeYIxb8IurtD9Y6KY3mCKH1YW+k/MhQEIyQTPmPBx1cfus0Fmz1/qc7JC765hIenE3mY/vp39Tw7mt34yWzX2u7D5PE9Xc9gjPN+1q25ageRCY4BFQRv0YVOqwvEamVU2984xvxV3/1V7jlllsghMATTzyBr33ta7jiiitw2WWXDaKPmmUlmvsh2RGMyaKFiWL6ss6p8ELf7PHNQIoqdOz/r2kC3PEY4YfIDQa/JCl55dLYsCCkA8MwMJnoPqprmBkvhELPRGQA4h6sBqNAfdWTUV/15L7byeK767aA6c9fsP9je2k/SMLfFy0ue9ogr9FoeiQ65yjVbEjJACtljlk9hOLiY97kH+hUZrRZDG2cKmD9VHih0DAqcMKovrWT+fjGE2BLxo++82U85453YN8vv5K+gXB+P3JAoeuuS+Ap4ongfQ6ycxe1MUGjOXLx5d6KNVq3QQBff8DF7oqF//MIAAa+8gDBlsCHb2sYBJqv+0eP2Xjltxbx08cd/O6hR3Ha0s87n4cJ6xbvj91kQgLSwXt+XsH3dhVhtAk812F9yUitTXjnO9+JhYUFbN26FbVaDeeccw4KhQKuuOIKvOlNbxpEHzUjTFIxl3RO17U15mTzq2AnjvwJMuclaEMMZLXtJUT3lUheaIFSTpWCyXg7mu+P8K/Hu6RorqQVOgQZ/eRD8i99eJqSLOL5RZpVUIJdw7tQ6HfhWFOQuVWId0Du65QajUaTjCAhunorWEKwVzTEE1amU/KHNQCMXIeKtuEtpilgmiKyzc/ImFRSj+VNzycpvTfy5++u42PWtwAAZx/6DzyMS1IdH+BUYNoLqFtjQQ+qLuME0UjMa4C0cNZoDkcyea59GTs6KwP2csQaPc+bo1XJK57ux/DSnrRj56LEdbfdi09ZX8c3bjkP1xX+Jdi2H6uxAXMtxxjk4HLnswCAx2gTHuaj8SLjDhjewuvHDy/htj0qgqjdHN5grZxKQk+uLldeeSXe85734L777gMR4eSTT8bk5GTWfdMMDfVQZVsBLRs/EE6TayKSJ6LhzposrG+AMzxWCV9FyNvEzU2BqAK2il0PDx/XPMj4gQ+Nyx2dQWjQNBSlenbeSkhryQ1PgNrYBhipfyOtnpX6jms0mrTUXYlKXWJ1wV80+cYkCcEq+bkwvPkIqSA/3x69ajzfoeUOMk34o4R/Lga3qY6buM027CkRfv7gPqD7sN6WRj8JglxIQzVWdxnfvb+EvwvlnMrDjZXFOVN5mo9yVVuN5ogla2NqU3OiEQes/mUoBvrt+d/8oopdS4RrLpxA3uy/Y7Y3QEzmgEW7/X73btuN7xbeCwD4ffPeyLb7x56FDdWftBzzpNmbg9fbn/Rf8caHnodVqODWwmUoCgc/fegQvpz7Ah7mo4Oq8lXOY0w0OmLosL5EpA7re/3rX4+lpSWMj4/j2c9+Np7znOdgcnIS5XIZr3/96wfRR81y0qOQ7Drp6dJs0klTo8JOsr2DP03Jm0WCsMABOk4BAGbG89g0rcIN2MyhMnlMIq8hDv23dWNoks+91jM6DOj7u2tzl5d5bt8trLCX7liGQN5KLfq9/mg0Gk02PHagjF1zVe9dQ+nN0oWABEAhYxJFQ9zaSr9uMrNRSURAoDa+BdXixoQ9Ti4B52qE132vhI/m/jXxMS2EDXEcHQ0+f3cdNz4ULWd+jvk7nIEHWiYvhgH83+0Cr/rZGvz2iUrv/dFoNCuAOAWUGNCiBn1NDH/9hItdS4R7D/aXj+9S83v4Xv7dyDlKWT8h6vh07hP4I6MRqieJsbek1kWFPbe3bevAmjNiP1+92Mg1tfrp5wEQWMQEKl5+qQ/Jj+Ec83f4c+uHmBZlAMBdG18ZacPUnlOJSL1C+dKXvoRqtdryebVaxZe//OVMOqUZMgkFWDovzKTSq4urfsjNP+3ZfX+wVAJ6ADka2FMciVDzBkQyXZKI+gYJA4EyqjWcLFsLyagz8EuN+d3Eu+5m05NsckMB2YZ3hsJlm7z3hlpoQKPRrDgksQpxZ8bBUh2LVc/CTFIJQPKSnwMNY4tv/e9LqnEQ80HWWOJQ8jSh/lf9Ss2Tn2M8kKpnkhgHq/GTAf/sDjG+9ZCNDZhv2edq8+Mtd2ZvifCdh9S9/e/f2p6qPxqNZuXRLKlEJIIk69ly/3O/fnv0nty/4RRjO15W/b9YcoBXuNfiQvM2fCz/aQBKrr7l54SLv1fCbXtcVEvzse18Xz4HxY1Pjd22mlSo35XOazBRzOOoKaVCcbwgtBON3cG+p4lHvQuLXpn2nEpG4rC+xcVFFRvKjKWlJRSLDT9lKSV+8IMfYMOGDQPppGYYJFcmJZuvddkpQWWyxi4pxJj3m/WrASoRTenayJTweRuWYiEAl7p7hSkFHTdVJGpMZP1KRl4AZDZdPtLIVCHZoyfiwDLxN/VnEPMUjUajSYjvozpfrQNuHqsAgFxAGGDmhkIo8pfb1kTpJnFDdW1TCdrGccl4dN8C/si4E+OiQwW9JhzJ+PMflLCnzHj/2WM4NVQAOVzP5ddPqAXOGrHU0sZMKMzP59N31RL3QaPRjB59z+c5bEDMbtKnwozLvXUpA4Nmc5TiFC3gf98zh8/k/j2y3837DGxbVBVN/88DJt4uHmxp6386f4Gvy6349qrOMvuojesghMB7zxzDz3Y64EdbB6NADjeNMZb2nEpEYuXUzMwMhBAQQuDEE09s2S6EwPvf//5MO6cZBiFhkWTillC2dJNBgcjsck5mShjW1+pFt667yAAA6TZJREFUFHi5JJ6TZq/cafg9Uei9um5KE4bHfnutHlf+dQogeX6uw43l0ssN3Fsoo/Yz6mdDQdykTNZ6UI1G0wPseUIxNcZoQQ4caxIF9hYJ3NjPO6h3f9DgsPRCK80RXy58FKeLh1O1/1fXl7GnrM5y936JZx4Vf0bpfTyOZEqnX+7S1nqNRuPnnMpuXVAb34Tp6d7SRMhM5o1RC+sYV/BX5U+2xIXdO2vgg9bncbF1PV5z4N34/Xw0z5RqSeBVTysgZ3aWl6c/ZQsA4PjVJo5fbeL6XS/An9j/EdmnCNtrM9oRizskwtIEJFZO3XDDDWBmvOAFL8A3v/lNrFmzJtiWz+dx3HHHYcuWLQPppGZIZKnAyWoR32syP29BrUpHDzPcLVxFMOQ5BRW1kNw6wqFXgaaq8Tn7OaeOFOWUCP03O03JsHQuWZ+XY15lhU6yq9FoekUpvClQPtmun2eqKXG55/HceN9bzim/Xp+fcyq9REwm79IqpgDg4bmGpWmxHt8zBuCnDGznlaVtBRrN4Ubyp7rtcmsgxlQTItepOEV7ZA9pcYkZ/3BLDTNFgT8+Sn0Wqc7qVnCKsT1yDLPKF3WxdT0A4DO5jwXbbt3yJ3jOE18FALzixDzWnlaEXWpNXeSzh9difMvTIp+tft7F+OPf/Re88Ml5nHHP3+F0+04UhfKQajai5KGVU0lIrJw699xzAQDbtm3DMcccA8PoTVOqWQl0D7Eb3Hm77cGJlP5CAILYS08RbldNTLs3MeAFd9hHH6qMqgR3HTsEhDev9hVSjem1b3dmz71F5wDqHU4Z8pEtocoqXUj8DTeHxvRL4ITYuEf656bRaNLi52BklgATHti7CLNl1cJRYde3gYlTB76zWB5Tz19bX8F/Nm/BZY+/Be849CT883Eu/HTtfo8tryPjUMqpMsYwgfYLKo1Gc2SjoiiWzzB/sEr4vw/ZeMFxOTx5Jj6nn8uACQkLEsB48Plv9rn49kM23v6UXahvvwUPrXshxqfXYyqv1jg/3q4UPxtEDi89Ptrmc4zWcD3JwP+o/XPwfsJT6i8edTbYHAs+9/Uaokm/UWcLBaG8qR7Ln4ANTdVdT1xj4gPnTqo2781FtjWvIyZYF6RIQmLllM9xxx0HAKhUKtixYwdsO6oFfOYzn5lNzzTDIew6n2m7yXbrJjdFr+78HJqKcpIz+btmK8mbhZ5/rw2RfL7NTcpDjm5EUNWH01Q2XPkMIsdWy70NDTSD112FPeJiGILyrP0d1popjUaTnrDnFJME21UYUoWrUZBzyg+FNwOjSyfpx502+jVRRlCbvgpl/IX1QwDAl/Mfxg+qz8FvH38HTj7pJLWD51Dmq+6eLh4HoJVTGo0mRJxsy6SQRGcOVggfv62K//q0Am6+47c4u3o9bjx4AZ58/umx+0sCvpd/N54s9uIH8isAlILnSz9/CH9mfA/PPqQq7VX2PoxLnSvwT7mrcb71W9xSyGEnb8DHHvyvOOvok1Ds4itTl6zqXzRdujN5FIxa40PTe9m8TpvFKmzGrOrz2LqO55JNiqvm5IhTqPSYoevIIrVy6sCBA/izP/sz/PCHP4zdLmV/5SA1I0Lm87ZuLkFeYvXMck5Fz6vkki+dklT8G+DE1cutEQ5BmyioR7GY71Y1yPeq8d+KqIdUyCNrsMPQaJGlniZdU6O3wGmBASGy7ucKuG6NRrMyYAKIUK9VkZt9KJgL+KM3A6oISBAV3+/o5im8DJHYqCHNIsCtCciz5NrC/wherxIV/DfrRlx/4BwAv68+9NITuAT8iflj/FfLW7yJcYBnO7Z9pnEPqlzAb/iEwXReo9H0xnIpygflfODx9fvruG2PxG17Krip8EkcbR7EMxceA/GnYcRM0iUznm7sBACsLj0M4D9hX5lwufENXGDeHux3rvFbfDr3CVxo3gYwMCmAjWIe/zt/Jb5b+zKOHm9pOsJC1UUNeUwj6rXERg5mSHdkekqp5siwspjALNtYI0qobf69juciEfWcanZwmEIZpRE0jIwaqWPz3vKWt2Bubg6//vWvMTY2hmuvvRZf+tKXcMIJJ+C73/3uIPqoWVbSPTRq0phN+FG37A/dc020O46UNxF7wifBxHbwTjGe9de/dwKYKCbQFceEFogguXpoi28ZPlK0Uy0cLsK//y8w/HjaYxtRLW7qu83m0F9dGVKj0fQCg8GsxmhybVBYtrAfnq5C/8JHiQ7T104GLAGhPLA5nV90Pb8G1cljuxZt6YctolXBZNiLwWtfljsS+LvcF4LPa2Ks+bAIM1jCv+U/hG8X/jaYL2g0mtGg6+wppcxJknVvEBS9eONx1HC0OAgAOMHYjfsefTx2fxkK3ybv5S93OThZRPfPC6kUUzHUyt0NBsfv+lbs59V1p8AwGnfDfy2avJ0EgC9u+Rtctfr9OPakZ3U8lzSa8m+1eE5V4fSSbOsII7Vy6qc//Sk+8YlP4Pd+7/dgGAaOO+44/Mmf/Ak+8pGP4KqrrhpEHzXLSZCbJttmu6cd7RLCFNqvXQnpzoep9lcVc5gZz3XZedCEJ9rpb3TzEVHdoJrIC+6t7cODDFUlXRpaaXdY5qcgcxOND3q4gCP6p6XRaDKFGCCiYExkqPctIiYQPJ5870NJpOw2KYWYEGBj+ecOhtMIApFenx2K9r1qRJVTd81aWLIb+0yKRsjfRMIKfxqNZuXSKh2FMgIMQDPli+Ixg/Aq8wbcV3x9ZPuDd9+KP/3eEnYtqsgqSQxbMsh1gn3IU5rT/E4cYxwAAHxr7Ruxm9d2PPcZO77QcTsAPG3xZmwU85HPFo/ZitraZ8AILSjNQDnVGsHy8ueejP9y7hnBPu2QLZ5T0QWrIRhuXeed6kbqZX65XMaGDRsAAGvWrMGBA+pHdOqpp+LOO+/MtneaoTCIdWeS5NyeWqXzPpS8d9z8mgmGIVCwxBCTXSsaUVZpNejhan/+q6Z7wq15qTQpyeDW9aMiy1y5mJEbcaOZcHutv0mNRqNJAjNwaLHaeAOAPTO68m5S/5jDKSN69woWwghyMsIrMDIKUJOM/sXEiwEAZkg55eeFd5qyZ9SNaFzLB367Cn91feM4mxsLpimdm0qjOcyJE2qDWROEW/z92W/iI7nPtOzzXP4t/qH+Qez7ydV48KCDS75fwp99v4R6KGe17zl1/PzNAIDHJp+FU89+Oa5e//5IW3uMjdh3+puD92tq8V5Z3SgddTYARJRNpr8uNJqVU8nvG7XknGodqL5zz6HE7R2ppFZOnXTSSXjwQZUN//TTT8c111yD3bt349Of/jQ2b96ceQc1y09Si+Iw1DuNvFHJUVZSUtmmzGQlT0dkvpoIEYl2iOafGmQIwuGLV9WkX/yFVq9N+aGZbQjnLOuVqaKFdZMpygDH/Z70T0yj0fTBnvkyAl8p9o1ZormorfdaJbftT+z0tlAbRKqQvXNl7Nq9E1+7/tbI57apPFxNN5o+lwhYqkQt7xVzqqXdnYuNiUF4TrfG1FZ7jWaUSJIapYdWG6/CufoGuLh54dy/x36+1fwtzjTvw38TP8btN3wbr6v/b2yoPor9Sw0vTvY8Z7fUtwEADq0+DQDw2ucdF2mrLCax+KQLcPXGDzSO62EwIEt5m5qhOW2gqGoJ60ujnIrOpzlmzrz5iesTt3ekkjoh+lve8hbs2bMHAPC3f/u3uOCCC/C1r30N+XweX/ziF7Pun2bU8Z+7rkqQbBRenLgCnZ84nAPBzwDc8Q2QcjpRXwYxXohQzih7YguoONFx/zhavdCi74Wa3R95eYAOo8tN4mmYssXYl9M9hrjG/bYOo9uv0WiWCSbAlRJCcmgR0Ah7b3g5NRCM9oaXLrKTBYKcU+x7USXqaNIdk1F1GZ+8vYbX7v4Qtpq/xdam7a6lvKFyvnIqSMPF+PEDB/G3hca+ZbP9nIaZEb7Kk2fcLLqv0WgyZFkMyUHl097ZUyJct83GK05sKGHa9fyx8WfiKZW7I5+9L/dlAMBl1nfx7bn/2dggVYjfZtoLALCnjgUAFCyBSnETxmvq87KYwDiA1ZNFYF/D4yotvnJKNCmnpPqwt0aBmNDvVh+g/279v57bP1JI7Dn1yCOPAABe+9rX4pJLLgEA/Kf/9J+wfft23Hbbbdi5cyde/epXpzr5z3/+c7z85S/Hli1bIITAd77znch2Zsb73vc+bNmyBWNjYzjvvPNw7733Rvap1+t485vfjHXr1mFiYgIXXXQRdu3aFdlnbm4OF198MaanpzE9PY2LL74Y8/PzkX127NiBl7/85ZiYmMC6detw+eWXww65HB5ppJmwJVlHJ2mvezt+4F/65ICBekoYYKtz8tBBE1ynQO9CMKJriCaKZSiFnPL/0W4tGkXa56YtQV46rY7SaDT9wWCAGDIcsu/JFgrtFdLOgMBom/oj0XyEVQ6pXHrjUFZc85saTtz5f3Ce+dvY7dJXTsmopxMBeLZ4KPJZ1WqvnCIGjNCdnGBdyFyjOXLpbx74tp+U8dV7bXzs1loohUgr+05/E3637mUd23rFzg83ekVqvT3FJfV+rCHTdjzrncFr6eWDWj+m1Bfr+BCmD8XL0E6QJ18RUU71ktC4qd1m5ZSOXumJxN/EiSeeiGOOOQave93r8MUvfhHbt28HAIyPj+NZz3oW1q1bl/rk5XIZp512Gq6++urY7R/5yEfw8Y9/HFdffTVuu+02bNq0CS960YuwtNTIzv+Wt7wF3/72t/H1r38dN910E0qlEl72spdBykZQ/mte8xrcdddduPbaa3HttdfirrvuwsUXXxxsl1LipS99KcrlMm666SZ8/etfxze/+U28/e1vT31Nhw9pFp79L1IF0N3iCS/nVNKHPdQe92IxGNjiuw/rRXDp8Z4wDR8xOQDvmxVCEB2S8aDQcjuTtN/Pd9D92CRfsRhErgE+4vzyNBrNAPDVUJJFSO/dJXy/a3R/p41qm2t2qT8+KJhRcxk/fMzBO3LfaL+bqVyjLAonMGcQAa80fxHZt2rNtG1HNk2ZtHJKoxlFuswn+5zPN+bD/c2LD1ZVP+7Y29kDU+ZX4cDq0xO3e+7OT+HoX7wTG8QcAMAqNkKV3fENwWv/Ooq5hvri+N99PPF5fPwUL5YZrtYXv2+aO9bqOaWVU72QOKzvZz/7GX72s5/hxhtvxF/+5V+iVqvh2GOPxQte8AJs3boVW7duxVFHHZXq5C95yUvwkpe8JHYbM+Mf//Ef8Z73vAevfOUrAQBf+tKXsHHjRvzbv/0b3vjGN2JhYQGf+9zn8JWvfAUvfOELAQBf/epXccwxx+D666/HBRdcgPvvvx/XXnstfv3rX+O5z30uAOAzn/kMnv/85+PBBx/ESSedhOuuuw733Xcfdu7ciS1btgAAPvaxj+GSSy7BlVdeiVWrVqW6Lk0M3QRrEmunyAFwenjWw+EC6charGTSHnNMhT7fPdUT3UxgcSSpD7L+pjjyp99mhs6g+zEq16nRaFYUDIDAYCaYvr3Uj9VQFqmWI+LyeCRFDZMqaVWqvH0pZdyD4ik4iR/DHateiDMWwzlGGCUbMDi6uLtj9UtwxtwPg/eW5xpGTUVgJosWnmY8EvmsbrXmnPKRpHJuBu2yDuvTaI40RChEOgsv+roEHpglnL7J8NK0RuU0GzmMFXJ4h/MGfDT3rwAABxZyiJc/RVkGDt0XvM+NN2Sa6FIhrye8xOUTISWX1dZzKrnw56aE6BxTXt5hE8OuGT/qJPacOvvss/HXf/3XuP766zE/P48bbrgBf/Znf4Zt27bhDW94A4499licdNJJmXVs27Zt2Lt3L1784hcHnxUKBZx77rm4+WaVzf+OO+6A4ziRfbZs2YJTTjkl2OdXv/oVpqenA8UUADzvec/D9PR0ZJ9TTjklUEwBwAUXXIB6vY477rijbR/r9ToWFxcj/w4Hkj6GSQWcayVxnQ/HusVTG1uP6njSpPuNaSd7+SVSWR64e396JoO2Y5VtQjTCLFkemWFXGVxz+29lee+nH8SaXWtZNOOV2j0Cf1oajSZbgnGZCESNQhQMZdH2xbmfI8qns7Gpm3Dq1VSlmk6aG8ZU2UswW2gy2jKj6jK2iGjFpvni0dHjDf+U0d5aholxKG+q39JT8CP5bNTyq9v2Q3J0TOvj6jUazUonwyXN398u8cAhwpU3V3DDHdGUOzAsnLzOggx5qP5o+lWJ2y4UGscZMQqefsPl2AsPjLbT/80RzX2N6WdOSEBqI0EnegqwzOVyOOecc/COd7wD73rXu3DZZZdhcnIyyEuVBXv3quRnGzdujHy+cePGYNvevXuRz+exevXqjvts2LABzWzYsCGyT/N5Vq9ejXw+H+wTx1VXXRXksZqensYxxxyT8ioPB7pPdGpjm1CaOr7/toQJ10yYL6pRniJx88tFP6nKG4KvzXUp0wgENdWaPoJg7x7010iSnQblruspgGQdImMrd1bBeBz6r0aj0fSKb0CaKHiLBS8Ef7xgBYqUiLxhIBPZ2zU0sD+CPE9NlnTBhKrD+En+iuCzg8+4pH04SJPBxZEuTM868Fr73Xij8zYYHXKluMSRnFMGeswgrNFohkZPtnWPrMXcRszirdZ/4GixH1++18Xizvvwhl3viuxDRg6TeYFLTmsomfKnvRKXj13Vtf0SF5GzGjJtIMnig7VUo+12HrmpwvpaFGltjnarKVo98kilnKrVavjpT3+K9773vTj77LOxevVqXH755SiVSvjUpz6FHTt2ZN7B5h8lM3f9oTbvE7d/L/s08653vQsLCwvBv507d3bs10oilXUtyWQxw3VsT2Iqbc6pQa27vVCCfqyXzM3+NOw3jYb6gY5AzymOedU7U8Uctsx0UYYO6B4vS+WWHhlIDiuNRnPEQZ7jFDMhbxkNeRoOEWkyNiRSjHcQn8o/i4PS5YOSZAZ7BqKm0uIAgavzynruMffUVwK+JT/oaPNFqJ5Kux58UoNqe6YYPdb3rAKU51S4Wp/2nNJoRotkRsPReW6/V3g3/sr6Ft5ofg8nOA/iW4X3tezjK9vXTjbKij55TRFvvuBU2OOb2rb9Y/ksvNO8IvKZERvWNwjPqXjSyExuUqvEhfUBAJxa/OcaAClyTp177rm47bbbcPzxx+Occ87Bm9/8Zpx77rktHkdZsWmT+vHu3bsXmzc3Qrn2798fnHPTpk2wbRtzc3MR76n9+/fjzDPPDPbZt29fS/sHDhyItHPLLbdEts/NzcFxnI7XVygUUCgU2m5f2WQnCAuWgbqbwFrH6Cwo2N8lqVDyprE9XopIOGQsN8yACMdVMQf5KcBAvbAORs6A4R6pwi+bb02I9gkSOx+Yyel7r5HbBGcaHNgIj22OTuWW3DAajUbTnkCEkIyEQyiZFfV+Zg4ZYPoU8YIYLNKL6jSnNT0PJTabptnM4Np8U4cMcJvBprmP0lXKKZtNuN4Ufs149Bz3FV+Pz7sX4mDlMhBHF1dCe05pNIc17ZQp3BQe3SvrhUph82LzdhzP++PP5SmnquueifrUsbCnGpFFT5z5fiz+4ho8s35n5Jhn1D6Hdasm8JbfK0Y+bwmVQwbVp2OVRv3PlNnobGSocQ5F4WjPqS4kXnrdfPPNWLduHbZu3Yrzzz8fL3jBCwammAKAJz/5ydi0aRN+/OMfB5/Zto2f/exngeLpjDPOQC6Xi+yzZ88e3HPPPcE+z3/+87GwsIBbb7012OeWW27BwsJCZJ977rkHe/bsCfa57rrrUCgUcMYZZwzsGlc8CZ/j9VOFoXmgNJpPmXNqgPSn8hJQxaQbN3/dZB6rJwqeCkLFKjDEqFzuMnL4XLByFui8iBBxoavLxZH349JoNAOAmcBESp4J0V62hD/v4hnVEdHIbdXcbOfjEu7n0QjrawrXY4JRXwje7nn2O7z2k9mK2VHKqRoahtGpgtmy3+uta/HH3y1h5xJFFqumNiJoNEcAcfEVfadqikAwsIMbeoB3OG9onM/MBX93vOBfsPc5jbA/Z/IofG79/8Cv5MmR9oz8OD51wQROWd8UCt2TlbgzvudUxLOpnZdTmnZb1CrR9763q7S1cqoTiT2n5ufn8Ytf/AI33ngj/v7v/x5//Md/jBNPPBHnnnsuzjvvPJx77rlYv359qpOXSqVInqpt27bhrrvuwpo1a3DsscfiLW95Cz70oQ/hhBNOwAknnIAPfehDGB8fx2te8xoAwPT0NP78z/8cb3/727F27VqsWbMGV1xxBU499dSget/Tn/50XHjhhbj00ktxzTXXAADe8IY34GUve1mQwP3FL34xTj75ZFx88cX46Ec/itnZWVxxxRW49NJLj9BKfekXnh0FngCSFlvotltqrX94/5FbUPc2SnBTtQ0zJPui+az0JLRXsszM1POxTBl5PGWfd02M3LOk0WhWGrml3Zhc3AeJHNQk3gsZluxFucUUM0kUot+P9qo9aQxLfkJ0mFHllGCC6Smn7rOejtzR56oNzRb30FnDUKCcaoQLTo+1n8rfvNtpumQ9L9BoVhJZJnnod+a2aRyBCLHgYjetBUxgkcdxB53YOE9YKR+zQJytC/yx89fIOS4+nvtfuJNOwF88q4CcGXe1cQnR+7uOdIqoFGF9Te02z+KrKGAGZch6Ge0kviaFcmpiYgIXXnghLrzwQgDA0tISbrrpJtxwww34yEc+gte+9rU44YQTcM899yQ++e23346tW7cG79/2trcBAP70T/8UX/ziF/HOd74T1WoVl112Gebm5vDc5z4X1113HaamGiUmP/GJT8CyLLzqVa9CtVrF+eefjy9+8YswzcbX/rWvfQ2XX355UNXvoosuwtVXXx1sN00T3//+93HZZZfhrLPOwtjYGF7zmtfgH/7hHxJfy2FFytRMy5kdp1vkX/xBvacgH0gJ036JUQwwVDnXINqPhZ6DrlRSeUR132cQExvfPy95LzQajSaKWZ8FiMAGAQJgjno1teCNfYL7kWqNSr6pj0pxUDvlFMAw6iospmSsgp+QoiU3ife+OUSH/bA+UcCbzijCFMBkof1gz4ymhOhaWms0o0S39UlWiRn6efIfmpXYdtfP8LSaCV8vnoMM0jn8Kvdc2HZD1rHRWb2wVFe9cWDhzc7lAIB/mo5XGIUTlQf3ol8XsOB4EfNZ066p2m3KOdV0dI1zgABIe051JLFyqpmJiQmsWbMGa9aswerVq2FZFu6///5UbZx33nkdPWGEEHjf+96H973vfW33KRaL+OQnP4lPfvKTbfdZs2YNvvrVr3bsy7HHHovvfe97XfusGSDcXdXV37RqlCZlvSrLAAbBCN0ne/JoNRCUFiPKg9G63uWguURJ1orFuPbb32N/S10ybtzh4FkbLawqJOuT8BOsdfsOE3zF9cI6sDDQvETqHeW5cKT9ujQaTbYweXlQyC8+w0FuyWCf0H/Vq87zhETe1QnmGv3i55wSzYs0JiwuldS2wmTw8aHJE6P7tYTleHLXU07VRQF/cIJaJbIdn1/yy7mr8E36n9gsZoPPDB3Wp9EcWYimNylF38OHXNz50/+D9+a+hpDDJmZEGRuhZMtk3sDvTeeBQ2pba/XRKJc8s4AP3FTFX5xWgBCAKQSevradL5Ho+Kov4hRfTYxZQD12SyvUrJxqei89fykps63EfbiRWDlFRLj99ttx44034oYbbsAvf/lLlMtlHHXUUdi6dSv+5V/+JeIFpTlC8LySshATDO6qUEg3pQwlbm5kU0117EDot2mO3ie2wskD/WtOEvpwmEKedX0ATVfdyNiciK88NokfPlHF09aa+OSLJhId4+cPy6KykpOfBjAAXV2EI/S3ptFo+kKAIZhCSW8ZDApmFXEhxP1JG4GJgoWynU5JIwRQdRl//sMSnr3Jwl+e0Rh36y7j7gMSp20wkffCUgxW3mDNnlOzFYlDi2XAAlZPTTSMGPnVOMCrgmTDAc0XK9UyyRG5RlhIc6U/j3PM32F26fv4w/y/Na5Dy2qN5sgjqISa/vmff+w2pZiK4SxDRUuxEHjzGUXgOm9DG5nk84x1Fv79D6c67hMw0Mlrd8+pVXmB+cTttXpOEQsYInrfKaOCR4criZVTMzMzKJfL2Lx5M8477zx8/OMfx9atW3H88ccPsn+aIbH8fhG+MqWDRRRdd+l0JNJOabtZaPuip/jExrHdroRxhCqnsrjkNl/LrQdMXPVbgUtOreO1z0hWpVMw42f71CLmgUOyy94hgop42Q5gfetFg7+NloaYll2j0axU7AoA8tynJIQZEr0tC6imBOZ9Dsu9Ruvfuldi1xJh15IdUU599xEbX7prCU+esfDJC2cANML6RJNy6lDVxQQqAIDVqybh+zSdvM7EE7yuoZxq00dyHQCAi4ZyqpN5cL27J/JeV+vTaA53sp2NmfOPt902JfzwNAEqNHI0k1WMP6Anlkk51eY8aZZqLdX62iSml6RnzJ1IrJz66Ec/iq1bt+LEE5tdjzWa4aePbqVpyZzac2qQ9H6lAkJN5ttIS19pQKwDr/oh7s79r/vVYPvF3yVQTvWZMFwI4Xkkjtp3GPrdjVrXNBrNyuHgg6pKn5fwPBz+wL7xxh/HIrKmz+B+AeQMdZK8ZaCUNF4DgBUuPsIcVEzdd2gOvyy8Ddsqm1Cx/wHjeSMI6zPM6DTbcRmT3oKOrPHg89VFA05s3t/o9bpStdu6CIrHbgroNrRySqMZOcSAFyhppOaP7j+Eh3buxSXnnYypvMABmmy773qxELTPZgHbXvRZlX+kS86pVMSE3omMvKk4STsp5vPN1fpIRLP8+WcjrZzqSOJ09W984xu1YuoIIulj7z9eWQhWAe7YzsxYDlZSgeTtFglv60EWDE589NFyUkHJR7ALf8bV5BgxwjLpT7GnR6N3F+xOzQHIREk7MnpejUazMiECSQcMgqppJEKVjSjGeYrjX/dAwTKwcboIK1WJcoExqyH5yk5jy5nyNqwTi/g94yH86NbfwbBLGBdK6yWsaCC47RIm0aqcAgDTiLPiNymnyPPADSvzrPbGkq3V6yLvj9g5gUazgklTqbzTrt1aIWa85P7/iX+u/A9851f3o+IwZt0EySw8eeRObII7viFxX3tnALPQNhX80sjM5hxT3JTjy1euSR3W15EMVZsaTX8ob/32AqeYN7Epn6L4ZiChPcurSC5gfGE0GGtGv2ndOyvx1D4CulxftsQqmZLm3k1/Nu9PmsVTAvpcl3DoX1g1rdFoNGlwHFuFqDFFhyriFj0UNynrOyn8u4dC+5b39H0Os1BnSGZ89V4b5yztDj4/Y99/YPMv5oL3zZ5TtqQgFIZyUeVUpJdNHfRzb0nXu75wThdh4qZTPojfv+e9Xfsdl8NLo9GMOume21bPItF1LvrAb3+NFz/2YRQMlaz7A3PvxMM/fAreLbcnmOYt8zwwq9OFlfwZNNrsOcUwvAJW3s33vhep5XBHtHJKkxEZSIqBFtDhzL1p+qUnxZcQSnHWTmmh4vmUlWXErnfgBEnJsmirNQy0XSDlIPAXY79eWI2fP1rBW55dxEyxR0XVQLrIre+OtN+bRqPpmccPLsB2XQjDUHmQRNhTqLMsaS9q/AVAt7OnHx8FAMOp4Yf5v8ZjvAn/esebUSwU8NPHXTzTcoPZ9Pnmb4ClxnEtyilXhjynxhKcN6ypA6SUfsOR/WSCtoBGLiyNRnMk0V3eHbP9myiIaBW5E+ixROuybMpipSEz7VSmTbLRxnOq6fbrhOidydgsrzlcSOJCmrkoGtDalhmwTIF1kynrrI3oYpuJUch11isTcATnBBrMhS/v0KvOdtVdRfxyl4vP350iMcoA8ePzR/TR0Gg0KwByXdTrDmp1pyFMwpb+sNdzc+496ncZJJqN2IlZU9uOpxs78FLzVjztwHW4/6DEcWIvCnDaHiOLM5H3tmSsFkp7JfMJq1WF2/PC+kSzgSrhxeiwPo3m8IfbiYM2cuLxBYlpORu7zac2dWyHrcszQxYxrwbReoRUE96o0aBdTiudEL0zWjmlGQ0yjxAKkk6BmWEaAmbKX/tARUcfjW+YymOi2E455QVcHWkJ0TMcp6Iha6FTLKN2SnA0tGW2llXRgQzi+oIXR9DvS6PRZIaUDohcTBeNwMu3IXejErghZZLIm8EI6W/cX8ff3+ZA2g0jwQuNO3CmvB0/K7wNr7V+0vbYqULUKOa4EmuhKvLJwkxkW5LeSy8herPnVNLpvFZOaTSjxuCfSX/+2u75v/HenXiysQ8A8PHcpQCAz7j/GV+cekOwj9EpZHo5J8gZni6aIyqDsD7RWS77phWdEL0zWjmliSehpjhY7GYiKFpDqfpszXvh5WrIta840Z4BCFzmvpQEicpgB8mBtADMijhh2enu9rMIUNaWxvFmm+9cdOvEMhDkNtA/NY1GkwDpOgC5sCARDrFT8qxLyB1zhxASL9siM668uYIv/67Wukuz0Owitx5fkPjMb+u49xDjvv2N9k4zHsWr6XuRfX8mnxl5/72xP0TBivZV2KUgdEbmV0W2bZxozX/SPI6Q7zmVKpl7A4N1WJ9GM0p0m6YTK5mWuL0YodbpaCLC2/f9T28/gfzTXozn1P4FP13/Opx1/kWNNjrkQF2usL7GdQwiIXqjzbfYl/XURPM9IgjsP+1NAIBDJ/1xcAqdEL0zOueUppXDbJHJYEhrEu7EpsTHpBkIlhVPacFGLn47AzPjOTALOM6IXsMy0U+pWcHc6hYdk4Oq2x1O8w3sXJRwCXjyTGvS/3bKqaRwpkM6t9QW0NZ4jUaTFJIuWEoYpvDqlXC0XDhTQ6Y0OWl2M+wwgHsPEm7coRRArzu12LKP4GSymZnxFz8sB+9duxZYKSZEHftpdWT/23Eyfuycgb/LfQG7eB3M5/xZi4W/4MwDAGqiALaifcsVx4N8Ve3Gr0A51WShTyrXtazWaFYO1WoF37n5buxeM4HPP6OfluIlxE8e2I//fN//wGqjBAA4eOKr8aKnFHHszFF48nTTXLRTgZ5l9pzKLuVUaNwJNfod+n38I/5XsCUpLdX6hMDik16M0ubnggrTwIO/BKBzTnVDe05pYkk6gUlRAK87PBjde196poHK294adya2wB1f36FVASEAPuKq9bUGgvRCu0T1RlyoX0ZKTEmM1/+gjDdcW0bZaX0OEnnLaTQazQqAXBvMEgYkRJBTqpEQPV6qhuR7F3lYDzkHtebP9M0KfvhgexnuNA+h0o68fZn568j70zflsfWCP8R/Ex/B3069H8fPGDAF8Mf2e4J9Co4K6asYrfmm9p/2l6ivOg57z3h7+ALCf4KwPmEmy23SjFZOaTQrA1sydt38DXwQ/wtvPHhl4uPi56WtCSvKNmPjvZ/DscYBAMCvrWdj/uQ/gSEEnr7WQrHJ67M1ZG0IiJYXWTUY4W/OSlZgorW5JuUUq/dUmI58PrIOECOCVk5peiZi2VturXkaehYCoyk8KDceLSPtoabcodn0aHZ/cGR+vU3hGAl/4r08CnZoMTUfk18qbb60gaMHVo1G0yPkumBiWBEDSkhtEpEvXk4q9l53Re1jeiGDdocotnaiuu4y3veLCr71kK+MUm2OISZMMNyeYeLYVSY+cNHT8c7zj4UQylD0K3oG9vEMAMByKwAA22hd/DiTW7DjBf+CpWO2tj0He55TRktYX7KBp2PeGI1Gs+zEKYzLDuMd/+9x/Oel/wAAPNd4oO/zMAOPLppYqCsZsFQu4yLj5mD7TTN/2K0FuAXlLXpw7ClNW5Z5kprVmjOyjm1cw9nHhKNTUsx3Yzyn4tA5pzqjw/o0bVj+B4cj1tM+CZoZRQHgecYMSJ/HYLCwvL8jYOlYZtolNO+X9l9XJzt/sn7UZTjtr3dkaPAyhcB8jXDfIYnnbrZgjpor1Sg+ZhqNZiQ5sFgGMUP4yqlIdT5E5UmLbOkek2dSHTfm34ZHeQvq8oNNeZ+6B2R//1Ebv9zt4pe7HXwh9xFsNX+Lr7nn4xzj7s4n9hYmQjT8b/2/5C3ecrK9ciq2yTY5p4ymhOhJ12rGEedRrdGMODHi6MbtdXyM/r4nF5J23qD3HXTxtltXIWeU8YNXrQJV5mAKxhKP4dT653DV8eMd2xXkYuc5H4Uha5i/7wasqz4W2pi+n6NB89jQHxSTcyqMHxehp8yd0copTX9k9ISx72Y/EAH3/7N33nGSG2X+fkrqNHlz9K7XXuecs0lOJJuczJmc4cCEA5M5jrPJNuHgCIYjhx/RGHACY2Mb5+y115tzmJ2dndxBqvr9oW611C11q9NM70w9H/D2qEul6m7prapvve9bbRvX13zyg3wZ72S8YxFmHVtVTwsavC+DOvfAOyHwOrXfMxkbroj9ghQZcva7QSlfSIkp4CP/GGf9Psm/n5zi4kPi3LHVoittsjIZ/ToNP67uI6pQoXsVazQaTTATWZtMNoMEhJL5nWU9eLymZnXF2VPqSSrDXaH+vL2TJV2KZepJlhn9LKOfO3OK3jIbqXyvSi3Zr550PKbms49nm48AVNyRz60rICdLwcPczs8yU7IgTpXnwio5M7DNXnFKVigdXqueFmk07cqeCclN69KcueGbHGlscY+PqA5qGc2Xp0wVPLgzBxTDle20k2dqmE6++OxOTlxYWRIQ0nJz95aKMJM1VypuFNHc+ppWaZlDQHCl5eHmGi9anNI0gSZ5PDX5WXUzS7Qol1XjtLZVdqyrpfW3E03NfRZ2jRb+XLlsmnfE/gTAzWOvgLg/b4ohYM++Yc42NvC3DcdzUJ/BVXeNYNPDd04eYVbrmlZGeZ9azBWj0Wg0lRAC7FwWJQVW50IYyziCiRB4bUnSNEnGTFIxwz1WiVV7LH6w3snr8Y2jdrrHrew4eKd1VQx5zlbszQtiRxubavhkgBHuqayUAAFJVRSnQrY1qdzOfCLdUnEq6ihHe05pNO2HQpG1JHtu+BLv4WHmCmdnhDt7X8DZw3+usbKA3fqUorvE4MisI05ljK6qwhSA8Oz0WRqVETXnXaOIgFdNqjC8zlqEpBLRLmWN+KsqFNPiVEXaLZOJpk2oKS1BUx6yQhBUcwyOtxalVGuVhRopWylu2YUm4yLtR6uEqkYi6SpNCKRSpMdG3b/tXAbwi1MS+G7ian6WuIrz5e3sG9jJo8m3cmXsWkas6qGbvq+kGY9C0DM/Q+83jUYTHaXAyllYKGeVWcm8PSkaplmpODFPKJ7fsyq43h2jxTdsq2g8Z+26O6B0uLHKekz1EjEQWOYb1ouDTw7Zzeorz+l0wzs6855TuTrC+hQKmZ8gmiWJCKPuTqs9pzSa9sLach8rb/t34n95PxeLf7rC1G32cfQf+AKgnmFb+RldieKxnK0g6+xEOm5UXsgem38iAEMrLnKPlYpTYRsJtYymzemKdjRMYKvFZsoSWWUwuaSsNqi+6+xMR4tTmrahqRv/FQylUg0lRG9ZlGHLVPOZafCaG2EWNfN5tGKniCd5NPkWXmH+I/D9T9w+wVfv3FM8kB0FFJ75FRM5xRnGkwCcn76Zfevuo1NkeE3sVhI5/8pMKd5OsNHbbm6PNz5mZt5rGo2mfqRS5GwblMjbbTeo32NSwpNOhYVD5Dw5+oQ14b4+fvXXghsiTBDlVixrK5Jk+Ub867zRvCHw1D93vDi8zgCOWxBzJ1Mp5bStelhfCAXPKbO+fJLac0qjaR9sqbAe/S1djHOYXOcet5TBn7pexpIe5zlvhqic8piM0VxRnEpXEad2nP5xtp59JYOHvMw9ppgazymXllwuuNJc1+LINXhDuy1lMJxcGFJQj58rocP6NIFMxepaq645ExVqIQJG3TOE3SPOjkrN7rsCsolEureuNr9Bt0jzpfh3WcMlvveUUty3w+IUUfSccgYMXdj5zksgSe9e636g41jDcdYat3jC9pw7SbQq6bxGo5m+pHM26/udZOizOuMgRHEXPt/kJsy2KMAOHCvkPGL+nZtGeFGFmLlc12JkLFgcylhwiXkXF5tBHlfwD/t4Bo2QRH8VNiDJkgBglhxy2hBZnCp+VqmUG1pjlohTOqxPo9n/GBjLMGbH8Go9D5gn0HH223hT3zJGB3Y072Ies/mN+9NcPOHYooxZORG6iqWYmH+c/1hZCPPk5pyqh7XGCuYfcCgjy55VPOjrd/x1b3nGl5m17o/sOfqN0S/iEadWqQPL3i62X4+fK6E9pzSBTPZj445Pm2rgvJ+itnr3W9f3vKDRkTCZ1RmnOzmT9Of6uy1bKv7nwTS/XJUJXdCod2HIInzCMm45//aKcfeYkR0FJbCVI0z9v8Rn+ZX4WGgdu7dt5I677wp9v/nsp8+GRqOZUvaN55BKoZQiESv0Ta7fFIV+2t//RrM3Xs+pbtIVy8p4V6iQlLEVCazwcxGkbfhf6+LyN43wIfUO5gGwXG0FwDYSFdtYCNPzdjsZGwqZpsySa0VOiK5X7DWa9kFBXPg3ebjtgLcTn7OcuBlFsI+GALxX+edWC2vIEb6M7vk111e+E/jkek6JOuSLMTrZfdL7mJh/vHvMnxDd/xnSc45g56kfwepcUEPDit+LgdIOUnWixSlNCDU+Uc2yS810DS3dnrrm82mJvXVb1WJb3p2K7XebDTYDT3BH5HP+udViYO393PnYGq56JIEdsLhslKxgR21ItoKD6pZhSRcTnGY85R7bsWk1ALaEk8QaTjGerniZy6zf8MadV9L7ry9UdxVusKOc9LwCGo1mWjAwmmHvWNaxnapEjHJzTnmFKi+qGPYXYuOy0tld7yCxw91cosCN6yYCzylU6avHhgS50PISwYSleEIGrIpX8JzaJpwJTkFckqLywlFQmExOiqI4VeI5FT3nlPac0mjaBUXRJuyYewY/XXElzzv+gGIB4funfoTwhURfZNzHpbFbAThoafSwtQLlCdEnV06obyk64JwKnlP14P0ejAoDbi1aVWYmuVVoWkIjOZ1KamrR06rqEJlaaTha65WlLV5hilMLe3dt5SeJzwOwsv8n3LXT4JwD/GW8+WezdpVbynMDZUP2ZBrPKX7+t3t5IvXfvuMXcDfD48exp2cBK8SuyJ9h4a5/kh5+Fdm+FZHPqRfnkdL3mkajqU7WkqzeOYJpCkwhUEpiiOJKftFcBi0oqbI/g0hl9nJf6l2B7x3/8H/Cys9Ha6tUzBLhodIKgw+f3sFjd5eLPKLCBG0Xc/31RJ3MefoSWxUnsqWeX1EXu0wtTmk0bUUsbwnVoRdy+qLjSt6tRzAJ2K2PoilZKbbxncTV7nu5ngPKyle9wiSLUaXU48cQLGiJKu/XeA3P9xI0RlYzOOVKLWjPKU0I1Z+egnFo5nPWPMepdvfwaKEQN2Op/8P3Zosi0LrUZXTuW+17XwBeD+uMHd0rz+s5tWO0ODHYccdP+UWiKExllTPZWCL2csQjn6dn6Ck6RKaGTwFCBq/4N++2aPfnSqPRtBtSKXJSIu3CjnN4TElBbBFVsvhVtrkrRh8OPfNc8/HwxpVUl7FgDuGbTPQkBc9cHg9cFRcVwvrS+HNMVfOcCmqmVGAWJrJVdsuSIWqVXlTQaNoHpTziVIDnpXA9p6I/t1lbsX646Cm1e0yyZth0azjV8I9v03OPrr3dUxTW15vfcTCqp6iXYJMoAl/WTRVxqtgYvUhQCS1OadoD1brE5XV7ZLUorK9QdSvQA8/6BDol/TH/p478zf8+sGpfcTKRsYrHq33lWVX0nHrd9aNsHXGuddzQre7xh7vP5Z7j/tN3Xjw9QAe1iVNjWbtqmebc0sVY+qJIre89jUYTQr6Pd0KmJSA8q1HezrayHRFSBpYJ2hjibnlkzc3M2oo+4exi9dncZfzceo7vfSMvQKUTs8rbVmHClBZ+capSCKCvzsJnVQqpBDEhCw2peF5YOLkO69No2geFKgrOZUnGi6JzLWP7z91tcfldCW5Y7yxWvvNPu/jGA2m2DDvP/opkUXxfq5bW5RVQZr8mabe+xd2NyBbVwvqaIYn4rxGwhOEcn9meBFXR4pSmIYrPV2OGqTVmrd0ffu2F0iwazYWUsvwr5Xtii3x/rxv2m8oJK+q9pciVTBJ+/3QWZI6Fqh+AO8/+IV3nf4SeJf6J1MYhSWeN4tS+ifBEvk2jtFN11al2f940Gs1UoFQxm5SUqnzROG87ihYkJI6vwiJWyi73dtrV64TIWJiR7VPGhs58QvVRUgEbWjj27qAjT+Zr1kv4UO7tnnfCr7EjU7LDXxVxKqhPs1Vxtz1VNnz3lw8Tp3RYn0bTXsQLAc4BNqGeULN7d0p6GeX3T2expeKO5Hu5I3k5w4POmPMkUcxjeoX9jvoaXRpWPEnzGSM/3qznekHnqCZ7TgmjWElgWF/jl5gRaHFKE0zEgVyr9tZrKg1NmlthcHXOqUmhhp8uJf2r7pYwfadvHfNXlqnuoOTizTn168R/MrB1DfbQTkyhGFNJuvucXCSppH/3ptGsrDmsr1Ki9ubdyfoe02g00VEohJVBSSufEL0gkPiT0bremEF2rOBAFCZOWeWeU+PxOYATNhMW8lxK1lZ0C0ecMuMdzO/yT8JkwZNBGFxtvYI/2WeWNzKAcfzilAzwkvAR4Ilge0KAKD2/pLxhBuc61N7VGk37oCqE6nqpZfz2kdgveTT1Nk6VjzA0OkavcDaEOIQt9DDOafZDAHwp90r6lh5RX7vLPDcne7e+VlTUhJxTpZ5ToeZW2+FKaHFKE0gu3hu5bLMGO60bNLUwPq9OWvVZtfMK1GP0O0pCQoSS/sF+WV4S72p+yPXyh70r2KcZq/mZ+hhD25yY/80sojPhmGHT8N+jUqmaw/qQlVUzfXtoNJrJRinoGlpD18Bj2Eo5ApMQgHASKSnl5gMprIt78faXYT15hwxIYh4rCkKGNc7NG7J88e4Jsna5JczZiglL+TynXnhkb4CHgGOvC+ba61lVqf8dUw2G9eF8Va7nVFlYjf9P0wwe3mtxSqNpHxQQKzzTQWF9+ce4luf2nfndSt9j/YjMno3u8bRIsUjsdf8+dUmc95ycKj09IlMsH9QTilglIXoz5onVojgKbdBhfZXR4pSmDCvWTTo1v2o5N0NEk56xpj6r+TtbSafSmsO+JsFwtEQuUzNYoFK+f2qiXJxyRB6pFO+7eYxrHvd7NaVtiPILbh0zmFDlK9hLNl8HwE5jUdl7BZRUNYf1qYAki029HUL0uhl7z2k0mqooAJnDsNMou2T3PfcP4cw38sbEjne7b3vD/RQy0N50BuScigvJaF4UMnLjfPGeNDdvzPG7p7O+clIp3nbDGG/+8yjDGUVXXpxaPre7PLdTQUTL/2v7htHhhvCSI3t8f9ez25UlixNZSs4v7Y3Cwl4MnYhXo2kblFLERHhYXyMzhaTKYA9sKNYkLXoYd/9edurFdCfqq3+qd+uLIk59IBshZNHzOVQT8maVbopR2iO0l5tE+6LFKU1b0WjuoGDqnTm30pML9r+QwfZBKsX3Hk7z943eUI3gjCVR6JROvpKscrycjLw4tWVYYu3dyKPJt/I+87du+aGM9OWd6h+X7B4rH/Rf/UQng6q77Piy7HoAdseXhrZJKlVzWF9BjC07XlMtGo1G0zxUwVtKKiQy/7d396R8gnSnNNnOReVha1TegCLIc+rxzlMYpQMAw5pwjz+8y5ObT8GEBVtHJP0TiuvXZenKh/WpWEdZknPXc8o94lXswy1tMtnhryfybn1ezylBDCt/frWwmhBxSuec0mjaiuJufeU2ofgU1z6KW8gAz972neIBZdGdD/FL9x2MTJSPTSMzReJUsc+oPn+ySyWOquJT66Uj5ennNOHUtpetRlOCalIavNYE3umHf7ryj00Wv37KWf1+zgrHM+nO/g5+uaWPT52hWFyjp3KXdHZn2iv6WMQApnImAG/56xh3Jz9Pj5jg/fHfcqF5P5vUQr5/z/O5wUjw7jPm0D2ynYm7f8JD1sHMmTuXw7smmD+rh8yik9kyCsfFNoRe95bMkZwU8p5Ukg6yIe+GUGVV3HletSiq0Wgmj0K6c4VE2RLlE0gqLyoIT5Yp4Xej8tFZIk69JPOfHGV2OuF0wgnrKzBRkn7KRvAy43beH/8Nb5v4AJ0JR5ySsVTZCm5hxFPrIruKl4pT1cL6yi8gFSzJh+XYydmB7ap0vnNU22qNpl1QnjxyQWF9BUPTjFGbIXP0ULBtnY1VNsWeU1G+D5vSkOwqNTXDc8r3WnHM/JA2aDNcES1OaZqCmKZOeJO1A0XzmBkW7+Hd5bvSfXn1PAC+9Sj812m1/XbdypnY7BWzWKQGXM8pgEVi0H19tLGJo9nE8817Afjdtvdx4c6vgYDz4g/AMM7/d8B1sf/hC703cUx6o3v+44e+g2PW/C8AYyqJNf/o0DYpqUgQLYmve46qIVN7HQhRPpVsdnivRqOZhkgcdcUVm/I5p1Q+Fj3AkEgFn31sFot7TN6w1Pt+uW0v2PACfV0pzjkgzsgaRxQSuaI45U3vt6A3ye5x+ErCsctfjX/bDeuTsY6yUI/C30ZA91Ipj4hKzeJv9omcZz6Ub0TlMZPIT/68l7Gl5GCxHYBszwEl5UsrCK5X79an0bQXprtbX7lNaHRY9R/ig7zH/gkHGrudsD7h2EEZb0ycKvfcbL8BoIwg2Dd7jue1w3FTcEBP2CJE+31f7cT0VBQ0DRP1sWnaKlx+gNpMkauoULefEWjDJu1XbBySLGEPPYyXTQhMo/YvtzCxGRJ9AD5xqhIv3PHN0Pe29A/yovQf3b/3HP0Geg44xv37J+q5vOPkcLdqpWQxv0hU9I2l0WjaDKWc/ygkSipEIfxYCI/NMnAmD0Wh6tHBOA/uTfLnTc4AP2ur4J38wJdLBeDDZ/WRMGFUOeKUzDjvJ8j5hKVEzCDnCYc+wtiCKRQSgYwH2WfnZDNwThNufxOm4Jf2sz3VRFsb9o6x4tY4KeEsWOQ6F5WUCw4/rFSfRqOZetyE6BXC+mp5bofzNu9X1rM4++xz2RtzcggLZbt2Usa6GmgxU+45FcXLSVKa/yngHG89Tf5M8cDq8tfTuf8qosUpTf0UnrGpbUU0anbXbOGnaqmAsF/8Gg0ze/hJ7kq9lx8kvkiuxMbPy4f01fKL9ygn59SwURCnLLI2dORX0MNICL+ItfvQV7FWLgHgvs3DrJbF1W2FgdVZ3Gjg/EsuY05HuAlWSmGI2jowJauUb/j2KOw00oy6NBrNjCCfLMrJiSfzcfwCZwiqnA0oAvrotF08dt/eDl71z/lctzVazHZHKoEBjOJ4CMjcOM82HmJV8o08P3eTr2wmYC1iKDYXZSYo7UkKE5xzl8U5oMfgeQfHuV8eRlaZbOs5IbQ9CRPSFDfWCAzh8V2n/EjBM9ZGBObk8jKaCt5sQ2jPKY2mbXDC+vKRAEG79blhfdEHXIUdRL9nP58j5phYwkl9IaTlRgLYyeg7sgeyH4hT0byivFm9mhvWVwk9fK6MFqc0gUzJg+N17W8YT9K5usSgSdj2bn+LGGwj3iIcj6RTjafJ2GBJxYuNO/hn4n0cZWyqrTJl051fTRoxZwGO59RYDt4b+31NVaWXnsVEx0IAFohBct7IaWEi411sO/M/2Xr2lahY5UmWLVXtIRgtDuvzXCjiMY1GM9NRKGelWCqklODuOCec1/m+trTL9ew5wdeengvA99f2ROqblRFHCMEYjp2VmXF+mPgSMSF5R/paX9mMVW5n06IQ9hLskZSKCX7w/C4+cFoHr8h+imMz15Kr4I2QMAVp5RGnquacKl4R8knlZUGcCvC6KpmsDXQfHlibDuvTaNoHhfJ4TjW+W5+UilQ+HUSaBKYh3NxLhsxxpHDGx5neg+pvNEFhfe1PsOfUZLeh9IUmiP3v7tK0FU3Tb1r9oLahEFS6C1AzqJTzYjrhDVlI5yxsBdckvsUyo5+X7f1+TTemkRvHyN+Ao2becwqbMQueaTxaVv4HidfykdxbfcfW9JzKpmd/ncyslYwKZ8vwWYxiedpZ6MzHF57MxPzjInzIesSpkPJNvS2C3KZmxn2n0WhqR+XzmEuP94/bKUuJ8NotjymxZLGPDMrx5CLLcxAiBIaAkXyIi/LknBoQ/mTiZnpv2ekjRq+vmW7zPP12oQ9/7sFJlvSlOH1JeKheqedU8Lbx3uYHfOC8OGURlDjZ/+dA92FsO+yy8nLaVGs0bYOybQyRF6ADPafy/0asL2vZdOZ3eU4kkgDYorALtcVyYzcAuZ7wnaKjMbWTqvquHnRWc8P6qk3rXIFshszV6kWLU5qm0BydRXm2CW0PRAtWB5Tnv83EjnVhmynsRmPJ9wOynsG5nR4vsfP5vCURMbNOSN+oSmEbTmde8JxapQ4sK3/2WWdz5Gnn+47t7TyYbN/B+csXd1fx7RZS472kUDVv+11NnHSjaRqhkC5GeQ+12YOr0WjaBieFuSNMKekXt4VSnv34iqUBvA5NRgWbLqzy8Gs7OQtDwCiOOGWmixtbDFPsI0dX3cJJj32u7Px/dl0YdrWyIx84rYPvPq+bRHAiKsAZbNcS1udezWfTnS+kdBeqoHYJAbsPeWWka2g0milCeYT1AMHazcgnoo1pc9kJ9/UXL3BE+IKnpZAWiXwIoTRr3NK6lIj2q9kowwlRjBbWV/p3QEL0Js/xqrXKE9OjqYAWpzTB1PrktOHcNKItnz4YJuOdS6es05hMYp7wNTszhvcGTBsdAWeEY+QccWof3ZgxpxPvliP0PPJ9LjTuLyufSHRw2uK475hpFlfM3a3GUb4V7lo7QSll8zynKE+Y2yhKd68ajSYCSsr8//PhfV7boezQPEg5z2pVJc+pXDbj+/tfyXMAp1fYqJzcSwfuusV9f1w5ixCJoQ2c+PQ1HGhtAMBWgt/a5/D67Ee4L3mG07yQnFO10hEXpCn2G1XD+gI9p8LFqSD7HvSd6YToGk0bIYtj2aaE9VnFHZ67Eo69sfKeUyaWuwO0MqJtyBDKJIf17T727WS7lzJw1Bvy129Wzikvzc05FWRri55TOry6Eg3enRoNTZOAW+XlWFeom3L/0xKEZ3VYUzspsu5rmRlBGcXkr2mjti1yjYwjTg2pLmIxpzM/xF7HIawL/IlkLFXWMcZi5eLUQjFID8VVrJo783rC+qolRG8YT0J0/yE95dFoNIGoQiiwcnJOlQ7g/Rs5FC2J7fWcEv5zvGSzfs+pgg02BNxmHwf+tQTGSZJQkgNv/Xff8TdZV3CbfSwAn1oSskJf56RsbofBmcu7YFf+QD2LSIWE6FEmsfmwxvJS2lJrNG2DXRzLBob1eV4rpaqnA/EOzvIGQBbC+jyeU64HUp1Mds6poZUXM7Ty4obqCBarvB1LE+ZkVcP6NFHQ4pSmCTTncWvFoKng3dF2BqFVQlxrqm0rlFKkRHGl3J4Y9n3utNFBsob67PzEZpQOErHqJlHGUoiS+FMz4Lw3xm70H6ix41OqnrC+8vKq7K/mi6Jh27trNBqNkk7Sc6kkyrdbHwGeVEUb5fOcqtC7lXpOFSZOQkA/s8rK28ogNt5fdjw2exm/Pqeb9fskJy0MFo8aCWF+xopOV5wyI66ce8dFxYTo1XNOQbA4pdFo2giP51RQWJ9PjFIqQlKjYn0Fb0rXc0p5PacaE6fK2zq5Y8AokQAvOSwBG4t/B7bQ831O7m59esxcCR3Wp2mI5j1gKj9tbtZoqvF6WmU8tElqDKmgw+M5FRtc6xNlMnnPqfnrf8fSOz6GsDNldXixs06i3DGVIhavvJptYYIRR5SYzpgnrC987FCrONVYWN8PHk3zxbsnmp8kXwtRGo2mFtzd+BTYCq+ZHetaxljXcm9h95UV4jmVTc7xVW9ny3NOFc8pt7tCWfTv2lZ2/C1nLmZ2yuDkRTHPpNBv61Ujq+ux4rKJQbWdVQOuk7fvstokNk9QCiztOaXRtBH5zRykEsFemV7xJMoupbLcrb3gORVXWWIivzOg2ag41f7ygVmqzgfa7uZ6TlWtwV2UafhS05r2v7s0M4dWPKyqXolpP7Uc+2mza0EBHRQFp+6RDQjPbk2WSCCkxcK1v6Jzz6N07n7IfS9rKz7wtzH+77E0QxnJ9hHJ4rW/BCAjUiAqe05N5H2yREmn543fD119qVXUUdTsOVWYvCil+MWqLDdvzLF5xFdlU2hTf0SNRtOG7BlNo5QkKSTzugzmdyVwJ05GPHQV3wrJOWXF/HkFVWY48PzCOUPKH+odx+LxB+8qKz+vK8qErYEJjOdzxqqIU8Vdujx2tpLnVFkFVXY41Gg0U05BcIoymopWxrPZRH6GX9itL6WKaSYa95yaWvmgvt3Og9R6Ufn9Wq/gCz/X1IsO69O0ES1LOlW3kWjOLoQBtND7ZLpLBlJBSng8p+w00vN9KmDe5r8WT/B4E922Ocdj/TaP9dv8+sksS9RObks6W+smDZvxKnlA0gVxCmelq7gFsNeUht00teaDUlUnMAWyyiQhbPez5jyXSlstym+mAl9qNBqNj2w2B0jmdZiMxxVGhsrmMG+uou7WN3/PfSHVOBVtVIs4Xqx3j8exOMt4ImLr/TQS+uFdyZ9IzK3tOkoh8iE7QZ5T5e0SgRM47Tml0bQT+QXFULtSEtZXBW/+PuF6Tjn2IqG8+a0aFadKdgdtrLaGrx9YpOTvoG9vsneaLl5PJ0SvhPac0gRT8/ilOQ+4aKIa35xwplYaLq2r14OtoNPjOZVQGf9vrWDRht+7f5q5Ufd12qP15CTckvgP9+8ukQ2M+fdiFbbkFQJfWl/h9ZwKocb7USgZeftgdyU9L06lPbsT282ci+QHBIE5pnS4n0ajCUBmRzGsDDIWR8gcXivp3XtEKfKLSflcKeW5fQNJjO0IPF4Ia7si91bf8V7GWST2+o792npmcOUlk6BGEgGbAl6c+Sxvzn6Q8Y7FFcsGBqCocM+pAGkqpGZtpzWatsH1nKouTgXlFC2rzus55doq59+4R5yqNtatyhR7TkWyYqW2u9qcqwmfKbJDgx4vV0R7TmkaprlZp9qJVran3T7r/oNSuEkdARIqzYS3Qy5Zkehd+0dGlp6LnRnngEd/xMbU3wG41T6euCiqVZ0iXZOrsFec8u+yElxH7SvW0Xfr84pTN23I0pcUvMn8K/PEEBnr0mKNepNIjUYzySgri21LlIgh7Kw/3L6CWbRk0ViZSE4Qa3lCrQASvnLZ8eCwvoI5f1Id6Dt+oLG7rOxV1mv4dXAtVf6OjiHgYXUIKHhuxGp8CdHzk9PA3foi9l3a/Gs07UM1jcKXDz1SfZ5SbmywI7ok8rlas8QbDwuZ6rC+KpbsEXlwULbBiue0uzvDTEKLU5oyYqZgXk+iesE8zXATb+2cufb27bey1AzQvKTCJ9okVAbvBy8N/+gY2cQh178CgMM9/emzzUd85TpFFqNKh618rw3Ih91FCuuLuDuTW4uqRZxyPtjGfTm+smGcDjI8kfoJAD8YOhkWHFXTtaPhT7zZ9MTrGo1meqAk3clEfkJUzaZ5EqJ7TMobuI63JH/P9fYZwIfc46NZxUJ7uHo6kSpkCQ5zKbVqDYX11ZR7t3TVH0Q+ZEcG7tYXJfmvDuvTaNqLys9j2W591WoL2rE5X0chrM+qkls1Em2cEH2VPJAXZz/Ld1nlO17122tZHhdvGwoJ0bUdrkT73l2aKSNmCFJVdi0r0swHrJUPa41GRymcTS1aY6xaUWvhN4v+2+2flIpTKZV2Duapd/C9IXFEYIdreSYC3omJT6gSEeL3a+6MZOSE6AVx6pnjt/BY8s18LPZz971dm54iZ6t87qlysrZiMK3j3zUaTYtQCsPI78db2Do9KB+SAO9SVc7jOXUpTh7BF5p3u8c2D9vcu8NiNqME4bXmwyVJ0UuxQpOMRxN9ouDNOVV18O0W9fZt4Tmnom9hrtFo2o0ooneUBcBCJgjp2UyiIHAVPKesECG+Jqbac6qCHU4TdxaPy5xeq33HzZ2ZBc9FnGtobaoy2nNK0xa4D3GzbINrhNrYAjRZpY+ZggPmdFQvuJ8jSzyKUirD5oFRTsn/XRrWV2CLnM9/Wq/jHnkkEyRYLnbzNvN6/i5PZKXYwb4DXsAZYnPZeRamJzF58TeTnumFN6xPhfysokbPKSC651R+snKw2A7Aa2N/c9+bK4b5/L02+7JjfP7cGD0JfwO/cX+amzZm+Z8Luzlkdn3C5iQsOGk0mv2VwkhcCFD+TR5SccMN0SjknCqQjXVT8LSyS+ScG9Zn+cq9aVJkeHsqSxDePFUvz36aL8S/x4nG2sCyMkwuqjVvSQW87YnqOeWb4HgSope3tjQ3lvac0mjaHSUr55zyHo2S+iRw97+8kJRUWRCQi7KYWo2p9pyqYD8L32U1G1lTpRHRY+HmoD2nNNMerVBPL1RJovAUaZ7xyAc9BYovbzvqv1AY/KvzWfzkiP/h8Y5TGKETixhnH7WCb3e+g5vkqXzbvoRkR2dgQn7b5zlVxJdzSjR/tz6BrDmsL4g+xlg/rNibVvx1g13WvCO2/IJ7E+/kxkfKhbmcrVi1x8KW1R4i/ZBpNJpylFJuknOF8Ij0jiGa151kbnc+jUBhw4W8jfJ6CJV6Nv1zi7PrQ5jXFPjFoKfVMj6Ue3to2TAbWrbjU4MJ0YPaFunC4HqdBXlOlZUNFac0Gk27oNzd+kLerzmsL0jsKnhOOblaWxHWN/nzrHBL5n52UXq8WpVNEKci57XS0QqV0OKUpnEUNGXIo1STVedGraVq3UhOK2Z1I6XfqCfJMU94E+IWv9v4oiNY//yfMe+CD/KKozr58nO6WNItOGmhyauPSvLpczrcn3h5r4ERYBF9kyLPDeoL8YuUc6q233w2o/SK8UhlQ1f9gVlilDkM8y7zj2xa95QvvG8sp7g89jvmiWFeN3pt2blX35fmfbeM85PHM2XvedF3s0ajCcLRpiROfypA2lTbhLRgW70ms3SHup7cHv5f4jO8M3YdAKN4vYb9IleBXIVggaue2RV4fCg2t+RIczynqiFK/t02lOGefqf9QTmnREnl4Xt/aWut0bQNNe3WF0GccsUur5tm3nPKDeubDjmnoly/Vq/XZohT0dBTwMpM9d2l0QDO5LapO963c1xvfu9s7f5ZH8q2q5VwX6ViBjLR485SFnYZ/OiFPXzh2V0kTMGyXpMvP6eTzz2jg3MOiEXwnPKG9YWIU2FhfTWulFwWuyVy2cAEuXn6xBhvif2FD8d/xe+Sn2Fg5xYARrKKN/656HVwkvUwKMmqPRYP7nS8Em7e6Ky0/eLJ8rCZdny0NBpNe+HYCZnvk4XHDlYX8aVPnCra5uvW2bx1+BucajzN62I3AzAsesqqKr1CToVPyg6dG/zeQ93ncqN9iudIIzmnPLXUmBD9bb9eQ7xCzqlSwu2zttwaTdvg2rvmeDoWwwS9lTiGJ5UXp+wmhPWVepBOuuhdMazPoXwxoPW79VX/wQLCtTVlaHFK0wSa85CJZnlgldZbR/vy0lazm6JpAt7dSPpVb1AB96URYan6uAUxTl8SRwgRuLJte1yg/bv1ecP6vJOF4GuqZrhSh1DqVeBlFqO8zbze/bsjO8D9T66l+/p38LLc9b6y5thO3nfLOB/5xziDaUkcixPEWjcxu34uNBpNLSilnAmTIfI5p/JeVEFlUT777V1c8grwv1ptc5jY4jt3WJT3Bd7QtpcfnuBj53SHtjN0MCxMPp17fbFNDXgMeHeDjb6FvFNw50gOs6I4VZb9F4CHjvkYm+QCvpp7ee0N1mg0LSW6HSgKT1VqLJxZVknBc6opOaeCwgwmkUrifpiH1OSE9Xlfl19Ruf/qcXQltDilaYiiGWz8oS7u0dMKaq+5taZDG6Z6UbLoObVJLQoq4PmjNhMnAgb9YSFz3g5QGMHeVV6GVlxUU1tqwa4wYTrC2EJMFL8TIW16n/4thxnb+ET8Z76yB976Xp5jPMiLjDvYl1Z8NvZD/pD8FO+N/a5qG3Rnq9FoSlGAkDnIe05F6vvykwSvJfd6TiXIMUf4c02NGQELFR5SMThqQaraJQMJ856tFW/OqepZ/PIr7J7Za8FzKnChI2Rnqu5DzuL56hoeUocEFtNoNFNHtZxTpSnRq9Yng8L6nNepJob1GVMsH1SacxY/e0mZSditL/IV9HC5Ilqc0jSEaMu4OQ8Ntq+RgWiVijV14vWc2hggThme90vzcFQjqO/ye055w/q85rPydf62+K2oWOt2UlQ1mHKRGeZ8+a/A90w7zQ8SX+ZriW/B+B5eE7sVgPeaJeKUvn81Gk0ElMoL10I4yX1V9CB+f86poo17tfn3srID5rziH0HJxCn1cC1/P/C4gJxHnDKqJcyqgE+cqr6MX3akkNA4mudU8Ds6nESjaSeq5JzyCdrRE6J7004U0lUUFimtZoT1TbHnVH0OB62X5qvpX8U2aDtciam+uzTTANWsxOFKNXUfzkYNkVCTYco0teL1nNqq5gWU8IhTNd5PIqDDDROnglam8n+U1dHqOykorC9NIrBsfKKfpLCq1qlG9/j+vntbzve3d5LTDM9JjUYz/VAokHbeRopiMvTQ3eQ8YX2e496wvs/Gf1R2XtborNgOIQQY4R4DYV2FwL8phqHq32XJqEGcKrTH26wukQYgY5Z/1vKgvrBkwHpSpNG0DXlzEsVzKkpYXzHnVPiYtBniFCUC+WRblUpj+yjJ5SeDoKsp1wxrO1wJLU5p2oTWPahRdrjQ7D8UxClLGYh4uTeS8EwejCaInf6QDk87fOKUtwHl16xVJKuVLsp39QvLQ3X+vl+XHXt/9p2cmP5f37GDnv6+7++v3tHPhFX+LI3n9POl0WiCcRylbDchOiV5pQLO8J+bp1LoMsBAYrGnhnJ7awhQRrjnVJiTrcC/y18h71M9eBOiVw/rK6ebCSBEiCvrY0rFqaCjGo1maqnyZPoORxlrlYcJqhLbYDcl/2n7ygeqoABFGHcrwyPUNTnnlKZ+2vfu0sw4VI27mVXD59lRt9HRpqbtyMfU25g82PMc7pWH+94uiFO2EjX3NUG79XlDKNxOjxK3aZ9HVTmtlm+Wql1lx7ryE5koPOuoAzj1oLlcceAv3WOHWWt8ZT5m/pT1+6Q7Y5QKrn7E4CW/G+GRgeq7R2k0mhmKUs6OUW5CdCjtW830IIaddW2lLRXmlru4JfEhzjYeC9yR9BrrpfzYuoD/tV7I1gXPco+Hhq7VEdaH8ItTRgPjlJoSohdLuq96hGPTM0aEEHFRKk7lc1hpzymNpn3IG4JSAalAbRmnvIvx3sVT/7jWaoI4VRplMOkzpSgXLDGyQYsWdsdcBg95CQOHvQplJhtvVtV2icC2afxocUqjCUS1WFHQIYN1k5/cSGEgUj28Mvtp1sti7qnC4FtihK6GhxFU3CdORQrri1pzayiEOg5RvrV6GEvn9fIfp3fw5hO7+cbsKwLLvCJ2O9uGMu7fv9/azcj2pzmVJ3l6uHU7EWo0mv2XgucUomAzy3NOmRMDHHzDZZzw8KfdYw8+uZbvJq7mEGM7P0tc5cs5VSCr4nzKeiOfty7l4sOqhPVVaWelsD5vfkHRpEW06sOL8gb15D1kc0FhfVX6ID3i0Gjaj2p2wPtcF5KdV6yvIHb5rlEiTtF4WF+pvZn0sL4K70VLLl9kzzFvZu9RlzXYokpXKEdLU5XR4pSmfVA0NedU42jz0Y4UwvpsDBZ2lZsw4XFrrvluCsg55RenPMdDzWdQNt7W3tc/t54DwNesl/K67BXcYp/Ip1MfYWfyoEjnewcahx1/Jm+d/1N2dB1ZVq5z213u6/X9Y/wm+Vl+lfwvYjLd4CfQaDTTEYXCsG3AACOGUHbZnn2dex4FIG6N5hcXBCt23eSrJ8jexjwhdokqzpvVFiqiZikxVf1hfV6ibmvu9XRyw/oCxKnynalCqtXjGo2mfVC17NYXoToVtFuf33baTcg5VTqkbSe74n72ks+t2mB6qXP/RUOLU5ppj0LVbJSKOVtbYM20TWoIWQjbw+CVRyQ4dr5/VmK4nbNRR1hfQDLzkFAQb+fvO28KBNbf2M/gtPT/cLX1MtarJbwl9x9s6ziMVbOeFel8bzjjwbNMPnz2LEYv+BLprqW+ciMD21k95Hwf58p73eMd1j7tpazRaMpQCpA5hDBRRgzsHCDLJg7eE5IjWzhr+K++w0F5Uv4ozwquImBCV80sh+acKjnRbJLn1JLuaMNv79W782F9QZ5Tlc70mWZtpzWatqHo6VRdHo+4x2lZfaUhg00J62u4huZdP638YluzhL5GqSjY6QFzRbQ4pWkYBQ1PyFv3nLarAWjXdrU/wvWcMulNGnz1vC5Mz8yikHNK1rWHXPkZMnS3vsrnRX+3cU5fEmM3szmoryikXXRQHFkliXCBoF0KAbac903WPP9X/G3WywA4wtjM7bucuPwT5Sq3XMoerbfpGo1mGqOUBGU7W48LA0Pmijmogk+gc88jZYdLN3h4UB7CJuWEc5+6OFa3+FQg6kJUIzmnAL7/vC6uPq8z0OvX36DyQ72MAdHC+sJ262snDweNRlNZnPLlnIowUSru1uetpAW79eFspNMO7FBzeGXmk+7fhe8yHZ9VUrL14lRbBf/sx+hEIZo2onmDJiE8g7G6lK/yvBjNZeoGiP3jknkdouU7yLWKQlhfeFhdsbOv+TMGlJf4c04J97jn+r7TAryvWtwpnr0swZkndrOoS/D0XsmmYZtnLo+zaXtEcSpsomjEIRFngNkAvMC8l32Z44AjWcwet1inNYwWXDUaTSl7hyewbVm0McrZVMG3mu/po4W02L53hMUl9cgSD9btai4A7zwxyfkrEpEtrI1Rk/dTab1Gg2F9B/ZF2zyi2NMUv5tZwhGnMvHyfIJl1lf4XxY289DilEbTPlQTnJRfnYpSY/7fSmF9TfCcEvB7eS5X8+2G66qvAf4/99Dnvi6Mtwe7DuZ2+1ieYT6WPz7pzQotoXeRr4z2nNK0Ba0ZMBVEivrqno6m45aNWS69bpTvPJypWnbNXpu/b8q1vE0/eyLDG/88ymA64oRBFXNOBeH1nKoVo8pufb5m+ISskETp7tutFacEsLjbQAjB4XNNLjwoUdt1K2yxDpDtWOC+vmDsT2SkYo4YcY912iNBp2k0mhmOtHPYtoURc2yMUDKfZ8Vra73iVI7s+HBZPaX2PkOclx2e4KWHJ+lNVl+IKHhOhS9qBFNabaOeU1Ep7UfiQtKX95zKxsrFqeoJ0TUaTdtRJazP91xHeIiDwwT9dbci59RkE/Xy37Nf4L5uh00h3DZocaoiWpzSNIZS+8VDVo9JKiRmbQlT9J19Ny9K/XZ1tmrZd900xlX/muDxfqslbbGl4ob1Wf7vsQxbRyS/erJ6m6C4Y0nYJKOYEL323y5oO19vWJ93pybvDij+nFM1X7YiE0Zt+UW8hG1PXHZ2lXLHnXCK+3pT/GDSOcVsUQzl65ZDka6j0WhmFjkrR9LAs3pvO+KUx+YUFhTAEadiuXKxe2/Wv9qfUXE6anAACPR4rYPJEqeE+68zVphlTGAI53Uu1h1avtKR8KMajaYd8T+vEXbrkwEJ1luREL3hGppL2E7alUS6VjDVot10QYtTmvahVXpNG4pnqoW6VyW64rVfdN2+6h3iE3ss3vrXUa59JPqubTdvzHHNvWPu31EEMyhOZEpzkBQwKYT91ZNxKkicMj3ve46HJUQPqTkK98gjyo6VbgMcXH1Y/RFNfIh3WIGOZIK7ei4CYEx0k8tO+N7vluWeDhqNZmajlCKdyWAgfRtLCGzfhElIj4eulYNMuT15rnmf7+8M0UP5AIy8jazZc6rkb5Pm7NYX9cKF688zHMFuRHWAEaTKlW6fFZxzSvtQaTTtg6Ky55TvuY6ScyqC51Qzck5NtQZTev2wb2ayrV2p1Q0voO1wJbQ4pWkLWvKY+pcO6qugRRZ4qgx7dxwWspdq37hUCoEkSRZbVv91rr1vL9dMfJyj1nwnclseWbeVh5Jv46OxnzGHYeYyxC9WZSrGYm8etvnWA+NOGysk1IX6PKdEQNZcv+dUsW3hCdHrD+t7T/bfySq/UBRNnAo5HDXJb0hCdC9pw1mtF0piZfwiZI/UYX0ajcbPruEMdnYCE8snqAjpeOPumZA8sstC2MUw8z3jkjlysGrdGeIsqJZUHHjhIXEWdgouWOFMyMIWNcJ4/kr/RM5Qk+M5VWrUny0eAmCXmo0ZZNYjhvXpnFMaTfugqo2vfdpUpLi+shNVi3JOTSX+aEdRwVvKU24SGj3Vot10QYtTmqZQz75o5bRg0NSw11R9n+u+HRYfuXWMHaOTNZCNxnncwz2p9/Dh2K8qik5pC74bv5p7k+9ibGSI367OMJYLLj8wluN/0//BCcY6Xhe7mSd2pRnJVv7eJ3KKC4d+S6+Y4O2xP/Ng6h08kHonP350jCcHglembal481/GiImCZ1TwJMNoIKwveLc+74q/V5zyJkQ3PMfrfxaWL5rHF6zX+I6pSNWFdMZR2xJBnCoMcAQ216ye5XvvDPsBsKrnMdNoNDOHdM4ml5nALukOCjuuvuaPo3zo1nF2DhXFbiWzLBZ7q9adIeEKTpV43ykd/OTibroSec+piDuYFpiVMvjB87vcv43J8pxycb68g4wdANwuj8MM+gilu/V5/rzsmKRntz6NRtMuVEtDUWPKKWd31NKyJbbBNpqzW1+7IFCBO2kv6hIVPcha1JiK6JxT0dDilGYaM3XDsI/dNs6Du2y++3BwmFu9Sdob5U3pHwPwrth1rA8I17Ok4iePZ3jlH0a4wHyAPjHOwRt/yazH/o/v370rsM4nH/onS8VAsY47vs6b/jxaUfzam1aBK7hvNf/CgzuCk7A/vseZFBTEp6wM7nSKCdFrN29BnkYqRJzyh/UFNqXSoUA+emYHZtmyePXPESYOl66YhZ4foVyhLkPJwLwr5uC6SNfSaDQzg3jMIJu18HYFua7F2Al/zqS1e4phwvHsPjpFdaH74LkpzABP1yC8dr20X/h47k2cn/lixfNjnuuYDe7WFx3/Zyu0elB1uyGKUc9/yWEJ3npCqnlN02g0TWISwvpKPadogudU6d8RFjhbifK9dlq3rNfk5IXezzoZnlNRU3xocaoSWpzSNE6znrEWKcn1bNnZSJ53pRT/Zt7MI8m3MHd0DTdvyDIwIcnZaso9qQaMee7rdYPlic4/fOs4P348A3Yx/9MbYjfxjtifeOXurzEa4BG1bO/dvr9fbt7OT9VH+eM9q0PbYdmSV8RuLzv+kfgvOWz3X1BKsXXYRnp+hJ17Brk3+S5+lrgKoCz8rUAjnlOB4pQR5jkVIo4F1Bu1LX1Jg5MWJWo/N2yyEjkhehRxKr/blkeW61d97FaznPetaDnDNBrNzCBuCCwrR0+qaNNkvAurc4GvnMwVF3Fu3xzNjsg6V/9Lxamf2eezVh1Q8Ry/pZ+khOii4Onk9DmFZOgKERjWVz4p8udEXNBZ8HzVkyKNpl0oRAmHPZXe51pFCSlW5ePf0tQQzfCcKuj111gv5Wm5lPknvajhOhshLKzvmPkxz/HWE9VPSztOVUaLU5qGaNYDNqczQVeitlwQ1fE0rl7BvI4Y5ZF0js/Ff0ifGOfzE//J6x6+lAdv/hWfuH2c110/yuNDycaspFL0bryR5N5w8SeMvWKW+3ps2B86kbUVj/U7q8LzxVDZuc8wH+ODv1+NZRc7yLGcYqXleMx8Ifdq9/gxxkZetONr2HbITn/je0LbeNT4ffxmdZY3/mWMax8prqA/b8OVLBD73L9LtxYv0MhufUG/tz/nVBFVMvgnsFR4veFNKEmpGHLu04mjI9Qf0XMqUlif83zuHBeuACgRjODsJrhj33ika2k0munJY1uHGBj1ez3FsDAD49CK9FHMWfc+9bNI17JFonqhAOrxqPU6aE3+bn2F6zooREhYX5X63D5Cz4o0mvah8vPoHQ9GCusr7NYnwsanzdmtr2BwrrFezu+P/jrJzvIdRFtJubmL8D1NRs6pqmF9+XLaDldEi1OatiBuCrpTbRQHreo3Hub2+93XHSJLt0jzLvkzuvsf5Cvxb3HXToNGBogd/Y+w8OFvsPz2D9beNlUMmVu1Zi3/3OL8vWnnAN+74V5eYf6DC4z7OVDsDDz/78kPYdz7XRLDmxB2jsENj3CQ4YT7HXXW8/n4il+w/eBXAHCEsYXEoz9n6Z2fIDWwylePTI+GtvFQe50bDvnrp5xV9KxlszK3xlcuTJwyVFE4qZVqYX3e381Xf0lyxkYoPT+svtXJYzx/TWJYH9J9NhTCFe+snPac0mhmKkopcrak3yNOOZvSyqoj9l67uDtfSgSHdZcizTo9p2rMOQVO8weVM/la13VSXdetldJcg7F8N6Twi2UFSj2nSr/y8jTJGo2mfYjg/V6DN0ClnFNWkxOiRwszbi5lCdGV/2/3dbWF40nHacNUpXbZX2hrceozn/kMQgjf/xctWuS+r5TiM5/5DEuWLKGjo4NnPetZPPHEE746MpkM//7v/868efPo6urikksuYevWrb4yg4ODXHbZZfT19dHX18dll13Gvn37JuMjThui7gpWmRY9rJNsAzr7Hw08/uPEF3iZeQcX2zc3pJonRrdWLxTAU3uyHJ0rPh8/TnyBjXf/gd8/nWHpvz7FNbn/4kvx7/K9xFf5cfzzofUcvut6Dvz7u7Ef+TWHbvgJAP9MPpMjls7hDSf0MHbc6/l5/GUAHLzp13T2P8yyf36YLRuL4pIK2Cq8QDcTzGWYA8RuCj/ehnXlXmJeccr7bXqFk5oJmLh4w/qMkisVXwULVZXqjdqGofj8kHIhOa9CylS+ZPX2FRLDx7Dd71gisAqJ6e1ok0qNRjP9sKXCkn6vIqVwwkyq2L8Ou9xTtxpyEj2nBHBh5ou8Pft+Hpx9UV3XrZeCrU3Fir5Ugekcq3jcloYJajSaqaeYIyp62Wj1hYf1ySZ4TnmtS8TUfy2lNM3G+fnNMvzRDq0n8lehzXBF2lqcAjj66KPZsWOH+//HHnvMfe+LX/wiX/3qV/nmN7/Jfffdx6JFi7jgggsYGSm6iF9++eX8/ve/55e//CV33HEHo6OjvPCFL8S2i0ktL730Uh5++GFuuOEGbrjhBh5++GEuu+yySf2c7U7WVmzYVykRaGus05MDFttH6nejL9ryetpXn/XoGamcGLqXBsOf6lj5BRj5xzfKEs1+Nv4jPrzqZRwpNvmOm6L6Zz988y+YnXaEsgfm++PN96x4IVukX1R5zsPvZ8vN/0M6k0Fkis/oWrmErWqer+xvE5/hjuTlPJx8G7+85W7Sa+8ou37u8Evc10E5QerLORV41PMqOOdU9R1B6n8+VnefzsDhr2H7GZ+qUGeDOaeiJLP0eE4ZHgHQXYWzteeURjNTsZXCyqaLSVRwVoeFtANtsXeiNVeEL1aEEYtPnjhlGtDPLG6Up4JodvqBMPzfWSLfbIVgJFO9f66Ug0qj0bQHKiBHVGjZCHMS6dpfz7i1ZHxnN8NzyvN6KsSp0kt6v7/ZSfjIGR35gmHj9KlGq1OVaPwObTGxWMznLVVAKcU111zDxz/+cV760pcC8KMf/YiFCxfy85//nLe//e0MDQ1x7bXX8pOf/ITzzz8fgJ/+9KcsW7aMW265hYsuuognn3ySG264gbvvvpvTTz8dgO9973uceeaZrF69msMPP3zyPmwb89MnMvxiVZZ3nJjkZYcn3eMC1cRnzF/RthHJe292hJybX93blDon40wj46wCf7L709gLjuUFu77N2WN/c98fj/Uxq5F2eQfH0gaj+mA5l7O4NHar+/el2Y/x/fhXIu2K5GWdXMzK/JbWAF1qDIBE70JfueccPo/vZb/CvjX3coaxikvMu+gWaZ4z9le23PAwxyqnjpvsk/nvjv9gz1iORXInX4l/mxOM9azIhwrOEmN8cvRzgW2Zf/SzAo83lBCd8u/S7xWoAl6VakANdoAl4qPCYO+Rrw0oJ4Jf+2hmWF/Bc0ryufgPAIhjY+W7ERmWX0yj0Ux7pITEwFOYLITFswBncUhgBS6o2B4D2sdYzddLJhsXp/4t+9FI53h366uwCW2T8eeI8v41ErAxSbn3enCfoD2nNJr2QQWISaVIJTBEtBGtCPTEKsk51YSE6P6wvoaraxjfbn3eqAJvoTbIOaWJRtt7Tq1Zs4YlS5Zw0EEH8epXv5r169cDsGHDBnbu3MmFF17olk0mkzzzmc/krrvuAuCBBx4gl8v5yixZsoRjjjnGLfOvf/2Lvr4+V5gCOOOMM+jr63PLhJHJZBgeHvb9f7ryi1WOV8T/PpTx7aAWZAZtqbjyrnHef8sYlmfCmrMVP38iwyO7nGOrB2ze9JdR7toaHA60vqKnVnVKczZE4ZFdFlfeNc7vt/WyfdxgMF3Zays1sIoFD30DI1vMoRS3nIH2ycv6eONxKeaffzmPJk/2tqz2hnnxDPQNa6JCwSLpkQH39TXWS7lLHsMHc++o6bL/kXsbrza+wt+P/YLveL/qZeGsLt+xZExw2YlzeOfLL+Kkl76fHS/5Dbcd8mFGVCfLVFHcul8exoo+g/95bh/POvZg/pl8Zuj1bSVCd2jyfqNuzqk6eomgU8L8k/xb9Va+Vi1NKXXBrhCzV72yyDmnIqza5eu6yLyf44wNACwQ+4qrcDqsT6OZsVhW1vGezBU9gxUgZHDOqVy+exdIumpcJAFIJZKh71WaxnlzTt0hj410rZjHjNqTpO0UvrLSNL/KE7LiK1+9xuY0TKPRNA/l+6dSkUjKeGBYn2htWF87WBZVZinzrydZLap2tUJ76tlFfibR1uLU6aefzo9//GNuvPFGvve977Fz507OOussBgYG2LnTSdi8cKHfY2PhwoXuezt37iSRSDB79uyKZRYs8G9rDLBgwQK3TBhXXXWVm6eqr6+PZcuW1f1Z250VfcVbZfXeyqLRg7tsbt1scfG+H7PyL5fy2PXf4qu/uZV//un/WPnkt/j7nXeilOLz/xpjxejDXHlHcL6JZq1QRk08Z0tF+l/f5Ye7X8mVu9/FV+8e49I/jfHIbssnyHlZ9s8P07fpRuat+j/3WGc+bK+3x0mgKoSg6zxv8nKDiY4ldX0WwBc2YdjpCgWL5Eac3fG2qnlcY72cD5ya4q/ydJ6RudpXbsu5Xwg6HYCO3rl88bwuViyc4x4bUD183XwDR88L9t6KGQIzv6yy5JhnsOpZ3+GW+LMZUR1827qYH3Ex7zopxdIeg1cfleTY5cH5lR6RB/PB3DvZffy7Adh30PND21n0nKon8W1Qzqmig6k355S/c67cVdfixVUmFIV0riqK51QzO+YQoavgOaXFKY1m5rJ3aBSsDLYq9gVKhYf15fIdfAf1hQN3purznKqnX4h5mm9NzmZ95eTHIGcujTOnI0oYdvDf2nNKo2kfankea8tLFT4+tIwmBE1FX5ttCeUbPgSPwUMXlCeB4N9W5/6LQluH9T3vec9zXx977LGceeaZrFy5kh/96EecccYZQPlETilV1QugtEzgDl0R6vnoRz/KBz7wAffv4eHhaSlQKaXoSRS/i4d32azdK+mKC07N30FKFI3A4ITNy4zbeXvsz2DDS/kLL439xXkzBq9S/+Cb/5rN89Kr+Hjip/zCeja/2vgaXrUiPBdT0O8xnlPcs91ifqfgmPkxt9xgWtFdsjAQxSRtefwO/o2/uH/flPwIP7eezdDtKb6y4JW87fS59CWDB4XJwXyybytLCmeS3unZWlUmermt9xKeOXwdMZXFjnVEaFEwQhYH8yKi51Rm19MAbFdzueb8TjYNOSPszWoh6d6DSA07njDZ3hXsO+gF9G75O+tXXsYhq7/r1vGCQzuZ02NiqwWMzzsWaSS4+/BP8vwOwxWgqjFn9mzmvOCD3LnXoietuH6J/4dKJIoTjpwy2armcVnuo2xVjoD87uU9pOceSa6rPNS3gAj054tG0CNvGcEr9GGdYdBKTS0bBpSeHzaZEr4OuLo4lVUmCVG/N2LYzn+u55TUOac0mplIxrIZGp9A2RlyHpdlJSUICQEr9VkJZxpP8ELj7rqumaoQ1ldp4F9Pzimf59QkxfUV058r37+h6QFL1zTKDuhJkUbTbijXcyp8jOi8p4g2qi0szhYpHX8223PKnGLXKVVm1bzKmRF8vEVEHeprK1yZthanSunq6uLYY49lzZo1vPjFLwYcz6fFixe7ZXbv3u16Uy1atIhsNsvg4KDPe2r37t2cddZZbpldu3aVXau/v7/MK6uUZDJJMhnuWr4/M5yRfOXeNPsyit2DIwzbcS4yHuJC8wE2PrGQRWKAW+TJzD3uAFam/Ocu3Hs/7078b1md4ypJp8gQFzbv3/0x9+57TexWfr5WsGflW+jxlPc+vFL5DeCOUcnlt4wxJ7OFHDGuuHAlBxm7WXPn79g7bhHHYk3XibzzqGdQyQxM5BSWgr392zlx3bfLbFchT9Ob9/6V9978SS459xRmpwx6k/6CQjqC1BNb+jk0f6yrq9NXxjadeyVWzyRe5ljw8P8wMe84xieKIRD9Q2N0dCj2phWLu0NEDGuCw7f9FgTcLk/gRfNirN9XbMPwgReQeswRoaSZov/4d7LnmLcwNrgTPJvkmfF8hyZMtp1zFQCH1f5JAFg5J8bKgOPxRPFmelfufdwsT+GNxyb54WMZ/v3kFAhBrntpxboNVb/nVGBuFNNzg6vAl/XmqI/WhpDOLoq7svc7yBInQSPiVHB3YbueUzrnlEYzE1mza5RsJoOycuSkZzFJSYSEICOWs+EXif+u+5oiVmfOqTqMtXdyN1lhfaXfWXH6FZZLyk95/9AOwTcajcZP9d2lC++16259U+I5VeG98G9pEsSpKu+7VlxNlQvu/sF+JU5lMhmefPJJzj33XA466CAWLVrEzTffzIknnghANpvltttu4wtfcEKTTj75ZOLxODfffDOvfOUrAdixYwePP/44X/ziFwE488wzGRoa4t577+W0004D4J577mFoaMgVsGYSYsdDWA/8gvHxcT4qhrlHHsm/xW5hg7mII40tTqG81/6l3MrVY19n5Ty/Keic2EEQj3afTb/q4+Lx35e9d2ns7zy05Vg46gL3mHeBMiedHXMKPHDXLfxB/oLlyX5sJfjh6k9wwY7/5gghi3d15lbuWH1aqAv87VtyXHvnFpIix3WJT9AjJuhXvdy17O28aOuXysp/3fovHvzbIaxOHsspz3+T773kyGaeePJJXrz6PwAYUR2k4v7HSxbEKVV7fo3ezX+jb/Mt9G2+hZtmvYoV+eO/eGiAXbMmuHObxcsOT/D2E5K+gfSstb9n/uPXuhZzdOGpAJy9NMbX74cj55oobx6nfHJ1ZcYxEn7vLrPOyUAtpDxi77tO6+Mdi3voTQpecliCVERrVQjrk03arc/yilMhYX3+COnGwvqCEqKHFPRcvrrnVK5Rc1/Vc0qH9Wk0M5FcLoMY2oyUFtK2saQiboq855QKNKzmyPbGLmqGT7Aq2dvORAwa0NEnS5wqikvK/2/UPIIhf2uJSqNpH1QNIkWkFCUBYX2l6SpkE3Yc9SVEnwKrUnkDiAhRBa1CG9im0Nbi1Ic+9CEuvvhili9fzu7du/nc5z7H8PAwr3/96xFCcPnll3PllVdy6KGHcuihh3LllVfS2dnJpZdeCkBfXx9vfvOb+eAHP8jcuXOZM2cOH/rQhzj22GPd3fuOPPJInvvc5/LWt76V73znOwC87W1v44UvfOGM3Klv7x0/5NTcw64AdayxEYAjxZbA8qdu+i4c8A6focrYwU9nxuzm0Xkv45HVnRwutjCeWsAGtYTP2F8HYMn2mxj2iFPeRQJvngcpJe8f/7qrB5hC8dodXyDmLNGyNXEwB2SdxPmpkc3QsSKwPVtX3c1tyS8T94Q6/fnAj7C8I9yz6SRjLSfl1nLPuuPoeuo3vvcKwhTAw13nUBp4pvLiVFxmavZf2bVrFwU/vuV773I/ezK9m4FdW/hw7DZOWL+Wu4bP5+xnFjcAmP/4tb56XnvmQQDM6TD4w0t7SMXA3tkXeM1YiTgVizW+2lKNVKooTsXiSVJ5D7WOeHSL38hufVU9p8JOq7KMVNvKUrScU/4zQiYsns/TqDilQgY0BXFKaM8pjWZmkhnHzowTFwrbymLZirgJCglSlttipTj7nto25ChFVBCnKtGXMiE8g0BVJivnVFlC9MBduDzlqx4oHNYBJRpN2xDg6VRWpKRs5eoC7ETJGLKWNBNhTLXnVCmh35/n8GQkR48yWgcd1leNthantm7dymte8xr27NnD/PnzOeOMM7j77rs58MADAfjwhz/MxMQE73rXuxgcHOT000/npptuoqenGBx29dVXE4vFeOUrX8nExATnnXce//d//4dpFidaP/vZz3jve9/r7up3ySWX8M1vfnNyP2ybcHzu4ZrKn2M8zt0b76Vr3kvdY2ZuNLCsNExecEQff028lMQ8kxPmxTgL+NjfF3Hl8MdgdLe/vMcQW1JReKjHdq4rq7tDOILS3/pexvJnv5FV172fo+QaUMrvCqsUfWt+B2tu4tO5bT5L8u2e93L+Scez9an7q37u0x//z9D3bjjic6w84oSy48p0PI/iKluTOLVpyGZi61aOy9+yRxhFofCq+LXcI4/gdOMpAJbt20uaC4OqYfOBL4NYUfzpyucRG1t0OiNLziYz61BfebNkN6TJ8JyKe67Z15Widh+zojhVzxKGEdB5SSNYnKplt75a2lKe2ylYeArLAeW/rDesr1FxKiQhus45tV+Qzm+Ploo3vmqq0XiJpfvJpfcxK2UwaKeLK/xSOmJIqe0YLU+lUCui3qS+nras6DPYOFSb2mRNUs4pl4LDlHsgJKyvmjpV5oml0WimmqJfZKUxYvSwvqAwwfKxWxPEqQiO+5OJX4wL/mMyEqL7/bfCE6JHERpnMm0tTv3yl7+s+L4Qgs985jN85jOfCS2TSqX4xje+wTe+8Y3QMnPmzOGnP/1pvc2c1uQ6FxIfLw4k9806hln7HvcXSg/6/oxZY4F1KRGjKyF4+RF+0aOQoHQhA2T2rSUz6xDAv0LpfR3bdk9oexPHXuJcqzChV9JnBIxdj7Fg1Q995zy66GU8oA7n8KNPdw4ECA2fT76X96e/TVJUDl0aUR3IucGZmGQ+CXpSTjAR0S4NZyRv+esYNyaCPdcAV5gCWKZ28vTAemYPPsbEvKN95dInvCHYNBsmO0/7aNlhYcTcPGEAsVjrzUXBuwyKYZCRzvN8snnsc86vy3Oq/Bw7pB3KN11oYqdXlnMqwlpMaJni8bRKNDYmCRGnCi7iQmrPqXZmza5RFIrjDpg11U3RTDPM7Cjk0oh4jFh2GJVLQ6IbKfO9e4l92rhxHYcG1hQdYTYuTh0626xZnJosbao0IXpRpYpqxIP7kTaYR2o0mjxCFTY8aBIRwvqaIdJ4a2gPcSpaLr5WE9k865xTFWlrcUoztdzT91zmPPs9xP7wNg7CyQ+x5pRPc+otrwBgVewIjrKeIm7nd4zLG8W4Few5RUhY0LnLEvCE83r5Py7nkVM+z9j6u5k1Euf5xmL+Is8g53mO5w084Dv/gaX/RiqZYOvS53HwXEcAcnfkUUUfpd2jNl13fd83Zvs/+yLOOO0NnOOzrn5DvuPUKzip60w+ufZ0Dpyd4LRZIzz9+L3sGhgmt/ICzlt3FQeKnfx77r0MqS4+2RXiaZNwdu/rVON5+aQ624Yy/CHxCQ43tgKw2VzOcntzxXMO++d7y479MvFyTq7DpXWcJJ15/yUzFqfV5tQnSDW43W09CdGDRJ6RjmICdu9KSG1JF6N/92U7kIaIQj5BLOy39Rwfxy+y/T/5bF5h3Bq5XeHiVD6sT+ecansma6cxzcwihk1PPG8fZQ4lnX5XShvHUvpth7lvY1kdGZIka/CVreQ5VTFZboP5VuxJmlOUTrZqDcdrg/miRqOpgnI9nSqVie5tEyWsz2iymtQe4lTY8eBcVFOFHoFFQ4tTmlAyhrPbnPfhjidT7Dz5gxi5Me5bO8FR1lN0WUMALLrvKhIjW5iwQ8QZI3hQ2JfyHz/+/isAOAt4XQIuyByAJYv5v2Zn/YlUh3oPp/fwEznYc6zgNeNNNvjoQ3fzTsPJRXW7cTq7j3kz3Z3zMUstq+fPzSwms/QcDgLeekohN1MHpz3zhW6Z++dfxWtvHyGDE/Y2OxVsAGPJgjgV7FkWxN133c4l+TYD9JsLqopTpYyqFA8veDEn13SWg0+MyYtrrcSbnL3R1Z1iIGh0vMJQVplcmP0ib4oXP7e3Pp/nlFFFKKpBGIwUroc/fj483r5Y10SJOJUR1XNpeTFCpElbi1P7DVqc0jQLJW2kbWHGkyiZJZechdHRDeMjbNozxlKzIx/WJ1El5ql3bGNZfWkjRVJGF6cMs06RqcGtVa1JfoTcPjjAI8Jfrlo9JfVpNJopJ2h3vbIybtnqyriSATlXyxY8mxvW1845p/xtm5ywvjVyKYca23ik8wyWBZbQVEOLU5pQClvHez1QOmIwsuzZAIyuvwGAlBwlp6Bn+10AHBdWYciKZVCeHy83Jz/MTfKPThVWmg7pF3dUsqfsHG9Yn8hb9qPGiuGAZjzO8QcvCWln8fPaEbxvTlmS5LXHwc+eyPC5Z3QSC1lGSHQ6Ikd3iDj1p7VZ7tiS403HxekwJNaOVVyJPxw1J4p5n3aIBSxWu0urKePn9nkcs6SrarkgTI8gUciZ1UpULMXIkrMwrAxW58LqJ1SqS9S+h4jX/XmnmsNGtTh8I7yQvxof+peGY1T3nAoPK/R4Tim/OFXrapcZkimtIKYVBkWa9kShsHWeA02T2L5tCxO71nHIcWeAkigjiTITKKWQ0mZgLMt4JpcXQ4o2bMM+m5XjG8vMXFakgKHI1zcqetZWMG4NilOTJfCWetAWRaWIhrvMwBfC+rQN0GjaBRFBnCoQpfsuCFh+caoFOac8rxuzqM3Bn2bDg3cRdzISogt4VfaTnG08TqLvLMK2/dBDscpocUoTijvp9DzqPiGpYPCUCvWauFcezmnGaqdYiOdU6SDq/mM+yW5zEc9/5N3uMcu2AZP5j30PcCbaX7BezQIxyPKeg8qqlIX8CoWVBiGYaxVzZ1UcoPmMWTSz+5qjkrzmqMo5klKdjojWIyZQAfl5/t/923h77E+cfvvdzBfDgXUUQqgAVnecyOLxG6u27Q55DJ9YXN+jHuYt00p2nvaxptRTj+eVd0JQeBUmnnrvoKbmnDIi5gfwtjVCWN8Yfk8pQ1CTkmaErtp58rtp2hppOyu1zditRzOzGRkbd/JLZsedHfkMAxCgJFJJxjM2tpKA9Nmhax8c5udiZ1l9GaODWnYKqTc0pdGwvsn3nKp2IH+4SsHCxEw/+RpN+6AiDMJqGssGiF2l49OOeONykm+s3AZGJfIupi1GAHvp5U/yLF4syneUVXqRIBLtIHhq2pSCmDQmOkJKOA/ZisxT7L3zWt87T8llvD37fj6ae0vxYOhKZ/E23Ke66DvkdA496EBeY3/WPX7glj8wa83v6NvkiDEJcvzIvogvWa8ONO6u55S0MXKjHLDqexxjPVFseQXZ2mvIZRMfkY7OYniY3PE4veuvJ33b19jzxD94qj/NtYkv84bYTaHC1A/73u0Tp9Ti4/lXuJ+aywuOX1r3ZDRN9KTk7Uaj4lSBsDmQr35fofITavr+K+zW9y3LSfj/xdwrS1bGqtc1pvzPce2eU8HiU8HbLNpOMpqpxEbp0D5NU1DCANtmU/+gk1tKGK4tEBP7iI3twBzajAmuHdozLtm4ewhTKCxlsC82360vF7Irahh1C6wNek5NloNouS9ujZ5TZRUWztPPv0bTNkQK64uecyqwTMlgb1aquVP/atEvk0MEz6lJlqqCrlZoThRRciajxSlNOPlB3NXmW9im5nKFV2gC30N/2tANvrf+Lk/kRnkqyZQnnCxkxdKbr8fyOPO9/cIT3NdHb/wx85/4gfu3TbGuzli5CZCF95VkyRPfYfbOOwKvHdygYn3e6zRKKhFjtTwAgGc9/TkWPvq/HDt4M2eu+TIX3/lyjjI2+cr/ZdkHGTjsVQBsX34xZz7zuUiPwGfEkozNPrLqdZM986uWCWNI1RcO2A407DklyndR8a12iDBBqvy6tbkTh+/W90XrVZyTuYZv2S+qcH3v4WJdpQnRzRq/nlAvOnfcpD2n9gf0kGj6s2lgjP6R6Pmb6kEohZIWExNplK0cWyMEKEUss5fYRD92ZhRTWiileLzf4jXXjRLLu0dZmGzpO8mtr1Zxql72HPNG7EQvA0e8tq7z7Ul6gEr7jGphfcFBfOF/azSaqUfVsFgUSZsiSOzyjyn7ks0Wp5paXV1EGe9PTjMrp/hQld7UuOiwPk0ohZC2jeYyzh51ch+92fO+EbICeRNn0Hfm63nzEJwzrxvuyr8R5k7vqcfyiEFLewyG6aKX8hxNNgbPPTjOgk6DA/vK65XujFnSu/u+8ktWDOsrtkcimqbgCiFYlzqSw7NbI5U/9ORns1dajC88mcysQzENgfR+h7EE0qieB6qrq7PeJvOYOohD2Vb3+VNJfeJUtGMBpQJf1kVZgn6/CLVVLci/qi2srzQhuiFq6x3DxalieK+mfdE/z8xhaCLH8ITF/J5Wer4qkBZYaZTMoIxexw4phbQtMAQqM4ad6Oa2TTm+cHcagJhwxClhxsCzAUbWDPPQbi65rsWsf95PHbt190TN589KTu4UpzBWcb29o14+pE/Q4SQaTTsRJawvelm3o/c+/yUpVWanmrfoDu0iThXx2jjhE4smJ+dUlRL5f7UdroT2nNKEUkiIHmp4Qp7CHSd/mNOWJnn1UUlmd3pibkPqMT05dizh10tfnfk4A6o84fkDsy7k8lNSXHZM8OC7IKyJEG+OyuJU8aVsMASglI5kjZMFI0Z67lEo0/kelSeGWcSSvgTeYfQ1MJj+unEZ19tncFn2irrrmBwCvJXqMG9BZ5RmgCp/VXr5QGfeyG0oa7fnNz73AOf5eO5B8WjeWL7d+kpzTtV2X2z1eDn4LuH6KWvPqbZHK1SaZpFPfJ7LjjvPvjDztkCClQU7B7kJEILNw0XbUPCcUsL07c5qGZMjTgF1hfb917kdnL00xpuPn6RQ9zL7XHh2o7Y92HeqDeaRGo3GJe/pVHE8Vngvwm59rueUF7/N6GqyCWsHIcEvPIUsFk+C8fNeotJoSy8SVEZ7TmlcLFuW3BCOyTlstsn6feVGMSwJ9BHzPKFnnu2ew+2C13PK34JNsRWcnPkOSbKsTr3BPb74GW9AVZDrizHawRlWKxkGr6+UbGJYH4AdkCCvFrxhfZhJX0hkGL2J+i2ynezjPcPvrfv8qaSenTkCT4mSc8pzzwSvzkRvS6kXlPdO/fAZHVy02+LEhTHW3hOW88pLsV1p0dhufZlYL3+2T+MF5r3B7dXi1H6B1qemP0pNRpJaBbZNNpsjKfP9bF6bQuZAmWClsWOLyFqKK2I/Z0IluVGe6pwtTF8eSstsXlhf1Fu8lu/ojKVxzljaWP9dG34xyR2zVHeSDflbJ+LVaNoNVctufVFCAAN26yvdjMpocFOIUtoh5ZQMlYUmV52qdgU3g6A2wxXR4pTGJVsqTuU9mt52YopUXHDBCv/ALCiU6IGOM5nTUZwQGx6jGGZ8/Tmn/Ebzy8/p4gt3T3DJyh5Y5Ry7wziVhWZl6d9NZB5qAcItg/J6TjV5TUAFJIV/aNaFnLjvJt+xT+dez78FnO9NiG7EEpE8p8wGfG6PnWeyZXj/FB3qsf1B+aUiZZYK2OUv5O0IjQhPiJ6KCU5fEs/X6b1myAU8v32p59TG2ErI1tAuYFQFhIjm26E7W42mPZiUR1FJhLJgbA/+3l2CnUPKJGOJuXSZSbqy23lH7HoAcjmnD1NGDMxif2aXiFO5jnnEJ/bU1bQ2mCs1TJkoVfgnpM+PHO2nxSmNpn2IlEcqclHPxjSe8WHJDtDNTmDeSHRGs4gk7rWF65ReJIiCFqc0LpmcxDf1zA+CehKCd58UsKrpmfhmVJxXZz/Bp593vL+IUV2h9wosNjGfHHTIbJPvPa8bSypXnDIj6EWu10yo51Sl9ngEtSaH9QV5TqU7F8M+5/W/7KO40rqU/s6VgeKUN3bciCXKOp1m87YTU5gGnL9iMleMm0NdYX0BN0ak3fq8NNr/ld5zIQOJaJ5hxbp2imJi/PVyEY/3nstHhyZ4QB7G/0SoSQF20E6EFHbr2z9FzJmCQmc5mDFMguuUVAplplDjI8iUN/TeSZSulAIJnYkYpjXuvnug2AXk+1lPWJ8d84f1bTv7v1lxy9tb+hnaIVdKGKX9S9BiSWWquFJpNJo2oIbd+mrIOaXwWIAST6lmmYKPn9XB3gkZmPd3MhFC+L4/f5rWybV7Ua+mx2KV0eKUxiUe80+KZRXXT6/nxhq1lF1dh9GZ8J9jepSk0JzNnhGiLcxASaHWncUKHk9hOacqu3l42tPksD5vjo0Cc+fOg+3Oa0NI1sUO5gtnBScxj1MU21Syh0XdrX2Eu+KC954yiblAmshkbxtbpLlhfeGJbau7K3vrGhHdnJf5EivETu6Ux/DcuMkv7PMitwtCPAndcZMWpzSadmAyBr5KSRSC8dRCVEcHxehxBVKisOnuSGAYYNrFxONzxIjzwjDBLPaH0pMQfVXiWOLdS+tvW8RyrzsmyQM7LV6wsvrGIpONN42v999QD/TI/YZGo2kbAsLwqpWNVsabd8k/bmuWXvOs5e2xaB0z4NPndML95e+VSvytpnpYX8FxQstTldDilMalO+m/HUQVryfvYMg0Db59UXfZAMkwquXi8ddjYRJk7vz1RnHfrOzNcUfyGbww7GTPtZrtOSXN8k/X1VEclM+KW/z+hT2hbrcJmS6+TiSZ26UfYQjznq29I2qO51Rj4lTZPRd2D/rGHtXbYosY69RS1qmltTbJaZdydsksv0QhhFaLU/sDSq/ZaepkaDxH/2iaQxb0gLSRgG10OPmjPCgkSOman5hVFKdmF8QpM0Yu0eceTyfnuK8bDnmIaNvmdxr87OLycUs7UN6mgF24Kp0fekQ//xpN2xBBpCiMNSOF9XnOCfOcaocE5s1EIZjf6c1v7PmmfPO5yQ3rC/q9yhcdNEFMt3tU0wglRrKqMCO8XlEGnfH6HnxvWJ8UEcSWCAamIE4J6Q/r+7Z1MRdnPseDqdMi1d/snFME5JzCjPHa7EdZJxfzNXFZxXhwU2bc150JA70OGk49nlP+PE7lnUeUSVPDQlnJcxcWnhhtRcib3L9xITPYc0pPevYX9GLdzKBVv3P/aJodQ2mG0zmklMi8Hq1k0ZNTSYmwMk5OqrwtM+3iospsHHFKCBMrOds9nk3OdV9PZj6OdhSmANekC4L/baRapQ2BRrPf4D6tUZ5bT1ife8hojedUu5Ajji/HlvdNn1jUesljmn21U4YWpzRF7Jz/7yphfd6bJ8pDH/bQegeHQZ4ZUevxIt0Jvt+Yx7tmszO1kreeEB6q5hWHmm3MZEDOKSVi3CmP5bzsV7gje1jF873hEQlTMLbIEdnSfSub2s7pQKO/XeEuCBMLw8WvgOMNiFPh8bAR6vRuNuC5964+LzhstBJOzqmg7zSf4FFPeNob/fvMGJrpHZfO2WzfN8G+8SwxFJk9mxgem0Ao279DUv6lNGJOWJ9dtIRxGRzWZ6dmucezHs8pQwvdLsLjC+H8N2JfUuJNq3fr02jaj2i79eWF/0jaVHlYnyj1nJpmCoolzFA1w7v7ejvkQy/mQ9Z2uBJanNIUkSXiVA1hfbKB8Ddv0vRqea6gtl0ZSj2njlvSzc8u6WZxd3h7ffsONTmsj4CwvmzvgXzkjBQxAy4/tfJ22jGP5xSAnZrNuhf8ii3P/GpTmzkdaFbOKX9AafUOJXjnvFpyTpXec2G5Q4ptCUuM7wuZ9XglLu+tI5datbA+dFjf/oAeE01/mvkbP71rhK2D42zZO0FueAfJkU2IiUEMawyV71+lxxZNdCwhF+/CVhZCGCilGBwpJkSfLUadNhoxbI8gJZOz3NdaQAlIiJ7/UaN7evnLeUNatA3QaNqLaOPV+jynynJORW7V/kGWBF45wzc29pSbFM+pyF+uNsKV0OKUpkiZ51Tlp6zWPFAVKnJfRgmjGzDnVS1TrKckVDGWqjq484luLUyI/lTqODae97/YqdmcvyLBdS/r4dxllRMM/rHz5QD80Lqo2MZ4V1UhcSbSaHy5uztSjTmnVIOOU5QKTRFOjlK97RGnDAEXHeTca0fNi37vBD2feiVo/0Hnm9LUSs6WTGRtpFLkchYxaxxG+8HOYVhjTiFVMglQoGyJMARrBiVzxVB5xcLESnTz+uxHeE3245jxYt9XzZ5dlr2i4c/V7hTD+JTv39prCK5Po9G0A9UX9WpKol0Qp7xpV0pcpaab51SOeOi8blLyTGmajs6mrCkiLd+f1WSiWj2ndneuZHnAcV8YXYV63pj9D15k3sn1HS/nI9Uu5iZp9ntOEa/smeSc27qE6F5xatBcwLyeA4pNi7Al4TrjQI5I/5A0SW5uasv2cwRlCxGt8Jxq1RmVzjdDBi/ezxe2ImR4kpTbnrA+IeCQ2Sa/fnE3vYlo7Q0N69Pi1H6B/nU09ZCzVf7/EmFlMe004xkLYWdRsrBK77m7lPO3rSQxIdg+KrnAeLCsXmWYCAS3yeMBuMwzYxI+Xyw/n8i9kX/K45r2+dqV0MlWxP6lUtC5tgUaTZvgCesLe2ZryjkVmCu15O9pJthYJbmKQz2nmh0JE0DpIk0pbnJ7PV6uiPac0hRJ9fH0OVe7f1Y1X54HvZK75DmZa3hZ5tMsPuDgqvVU8py6VZ7I5bn3kDar58sp1GOUhCqKWARxyptEuoVhffUYysPnmKRJVi33DevFAPyfdWHN15g+TI3nVPB1a2hLiedU3JNnLIywwYZX2LI8axGFK8xOGZgRl9EUKiSsr5DLRIf1aTTTCaWUs0vn2B5GJrJgZZ1cU8oGO0vOcHI3eofZFoqcDdK2EUJgClggBsvrFjGfVYxFTA0SbVOK6TD5Ep7/Fu1r1IllebH8JjFamtJo2oaCSNGkoD5kfkHSawMrbbI0HchV8LOZ7E/uHU5rS1s/2nNKU8SMMzHrcPfPavbMO0iqJE5d8+KD2ZdWLO0J8e7wTY6rm5KeCJ4eBVdO0876jotYdWHH6wLb9N36POJUlPxapbz4sARxE05eVPnR/ar1cv5in85qtYwba77K/kj5PdGMVZIl3YIVfcH1hE6AAg/XkHOq5J5LyPGQcp7XYQKa5x6zMaGK4FYNqbTn1H6N/olmBM0K31QKjMwwiaHNSEOAyoBSKClBwXhynluucMXFPSnGswa2zCEwyNiKbiby7RJFccQwmNNRNEQJj+dwocz4vOPo3POor03R8v5Nnxu9NCF61L6kNJylMK4RqPyEeHpPWDWa/YHC813Zc0q4r6oSkGB9uj/pFnHfmNbvLdXC+VwAPnEq6OfSG1NEQotTGh/e5ORVczN5nsJKQkBf0qCvgiZkeD2wKtTzodNS/HV9jjceV11gKhghUZJAPCgheTmtC+sTnu+3nuR8CVPwksMiCGzC4El1YM31TycaNf0G8IPnd4d7FoXERzSoTZUpR2ZpaGpgueALjHcu5sfWBQzSjUgUG1xPzgEVkhCdkPxuGo1m8tk9km6aTiyVApljfkoylOnHMJzFHiXtvCIl6EqZZKyi16RpCoQQKFuCACubIymclAFWxzziE/1OHSJGKib4xSXdmAZkPWauYJ62nf05Dv3jJb42zZid/ETIn5Ftd0lC9Aabo9Fomk/BVleWi2sIBVPlIvY0d5wiJ2K+kakvrK9ZuZEj4kt3U+nn0ou5FdHilMaHML3iSeUH2ZcrqkkJ0Stx0cEJLjo4EalsQVQSlt9zShkRbvmIHmH14BWnSnfQaCaff1YnX7p7gvdV2f1vetP49xs15M1L8LNQf1jfujnnsqDKKWFrbgbwKeuNAKwIWVmqhaCVp8LjIpQO62tn3EGwHhNNa3YNZZomRCgAaWHKDIlsFjqc/qSwXfmcriQWBpmSZ78zYbIvIzEMA5UbdY9bqTlFcSrfF87rdGxK/3ixDjdEOKCPjLLivCO2jEXRPuJ+QN7bNWDSWYmyPDOeMEFtAjSa9sD1co0wD4riERskYE23BOil5IjjnemE9RGTHe5dSZzS47DKaHFK46N8G/tKZZvjYVRrWF8UCkZI2H7PqUSqq+q5/s/V3F3wDI/w0PR8Vh5OXBjj5y/qaVn9+wPN2q2v2rHyQgHXraEt3rC+x+QK7FhH1XOCou0qXdas89YLToiuPaf2F/QvNDNopueUkDkMmSZmSYRyvHaltBEox77kE6B7b65EzGBRT5KcIVA5Jyw5LZLIRHexUEnfGhaWUUql916a+QzPMB9lTddFnBjtI7Yt5Z7r0SexldFWQKNpG9wwvApF8v+KGhKiT4+8e9GwRDxaBthJdiELEhPduam2wxXR4pTGh1nDrFX4EqLX/9AL7yC1ScajmBC9KE7ds+R1zJm9sHp7IuyCVi/esMnJ2DliphB0/7Wic/Z3KLUITjXguUckRoU70JtToLbPWk+CzPDd+vJeinopqK1JjGwmlc4Cc6e6KZoWY47vRdAB9DVUj1Kg7CymlQHpWZWXlvPaAGTwZugFe2DkxamM6MSIFTczUSU7LIWFZZTVW+G9B9VhPGgdxvPEdBjaliZEd4i8W19pzinPpEibao2mXajuEVnc4S1CbYWE6J7nf7p7TlllUoZ3paNJET51EOQ55W2NJhw9O9b4qC01TpNyM7XCeAj/bn0jqoM5p70y0qkqYi6tejBaGNZ3k30yAH+1T21qvfsDwROWxu6larlNatqtr4amiNLuK8K5oWF9Te6LKyWU1Lv1tTdmZohYbqRpybI17UtidCvJ4Q0N16MUGNYEMtHtJOwtTHxsyzdTKps0CQE4SaQMKy9OmR3Y8aLnlDL8nlNeW1V5VVnRl5zmsy28opQ/IXrkhYjSBQg3EW/zEuZrNJoGqUEpjuY4FeTxP73Za8z261HenFO+HMKT7DkV8HupCu9pimhxSuOjFo8K38pck4SWZolB7iRaOgPk4ETOwXjDqurZUa9i3Z6cXrLJq7vvz72L92bfw4dy72hqvfsrjQudlXuP0NoDn6H6ck6JCmdGcVduZld8QI8R+By5HpS6s21zVJUMnZrpgmzabn0SIzcB+VyNhVV5lI1C+TYz8Z1nxAGFEoIdu3YDMBqbQ3p2cTdgmfCHnUcVp/bMPZXvPa96eP7+Tpne54b11VnfdJ+hajT7IwG765UVaXS3vmn67L8/+07+aJ/FXxMXhpbxf6+TK3kEL9f6PWI1wWhxSuOjplw0LUwc3jD5thnK2SWoFqGiaR5hQXV7k103ue4xOrhOnsUY1XMUTTcCw/oa/H6DPKe8V6ltsF/D/eeZpYlKd66oPvho5qDkqHkxX8608otoz6m2Ri/VzRyUbPznHtkFOx7GzI2g4h15YSr/jNu2O0/qiJsInDxTBezUbLLdB5BVMXpzTgL08cR8MrMPLZZJ+kMOvQtjQSHCd9hHc0b6GyxbtpzZqTYbb7SCwkYThS+6xoToQSnRC/VpU6DRtBeRHskIm84EJUSfrkLI7+W5vC/3HqQRL/Eo9e7W5zncBp5T7nt6NbciM6CH19SC99GdSMypWNZoiYjTXM8pQ9m+vyPhy6XV5EdE+PMJNZM5Kef3mN8xXbuiycWoKrbUFAQbuaT3nnOTDtdZf7PvhMPnxkOvohM87g/oiemMoAk/sjXaz47+QURmFGl2AIbjiSwMlLRBKQwMYqZg6ewOTNNvbVQsxc0bcqwQuwCYv2AhuY757vvS8O+867dz5e2fIMlO5s6Y+7c8Z5T7Rug5hdD+SudrO63RtA9FkaL6aC2agFXuOTXdc06B/9sL06MmO+dUcF8lKr2pyTMdskZqmogh4C3ZD7JM7GZl18qKZf0eRs3KFdWcagpiWT2eU2HJ9JpBK3NOfek5nfz8iSyvPTpRvfAMoFHBtNogvpacU7XcRkZJWF8Uynd2ag1B36l7bd3ZtjlKr9bNEJQKDuyT0hG7o9iLHfsmUOl9pC1Fp2mAMDDsbL6inFN/lVnPNfdPcH/yIQCseUei4sWE6IbM+sr6LUv4fTpz7uHS8I/qk9g/2WdyoflAYDlRVp9Go5lyZA1hfZHGWIVFVa8H/vSmtBsK37ho6hOiF5kp/Vh9aM8pjQ8hBLfIk/mh/byqZY0WeBg1r55CWF/Bc6q+sKpmGzNvWF+zQwaX95pccWYHy3qbmydrf6XRVZJqCdFryzlV25V9f0XJJxVSpukJ0YPu2fw9rROitzfK/Y9muhMU2gHw+LYh1vWPVq9A2tjpIXITQxhdc0CAxMyLUiIvfvmvYUvFL5/MsHrAdo91M8E8MQzAxNyjnX/nHAXAyJJzfOfHInaHM0UDLzXdbn8UtX8JjurDEDPkC9Ro9gsihOoFvAovHBDWN12TTuUxCDeLyifvT7LnVNCx6f1TNA3tOaWpH5+G0yShpUlGtOg55QyU6/ecarJ+6/Gcmub9RRvQfHFK1DZM8JxYf86p0HIV/qp8tH5UwAYB7or8TJk17ufoX2kGEPIsZmwba8K7y55iOG3Rm4r5JzC5CURmhKHEUoglAZCxBMIax4p1k7SzKDPmE85v3JDj2kcyQIabX90LwMGpMac6kUDFUgBsPee/MbOj2KnZvrb5xKkKtmSm3L+Fz1kUk6p/clXBW8Lr3a5NtUbTLkR4GGtwnFIzMayvLIQ5OOfUZItTwZ5ThTZoI1wJ7TmlqRshWuAF1CxxitKwvhp26/PtQthszynt1TRZNBpqGuwJFOYu7C0RcLymtkTbrc9ffVhG9BouG4Gg56h4bd3ZtjX655kxKFTZTMayJfb4MLEdD2LvWQ/ASMbiyR3D7B7J+CuQOaRlkfYs81rxPsY7F5FJzXN2Ayypf8Oecb4U+18uMO53J0h9YjR/rmdnPiNeJkyB34ZV8sKcKcJKqUkvTLiie0GEuE5pNJr2oem79Tm20zsnm+7iVKXZXZQIg1ZRqa/Si7mV0eKUpm78Bq9ZolKTPafIh/XVYpT82zs0pT1ubR5xSj98rab5u/V5CbtXG71jhC/nVIWE6BF26zOaPSEJEqFFIaxPd7btj/6NZgJuWN/Ox91jllQYozsR+9Yzvm83AOmszWjaQpYOlG0LS9ooTGZ1OJsgGIaBZXQ6Bk4pUEW7o5TilN2/5RWx2/le4qvsyXtnddoB4lQFRpXjXfVU/OjQMgf0VLfr02MuFj2nYQFfnxSWUB3yOy9qNJqpxuPjU6FULa5T5YcMAXIax5MJUenba0Fu5IgEZ3502qBHYpXR82NN/bTCc6ppIpfTHrOesD7vZ2lhQnQd1tc8gmO7G/WcqpJzKoJo5K0t8nWN8ElF6DmRa2+MoB0mCx9X6AlPm5NfodUrdtMahQKZzwhl59zjllRgZ7AsmzSO4DQ4NIQ1MVxWh21lsSzJnM54cRc+AVI5PamUEqWKwvmH/j7OCbmH3PO3DDu2oEuOOPUloolTz8texedyr+UXXf9W9p5pCN5zcorTl8yQbBTeMDwpaxb/yzysvOEt2gZoNO1BwXMqwiAuynNbEJ59Ib6itry7+zu+T9rCHMLV0Ga2frQ4pSnDzOc4OGxO5RA0v4NRu4b1FRKiR2+fLwF1k3NOiTp2YtNU59uxy8qOiQa/YaPOBN+BV60l55R/jbuuNjTn7ID6tOfUfo7+jWYG+bA7z+jYthXKyiGATDaLlIrMtlV0D62B9Ijv7MGxNDkpiZne/kqUrAQ7r9cO2swbuI9jjI3uO9uH0kil6FZOvTKiOLVFLeT79gsYy3tQeemJC150aGLaJ/ctUBaUV/gtI37+0idd+NWputul0WiaSfVdOGt7WsvrM6e5OGUIv1n05Zyawt36AhfNJ7UF+y9anNKU8ZNzh/jVi7qZnap8exgt2XmuScYjb6lMCjmn6g3ray7eHQ71ZL55PGAcy9uzl/uONdoZmwG7GkWpseFdAn2dbHi+AF/2q9AyTb7HAsWpfEJ0fT+3Nd9/NMv/PWFXL6jZrynqDgqvlbCVAiuDaZhYuSz929Yi7Qzx7ADm6HZfHbYtSeckiZh/MUXK/Cq8KtadTY/zg8SXfeeb+9aTtWEWTkJ0lYwmThXIaidMfOEoyvtbRpvElpcSgeU0Gs0U0qqcU55DhmjeTujtSHlu1uBgyVqcFJpBYEJ0NxZed3KVmL53q6ZuOmIwp6PGW6PNPKek6zlV7uJaUxua7DlleHdim74LGVPCMF3+Ay3/gsOSkAdNC2rxnPK+Dr9zI60HNXkWEhjWV0s+BM2UkM7Z/G6NzZ83KDbvHZ/q5mhajMIvaKRzNjt27UIpCwwTy8rSv2k1MjeBaWeQie6y8+Om36oURSmngJ3LkN23g1mja8uuH9/yL1bvtZktHM8pleytqf1W8DZHMwpfN6I8/UCFfq1SzqmSChtsnUajaQo1jJuUrC5ouNV5nndDiGntOVU5XdfUzbm0la0fLU5p6se3rXyzPJ6ac0sWPLkKnlO1GGavkNDsBHrTfdeMqcRW/nun1StFNd0bNZT1e06pSBpYWKhL09dmAp7PwrXrDYPUtB7bM9nfODA2hS3RhGLnYHiH8zo77iQzjzAZKUVBfoZSFKf27NrO4MaHMbKjIEzsbBo1tgtrYtiXB9FbS+mcyRACqWB2Z8KJGHzopxz9j7dyxLoflp3dxygf+vs4s/K79amIYX0FLG1KfCjPf6OPtSqIWHXcVxqNphVEkTBqmTiUL8gbTPOwvpK/w7K2Trb3mF6vrZ8ZkllS0wr8eebaLKwvX08xIXr09okWJtDzLkYHRI1pGsDCP8lqRW4SEeIu7C8T8E6dbSl3Vy4SxRuw2Z2jrJBzStO+2J4bYeveiSlsiSaUoS0wMQRd82BstyNWyRwYyZqrumM7HDjXYmlvltF9E8j0EL3p7fR2JhnJmSg7R1YkSXb3YU/sK0u06yQ799uX3o44hhB0JEzSKE6VjwKwML0egBuMc4nPP4Tzdv2QS2O38kLzbnqFc69FzTlVIKe1E/xhfZ6E6BH7krJivr/14EOjaQsihfUV/o0S1ldexhCTH9I2mVSydVMpyQU7AOtIgyhocUpTN8K3q12zPJ6aFNbnek7VsVufx4iLZof1eXfgaWrNGptSz6lWiFPe+sMKVcr2UZ1S77ooYX2TRpDnlFFIiK5nlO2K9IySMtotZcrJWDZKQSpe4rWkPDnBShKaR2X9rhG+/pgJ5Lhp3gTDxiBzc1lkvAerex726BiGlWNCJlnYM4uR8aHg65QcEgJ6OpwhY1B+uaezcznS7HD/LghTANmeA2r6DDqsD8LX/+s5u8QjXE+MNJq2oKYnMcpzq8o9LJ2cU9PYc6o0Iboqynje483LjRyNyr+WtsGVmL5SqqbleJ/zZj30je6wVqzIaU+sDnHKu2LcbFdYHdbXOko9p6Yq51TQvVbb/ee9gmroYzR7jhfkgVhon9ATnrbFex/oienU8/TOUZ7e5d8hzxGjvMJhfb/T9qGiKJSzJLE9T5LLZRHCRMU6EEIgpUVPZyL0OkpRUQ0JuoUeFEej4h3lbwDpOUfW8Amab7f2S0SpmKTyhyPmnAqQpzQaTXtREPqjJUSPQnl9QkzvsD6oEGHQwhzC1Qjqx2pKbj+D0eKUpm6Ez8OoOYavaZ5TJbd2YDhSCN7P0jSxLI9fnNLGqZnYJeJU6+PLw5JBBR1qIOdU6OWr12l6BeRm3G5BnlMUPKf0/dyueHNO6Yl/exD4OyiZF6gEzekfFGTHsDITrmERSoFtF72ChSgXLJUKDSGRSpG2y3d9vF8djop3lh3/N+PzkVv7vlNS9CQEHzwtQOSa3nOrMkTJWKHomVo9/CegAv9iohaoNZq2QAV4OpWVqSEUzK3PU50pyiMLphPlMrw3/cbUdRxBP9cM68bqRof1aerG8HlOBSVVrZ1Ys1yLSgZmqgYT5XcD1Z5T+wtWaefb4u86/N4ICOtroC3xBm6aZT0Gz1oeozcpeGhX+YSyVoI8JAtirg7ra1+kZ5QktTrVFgT+DlJ6RrR1/k7eEbG0EFYGYScQhcTnQoGyXSsVJioH9ZhfuXeCe7dbfGhlwj2WVSZft15KlhiUeE49KZfxpudE95p64SEJXrAyXvdi14UHxblpQ46XH5GoXrjN8YWQK0+Oymb0a1qc0mjahOrPomujIz23wWF909lzyhAiUp6pyQ7rCxoRu7+OtsEV0eKUpgGa7y556Jw4w02op9Rrpqawqgp/NYpZOuLUNI3J8JyKlhC9nFp+6VItKhGi+0a5M4UQfPwsx5vhjX8eraEVwQSK0K44pe/ndsUrTtna7kw5CuX7TYrYuNaiXm0KvziFsrGVKnpKKQWy6DmlVEh4slJkbcVV/5rgjq0Wz1wWo2vbHfwm9muuX32GO3o8LPNjQBAzgESXr44OU7Gst7aFq0a8sD90Wor3nZIiYU6viVg9CdHL8a66aRug0bQFhYTolcKoa5mHBCRYF0JM+k517YKIIFq1ikAP1XyDtAWuzMy8WzVNQXhcp5qlSMebNKgsbU9Nu/X5/tCeU/sL5Z5Trf2ya0qIXkNbvB4LAkWySc9E8GS4NoJzTundR9odb1ifrT2nphxl245w5GE0k2P9rlFkIWRO1eeJ6P11lWU59UjpLiApEUPaNsoMX5tUSoEQ3LY5xx1bnXbetsXiW4mvc7Cxk/fG/uAp7Tz/UkGmZzk/ti7wvDO595oQYhoJU6XLZPmcUxWnWP4Jadh7qs57S6PRNJvoOafq3a0PprfnVInjFP5e0GP32iDnVAG9mFsZLU5p6sa381yTwvqyPcuaUk+5qarBMHsXGJts0L0DxqH4gqbWPdOxVek9ODUJ0RstW5oQPcxzqlaaokkY/i4j07PcFakN3dm2LVJ6X+vfaapJDq6mY+8TvmPDExa2tMjJQvhtbb/TRLb8PKlswMljVeh7rEQv411LwEw6hQSo4ARY5CSsFNv4cfwqzjSeCChTRCpIxQw+Zb3RV0ezmM67TQVTmhA9/zrq2S3fEESj0TRKdV98T9mack7565vW4hT+b8/30T0eAZPdh4QFzINey62GDuvT1I1v8GM0NoPecu6X6Nj7BCMHPLPBVjmUeU7VMFDzntkKpf2y7BWcbDxNrvcsjmh67TOX8t36WqG9RxgcBGdEj4y31QKa5glgN6Ez9HpO7Vz8HCaOvQx27wb0SlA7o8P62gxpoWy/55QQYNkWtp1XEj07tFVjaCLH5oFxDp7fxdf/vsE9btkWppQoFIbHHloiWTw58H6QCARKwQ/iX+JAYzfPMB8rK9Wven1/L+s1OHa+CfmNCHVejQYoSQHgek5FHsuUlCvb/U+j0Uw1wg3Di0CU51YVdiivP7XJ/kZZRIrna2plmpZqVF4H1Da4EtpzSlM3vkFSg55T6blHMnjoy5smKDQU1uf9WC1YffynPI5rrJc3Pdn6TEYQsBtJC77f0NUZ3/GAsL4GPKeSYY9WjR/v3452JqTnHRiv7UQP3udq/crXY3XOdz+bFqfaF1spLjLu47nGvTqsrw1QUpWF7QkhsCybnFdFjigi5GyJVIqcLbGk4izjcQ4RW7FticgnWffmNHHC9orXDUzdqhRjOcWBxu7Q637Teonv75gh+Op5xbxTvft/XvIpo7wbibKrl+f8qvVpNJopp5bd+qJUl/e8laI0B+v0NQBChOeWarfd+grohZvKaM8pTd0IrwA0ybG81SgVo+p3aW2dYdO2qbmUek61ujOuacBQpzgFlRKi1/b5nr8ywQkLYizqbuB78YT1FcL5CnZAi1Pti8qO853E1QD8V+65U9waDUiw/btnChS2bWNbFpjU3EEUvGEOEVv5eeJKAP5lf52k4XhgFeyFUgo74DxfXVKhUJgTeypec+WcJPSHv98Z0zahGSjl6UEqqEzefqY0wbK3v9CeUxpNexApj1ShbITnVuTFqdIFeqnKEjNNG8o/lidYUlQs2FIqhvVNZkP2Q9pLUdDsV/gf+ja7lco8p2pJSO09T7O/UOo5tb/m3PD3paqpn2NJj+HLFVcrvslP/nXBpVoEbpyraQeUlXFfm/bEFLZEAzheU0oWk5/jTDyUlJ4QzOhhfVAMIThMbHWP2bZywjyUomBZEjEDJMQKorIQ5ZMepVi89tdcsfntFa9pxky68o6YS3uK9jfbfQAAo0vPjtx+jZ/SxYei+B91rBWeEF0vJGg0bUKLPKdK8wDLaTzdL/t2QvMG67C+/YXpe7dqWo6xH3lO1ZRzapJEN22amkuuxBG09W7MYfUHhPXVcBt5779Kt+1oYn70SpuEV9gyCg01tOdUu+PmMcKfHF0zuUipsGxn9zylbIaGBrEHNoC0URND2NJGSQkTe/GG2rnnVapbqbJk91LagHL+JxS/XZ3hzu02i/tSxGKFZ1mVi1PpQRb3/9P985fz3xt4TTMW5+rzunj28hifO7fDPb71nKvYedL72XvEa6t+J1HZP5ca6kf5ckTJon2N+EWULWp4EwNrI6DRtAnNzTklVIjn1DS2oKW79YWGzE3ygnVQMwrzkun7azSH9lIUNPsX3rvHaK9bqVSMqiXnlI8WGjPtWd88hAjKOdXqezI06VRAyfo89yrtgNffdSgfzb2Z12Y/GrnuRglahSpMgto+hj6XhszIVLdiSlCy6KEj2/13akekDWOVQ9yisH7PGE9sHwYkhp1hy9OPsX7tk2xet4rRwV2OSGRnik5T+d9q897x/HnBFJ7K0mT3di6TT22lWLNPcPvDq1n2wBeJr/0rAKsHbD77cA+3rh/zndf55G/c1zfap7D8xPMDrxuPxTholsnHzurkgN7iSr2dms3I8vNQZvOSTs3su7ZSNqlgyrshPR3SaNoO99GOsFtfFO90NyH6zMo5Ff7e1O3WV3kTopndo1WjvRQFzX6F6XEbFW3mOdVQWJ+vaAvFqZbVPDMpFada0RH5vINqqL7e+6/SWQL4hX0ed8pjozekQURAAH9BeKskpLUFux6H/qemuhVTgpI5z2u7QklNIAPrnP/bueplKzCSzjnJyxHkxvYxsXcTEyMDDO3azMjIMKCQ0vLs1Oc8UyPjGbKZiTLPKC8K5U+mDpzz5GednCZK8djODD9NXMkLzbtZ+eS3YGKQ79+5idHBXXzuNr/wZu98HIDr7dP5iHoP8zsN3p99J3tUL/fJw9xy8ZhOW9oqvKZWKTDyE9NKYd5R+5la8txoNJpWkvecivJcR3lsZX4X2DLPqTabozURQaUNiia1KT4Cc4S5DsvaBldCjyw0TaHd8vuU79ZXn+eK3uJm/6HUO26q7snA3fpqaIvPc0q0WQfm+RwiHyZiuF6TbdbWUqw0GDEnufAMe66lZbmvlW1VKDkN2PEodM6BvgOaU5+0kSO7MGSubIe9WlEjOyHejZA2meQc5syZz56dm0mmt2L2LnHC+dIjkJK+wWvH6CZy+wbIde0jaUhYeLSnUgXZMaSiLPQvbk8Qz+3DZjZqeCdzxKj73ra7fs0f5J8gCTfbJwMvKH7kvRsBuNZ6Pl9+7mwAfi/P5feZczhCbOGG5BVO/bH6d/7URMc3yalgunz+VWULht6wvja31RrNTKGmnFM1JEQ3SnNOTd8xT+lwTtThadoK+lJBguD0/R2ayfSVUjUtx/Dt3BW23/3UUCZG1eDZ5Z24bu84ollNKkML583j1UcmA44237xF6fRqyW8WhBHx9CnRV7ziVCERev7ZanvPKRQDo2ke3xYeHjVdUbIoSAk1zcUpOwdjFbaQC2Hn7t1s7R8sr87KsWH3PobT2YbEKSkV8ZFtJIfWgZJ0JOJgGMxbvAIx7zB6EoK+wScgPQQjO+GpP9O/7gGe3LoHIzuCyo6wq78fOzvur3h4O7G9a8HOkQsSHZTktkfX8el9H/MdftbIn9zXF5gP+N5LqTQAFx0+iwP7vH27IOcJFzG151TLCE+IHm74D53t/61KKvDQ7rZao5kp1PAsRpk05MP6Sj2lprM4ZVRMnBGQJ7XFXPnMTo6bb3LFGR3VC2sC0SMLTd34I3zay/A14jkFcHz6u/SJMS5JLmhmszQt4tkHxtkzIcETtdWoSFSNur3xqpX1CkBtNokwPc+VyE/Uzfyhtt6tTzmhTSMTOWRPDd9pdgwSXa1r1yThFafSmQw5WxI3p+nalLTA8Oc6Wr1zhPk9SeZ0BedAGkvn2L32IUSikwPmn+t7L2flyFk5xtLQW8OKglKKTDaHUtCRSmDZEmmlMcxu9ozZTNgGB/cCArpTMQ645SMkRrcynMjC07+D9BBG/3ZyR7yFmGkhcmn2DI1iCsXSZZ4LWWlQFh17n8ISyzFLnsPvP5Llc+qbFY2QpQzfYDCGM8E5YXFR9O9NCIazigxFbylh6iFkq/DlSlHK7QsqTcNOWRyDtW4FpTV66mtjW63RzCiiJ0SPUqaQEL08tck07e8pmLrgcbPXjjayU3UtnLo4xqmLq/SN2gZXZPrerZqW43vQp1HOKYAhutmsFrZ0raG9ZIf9n0VdzQnru80+DoDVsjwsaLIl2EpP1VTIwTLmWQkynEmqaRQ9pwJj7NuBvDiFktHbaGVgz9MwWrsXTrvhDevDthiaaCx3UlsTkFNrPGuxbXAi9JTsxAjW+BAiN1b2njW6l1zWcpLRegaUYxMZhiZygbvoZS1J//A4ax66jbWr7sWyJZadQ9oWWDle9zeTt//DYDhTvBcTo1sBSG25w/GeArp3P4A5vgMrPQrWBPbQdrJWQM4wO4dSOeTQduL4PeOu5it0iUzg574x/hwARvGv8BbEKcMoDrC/cUEXrz06wTcv6nOPCXMyw/raawFssnE/fd0TrJn9/Wk0bUktYX2Rck4VduubQWF9ld7z5XBtg++gzRw52pU2UxQ0+xPCG9bXduJUyU4VdbavlWbE74KvaTp1dgLvy72bq3Kv4bJqu+CF1B/UAYq6c0e1l9ijEl28I3s5b8u+HxVzvCoK4pQISMhcL+NZi1Xbh5jINit5d6FdsmJSaR/SAimd3dP2d7yJvJXV2iGanXOEvalAKaD8nskGCEi+99OjSCsN0mZoPOt7Tw5vx7ItbKsoTu0dHmPNg7ey6uF/saV/qKy+x7cN0d+/i9HBnciRfqxcBsuyUEoykSv+FttGg+5v76+jMLKjqPG9TJg92CKOpcr7MqFssC3G0xMkRHDY5g7msebF1/uOzTv9VUBRjCpgFsQps9hHLekxeMOxKXo6i95UwTk1NM3B7zmF6znVBNp1EUGjmXFUfxaLi+vVvW1cz6kZlnMqNCH6FIT1aRpH+2Rr6qatw/pKDHHdO7e14GP94PldbBqWnLRIP37NpPQWrPc330cP37Evbl5DAFHnZKBSWN9UPHJxQ3CDPA2At+SPGWZh1z6FJSWJJqx5pHOSvWNZFvZadCSaIOIqJ8G0AKS0oidFnyau196wviDPoqaye5XzvS05sbXXCUIpR1AsESClBEsWf8ucLdm+b4LxrEVvR4K9A4MoK42ys2zpH6LvwPlu2bF0FiszTjoVd++HdHqC3Pg+Ou2dWHt7YdFs3/UyORs1so8OcmDnsLNpJ6xC2kxYNq8zb2auGMGWryv7CGO2oBB8KJRiIrWALHF6OzvJDg8gC+Lf+AD0LnE+n5Vl+4hFpxohQbBX3KAxG6+f04DqcT2jvN5WSkpiwvmcRkBOKSWKxxZ1GaQDr6ZpJt6wvsrh6hX3VPfW2JR2aTSa5hApDUWEcWRYWN+0FqfK/g7eQKIdtKmiF5y2wZXQy16aujFEheSbU02DYX0FWvGALOs1OecAvctRsyn7hVvszWeL6OKiqFPkqNR9TcUTF/N8pYWOvpCHykQ2zXNKKYVUTZxCFTwPlMTMDJZqFxXOa7GQM0l4d+gzlNXa3QqVdNSgqUDZ+d+6eH2lnBtpNGORzjm/5+DoBFuffpR9Gx9j0669pAc2E090IaWNmNjrqzKdtTCVRda2sWxJOmczNj7ueBfFU2WhgFIqUvtWkx3ahRlPouwctpUF20ZIyVhW8tn4j3hf7HekRjaWfYTNI/7fJiuSZFWMVNwkETexLQv2bYbhHe73/I2HbN75D4Mfro6VhfUVGDedcLy3Zd/PJrmAt2Y/6HpGxbGx8w+FZRU9x8yAnFLKF8o3iQPsNhtitJzQfOaVBKiIdeuJkUbTHkQI66uFojhVEj0yjaf7QpR+e56cU17PqZnWh+zHTN+7VdNyvA96vWFzLaNUnKo3rE8bs/2Kt2Q/6L5uRXy5d0XmL90vZ71cxBdyr656nlFnsvBKn+CwOZMfFuoVpwptM/PbycexAvPv1INUIJVCNm0SVcw5FRvdXj3v1MA6J9/UVIksTcbvOTUJu/VNgseZZcvysM+8h5x38u1oU8rJ+yQVGctmbHAXncNr6R7bRGb7E6ixQWK9CxDpEWJjO/3XwcROzUFaNjnLZu2uEdLDAxhKgTCdPFIepFKY6X0YoztJdHSBtMmMDuWFM4kc3+eWNcb3FBuZJy29fZUiZ8GsDteXCiklStrO75j/nq9d5bz7j51JkiHiVM5wwvFukqfyzOw1PMJhrmeUIRS5fLihlS2KU96cUy5eUV6LHC3DJyB7E6JX7NYq93lS6QGNRtNORNqAL/9cR8mXKUJyTm1T82pv3H6CoILl83pOtYE65QnWnsJWtD86rkhTN748U20mTjUtrE+z3yCAnaoYXqPq7Ig+eFqKr9yb5q3HJyuWG43N4jnZrwLw0rKWlLat+TmnFnYZfP95XfQmJ+/ejvu+0/yAKe9JkRA2lmUBlb+3KCjywlTTtCkF43tIDPdD92HVB3npYVAWQfmL9keUJ+eUkHbrrWGrPc4yo2x7+mFGOg7gmENWeK4roSRxuVSKgi/V4FiWwfEs4wP76DAEXT29dFvDiHiKsVgCicAyS+5faRFXFh1Dq9m6fgmxeDfju9eijCRxw0Ta/hxVtp0DZTGrO4XROYf0WI6BrU8h5h7KXbtNVm0e5YX5siet+Tq9a7/I+u6T3POX4k/A39UR48F+ybrBHK88yEQpiW1bxAriVMm9HOY5ZQlH4Dp1cYz7dlhccmgCwyj+TraVhWSCnJV106ObsQAB3KOO2ImewGtpWoBSeZMbZdP0kCo8VWk0mqnHDdeNUjhSWF++7zP8c7LP5F5PDJu7e87ntTW2sd0pFexFyF+mMfXzVD0XjYYWpzR149ej2uuBK/OUasOE6JomI/yGX9TpGPrcgxOcc0Cc7kTQr+91Fw5pRtC9VqcnSbVcVQf2Ta73lOnVowuh82bCPWZlJ4Cuxi+kaG5Y38hO+N1bWSRMdpz9LZSUQIXvTlnF/EXTAK/nlFBWMfSuFYM1Retnv3YWKz2KObEWy16OVJCIOTmdePJPMO9QWH660xylSA5vIDY+RHbWSaRzirGRfSzs7MBKzkKYaZQRAwlZI0XcypAdHybR2QuAmOjnmHs+QMyeYJucYPjg55PJWPQuXIIcH/SFTIITQqlsG5majSEEvXMWMLhzI5ncTu55Yi0LxSCF5E/zxTAAR47e7Z5/gPCIU0phScHDd93M0cZGtkwcwjF9E6iDlhc9p9KDHCK2slYtBQQJEZxzSuZ31/z4mR08tNvitMUxTFlMXG9ls9AFdq5yWB/AjlM/gpkeJNezLMKPpakHn+ev8mSMaYY7t1anNJr2wB0bVgnXjfjIGoXFiRLPqT308Y7c+zm5GTk824yKmr13t752mNC5bdA2uBJanNLUjeGZhLd9WF+dMlNbGLMAjOwwykyiSlf5ZzDC81/nZf0/XrAw5eeSQxP8ZX2OUxf7zWhQl2PU2RHV5fyl7LKBSbPw5ZwqXM4oilN2tjnpkdX4XroHnkQtPqvsvVXbh1ncl2J2VyLgzBC23gs4+Rg+97cd/PeRwxy5dG54eduCvevhH1fCuR+CU95Y60doLzwCypaBEYa2PM7sXhOWRk9aLqUiY8nqCepLwupaghAY2RGk6GTdU4+S7l3B8ctmkVt/O/EHfgjAxkNez9yeJLHRndzw5F4O6xxl4cE5RjLQoTKovPCiYinW7R6h4+6reUIeyInPfjmbVj/EkpXH0tU7h7Gn7yJmTwBgDK5DpYfo7EiSiBlMYCBt2yf0STuHkBYZabBt9z5iBszv7mb1xof5ceILNX3MxMRuxm74T65JPOIc2O78P3PCc8EUzsTmls9wS/IOtqm5fCL3Jk4UawPrMvI7hnYlhJvzUHmGgHY+11RBnLKUgREiXo4uPbemz9Ec2rQzngSUUsXQ8Ab6NZWf5ao6w8w1Gk1rqDRHccP6oowjXc+p4H463gahbc1GCIh5tXzve76cU+3z2evdJGmm0GaKgmZ/whe/22biVKlYVm8ywPYxZX7i4/0kRrZMdTPaDv+OJK3IOVVk5WyT3720h889o8NfJqADzMW767peV6y2DszIjpIc2gAy2HuiUWK+Z75wUdPd3t7ONUec2ryrn9+tzrBlYLjsvawt2Tlc5Tp2DvashUJy58yo+9YcMcJP7t4cfu7EIOQm4LbPw9BWuP7yOj5Be+EN64shueKWvTWH3m0ZGGbd1m3FA9L2iV4umSEY6y8/HhU7V6w3MwLbHyr3YMsLYCo7hhzZgRh2bGF61xq3yL7hYbbvS3PrmgG+/5jFh+9JIa0sVs5mfodCipib02zogd/wTHkv7+L/8cBT67CyGbLZHEib47f82K0zgUV2eA9P7Rpjw1+/zqo7r+MvTw378k6NpbN864k437z+bs69842c+M+3sWrHXhJ7n/Z9hDviZ7Pmxddz3em/4NtLr+LWZ/+erCqfUDzbfKTs2MDAHmcSYmdh4x0ALBUD/DDxJc4yVwV+rbGAiY3wTGAK4lQhIbpVybNQ03oibI1e9l6VLq+W3DUajabNiPDcGqqQcyp4zhNrr6laUzAA35qZ8kY4CF+5qacgNGoqoT2nNHXj25i4zcSpsr0b6lTM20ho96FEDKFaI0Dsr1jSv/pU729eCz0BHlbeNvzIuoAn1Aou6VxUV/1mjY+VkRtDmimEtFFG83eEjAckRAfIESdGBivTHHHqC7cPcP82xUP7VnHzBxe6x5VS2LZdfYQ1uhuGt0HnHIjNAc+OaucbD/AoFwefJ20Y3AiP/NLZEW2aoOyiEGVic/c2R3gJxMqSHtqBjHXS0TvPFVvtgQ2Yo4Oog5Y5x/pXQy4NB5zkP/+nL3OErxXroKvGJKwTg7B3o3NzzT7ICceUliPCGCnPB5KAQlgTWHv3kVAS7CPcZLAAarwf0d1D/0gxTG1d/xiGmeAfG8fY9eRdKCvDLfJk/l/ib+4NPXfLzWSOXI5Siuz2x/D65+WUwUa1kD1P/JpXxW4CoH/zjazbfDqHrlwJwF1r+pmz859cmbgWgCQ55my/nbEScz1vsRMSd+TiHo5cfCw5W7FWHcBRYlPVrynx6M9hYj286qeRvlaAmAgYDgtBVplOvrhcieeUFqemFO8ih+M5VX06U81D3K1Bi1MaTVugVHWPyMiRH7l0sQ8MmZP1TWKO0skiFRNl9rKA92sI8wSeCurPQzszaJ9fSrPf4fcObTODV2aE6hSnGm9JS1AhLrszmYztd3oO8mCaDLyXvUGexq/tZ0e7jwo7cHmpsf8SSFSso7idcJMJ2q0PICMcIUzmJppynfu3OfWs6R93vpfxvU79CpL9jxIb21GlBgVWpjgJyxbFqVfH/sEhw/cEn5Ybh+w4PParRj9CdHITsK/FXpCe+ypWCOmRNgyXf487nrqHjU/cw4bH7mbv4KB73LDSYKWdMDYAOwPWhH+iq1TRI2tHucdPVQbWOvm+pAV71ji/hW3hPgiZEUd4HNzA8H2/4ncP7mSfOR/DnoDcBCJb9JBLDKwGO0tMOJ83QY7//dcO3v+71Sx+4nt8QvyAT8Z/xm3JD7BA7HPPe03sVgZHR2FoK1s3rvY1b9HOW1lz13W8O3ade2y+GGb7k/9ifHiA0cHdiA23c2X8Wt95xw//g2Xjfo+m3kUH+/6Om4IROsu+ksfkCi7PvouPLf85D8hDAZi38zYY2gL//Eq075ViWF8pVn6NUlr53foKu/bptcu2wp3MNBSWo1ftNZp2oranuUo4bv+TGPlF69Lcp/9xeopj55u84djpkwrkHScmOXa+yYsO9ad4CAt/bKewPm2FK6PFKU3d+JTqNvOcKg3ja7f2NYSynQS+Gh9ZG6Tvd5/6jqiWXGfJ4Q0khzeW1VDbBRXSTJaLXE0i5u3cPS+z+QzPzQrrO0ps5P2x/0eSrBNat3cj2BY5y+aPT2fYsL1K2Fgh5KkglHjEKYBjh/4RcqKAB38c8l500jmb1TuHGc1E+B32bXbyW3lCD+tm95MwtA12PApjA8XjyitOWVxq/g37kV/C6E7f6UOjaQb2DTE6Ns7E6F5kuhhWmc5m2TSYQW5/JC+kSids0rtbXW68+FqW7yRXFSvn1Fmo13JEJ/d+HljrfF9//2+OH/obnxy/iqfvvZ6frlKoib1k9xa93R5cs5ntO3bQ3f8QG1OX8nTq9Szc/ncS2X08z7jXd9kscT6i/t39e8V9n2Ng62qye7dRyn/Efw1AhjhDOOG6ud1Pse7+W9jwwN9I7n7YLXvngtewVc1jnhjmRMOfC2ps0WlldY8b5eLUz+zzWX7i+bzxpF5Uarb/zYHy/FI3Ln132THAFelKKXhIFcL5CrsPas+pqcUbjqI8CdErbfQRtbfRq/YaTZugCrv1VX96o3Sn7sJkyRzhwoMSfPW8Lmalps9c6GWHJ/nqeV10xEsiZXzfk2e3vqmfEnh2EpraZrQ70+cu1UwpuVibbSndJDGqqtIubczMvqZcKzJK5RNet4OlbR/KPaemyrwVfxepgn8jYaUxcmOlRymPtK5VnBIoI4FhFT2YhJ0lNrartnpCSHmb52laLi9OqSaJU39IfJL3xX7P+2O/cYQJ6QhNv31wC794bIS3/WVf5QqevB7+8E54/HfO31m/8GPaIe1MD8Gjvyw/Lu2ahJZtO3ayc8c2hsedib5SioHRTHmuF9tyvMLSQ2UCWkXsnONV5EUpGN+D3Luenbu2sXXdo2zuHyZnS6d8njfGbuTK+LWYD/2IoR3rGNnyOOODO5BSsWn3AGpsN/GB1Yzu3kQ6nXbbf92NN8Jd3+SBDbvAzjH22J8YffCXxbxe4Hg2FUjvg+0Ph4cPBjGwGu74qiMQ9j8F934XfvFq2Hx3sR4ri9r1hHvKm+3f8LZtV7D56Ud5fMN29/jGjet5y2838aKnr3CPvdq8ldONJzGFYqTrQNa94FfsOOU/2PWMq7i/42xWyQMBOEhtJXbbVWTGHXFuTJWvNv/lpO+xOnY4AOPDQxhdc5Gdc+kddwSyv816BQvOei23HX0l29Wc8s8asMCQEeXi1NzuDi7Orwxn4n3+N/v9nl0/t57N7GMvYjclIhbhgkRBhCpLiK7FqbZBKRVJUKrW57k5p6bJLqQazf5P4+G6LsO7WGHnw8JncnSF5yv1OlG0UVQfWp2qjHa/KOFb3/oWX/rSl9ixYwdHH30011xzDeeeOxU70+wffFi+hy57iJcsXu54KyjVHkaxdLeyOgdjooobbWyiHzM3gR3vmbTPbWZH8uLbJFlaZWNmhrGTs9o3CReQsUpzTjX/+4m24lxsg53/jUq/tsToVsAkM+sg95gSZuPfr1CoWAKRdtoprDSxiT1OHgJpBU6Ia2FOh8FLDzWJyQzd9iB23Jl05/JdSbPEqYRwhIgLjAdg3d/hwR/By3/I9rVP8kDyHVxnnwW8MLyCGz8KgLz/B0yc8Ga6SoSfedmtwefd9vng4zsehWQPzDskUvs3r1/FjesyxIVkyeyjGZrIsWXvOKYhmNXpcUEf3eUIMJvuhIuuhIOeAd0LyNmSjCXpThZ/rz37hhmfmGDxgvnE96xBZUd5TBxGKm5y6IJu9g2NIO/5JdLsQA7vZHzWkYwnl2HEYihPuOUJxjr3dd+f3swjz/weiY4eli1fwdOPPc3LH3q/+/4fB3ax7N+vZigt+XDmm2BC9h+vhxMepuueqwGwjn4BsaMvcU7wen+N7oKehfl8Uf5NA5yyI853WmBgA/zp8uLfXpHwhivglT+Bu/4HNt6OGNvtq+oAsYedd32Zc3PFUMJPxn+GyvltQJdI81rzFqfdC49HxrsYPeCZAHzgNJvVtx7AUTiD+4PUFnjK+YxPxI6iZ+mRzN76Nyzb5va+F3Hq8nnc9eASTuMBLtn3Y1bffC89apzjbUec2tt7OMuB0w5bwtptZ7Nk6E9uO7ac8IHy7wNIm11Q4mxnx4q5tiaSC8B7K+dXyX/LeXww/WaOnGvy9ZThisUAD8lDONFYy/1dzyJoJGPnRahCWF9BpJIt2vGzftq372kFomwmlbfpFXPTVEYFvNJoNFNIJM8p4Ssbyi9fRa97SlspMZOKd9bmc/Zvi/lLO7Sh/dHilIdf/epXXH755XzrW9/i7LPP5jvf+Q7Pe97zWLVqFcuXL5/q5k0aQlkIK43yDIrDeP2LLsKS0BEXJIa3IGSOzCwnMaywMxi5MexUwKpxixEleRkKybGN7DDx8d1k+lZGEgIMKw2Ex2gLZSNjSYSyUC1eaRZWGmXEiaUHyXUtxijxBhF2jsTIJrI9y1Fmovz83Ljzm9bYaZnpQczsGDLWEememCoczylfT9SUekfSxdliqThlZEcRdga7Y67nusWXhfYENUWaJQnLhVH+29Q8hxCoWCcKQWx8N2Z2DLCx4z0IaaGMGMLOkhjZTLZnObGJfuxEHzIRfTfBy1fuRBkJyEiUmULGO8mKBCiQpd48XqQNiOrLV54B2DwxBH/5kPPHLZ/m9L0dJIXFK2K3o6QMmMDhE6KNPau58193cKHXowdYnsnnM0rkPVXsHJhxWPXH4DbdeQ0sOQnOeV/ltgM7B4cQf/svPm8+wmf3XMFZByR5YqCLz1//CB+/5ATOONSTHP++78MTee+u378DnvMJOPYVPL59jO1bN/P8856DyAwzvmczd/7rfnaNZDj+iMM4aNt1xAbXc23sPXR3dvGqQ2BozR2c+7QnQfbmP/H2+3Oc9fx/45TBJwjj+NveypNiJQ/NP53kjvV4zdgzh/7AwP1nsXY0yen5YwmVRd74CVcaH33yFma54pRnd8W7vu7s2vfa38Ihz/FfND0CT14Hh5zvCFgAOx4K/1IH1sKjv4bH/5/v8JhKcos8mReZd7FoqDzH1afiP/H9fbLh7OZnizhDK/1J8Q+bY3LDwufAnjvL6rGNJLGTLmXkpEt5asDmqF7n029d8RK2bvgXB4g9HG495Zbfo3pZdEgxUfxE70oYyn8tx13J/BXHBX7MkdicMnFKmkWbm+lcAHvLz9vDLADee4pTNucZ2r06+wmWij2cmFgRKE5ZouA55YhT0i7knGo3cWrm4nhOFai/Xyvu1tdwkzQaTVMoPIwRnutKD27JAtzURQ60ASHfUzslRNdGuDJanPLw1a9+lTe/+c285S1vAeCaa67hxhtv5Nvf/jZXXXXVFLdu8jDtDInRnWRmrSgeVBIjN142iU2Ywt3CU8gcMtaBkRtHyByxiX6UEc973FQ2CsLOIqwJZLKvYrmolE1a8+qAmRlCxroQMocyExiZIWS8K9SjZE4ELUaZSWd3tGpjeWnl22HULpwom/j4LkAgYx3IeEeZp5aRG0XGukiMbM6X6caOdzvlpE1ibDd2ohOrc4HvPGHlQ3dKhad8cmMhLWSi2xE3vO9B9c8hbeLjO7E6FqC8YoxSCDtNfLwfIbNkew4svi/zCZDDdptTCmFnytrbGRc+capZqyRjFfIGxcd3ooykT5wa7iwK2ScdOItTZyWZ11F6/8dQIuZ4G+afDSWMco+/WtQpmUMZMWSsExVLEUvvxU70YOTGUGYKoWyM9F7MzD6kmXLCCpUiNr6bbA3ilDJi2Ikep635XEYFT41E/2OM3pOhe+e9TrjXBf8JvYud++WmTzoCUCwF8w6FY1/uVLh7Ndx/LTzrCuicQ+7+H7l+H33CI3Y99WfknFe6fz7xtZcw+7RLmXXQ8dCzmLHbv8H42BjDqUV4p/4X3vbiwM+x9sfvZqDvKBKZfcidj2P1Luf09FDwh171B1j1B258dDOdhz+LOX09gGLXiE3vwuUcs2w+qWSCoYevY+ddv+NZpiOUfGri8+S+8y0ey13Ir9V1XPmzt3DGpz7n1Ln+NtSd1xTvWJmDWz4Nt3yaA1QvByK5e+MrOXTwH8wbX8+LCuU8udO/xu1sV3PofWqcblHutfb5+Pe47obHOTp2c/DnynOkWge717nC1NeSb+PN6R8zS4zCDe9ibkn53NM3u5K98dSfYMdbYWQH3PaFYqHRfCjpT18CF34Ozni3k0T975+DNTfBnqfhmJfBomNhw+3Q/3TFNnLn1WWHXpH9NJuNA1gq9nCKUTz/p9Z5/Fvsb6FVrTv0jYiuxWXHTzzxVD5124f4bPbLvuOL1G5XMzpibvEZfdEx8/l7x5UkB54gGY9jZIbo3PMI/Ssu5pTe4gJBom+R+7uJZFdou0YT86HkZ/TauUzvisDztuSc9fJCX/wP43Te8P/bu/Mgqcp7/+Ofc3qZnq2bZXYEBhhgWLxAMA4QxDW4B40iGrHEskpT98aLsnjV3N/FBSSWscSYq1cjwRBcufgzavihkoDRIEIpaNgcRVkCwzLDMntv5/n90TPNNLMwINAz+H5VdU33Oc85z/c503369Lef52nn/2qHk62gvPrGFGhQpOVzSWPPKRMOxh43/mofyakOJf7FSBtva8d6xzueORABdAztugo8+sdNOlIi5jRLPF4dbM4ptAvJqQahUEiffvqp7rvvvoTl48eP16pVq1rcJhgMKhgMxh9XVla2WK6zqY3asqJumYN740Oj3OEqGcuWsQ7LaaFXjiSFw5aCrkx5DpdLklyRiCIpmbIO7JKxU+K9l1riqa9Q1J0mU1vf6nAsy4nIMo6M7VHj6edIWaOmJ6Ecd0Q1JkXpVuz/U6M01R3ar0iwTiFfltwH98rYtmSMXJG9Cqd0VdNT2gNDg/qmPl0D7P2qKa+W07D3o1vgDlcqmJoqT2WZHFeKLOMoKjte1hhHMo6MZcnlhGTLke32ybG9TZISLe25SbuNkSK1OuztIle4Ro7bp5poV2UG/ym7bkfs/yLJHa1X0JctI59MxJYdCssb+lZRV4pc4TpVpgTkPVShcHVd/IjZxjQ0O9osMWJHgzK2S15bqvFmy1u7Kz7ExHYismQUbUggWcY0DOmMJYgsSTJGthNUxJMhT+VXirhjH8osWbKdoBxjKZKaLcsJy7Pv24ZjIrmcsIwkx27eY83IyBWtl7G9sjw+WU2SiuO7h7Q5LSo1Tk0TrFfdoWNMnH0MjjFKdRwtV4ku0Sd6y3uF+jXZZzhkKep2SQfK4pPUVwctXR6cq37Wbv2kV0B5aZWqO5S431DYyHGMFNrbsJ1RMGIkKyoTbjI/lHHa3QZXpFZ17nRVRVKUGk2VbXeXcVySK1VW2JGnulwyjhxXqozxyFOzVxFfN7mDdQq3sw7LRBWMWgo3vAZTavcq4g3qC3uIhkS/UvHmp6XNTTb4x2varWx11yGlKJywr7Il/6Go3DpLDZNyr3lOEWPL08rEzZJ0wYHX4/eHHl4pvb8y/rj1j/wtK/rnGyr65xtHFjQdkWZ8LSZ7Lt33grTvhfjjIUetD0gaftQyT7hSP9f/Spb0iJ6RHn4mvs6S9PfoEK03/Zr9Apwkjd71+2O2o8BK7ErzRnSsDngLNDb8sYrtnbq1jcTUU5Fr9UPvdo1xPosveylysfqNHKX/XlOr/3AtanE7T7g6fsryRw5Iz41tO8j3/jN2O9qGJbHbCbpmQIpyuju65ZP/0s+iyxSSW++6ztdFvV36bcpEuXavVW3VYf1v9HwV2bv0X+4/aqUZrrOzRymthee8X9L1Y4boLytLdLGO/KLj39LGa0Qrr5HhuR4pd3j8sTFjlGMp4XXr9hx5z2zrvFRnN5+78bAViJd3vAH9NPigullVmuf57/hzdL8JKNVllBE6oLpD0kL9ROtD+fq7c+QZ2iulVnWHmk+672lIQmX+v3/T1mU+dTOx94eo7O98/jyZDsgvXweK53RwjCXbMqr5n/HKsmJJw2D1YdV5Wv7iJlJ/pPdES/+7xiuc8IvXaKvF5T+QbANM7AsxY6Ktnm8bX6n5f/+ltq96pOHzhZEtR7ErbqMUE1LTMSon4/q3szLOketmxznyuS5cV5P0Y+JEY19znXtoqda9t0gjxk9OajwdFe9ODcrLyxWNRpWbm5uwPDc3V3v27Glxm7lz5+qhhx46HeGdNin+bPnzesd6nSSkn/0yli3LtDEHk9VVnrTusoP+WE8oE5XbcjUklGxZbc37lJ4pV0PZ1hiXV8ZyyY7UxRMBViu/SjbIZ/Tvn9+r4vCXqlWKMvteoL7pfpnMbnJ70mWHayUZybJiw+Ea67BtWcZo3ECjC2y3PHZAxpMqW7GfsT9qym0ZSakykhqG6ti2XMbIWJIjS26XLZftiqXOIkGFQvUKRiJyWXbDt5iWLCfxQ3uzdtu25O4lT9eecjlBybKV6cmQOz18pP3GyMgoJS1Pdqo/lh6K1MpVvU+WZWRbtqxoUI7dP2HfLrerIUlmKWGkdkOvqWiwXtURo6z0gDwqPNLyaEiOYvMkWZbV0IW4aYKwIXlojEy4TrYnTUYm9tiYWE88JyzT2GOn8f9unNj8SDIyllumMdV19I/EBatVU39kHh1JSpHRPRekK7LclttylJp1lrzpfp0MdePu1oKtpRoysFje1CanzfTM2KT5TZ4WQ31GqdsLlZPTV72yWzvFZsplWbJMk6GIDT/1bhlp7+DblLtpgcpG3H0cbfBLngyl+rvIShssIyM7GpKxPbLDNXJV7Yy9bjzpskPVstMz5LZckj9b3qa/uNYGS0aO7ZbLshX1BuRKccuWpb1FN2jZpl26zLW22TYFavliIF/lzZY1/UWx5yNXaqRdGh+KdSxB49F2q0BhyyOPolrqulBfh7P0sPU/6qZKfeYU6abQf6qPtUfTfG+rh1WukDyynZCGqVSbXAMVVIo+tYfq0aordIvrfWV6HE0xb8WGF0ra4WTLa0XltqKyZWQZR12txA/8G00ffZkyVJGBP1HtluWaEn6tzbgXR8/XMmus5tdfofvcr2iMa6O+tnorRSE5jlFXu04b1Fdf9b5Rg7u7dHjrGnUpKFKg6mtVHtynatuvYGqORgRq1cWfIa9vhEb7LW3ad5Xe+uJjDfXsUl0wpFV1hbr6vB/IiYT00adfaFfmcN1WkqOAV3p+43Z9WZ2q2nBUI/rkamSeS5UlE3Tf7ouVYoIqDG/VlzXp2liVprfd98pueK5+6+TqgPwaYX0dX3YyLIz8WD2scl3sWqcDJkPdrOZJlY+dIRpe1FN+n0svXWlkW9eoos7o5szGLyzSFR14uf7tL2G5jdE9F+bro/0/UPcUS126tP2t8vZhUzXpq2rtDmeqd1pYtw5LlTf9xL+J7pZ6JHUayD1LXm/LXXL7DRikik/86t6QnLw49IRu7pkjb3osgTQkzeicswfpL9sdvVhzqX7h/pMcY2m73UszzvEoEIjt99bhUc1aNVZX97V1VT+XPt9vdGUfr1x28y9BKtx5KoyUqYf2JZzHDnjy5D9J58/v4v94Z6qk7kNVD7pJhR0gntNpt5Wts7RPvRWb6L/G+OTPypPX13zifEnq2nuQGqZMa/F9Y6+do75mZ2x/jCoBOoxgWn6r13oHvblScKtydaBdr9uIsZWW2+ekXf92FgtSb9X1ta/r06J/1b80tN0YowWRSxWwatSnRz95PcntUebq1jv+RWi45mBSY+nILNPs54O+n3bv3q0ePXpo1apVGj16dHz5nDlz9Mc//lFbtmxptk1LPad69uypw4cPy+//fp0UOqJ9lfUq3VuttBSXhp/VRXYLF+Y48+zZ+bWCNZXqXfyDYxfuyCJByd36fGcdzfaKGtXUVCtqLIVDQXmrd8oK1cgoNpdW1OWV406Vp/6gTMIvuBlFPbFhoxmpPrn8ufIEcpXn96k+HFVNMKxg2FGoYpvcXp8yuuYozZcqly3VhiLy2Y4OHq6U8aSqoHvzYcHGGH29Ya3qMnqpuGeOvO5jX5zsPFCr7MwU+TwuGWO0f+8u5eT2aHEYq1NfrepgSIeq6uSOVKugcGDC+vq6GgXDUaWmZai8fI+q9u9S+HCZ7LRu8ros9Ro8Sl5PLPlwsCakLmkNvREtKzbXTIeYxPOI7V+uU+XeHbLdHtm9zlVFneSur5CvZpfqMvvEhnwao4yKL+S4ffLUV8hYLkU9GfLUlyucmiM5EdUF+im1arvsaL1qugySZOSr3qHawID4cbYak6vReqUf2Kjq7mfLuGKviT7Z6erRpYWJ1o9ijFHUMXK7kntRenB/maLhkLIKerdZblvZftXtXC917aOc/J7qntHyOaCqtl7f/GOVunTLUu/+zeewOlATUtc0zzGfP3U1Vdq6boVMk2+YLZetohEXypfW/uG+p0owEtWug3Xqm538WE63Q+V7tHPTkR58uf3+RTk9+rSxhbT3n1vlSw8o0DWr2brDB8u14x/N51QDkDyelFT1H3mRXO6Wv8ysr6vR1581nKMtK35NZSwr9lcNfy23jO1W9+xc9S7sd5pbkXzhqKPt5dUqyk38/H2gJqRI1FGOP/lz5hrH0ddf/F31lQeUVzRM2QWFyQ7phFVWVioQCJySnAfJqQahUEhpaWlavHixrr322vjyqVOnav369frggw+OuY9T+Y8CAAAAAABIllOZ8/j+zph2FK/Xq5EjR+r99xPn53j//fc1ZsyYJEUFAAAAAABwZmPOqSamTZumW265Reecc45Gjx6t559/Xjt27NDPf/7zZIcGAAAAAABwRiI51cSkSZNUUVGhhx9+WGVlZRo6dKiWLl2q3r3bniMCAAAAAAAAJ4Y5p04i5pwCAAAAAABnIuacAgAAAAAAwBmJ5BQAAAAAAACShuQUAAAAAAAAkobkFAAAAAAAAJKG5BQAAAAAAACShuQUAAAAAAAAkobkFAAAAAAAAJKG5BQAAAAAAACShuQUAAAAAAAAkobkFAAAAAAAAJKG5BQAAAAAAACShuQUAAAAAAAAkobkFAAAAAAAAJKG5BQAAAAAAACShuQUAAAAAAAAkobkFAAAAAAAAJKG5BQAAAAAAACSxp3sAM4kxhhJUmVlZZIjAQAAAAAAOHkacx2NuY+TieTUSVRVVSVJ6tmzZ5IjAQAAAAAAOPmqqqoUCARO6j4tcypSXt9TjuNo9+7dyszMlGVZyQ7nhOzatUuDBw9OdhgAAAAAAJxR1qxZo4EDByY7jBNmjFFVVZUKCgpk2yd3lih6Tp1Etm3rrLPOSnYY3wlDEgEAAAAAOPkyMjLk9/uTHcZ3crJ7TDViQnQAAAAAAAAkDckpAAAAAAAAJA3D+pDA7/dr9OjR2rFjh/Ly8rRnzx7l5eWprKxMkpSfn3/c9090H9TdeerujDFTN3VTN3WfaXV3xpipm7qpm7rPtLo7Y8zUfXrq3rdvn7KysoSWMSE6AAAAAAAAkoZhfQAAAAAAAEgaklMAAAAAAABIGpJTAAAAAAAASBqSUwAAAAAAAEgaklMAAAAAAABIGneyA+gMcnJytH///mSHAQAAAAAA0KGlpaXp5Zdf1oQJE9q9jWWMMacwpk7v8ssv17Jly2TbsU5mjuMkOSIAAAAAAICOy7Zt7dy5UwUFBe0rf4rj6fTee+89de3aVdFoVNFotNn6O+64IwlRAQAAAAAAdEyO42jmzJntLk9yqg0HDhyQ4zg6//zzWy1TVVV1GiMCAAAAAADo2Fwul1avXt3u8iSn2rB27VpJUv/+/VstU19ff7rCAQAAAAAA6PCMMTp8+HC7y5OcagfLslpd984775zGSAAAAAAAAM4sJKfa8MMf/lCSVFpa2mqZcDh8usIBAAAAAADo8CzLUiAQaHd5klNt6Natm2zb1gcffJDsUAAAAAAAADqFaDSqUaNGtbs8yaljGD9+vA4ePKgePXpoyJAhyQ4HAAAAAACgQ7NtW48//ni7y1vGGHMK4zkjZGdnq7y8PNlhAAAAAAAAdGhpaWlatGiRrr322nZvQ3LqFKurq1NaWlqywwAAAAAA4IxiWZZs25bjOLLt2MCw1u43OlZZt9utoqIibdiw4TS2BO5kB3CmW7t2rfLz82XbtnJycrRv3z7l5OSorKxMLpfrhO437uOLL76Q4zhKSUlRMBiUy+WSZVkKh8Nyu93N7kcikXhZSS3eb2kfJ7pde/ZxqmKmbuqmbuo+0+rujDFTN3VTN3WfaXV3xpipm7rPxLpt25ZlWRo0aJCqq6sVCoWUlZWlysrKVu/7/f421zfeT09P19SpU4XTi55TAAAAAAAASBomRAcAAAAAAEDSkJwCAAAAAABA0pCcAgAAAAAAQNKQnAIAAAAAAEDSkJwCAAAAAABA0pCcAgAAAAAAQNKQnAIAAJ3OlClTZFmWLMuSx+NR3759NWPGDNXU1EiStm3bFl9vWZYCgYBGjRqlt99+u9m+6urqNGvWLA0cOFApKSnKysrS9ddfr40bNyaUe/DBB+P7c7vdysrK0rhx4zRv3jwFg8GEsoWFhZo3b16zuubNm6fCwsKEZZWVlfrlL3+p4uJi+Xw+5eXl6ZJLLtEbb7yhb7/9NqEdLd0efPDBeHvXr1+fsO8//OEPOvfcc5Wenq7MzEyNGzdO77zzTkKZlStXyrIsDR06VNFoNGFdly5d9OKLL7b6fzieY9LojjvukMvl0quvvhpfdqw2Tpkypc1yTfcFAAA6H5JTAACgU7rssstUVlamb775RrNnz9YzzzyjGTNmJJRZvny5ysrK9Mknn+jcc8/Vddddpw0bNsTXB4NBXXLJJfr973+vRx55RKWlpVq6dKmi0ahKSkq0evXqhP0NGTJEZWVl2rFjh1asWKGJEydq7ty5GjNmjKqqqo67DYcOHdKYMWO0cOFC3X///frss8/0t7/9TZMmTdK9994rv9+vsrKy+G369OnxGBpvR7e50YwZM3TnnXfqhhtu0Oeff641a9bovPPO04QJE/Tb3/62WfmtW7dq4cKFx92G4zkmtbW1eu211zRz5kzNnz8/vrxpe+bNm9es3U899VS87IIFCxLWlZWV6ZprrjnuuAEAQMfhTnYAAAAAJyIlJUV5eXmSpJ/97GdasWKF3nzzTT377LPxMt27d1deXp7y8vI0Z84cPf3001qxYoWGDh0qKdaT6eOPP9a6des0bNgwSVLv3r21ZMkSlZSU6Pbbb9eGDRtkWZYkye12x+ssKCjQ2WefrR//+McaNmyYHnvsMc2ePfu42vDAAw9o27ZtKi0tVUFBQXz5gAEDdNNNN8nn88ntPnK5lpGRkRBDo/Ly8oTHq1ev1hNPPKHf/OY3uuuuu+LL58yZo/r6ek2bNk0TJkxQz5494+vuuusuzZo1K15vex3PMVm8eLEGDx6s+++/X/n5+dq2bZsKCwsT2hMIBGRZVrM2NurSpUur6wAAQOdEzykAAHBGSE1NVTgcbnFdOBzW7373O0mSx+OJL3/55ZfjiZSmbNvWPffco02bNunzzz9vs97i4mJdfvnleuONN44rXsdx9Oqrr+rmm29OSEw1akxEnYhXXnlFGRkZuvPOO5utmz59usLhsJYsWZKw/O6771YkEmmxV9Xxau2YzJ8/X5MnT1YgENAVV1yhBQsWfOe6AABA50dyCgAAdHpr1qzRyy+/rIsvvjhh+ZgxY5SRkSGfz6fp06ersLBQN9xwQ3x9aWmpBg0a1OI+G5eXlpYes/7i4mJt27btuGIuLy/XwYMHVVxcfFzbtUdpaan69esnr9fbbF1BQYECgUCzdqWlpWnWrFmaO3euDh8+/J1jOPqYfPXVV1q9erUmTZokSZo8ebIWLFggx3GOa7833XSTMjIyEm7ffPPNd44XAAAkD8kpAADQKb3zzjvxxNPo0aM1btw4Pf300wllXnvtNa1bt05vvfWWioqK9MILL6hbt27t2r8xRpLiQ/qOVbY95U50/ydba/HefvvtysrK0mOPPXbS65g/f74uvfRSZWVlSZKuuOIK1dTUaPny5ce13yeffFLr169PuDUdnggAADof5pwCAACd0oUXXqhnn31WHo9HBQUFCcP1GvXs2VP9+/dX//79lZGRoeuuu06bNm1STk6OpNjcTps2bWpx/1u2bJEk9e/f/5ixbN68WX369Ik/9vv9LfY+OnTokAKBgCQpOztbXbt21ebNm4/d2OM0YMAAffTRRwqFQs16T+3evVuVlZUttsvtdmv27NmaMmWKfvGLX3ynGJoek2g0qoULF2rPnj0JQxWj0ajmz5+v8ePHt3u/eXl5Kioq+k6xAQCAjoWeUwAAoFNKT09XUVGRevfu3WJi6mjnn3++hg4dqjlz5sSX3XjjjVq+fHmzeaUcx9GTTz6pwYMHN5uP6mhbtmzRsmXLdN1118WXFRcXa+3atc3Krl27VgMHDpQUm9dq0qRJeumll7R79+5mZWtqahSJRI7ZrpbceOONqq6u1nPPPdds3a9//Wt5PJ6EeJuaOHGihgwZooceeuiE6paaH5OlS5eqqqpK69atS+jxtHjxYr355puqqKg44boAAEDnR88pAADwvTF9+nRNnDhR9957r3r06KF77rlHf/rTn3T11VfriSeeUElJifbu3atHH31Umzdv1vLlyxOGpkUiEe3Zs0eO46iiokIrV67U7NmzNXz4cM2cOTNebtq0afrRj36khx9+WNdff70kacmSJVq2bJlWrVoVL/foo49q5cqVKikp0Zw5c3TOOefI4/Howw8/1Ny5c7V27Vp16dLluNs5evRoTZ06VTNnzlQoFNI111yjcDisRYsW6amnntK8efPaHAr3q1/9Spdeemm76mrPMZk/f76uvPLKZom+IUOG6O6779aiRYs0derUdtV36NAh7dmzJ2FZZmam0tPT27U9AADoeOg5BQAAvjeuuuoqFRYWxntP+Xw+/fWvf9Wtt96qBx54QEVFRbrsssvkcrm0evVqjRo1KmH7jRs3Kj8/X7169dIFF1yg119/Xffff78+/PBDZWRkxMuNGjVK7777rpYvX66xY8dq7Nixeu+99/Tuu++qpKQkXq5r165avXq1Jk+erNmzZ2vEiBE677zz9Morr+jxxx+PDwE8EfPmzdMzzzyjV199VWeffbZGjhypDz74QG+++abuuuuuNre96KKLdNFFF7Wr59axjsnevXv15z//ucWeWpZl6ac//anmz5/f7nbddtttys/PT7gdPdcYAADoXCzTOBsnAAAAAAAAcJrRcwoAAAAAAABJQ3IKAAAAAAAASUNyCgAAAAAAAElDcgoAAAAAAABJQ3IKAAAAAAAASUNyCgAAAAAAAElDcgoAAAAAAABJQ3IKAAAAAAAASUNyCgAAAAAAAElDcgoAAAAAAABJQ3IKAAAAAAAASfP/AT+y3c3g0+x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8837" y="636330"/>
            <a:ext cx="6291094" cy="6084776"/>
            <a:chOff x="188837" y="725210"/>
            <a:chExt cx="6291094" cy="6084776"/>
          </a:xfrm>
        </p:grpSpPr>
        <p:grpSp>
          <p:nvGrpSpPr>
            <p:cNvPr id="8" name="Group 7"/>
            <p:cNvGrpSpPr/>
            <p:nvPr/>
          </p:nvGrpSpPr>
          <p:grpSpPr>
            <a:xfrm>
              <a:off x="188837" y="725210"/>
              <a:ext cx="6291094" cy="5730686"/>
              <a:chOff x="188837" y="725210"/>
              <a:chExt cx="6291094" cy="573068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837" y="725210"/>
                <a:ext cx="6291094" cy="291574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889" y="3683805"/>
                <a:ext cx="6267042" cy="2772091"/>
              </a:xfrm>
              <a:prstGeom prst="rect">
                <a:avLst/>
              </a:prstGeom>
            </p:spPr>
          </p:pic>
        </p:grpSp>
        <p:sp>
          <p:nvSpPr>
            <p:cNvPr id="15" name="Text Box 52"/>
            <p:cNvSpPr txBox="1"/>
            <p:nvPr/>
          </p:nvSpPr>
          <p:spPr>
            <a:xfrm>
              <a:off x="240428" y="6440654"/>
              <a:ext cx="6187911" cy="36933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</a:t>
              </a:r>
              <a:r>
                <a:rPr lang="en-US" sz="1200" b="1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6</a:t>
              </a:r>
              <a:r>
                <a:rPr lang="en-US" sz="1200" b="1" i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sz="1200" b="1" i="1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Parity plot showing performance of the predicted and actual model</a:t>
              </a:r>
              <a:endPara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243" y="832998"/>
            <a:ext cx="5337140" cy="3691795"/>
            <a:chOff x="6715243" y="832998"/>
            <a:chExt cx="5337140" cy="36917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243" y="832998"/>
              <a:ext cx="5337140" cy="3461799"/>
            </a:xfrm>
            <a:prstGeom prst="rect">
              <a:avLst/>
            </a:prstGeom>
          </p:spPr>
        </p:pic>
        <p:sp>
          <p:nvSpPr>
            <p:cNvPr id="17" name="Text Box 52"/>
            <p:cNvSpPr txBox="1"/>
            <p:nvPr/>
          </p:nvSpPr>
          <p:spPr>
            <a:xfrm>
              <a:off x="6970039" y="4340127"/>
              <a:ext cx="5082344" cy="18466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</a:t>
              </a:r>
              <a:r>
                <a:rPr lang="en-US" sz="1200" b="1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7</a:t>
              </a:r>
              <a:r>
                <a:rPr lang="en-US" sz="1200" b="1" i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sz="1200" b="1" i="1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Feature importance from the final model</a:t>
              </a:r>
              <a:endPara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5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72958" y="3651122"/>
            <a:ext cx="4331028" cy="3084418"/>
            <a:chOff x="120186" y="4001087"/>
            <a:chExt cx="5390753" cy="2753165"/>
          </a:xfrm>
        </p:grpSpPr>
        <p:sp>
          <p:nvSpPr>
            <p:cNvPr id="16" name="Text Box 52"/>
            <p:cNvSpPr txBox="1"/>
            <p:nvPr/>
          </p:nvSpPr>
          <p:spPr>
            <a:xfrm>
              <a:off x="155436" y="6424585"/>
              <a:ext cx="5355503" cy="32966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 dirty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</a:t>
              </a:r>
              <a:r>
                <a:rPr lang="en-US" sz="1200" b="1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8</a:t>
              </a:r>
              <a:r>
                <a:rPr lang="en-US" sz="1200" b="1" i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sz="1200" b="1" i="1" dirty="0" smtClean="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Parity plot showing performance of the predicted and actual model</a:t>
              </a:r>
              <a:endParaRPr lang="en-US" sz="1200" b="1" i="1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86" y="4001087"/>
              <a:ext cx="5304668" cy="240264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0" y="-36675"/>
            <a:ext cx="12100559" cy="761885"/>
            <a:chOff x="131887" y="-36051"/>
            <a:chExt cx="10515600" cy="761885"/>
          </a:xfrm>
        </p:grpSpPr>
        <p:sp>
          <p:nvSpPr>
            <p:cNvPr id="38" name="Title 1"/>
            <p:cNvSpPr txBox="1">
              <a:spLocks/>
            </p:cNvSpPr>
            <p:nvPr/>
          </p:nvSpPr>
          <p:spPr>
            <a:xfrm>
              <a:off x="131887" y="-36051"/>
              <a:ext cx="10515600" cy="7618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RESULTS AND DISCUSSION: MODEL ASSESSMENT &amp; COMPARATIVE ANALYSIS</a:t>
              </a:r>
              <a:endParaRPr lang="en-US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05431" y="668262"/>
              <a:ext cx="5919802" cy="5931"/>
              <a:chOff x="564680" y="478027"/>
              <a:chExt cx="5919802" cy="593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564680" y="478027"/>
                <a:ext cx="1891553" cy="593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557639" y="478027"/>
                <a:ext cx="1891553" cy="593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592929" y="478027"/>
                <a:ext cx="1891553" cy="5931"/>
              </a:xfrm>
              <a:prstGeom prst="line">
                <a:avLst/>
              </a:prstGeom>
              <a:ln w="5715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6E7F-417F-40BA-A12C-A9CED85707E6}" type="slidenum">
              <a:rPr lang="en-US" smtClean="0">
                <a:solidFill>
                  <a:srgbClr val="002060"/>
                </a:solidFill>
              </a:rPr>
              <a:t>9</a:t>
            </a:fld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39398"/>
              </p:ext>
            </p:extLst>
          </p:nvPr>
        </p:nvGraphicFramePr>
        <p:xfrm>
          <a:off x="79157" y="983308"/>
          <a:ext cx="12021402" cy="26678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6304">
                  <a:extLst>
                    <a:ext uri="{9D8B030D-6E8A-4147-A177-3AD203B41FA5}">
                      <a16:colId xmlns:a16="http://schemas.microsoft.com/office/drawing/2014/main" val="1432143122"/>
                    </a:ext>
                  </a:extLst>
                </a:gridCol>
                <a:gridCol w="660937">
                  <a:extLst>
                    <a:ext uri="{9D8B030D-6E8A-4147-A177-3AD203B41FA5}">
                      <a16:colId xmlns:a16="http://schemas.microsoft.com/office/drawing/2014/main" val="1927523675"/>
                    </a:ext>
                  </a:extLst>
                </a:gridCol>
                <a:gridCol w="862094">
                  <a:extLst>
                    <a:ext uri="{9D8B030D-6E8A-4147-A177-3AD203B41FA5}">
                      <a16:colId xmlns:a16="http://schemas.microsoft.com/office/drawing/2014/main" val="4188294504"/>
                    </a:ext>
                  </a:extLst>
                </a:gridCol>
                <a:gridCol w="785461">
                  <a:extLst>
                    <a:ext uri="{9D8B030D-6E8A-4147-A177-3AD203B41FA5}">
                      <a16:colId xmlns:a16="http://schemas.microsoft.com/office/drawing/2014/main" val="1445883076"/>
                    </a:ext>
                  </a:extLst>
                </a:gridCol>
                <a:gridCol w="660937">
                  <a:extLst>
                    <a:ext uri="{9D8B030D-6E8A-4147-A177-3AD203B41FA5}">
                      <a16:colId xmlns:a16="http://schemas.microsoft.com/office/drawing/2014/main" val="1663875979"/>
                    </a:ext>
                  </a:extLst>
                </a:gridCol>
                <a:gridCol w="862094">
                  <a:extLst>
                    <a:ext uri="{9D8B030D-6E8A-4147-A177-3AD203B41FA5}">
                      <a16:colId xmlns:a16="http://schemas.microsoft.com/office/drawing/2014/main" val="3695675487"/>
                    </a:ext>
                  </a:extLst>
                </a:gridCol>
                <a:gridCol w="818526">
                  <a:extLst>
                    <a:ext uri="{9D8B030D-6E8A-4147-A177-3AD203B41FA5}">
                      <a16:colId xmlns:a16="http://schemas.microsoft.com/office/drawing/2014/main" val="694965659"/>
                    </a:ext>
                  </a:extLst>
                </a:gridCol>
                <a:gridCol w="599137">
                  <a:extLst>
                    <a:ext uri="{9D8B030D-6E8A-4147-A177-3AD203B41FA5}">
                      <a16:colId xmlns:a16="http://schemas.microsoft.com/office/drawing/2014/main" val="626980373"/>
                    </a:ext>
                  </a:extLst>
                </a:gridCol>
                <a:gridCol w="795041">
                  <a:extLst>
                    <a:ext uri="{9D8B030D-6E8A-4147-A177-3AD203B41FA5}">
                      <a16:colId xmlns:a16="http://schemas.microsoft.com/office/drawing/2014/main" val="194011495"/>
                    </a:ext>
                  </a:extLst>
                </a:gridCol>
                <a:gridCol w="785461">
                  <a:extLst>
                    <a:ext uri="{9D8B030D-6E8A-4147-A177-3AD203B41FA5}">
                      <a16:colId xmlns:a16="http://schemas.microsoft.com/office/drawing/2014/main" val="1024920404"/>
                    </a:ext>
                  </a:extLst>
                </a:gridCol>
                <a:gridCol w="656051">
                  <a:extLst>
                    <a:ext uri="{9D8B030D-6E8A-4147-A177-3AD203B41FA5}">
                      <a16:colId xmlns:a16="http://schemas.microsoft.com/office/drawing/2014/main" val="3521701976"/>
                    </a:ext>
                  </a:extLst>
                </a:gridCol>
                <a:gridCol w="771193">
                  <a:extLst>
                    <a:ext uri="{9D8B030D-6E8A-4147-A177-3AD203B41FA5}">
                      <a16:colId xmlns:a16="http://schemas.microsoft.com/office/drawing/2014/main" val="439417278"/>
                    </a:ext>
                  </a:extLst>
                </a:gridCol>
                <a:gridCol w="785461">
                  <a:extLst>
                    <a:ext uri="{9D8B030D-6E8A-4147-A177-3AD203B41FA5}">
                      <a16:colId xmlns:a16="http://schemas.microsoft.com/office/drawing/2014/main" val="2019899088"/>
                    </a:ext>
                  </a:extLst>
                </a:gridCol>
                <a:gridCol w="632203">
                  <a:extLst>
                    <a:ext uri="{9D8B030D-6E8A-4147-A177-3AD203B41FA5}">
                      <a16:colId xmlns:a16="http://schemas.microsoft.com/office/drawing/2014/main" val="989841486"/>
                    </a:ext>
                  </a:extLst>
                </a:gridCol>
                <a:gridCol w="795041">
                  <a:extLst>
                    <a:ext uri="{9D8B030D-6E8A-4147-A177-3AD203B41FA5}">
                      <a16:colId xmlns:a16="http://schemas.microsoft.com/office/drawing/2014/main" val="871144180"/>
                    </a:ext>
                  </a:extLst>
                </a:gridCol>
                <a:gridCol w="785461">
                  <a:extLst>
                    <a:ext uri="{9D8B030D-6E8A-4147-A177-3AD203B41FA5}">
                      <a16:colId xmlns:a16="http://schemas.microsoft.com/office/drawing/2014/main" val="946197811"/>
                    </a:ext>
                  </a:extLst>
                </a:gridCol>
              </a:tblGrid>
              <a:tr h="2724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Metrics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LR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LASSO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DT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XGB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6031"/>
                  </a:ext>
                </a:extLst>
              </a:tr>
              <a:tr h="454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Prod.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extLst>
                  <a:ext uri="{0D108BD9-81ED-4DB2-BD59-A6C34878D82A}">
                    <a16:rowId xmlns:a16="http://schemas.microsoft.com/office/drawing/2014/main" val="1492433371"/>
                  </a:ext>
                </a:extLst>
              </a:tr>
              <a:tr h="31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R2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0.3686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0.3794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0.5836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0.3684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0.3793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0.5834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0.9039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0.9002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0.9438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0.9407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0.9499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0.9825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0.9380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0.9394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0.9742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extLst>
                  <a:ext uri="{0D108BD9-81ED-4DB2-BD59-A6C34878D82A}">
                    <a16:rowId xmlns:a16="http://schemas.microsoft.com/office/drawing/2014/main" val="1506611376"/>
                  </a:ext>
                </a:extLst>
              </a:tr>
              <a:tr h="391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6866.7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5444163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4768.9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6868.1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5444725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4770.0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2678.3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2183369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1752.7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1937.6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1546922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978.18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2152.3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1700868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1186.38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extLst>
                  <a:ext uri="{0D108BD9-81ED-4DB2-BD59-A6C34878D82A}">
                    <a16:rowId xmlns:a16="http://schemas.microsoft.com/office/drawing/2014/main" val="1053480024"/>
                  </a:ext>
                </a:extLst>
              </a:tr>
              <a:tr h="391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NSE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0.3686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0.3794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0.5836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0.3684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0.3793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0.5834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0.9039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0.9002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0.9438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0.9407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0.9499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0.9825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0.9380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0.9394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0.9742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extLst>
                  <a:ext uri="{0D108BD9-81ED-4DB2-BD59-A6C34878D82A}">
                    <a16:rowId xmlns:a16="http://schemas.microsoft.com/office/drawing/2014/main" val="4151249252"/>
                  </a:ext>
                </a:extLst>
              </a:tr>
              <a:tr h="391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0.6929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0.7036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0.8579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0.6921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0.7030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0.8588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0.9753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0.9744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0.9859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0.9867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0.9868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0.9955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0.9838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0.9843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0.9935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extLst>
                  <a:ext uri="{0D108BD9-81ED-4DB2-BD59-A6C34878D82A}">
                    <a16:rowId xmlns:a16="http://schemas.microsoft.com/office/drawing/2014/main" val="1023148627"/>
                  </a:ext>
                </a:extLst>
              </a:tr>
              <a:tr h="454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4425.87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3524340.2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3667.976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4421.82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3521177.0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3657.832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586.21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508821.6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395.6274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519.86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424679.3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282.4726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641.23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491590.4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383.5059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ctr"/>
                </a:tc>
                <a:extLst>
                  <a:ext uri="{0D108BD9-81ED-4DB2-BD59-A6C34878D82A}">
                    <a16:rowId xmlns:a16="http://schemas.microsoft.com/office/drawing/2014/main" val="44701061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053" y="708520"/>
            <a:ext cx="5652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sz="12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 </a:t>
            </a:r>
            <a:r>
              <a:rPr lang="en-US" sz="12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Performance Assessment of ML model predictions</a:t>
            </a:r>
            <a:endParaRPr lang="en-US" sz="1200" b="1" i="1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77705" y="662353"/>
            <a:ext cx="1588326" cy="369332"/>
            <a:chOff x="7977705" y="662353"/>
            <a:chExt cx="158832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7977705" y="662353"/>
              <a:ext cx="158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Best Model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" name="Down Arrow 1"/>
            <p:cNvSpPr/>
            <p:nvPr/>
          </p:nvSpPr>
          <p:spPr>
            <a:xfrm>
              <a:off x="9215030" y="764405"/>
              <a:ext cx="69647" cy="19561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3738145"/>
            <a:ext cx="1345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KEYS</a:t>
            </a:r>
          </a:p>
          <a:p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NSE=Nash-Sutcliffe</a:t>
            </a:r>
            <a:r>
              <a:rPr lang="en-US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Efficiency </a:t>
            </a:r>
            <a:endParaRPr lang="en-US" sz="11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1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 =Willmott index</a:t>
            </a:r>
          </a:p>
          <a:p>
            <a:endParaRPr lang="en-US" sz="11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RMSE = Root mean squared error</a:t>
            </a:r>
          </a:p>
          <a:p>
            <a:endParaRPr lang="en-US" sz="11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MAE = Mean Absolute Error</a:t>
            </a:r>
          </a:p>
          <a:p>
            <a:endParaRPr lang="en-US" sz="11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37221"/>
              </p:ext>
            </p:extLst>
          </p:nvPr>
        </p:nvGraphicFramePr>
        <p:xfrm>
          <a:off x="5434822" y="3746771"/>
          <a:ext cx="6711456" cy="231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693">
                  <a:extLst>
                    <a:ext uri="{9D8B030D-6E8A-4147-A177-3AD203B41FA5}">
                      <a16:colId xmlns:a16="http://schemas.microsoft.com/office/drawing/2014/main" val="30911178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06599506"/>
                    </a:ext>
                  </a:extLst>
                </a:gridCol>
                <a:gridCol w="1035735">
                  <a:extLst>
                    <a:ext uri="{9D8B030D-6E8A-4147-A177-3AD203B41FA5}">
                      <a16:colId xmlns:a16="http://schemas.microsoft.com/office/drawing/2014/main" val="2867718393"/>
                    </a:ext>
                  </a:extLst>
                </a:gridCol>
                <a:gridCol w="995288">
                  <a:extLst>
                    <a:ext uri="{9D8B030D-6E8A-4147-A177-3AD203B41FA5}">
                      <a16:colId xmlns:a16="http://schemas.microsoft.com/office/drawing/2014/main" val="3892564630"/>
                    </a:ext>
                  </a:extLst>
                </a:gridCol>
                <a:gridCol w="1241864">
                  <a:extLst>
                    <a:ext uri="{9D8B030D-6E8A-4147-A177-3AD203B41FA5}">
                      <a16:colId xmlns:a16="http://schemas.microsoft.com/office/drawing/2014/main" val="1948901079"/>
                    </a:ext>
                  </a:extLst>
                </a:gridCol>
                <a:gridCol w="1118576">
                  <a:extLst>
                    <a:ext uri="{9D8B030D-6E8A-4147-A177-3AD203B41FA5}">
                      <a16:colId xmlns:a16="http://schemas.microsoft.com/office/drawing/2014/main" val="2254959163"/>
                    </a:ext>
                  </a:extLst>
                </a:gridCol>
              </a:tblGrid>
              <a:tr h="6189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Training Data set</a:t>
                      </a:r>
                      <a:endParaRPr lang="en-US" sz="16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Validation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Data set</a:t>
                      </a:r>
                      <a:endParaRPr lang="en-US" sz="16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07497"/>
                  </a:ext>
                </a:extLst>
              </a:tr>
              <a:tr h="781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(</a:t>
                      </a:r>
                      <a:r>
                        <a:rPr lang="en-US" sz="1200" b="1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2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scf</a:t>
                      </a: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2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Oil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(</a:t>
                      </a:r>
                      <a:r>
                        <a:rPr lang="en-US" sz="1200" b="1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Gas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2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scf</a:t>
                      </a: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Water Prod</a:t>
                      </a:r>
                      <a:r>
                        <a:rPr lang="en-US" sz="12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2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stb</a:t>
                      </a: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/day)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755" marR="6755" marT="6755" marB="0" anchor="b"/>
                </a:tc>
                <a:extLst>
                  <a:ext uri="{0D108BD9-81ED-4DB2-BD59-A6C34878D82A}">
                    <a16:rowId xmlns:a16="http://schemas.microsoft.com/office/drawing/2014/main" val="1105914495"/>
                  </a:ext>
                </a:extLst>
              </a:tr>
              <a:tr h="918993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51822238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42284784149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43704116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6604064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5474704814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US" sz="1200" dirty="0" smtClean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6930842</a:t>
                      </a:r>
                      <a:endParaRPr lang="en-US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1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0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1052</Words>
  <Application>Microsoft Office PowerPoint</Application>
  <PresentationFormat>Widescreen</PresentationFormat>
  <Paragraphs>415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EMprint</vt:lpstr>
      <vt:lpstr>Poppins</vt:lpstr>
      <vt:lpstr>Times New Roman</vt:lpstr>
      <vt:lpstr>Verdana</vt:lpstr>
      <vt:lpstr>Wingdings</vt:lpstr>
      <vt:lpstr>Office Theme</vt:lpstr>
      <vt:lpstr>PREDICTION OF OIL, GAS &amp; WATER PRODUCTION IN THE DSEATS FIELD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Gas Leakage Detector and Alert System</dc:title>
  <dc:creator>Microsoft account</dc:creator>
  <cp:lastModifiedBy>James Alleh</cp:lastModifiedBy>
  <cp:revision>296</cp:revision>
  <dcterms:created xsi:type="dcterms:W3CDTF">2024-03-08T04:27:50Z</dcterms:created>
  <dcterms:modified xsi:type="dcterms:W3CDTF">2024-07-12T22:14:54Z</dcterms:modified>
</cp:coreProperties>
</file>